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483" r:id="rId3"/>
    <p:sldId id="484" r:id="rId4"/>
    <p:sldId id="262" r:id="rId5"/>
    <p:sldId id="263" r:id="rId6"/>
    <p:sldId id="264" r:id="rId7"/>
    <p:sldId id="485" r:id="rId8"/>
    <p:sldId id="486" r:id="rId9"/>
    <p:sldId id="487" r:id="rId10"/>
    <p:sldId id="257" r:id="rId11"/>
    <p:sldId id="495" r:id="rId12"/>
    <p:sldId id="374" r:id="rId13"/>
    <p:sldId id="373" r:id="rId14"/>
    <p:sldId id="496" r:id="rId15"/>
    <p:sldId id="372" r:id="rId16"/>
    <p:sldId id="488" r:id="rId17"/>
    <p:sldId id="501" r:id="rId18"/>
    <p:sldId id="477" r:id="rId19"/>
    <p:sldId id="504" r:id="rId20"/>
    <p:sldId id="502" r:id="rId21"/>
    <p:sldId id="478" r:id="rId22"/>
    <p:sldId id="505" r:id="rId23"/>
    <p:sldId id="497" r:id="rId24"/>
    <p:sldId id="479" r:id="rId25"/>
    <p:sldId id="499" r:id="rId26"/>
    <p:sldId id="503" r:id="rId27"/>
    <p:sldId id="494" r:id="rId28"/>
    <p:sldId id="490" r:id="rId29"/>
    <p:sldId id="491" r:id="rId30"/>
    <p:sldId id="492" r:id="rId31"/>
    <p:sldId id="493" r:id="rId32"/>
    <p:sldId id="4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71DB4-D2B3-0D49-943E-8A0F458E5B23}" v="26" dt="2025-01-16T18:16:06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AB671DB4-D2B3-0D49-943E-8A0F458E5B23}"/>
    <pc:docChg chg="undo custSel addSld delSld modSld">
      <pc:chgData name="Clements, William" userId="cbdb0636-a496-422a-8d40-98c53d494d26" providerId="ADAL" clId="{AB671DB4-D2B3-0D49-943E-8A0F458E5B23}" dt="2025-01-16T18:16:06.433" v="295"/>
      <pc:docMkLst>
        <pc:docMk/>
      </pc:docMkLst>
      <pc:sldChg chg="modSp">
        <pc:chgData name="Clements, William" userId="cbdb0636-a496-422a-8d40-98c53d494d26" providerId="ADAL" clId="{AB671DB4-D2B3-0D49-943E-8A0F458E5B23}" dt="2025-01-16T18:08:45.755" v="158"/>
        <pc:sldMkLst>
          <pc:docMk/>
          <pc:sldMk cId="3414388454" sldId="256"/>
        </pc:sldMkLst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3414388454" sldId="256"/>
            <ac:spMk id="2" creationId="{A982AB05-6DD5-3DEE-5489-E0366F1EE402}"/>
          </ac:spMkLst>
        </pc:spChg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3414388454" sldId="256"/>
            <ac:spMk id="3" creationId="{6ADFBCB4-DA4A-06C8-92BC-ECC566F94EFF}"/>
          </ac:spMkLst>
        </pc:spChg>
      </pc:sldChg>
      <pc:sldChg chg="add">
        <pc:chgData name="Clements, William" userId="cbdb0636-a496-422a-8d40-98c53d494d26" providerId="ADAL" clId="{AB671DB4-D2B3-0D49-943E-8A0F458E5B23}" dt="2025-01-16T18:09:51.421" v="159"/>
        <pc:sldMkLst>
          <pc:docMk/>
          <pc:sldMk cId="681078019" sldId="257"/>
        </pc:sldMkLst>
      </pc:sldChg>
      <pc:sldChg chg="modSp add mod">
        <pc:chgData name="Clements, William" userId="cbdb0636-a496-422a-8d40-98c53d494d26" providerId="ADAL" clId="{AB671DB4-D2B3-0D49-943E-8A0F458E5B23}" dt="2025-01-16T18:08:45.755" v="158"/>
        <pc:sldMkLst>
          <pc:docMk/>
          <pc:sldMk cId="3166355396" sldId="262"/>
        </pc:sldMkLst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3166355396" sldId="262"/>
            <ac:spMk id="2" creationId="{5A06EB54-7CAE-D0EB-3607-6E8A7FF83DFC}"/>
          </ac:spMkLst>
        </pc:spChg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3166355396" sldId="262"/>
            <ac:spMk id="3" creationId="{86DBAF8A-EDD3-0C8D-1700-C77FDC720E12}"/>
          </ac:spMkLst>
        </pc:spChg>
      </pc:sldChg>
      <pc:sldChg chg="modSp add">
        <pc:chgData name="Clements, William" userId="cbdb0636-a496-422a-8d40-98c53d494d26" providerId="ADAL" clId="{AB671DB4-D2B3-0D49-943E-8A0F458E5B23}" dt="2025-01-16T18:08:45.755" v="158"/>
        <pc:sldMkLst>
          <pc:docMk/>
          <pc:sldMk cId="2543610067" sldId="263"/>
        </pc:sldMkLst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2543610067" sldId="263"/>
            <ac:spMk id="2" creationId="{5412D21A-13CE-38EC-661B-FE727AFAFDB7}"/>
          </ac:spMkLst>
        </pc:spChg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2543610067" sldId="263"/>
            <ac:spMk id="3" creationId="{36B38461-05E2-3234-94A4-9E420A805C65}"/>
          </ac:spMkLst>
        </pc:spChg>
      </pc:sldChg>
      <pc:sldChg chg="modSp add mod">
        <pc:chgData name="Clements, William" userId="cbdb0636-a496-422a-8d40-98c53d494d26" providerId="ADAL" clId="{AB671DB4-D2B3-0D49-943E-8A0F458E5B23}" dt="2025-01-16T18:08:45.755" v="158"/>
        <pc:sldMkLst>
          <pc:docMk/>
          <pc:sldMk cId="980199250" sldId="264"/>
        </pc:sldMkLst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980199250" sldId="264"/>
            <ac:spMk id="2" creationId="{90C67683-16B3-6735-FBD7-5CEB3D7E49FA}"/>
          </ac:spMkLst>
        </pc:spChg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980199250" sldId="264"/>
            <ac:spMk id="3" creationId="{F5EC15D4-F21D-00B3-34C3-64CF2CB88123}"/>
          </ac:spMkLst>
        </pc:spChg>
      </pc:sldChg>
      <pc:sldChg chg="add">
        <pc:chgData name="Clements, William" userId="cbdb0636-a496-422a-8d40-98c53d494d26" providerId="ADAL" clId="{AB671DB4-D2B3-0D49-943E-8A0F458E5B23}" dt="2025-01-16T18:09:51.421" v="159"/>
        <pc:sldMkLst>
          <pc:docMk/>
          <pc:sldMk cId="3663415" sldId="372"/>
        </pc:sldMkLst>
      </pc:sldChg>
      <pc:sldChg chg="add">
        <pc:chgData name="Clements, William" userId="cbdb0636-a496-422a-8d40-98c53d494d26" providerId="ADAL" clId="{AB671DB4-D2B3-0D49-943E-8A0F458E5B23}" dt="2025-01-16T18:09:51.421" v="159"/>
        <pc:sldMkLst>
          <pc:docMk/>
          <pc:sldMk cId="2227600078" sldId="373"/>
        </pc:sldMkLst>
      </pc:sldChg>
      <pc:sldChg chg="add">
        <pc:chgData name="Clements, William" userId="cbdb0636-a496-422a-8d40-98c53d494d26" providerId="ADAL" clId="{AB671DB4-D2B3-0D49-943E-8A0F458E5B23}" dt="2025-01-16T18:09:51.421" v="159"/>
        <pc:sldMkLst>
          <pc:docMk/>
          <pc:sldMk cId="856583860" sldId="374"/>
        </pc:sldMkLst>
      </pc:sldChg>
      <pc:sldChg chg="add">
        <pc:chgData name="Clements, William" userId="cbdb0636-a496-422a-8d40-98c53d494d26" providerId="ADAL" clId="{AB671DB4-D2B3-0D49-943E-8A0F458E5B23}" dt="2025-01-16T18:15:28.547" v="291"/>
        <pc:sldMkLst>
          <pc:docMk/>
          <pc:sldMk cId="1413873197" sldId="477"/>
        </pc:sldMkLst>
      </pc:sldChg>
      <pc:sldChg chg="add">
        <pc:chgData name="Clements, William" userId="cbdb0636-a496-422a-8d40-98c53d494d26" providerId="ADAL" clId="{AB671DB4-D2B3-0D49-943E-8A0F458E5B23}" dt="2025-01-16T18:15:45.659" v="293"/>
        <pc:sldMkLst>
          <pc:docMk/>
          <pc:sldMk cId="1435385747" sldId="478"/>
        </pc:sldMkLst>
      </pc:sldChg>
      <pc:sldChg chg="add">
        <pc:chgData name="Clements, William" userId="cbdb0636-a496-422a-8d40-98c53d494d26" providerId="ADAL" clId="{AB671DB4-D2B3-0D49-943E-8A0F458E5B23}" dt="2025-01-16T18:16:06.433" v="295"/>
        <pc:sldMkLst>
          <pc:docMk/>
          <pc:sldMk cId="3873539827" sldId="479"/>
        </pc:sldMkLst>
      </pc:sldChg>
      <pc:sldChg chg="modSp">
        <pc:chgData name="Clements, William" userId="cbdb0636-a496-422a-8d40-98c53d494d26" providerId="ADAL" clId="{AB671DB4-D2B3-0D49-943E-8A0F458E5B23}" dt="2025-01-16T18:08:45.755" v="158"/>
        <pc:sldMkLst>
          <pc:docMk/>
          <pc:sldMk cId="33037336" sldId="483"/>
        </pc:sldMkLst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33037336" sldId="483"/>
            <ac:spMk id="2" creationId="{B71C9770-5C57-46F4-6596-04B6609FBA91}"/>
          </ac:spMkLst>
        </pc:spChg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33037336" sldId="483"/>
            <ac:spMk id="4" creationId="{12D1386E-58E3-DC24-381E-416979CF1BEB}"/>
          </ac:spMkLst>
        </pc:spChg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33037336" sldId="483"/>
            <ac:spMk id="5" creationId="{4028FDA0-B86C-B5D3-F129-8ADF88D16E60}"/>
          </ac:spMkLst>
        </pc:spChg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33037336" sldId="483"/>
            <ac:spMk id="6" creationId="{41419726-D852-88D2-DC6A-395B146DA3A4}"/>
          </ac:spMkLst>
        </pc:spChg>
      </pc:sldChg>
      <pc:sldChg chg="modSp mod">
        <pc:chgData name="Clements, William" userId="cbdb0636-a496-422a-8d40-98c53d494d26" providerId="ADAL" clId="{AB671DB4-D2B3-0D49-943E-8A0F458E5B23}" dt="2025-01-16T18:08:45.755" v="158"/>
        <pc:sldMkLst>
          <pc:docMk/>
          <pc:sldMk cId="3564717377" sldId="484"/>
        </pc:sldMkLst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3564717377" sldId="484"/>
            <ac:spMk id="2" creationId="{83AD6E7B-5D4F-A7A7-90FB-63E3A49138FE}"/>
          </ac:spMkLst>
        </pc:spChg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3564717377" sldId="484"/>
            <ac:spMk id="3" creationId="{9E0B6D31-A3F2-7AA2-FA72-144292D7AC43}"/>
          </ac:spMkLst>
        </pc:spChg>
      </pc:sldChg>
      <pc:sldChg chg="modSp add mod">
        <pc:chgData name="Clements, William" userId="cbdb0636-a496-422a-8d40-98c53d494d26" providerId="ADAL" clId="{AB671DB4-D2B3-0D49-943E-8A0F458E5B23}" dt="2025-01-16T18:08:45.755" v="158"/>
        <pc:sldMkLst>
          <pc:docMk/>
          <pc:sldMk cId="1281240584" sldId="485"/>
        </pc:sldMkLst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1281240584" sldId="485"/>
            <ac:spMk id="2" creationId="{6F03BE0F-5C34-A8DC-B77C-4D3BE490E125}"/>
          </ac:spMkLst>
        </pc:spChg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1281240584" sldId="485"/>
            <ac:spMk id="3" creationId="{81847641-6317-6065-7AE8-3FFD7F005340}"/>
          </ac:spMkLst>
        </pc:spChg>
      </pc:sldChg>
      <pc:sldChg chg="addSp modSp new mod modAnim">
        <pc:chgData name="Clements, William" userId="cbdb0636-a496-422a-8d40-98c53d494d26" providerId="ADAL" clId="{AB671DB4-D2B3-0D49-943E-8A0F458E5B23}" dt="2025-01-16T18:08:45.755" v="158"/>
        <pc:sldMkLst>
          <pc:docMk/>
          <pc:sldMk cId="1803628275" sldId="486"/>
        </pc:sldMkLst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1803628275" sldId="486"/>
            <ac:spMk id="2" creationId="{A08AFCD4-17A4-C501-2F85-48F882BE364F}"/>
          </ac:spMkLst>
        </pc:spChg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1803628275" sldId="486"/>
            <ac:spMk id="3" creationId="{FFE307D6-E3DA-BA32-FF49-21407B261592}"/>
          </ac:spMkLst>
        </pc:spChg>
        <pc:spChg chg="add mod">
          <ac:chgData name="Clements, William" userId="cbdb0636-a496-422a-8d40-98c53d494d26" providerId="ADAL" clId="{AB671DB4-D2B3-0D49-943E-8A0F458E5B23}" dt="2025-01-16T17:25:59.397" v="50"/>
          <ac:spMkLst>
            <pc:docMk/>
            <pc:sldMk cId="1803628275" sldId="486"/>
            <ac:spMk id="5" creationId="{7FF7CC7A-93F6-D645-BFB4-3B265A92DFE6}"/>
          </ac:spMkLst>
        </pc:spChg>
        <pc:picChg chg="add mod">
          <ac:chgData name="Clements, William" userId="cbdb0636-a496-422a-8d40-98c53d494d26" providerId="ADAL" clId="{AB671DB4-D2B3-0D49-943E-8A0F458E5B23}" dt="2025-01-16T17:25:59.397" v="50"/>
          <ac:picMkLst>
            <pc:docMk/>
            <pc:sldMk cId="1803628275" sldId="486"/>
            <ac:picMk id="4" creationId="{12244CCB-ECEC-2545-DC75-3F48C2D4B759}"/>
          </ac:picMkLst>
        </pc:picChg>
        <pc:picChg chg="add mod">
          <ac:chgData name="Clements, William" userId="cbdb0636-a496-422a-8d40-98c53d494d26" providerId="ADAL" clId="{AB671DB4-D2B3-0D49-943E-8A0F458E5B23}" dt="2025-01-16T17:26:38.263" v="53" actId="1076"/>
          <ac:picMkLst>
            <pc:docMk/>
            <pc:sldMk cId="1803628275" sldId="486"/>
            <ac:picMk id="6" creationId="{6D9318C1-0204-2C48-3437-4EB1E8CE384C}"/>
          </ac:picMkLst>
        </pc:picChg>
      </pc:sldChg>
      <pc:sldChg chg="addSp delSp modSp new mod modAnim">
        <pc:chgData name="Clements, William" userId="cbdb0636-a496-422a-8d40-98c53d494d26" providerId="ADAL" clId="{AB671DB4-D2B3-0D49-943E-8A0F458E5B23}" dt="2025-01-16T18:08:45.755" v="158"/>
        <pc:sldMkLst>
          <pc:docMk/>
          <pc:sldMk cId="165000563" sldId="487"/>
        </pc:sldMkLst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165000563" sldId="487"/>
            <ac:spMk id="2" creationId="{5CB00ACA-F1C5-9388-85EF-92BB11037802}"/>
          </ac:spMkLst>
        </pc:spChg>
        <pc:spChg chg="del">
          <ac:chgData name="Clements, William" userId="cbdb0636-a496-422a-8d40-98c53d494d26" providerId="ADAL" clId="{AB671DB4-D2B3-0D49-943E-8A0F458E5B23}" dt="2025-01-16T17:27:13.503" v="60"/>
          <ac:spMkLst>
            <pc:docMk/>
            <pc:sldMk cId="165000563" sldId="487"/>
            <ac:spMk id="3" creationId="{060FBA80-D396-C280-9CFC-1AE468BE9668}"/>
          </ac:spMkLst>
        </pc:spChg>
        <pc:picChg chg="add mod">
          <ac:chgData name="Clements, William" userId="cbdb0636-a496-422a-8d40-98c53d494d26" providerId="ADAL" clId="{AB671DB4-D2B3-0D49-943E-8A0F458E5B23}" dt="2025-01-16T17:27:42.610" v="62" actId="14100"/>
          <ac:picMkLst>
            <pc:docMk/>
            <pc:sldMk cId="165000563" sldId="487"/>
            <ac:picMk id="4" creationId="{5F57BEF4-34C2-EE77-8F7C-ECF380A0FF1A}"/>
          </ac:picMkLst>
        </pc:picChg>
        <pc:picChg chg="add mod">
          <ac:chgData name="Clements, William" userId="cbdb0636-a496-422a-8d40-98c53d494d26" providerId="ADAL" clId="{AB671DB4-D2B3-0D49-943E-8A0F458E5B23}" dt="2025-01-16T17:28:03.639" v="64" actId="1076"/>
          <ac:picMkLst>
            <pc:docMk/>
            <pc:sldMk cId="165000563" sldId="487"/>
            <ac:picMk id="5" creationId="{5AE8A04C-100C-D8E4-6F55-AFB3BC1AB001}"/>
          </ac:picMkLst>
        </pc:picChg>
        <pc:picChg chg="add del">
          <ac:chgData name="Clements, William" userId="cbdb0636-a496-422a-8d40-98c53d494d26" providerId="ADAL" clId="{AB671DB4-D2B3-0D49-943E-8A0F458E5B23}" dt="2025-01-16T17:29:03.029" v="68" actId="478"/>
          <ac:picMkLst>
            <pc:docMk/>
            <pc:sldMk cId="165000563" sldId="487"/>
            <ac:picMk id="6" creationId="{B0F3A6FF-EDE6-F532-BFA1-A36F8F16577D}"/>
          </ac:picMkLst>
        </pc:picChg>
        <pc:picChg chg="add mod">
          <ac:chgData name="Clements, William" userId="cbdb0636-a496-422a-8d40-98c53d494d26" providerId="ADAL" clId="{AB671DB4-D2B3-0D49-943E-8A0F458E5B23}" dt="2025-01-16T17:29:25.095" v="70" actId="1076"/>
          <ac:picMkLst>
            <pc:docMk/>
            <pc:sldMk cId="165000563" sldId="487"/>
            <ac:picMk id="7" creationId="{30C8A360-24A6-ADD7-1D35-740517E167B9}"/>
          </ac:picMkLst>
        </pc:picChg>
      </pc:sldChg>
      <pc:sldChg chg="modSp new mod">
        <pc:chgData name="Clements, William" userId="cbdb0636-a496-422a-8d40-98c53d494d26" providerId="ADAL" clId="{AB671DB4-D2B3-0D49-943E-8A0F458E5B23}" dt="2025-01-16T18:08:45.755" v="158"/>
        <pc:sldMkLst>
          <pc:docMk/>
          <pc:sldMk cId="1293899291" sldId="488"/>
        </pc:sldMkLst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1293899291" sldId="488"/>
            <ac:spMk id="2" creationId="{C5EC898C-02F7-FAF5-9694-6BE623DC9592}"/>
          </ac:spMkLst>
        </pc:spChg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1293899291" sldId="488"/>
            <ac:spMk id="3" creationId="{4D1E1423-5F61-BED4-8D71-E40F9488459D}"/>
          </ac:spMkLst>
        </pc:spChg>
      </pc:sldChg>
      <pc:sldChg chg="modSp new mod modShow">
        <pc:chgData name="Clements, William" userId="cbdb0636-a496-422a-8d40-98c53d494d26" providerId="ADAL" clId="{AB671DB4-D2B3-0D49-943E-8A0F458E5B23}" dt="2025-01-16T18:10:34.564" v="161" actId="729"/>
        <pc:sldMkLst>
          <pc:docMk/>
          <pc:sldMk cId="3806379905" sldId="489"/>
        </pc:sldMkLst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3806379905" sldId="489"/>
            <ac:spMk id="2" creationId="{AA203545-4393-255D-4493-720EC280A123}"/>
          </ac:spMkLst>
        </pc:spChg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3806379905" sldId="489"/>
            <ac:spMk id="3" creationId="{A6CDB49B-C168-4529-D639-1F04586A1D55}"/>
          </ac:spMkLst>
        </pc:spChg>
      </pc:sldChg>
      <pc:sldChg chg="modSp new mod modShow">
        <pc:chgData name="Clements, William" userId="cbdb0636-a496-422a-8d40-98c53d494d26" providerId="ADAL" clId="{AB671DB4-D2B3-0D49-943E-8A0F458E5B23}" dt="2025-01-16T18:10:49.874" v="164" actId="21"/>
        <pc:sldMkLst>
          <pc:docMk/>
          <pc:sldMk cId="561798056" sldId="490"/>
        </pc:sldMkLst>
        <pc:spChg chg="mod">
          <ac:chgData name="Clements, William" userId="cbdb0636-a496-422a-8d40-98c53d494d26" providerId="ADAL" clId="{AB671DB4-D2B3-0D49-943E-8A0F458E5B23}" dt="2025-01-16T18:10:49.874" v="164" actId="21"/>
          <ac:spMkLst>
            <pc:docMk/>
            <pc:sldMk cId="561798056" sldId="490"/>
            <ac:spMk id="2" creationId="{1FB9D89D-BB48-8533-25CB-897C517F11A1}"/>
          </ac:spMkLst>
        </pc:spChg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561798056" sldId="490"/>
            <ac:spMk id="3" creationId="{5580ADF5-F837-FA63-F2CB-5CC17361A9E9}"/>
          </ac:spMkLst>
        </pc:spChg>
      </pc:sldChg>
      <pc:sldChg chg="modSp new mod modShow">
        <pc:chgData name="Clements, William" userId="cbdb0636-a496-422a-8d40-98c53d494d26" providerId="ADAL" clId="{AB671DB4-D2B3-0D49-943E-8A0F458E5B23}" dt="2025-01-16T18:10:43.981" v="162" actId="729"/>
        <pc:sldMkLst>
          <pc:docMk/>
          <pc:sldMk cId="1196147857" sldId="491"/>
        </pc:sldMkLst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1196147857" sldId="491"/>
            <ac:spMk id="2" creationId="{E23B572E-A770-BBBF-4491-34AE6FE62507}"/>
          </ac:spMkLst>
        </pc:spChg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1196147857" sldId="491"/>
            <ac:spMk id="3" creationId="{9F6A684A-AE8A-1A84-6743-AFE16F08E696}"/>
          </ac:spMkLst>
        </pc:spChg>
      </pc:sldChg>
      <pc:sldChg chg="modSp new mod modShow">
        <pc:chgData name="Clements, William" userId="cbdb0636-a496-422a-8d40-98c53d494d26" providerId="ADAL" clId="{AB671DB4-D2B3-0D49-943E-8A0F458E5B23}" dt="2025-01-16T18:10:43.981" v="162" actId="729"/>
        <pc:sldMkLst>
          <pc:docMk/>
          <pc:sldMk cId="2799823131" sldId="492"/>
        </pc:sldMkLst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2799823131" sldId="492"/>
            <ac:spMk id="2" creationId="{EFBE10A0-B788-9ABD-40D9-0AFEDD17C9BD}"/>
          </ac:spMkLst>
        </pc:spChg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2799823131" sldId="492"/>
            <ac:spMk id="3" creationId="{8781DFD4-7D44-C96F-5749-E559B299C520}"/>
          </ac:spMkLst>
        </pc:spChg>
      </pc:sldChg>
      <pc:sldChg chg="modSp new mod modShow">
        <pc:chgData name="Clements, William" userId="cbdb0636-a496-422a-8d40-98c53d494d26" providerId="ADAL" clId="{AB671DB4-D2B3-0D49-943E-8A0F458E5B23}" dt="2025-01-16T18:10:43.981" v="162" actId="729"/>
        <pc:sldMkLst>
          <pc:docMk/>
          <pc:sldMk cId="1407611742" sldId="493"/>
        </pc:sldMkLst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1407611742" sldId="493"/>
            <ac:spMk id="2" creationId="{848F5DD4-9C13-3ED4-B1D6-3665FDCD30B6}"/>
          </ac:spMkLst>
        </pc:spChg>
        <pc:spChg chg="mod">
          <ac:chgData name="Clements, William" userId="cbdb0636-a496-422a-8d40-98c53d494d26" providerId="ADAL" clId="{AB671DB4-D2B3-0D49-943E-8A0F458E5B23}" dt="2025-01-16T18:08:45.755" v="158"/>
          <ac:spMkLst>
            <pc:docMk/>
            <pc:sldMk cId="1407611742" sldId="493"/>
            <ac:spMk id="3" creationId="{5F783719-9330-660A-BDC1-608B520A8F3E}"/>
          </ac:spMkLst>
        </pc:spChg>
      </pc:sldChg>
      <pc:sldChg chg="modSp new mod">
        <pc:chgData name="Clements, William" userId="cbdb0636-a496-422a-8d40-98c53d494d26" providerId="ADAL" clId="{AB671DB4-D2B3-0D49-943E-8A0F458E5B23}" dt="2025-01-16T18:14:55.845" v="290" actId="113"/>
        <pc:sldMkLst>
          <pc:docMk/>
          <pc:sldMk cId="1550675166" sldId="494"/>
        </pc:sldMkLst>
        <pc:spChg chg="mod">
          <ac:chgData name="Clements, William" userId="cbdb0636-a496-422a-8d40-98c53d494d26" providerId="ADAL" clId="{AB671DB4-D2B3-0D49-943E-8A0F458E5B23}" dt="2025-01-16T18:12:00.471" v="167"/>
          <ac:spMkLst>
            <pc:docMk/>
            <pc:sldMk cId="1550675166" sldId="494"/>
            <ac:spMk id="2" creationId="{A734FF55-1C85-7F03-6A77-543CA51DBDEE}"/>
          </ac:spMkLst>
        </pc:spChg>
        <pc:spChg chg="mod">
          <ac:chgData name="Clements, William" userId="cbdb0636-a496-422a-8d40-98c53d494d26" providerId="ADAL" clId="{AB671DB4-D2B3-0D49-943E-8A0F458E5B23}" dt="2025-01-16T18:14:55.845" v="290" actId="113"/>
          <ac:spMkLst>
            <pc:docMk/>
            <pc:sldMk cId="1550675166" sldId="494"/>
            <ac:spMk id="3" creationId="{00E75678-21A2-71B4-C660-5DB6F9D969AA}"/>
          </ac:spMkLst>
        </pc:spChg>
      </pc:sldChg>
      <pc:sldChg chg="add">
        <pc:chgData name="Clements, William" userId="cbdb0636-a496-422a-8d40-98c53d494d26" providerId="ADAL" clId="{AB671DB4-D2B3-0D49-943E-8A0F458E5B23}" dt="2025-01-16T18:09:51.421" v="159"/>
        <pc:sldMkLst>
          <pc:docMk/>
          <pc:sldMk cId="3039109627" sldId="495"/>
        </pc:sldMkLst>
      </pc:sldChg>
      <pc:sldChg chg="add">
        <pc:chgData name="Clements, William" userId="cbdb0636-a496-422a-8d40-98c53d494d26" providerId="ADAL" clId="{AB671DB4-D2B3-0D49-943E-8A0F458E5B23}" dt="2025-01-16T18:09:51.421" v="159"/>
        <pc:sldMkLst>
          <pc:docMk/>
          <pc:sldMk cId="455839212" sldId="496"/>
        </pc:sldMkLst>
      </pc:sldChg>
      <pc:sldChg chg="add del">
        <pc:chgData name="Clements, William" userId="cbdb0636-a496-422a-8d40-98c53d494d26" providerId="ADAL" clId="{AB671DB4-D2B3-0D49-943E-8A0F458E5B23}" dt="2025-01-16T18:12:43.597" v="188" actId="2696"/>
        <pc:sldMkLst>
          <pc:docMk/>
          <pc:sldMk cId="2897624906" sldId="497"/>
        </pc:sldMkLst>
      </pc:sldChg>
      <pc:sldChg chg="add">
        <pc:chgData name="Clements, William" userId="cbdb0636-a496-422a-8d40-98c53d494d26" providerId="ADAL" clId="{AB671DB4-D2B3-0D49-943E-8A0F458E5B23}" dt="2025-01-16T18:12:47.445" v="189"/>
        <pc:sldMkLst>
          <pc:docMk/>
          <pc:sldMk cId="4043727895" sldId="497"/>
        </pc:sldMkLst>
      </pc:sldChg>
      <pc:sldChg chg="add">
        <pc:chgData name="Clements, William" userId="cbdb0636-a496-422a-8d40-98c53d494d26" providerId="ADAL" clId="{AB671DB4-D2B3-0D49-943E-8A0F458E5B23}" dt="2025-01-16T18:12:47.445" v="189"/>
        <pc:sldMkLst>
          <pc:docMk/>
          <pc:sldMk cId="1615345336" sldId="499"/>
        </pc:sldMkLst>
      </pc:sldChg>
      <pc:sldChg chg="add del">
        <pc:chgData name="Clements, William" userId="cbdb0636-a496-422a-8d40-98c53d494d26" providerId="ADAL" clId="{AB671DB4-D2B3-0D49-943E-8A0F458E5B23}" dt="2025-01-16T18:12:43.597" v="188" actId="2696"/>
        <pc:sldMkLst>
          <pc:docMk/>
          <pc:sldMk cId="4098398712" sldId="499"/>
        </pc:sldMkLst>
      </pc:sldChg>
      <pc:sldChg chg="add del">
        <pc:chgData name="Clements, William" userId="cbdb0636-a496-422a-8d40-98c53d494d26" providerId="ADAL" clId="{AB671DB4-D2B3-0D49-943E-8A0F458E5B23}" dt="2025-01-16T18:11:34.816" v="166" actId="2696"/>
        <pc:sldMkLst>
          <pc:docMk/>
          <pc:sldMk cId="436374416" sldId="500"/>
        </pc:sldMkLst>
      </pc:sldChg>
      <pc:sldChg chg="add">
        <pc:chgData name="Clements, William" userId="cbdb0636-a496-422a-8d40-98c53d494d26" providerId="ADAL" clId="{AB671DB4-D2B3-0D49-943E-8A0F458E5B23}" dt="2025-01-16T18:11:21.339" v="165"/>
        <pc:sldMkLst>
          <pc:docMk/>
          <pc:sldMk cId="1496804308" sldId="501"/>
        </pc:sldMkLst>
      </pc:sldChg>
      <pc:sldChg chg="add">
        <pc:chgData name="Clements, William" userId="cbdb0636-a496-422a-8d40-98c53d494d26" providerId="ADAL" clId="{AB671DB4-D2B3-0D49-943E-8A0F458E5B23}" dt="2025-01-16T18:11:21.339" v="165"/>
        <pc:sldMkLst>
          <pc:docMk/>
          <pc:sldMk cId="903199191" sldId="502"/>
        </pc:sldMkLst>
      </pc:sldChg>
      <pc:sldChg chg="modSp new mod">
        <pc:chgData name="Clements, William" userId="cbdb0636-a496-422a-8d40-98c53d494d26" providerId="ADAL" clId="{AB671DB4-D2B3-0D49-943E-8A0F458E5B23}" dt="2025-01-16T18:13:29.512" v="289" actId="20577"/>
        <pc:sldMkLst>
          <pc:docMk/>
          <pc:sldMk cId="4088231207" sldId="503"/>
        </pc:sldMkLst>
        <pc:spChg chg="mod">
          <ac:chgData name="Clements, William" userId="cbdb0636-a496-422a-8d40-98c53d494d26" providerId="ADAL" clId="{AB671DB4-D2B3-0D49-943E-8A0F458E5B23}" dt="2025-01-16T18:13:29.512" v="289" actId="20577"/>
          <ac:spMkLst>
            <pc:docMk/>
            <pc:sldMk cId="4088231207" sldId="503"/>
            <ac:spMk id="2" creationId="{AE6B049F-7F40-E08E-2FFB-3DD2FE53ECB0}"/>
          </ac:spMkLst>
        </pc:spChg>
        <pc:spChg chg="mod">
          <ac:chgData name="Clements, William" userId="cbdb0636-a496-422a-8d40-98c53d494d26" providerId="ADAL" clId="{AB671DB4-D2B3-0D49-943E-8A0F458E5B23}" dt="2025-01-16T18:13:26.495" v="279" actId="21"/>
          <ac:spMkLst>
            <pc:docMk/>
            <pc:sldMk cId="4088231207" sldId="503"/>
            <ac:spMk id="3" creationId="{2368F42E-2AD8-8D7F-B0E1-9F44B9BB5257}"/>
          </ac:spMkLst>
        </pc:spChg>
      </pc:sldChg>
      <pc:sldChg chg="add">
        <pc:chgData name="Clements, William" userId="cbdb0636-a496-422a-8d40-98c53d494d26" providerId="ADAL" clId="{AB671DB4-D2B3-0D49-943E-8A0F458E5B23}" dt="2025-01-16T18:15:36.587" v="292"/>
        <pc:sldMkLst>
          <pc:docMk/>
          <pc:sldMk cId="3298309708" sldId="504"/>
        </pc:sldMkLst>
      </pc:sldChg>
      <pc:sldChg chg="add">
        <pc:chgData name="Clements, William" userId="cbdb0636-a496-422a-8d40-98c53d494d26" providerId="ADAL" clId="{AB671DB4-D2B3-0D49-943E-8A0F458E5B23}" dt="2025-01-16T18:15:53.093" v="294"/>
        <pc:sldMkLst>
          <pc:docMk/>
          <pc:sldMk cId="1298831038" sldId="5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7528-FA36-9247-99F2-0F678650BA25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4EE24-46CE-E24D-BBF7-E60846C70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9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A7495-0B50-5287-D60B-C03932717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2AE52-8786-FEC4-A258-2DE85353A1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A065D-065D-2BA3-4C3B-F46AC371D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73846-5B5C-21E2-464A-21FA47743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BE463-0573-4444-8732-9099DA46E4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B4C07-A6BE-9796-30EA-91988A270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32D716-5DC8-AE0D-E42A-8CFED0AF5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A8C98C-7A55-E8F6-1D0D-80E31A9EDF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9A26C-0B89-DEE3-30F9-EF6A5C294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BE463-0573-4444-8732-9099DA46E4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70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E212E-103A-AF01-835E-14C92E5D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162D4-77F5-D3D1-8064-30A43F7F7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E011E9-30DB-0448-C172-6B65D7195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34FE2-C389-BF90-A26A-D05E94FA8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BE463-0573-4444-8732-9099DA46E4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8D061-D8CC-065D-DA24-33FA121F0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C21ED3-17F6-EB39-F29E-70B9F8D88B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E9C6CB-66E8-C5BE-A343-A1C126643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23892-E07C-74C7-FA3F-FCE472515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BE463-0573-4444-8732-9099DA46E4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6A89D-78EC-9BC6-495F-CB81BC21A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E438D-65C2-26D0-E89E-612DFAFFF5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94572D-3341-BF23-2A58-347A8E3B8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69581-40FB-7771-90BE-5D1EB2BD2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BE463-0573-4444-8732-9099DA46E4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5221E-C80C-AF92-C44B-2C537F79A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5CF462-A46A-C264-09C3-AFD95780F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D0DCAA-029B-6FAB-0F97-AF78D71D8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267ED-FFE2-8AA5-D280-45792BC9B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BE463-0573-4444-8732-9099DA46E4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AE42-8FC0-3648-A40A-6F4BDF54A7E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104-4D39-8B4B-8122-21323C69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5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AE42-8FC0-3648-A40A-6F4BDF54A7E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104-4D39-8B4B-8122-21323C69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8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AE42-8FC0-3648-A40A-6F4BDF54A7E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104-4D39-8B4B-8122-21323C69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4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AE42-8FC0-3648-A40A-6F4BDF54A7E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104-4D39-8B4B-8122-21323C69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AE42-8FC0-3648-A40A-6F4BDF54A7E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104-4D39-8B4B-8122-21323C69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5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AE42-8FC0-3648-A40A-6F4BDF54A7E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104-4D39-8B4B-8122-21323C69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4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AE42-8FC0-3648-A40A-6F4BDF54A7E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104-4D39-8B4B-8122-21323C69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2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AE42-8FC0-3648-A40A-6F4BDF54A7E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104-4D39-8B4B-8122-21323C69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AE42-8FC0-3648-A40A-6F4BDF54A7E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104-4D39-8B4B-8122-21323C69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7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AE42-8FC0-3648-A40A-6F4BDF54A7E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104-4D39-8B4B-8122-21323C69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AE42-8FC0-3648-A40A-6F4BDF54A7E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104-4D39-8B4B-8122-21323C69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AA2AE42-8FC0-3648-A40A-6F4BDF54A7E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25E2104-4D39-8B4B-8122-21323C69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97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8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7.png"/><Relationship Id="rId21" Type="http://schemas.openxmlformats.org/officeDocument/2006/relationships/image" Target="../media/image26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image" Target="https://brightspotcdn.byui.edu/dims4/default/f3e16d5/2147483647/strip/true/crop/710x710+0+0/resize/96x96!/quality/90/?url=http%3A%2F%2Fbyu-idaho-brightspot-production-us-east-2.s3.us-east-2.amazonaws.com%2F07%2F21%2F201ca3a645ff808906fc753a0d2c%2Fbqag2d4y5czqb0vcepxv.png" TargetMode="External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14.svg"/><Relationship Id="rId19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https://brightspotcdn.byui.edu/dims4/default/9cc1822/2147483647/strip/true/crop/578x578+0+0/resize/96x96!/quality/90/?url=http%3A%2F%2Fbyu-idaho-brightspot-production-us-east-2.s3.us-east-2.amazonaws.com%2F82%2F31%2F2923c3604cacb944bb1ca364eec2%2Fcaptura-de-pantalla-2021-10-11-192200.png" TargetMode="External"/><Relationship Id="rId22" Type="http://schemas.openxmlformats.org/officeDocument/2006/relationships/image" Target="https://brightspotcdn.byui.edu/dims4/default/3d91d9f/2147483647/strip/true/crop/512x512+0+0/resize/96x96!/quality/90/?url=http%3A%2F%2Fbyu-idaho-brightspot-production-us-east-2.s3.us-east-2.amazonaws.com%2Fac%2F52%2F56ce62004fb68cac3adb5ae365ae%2Ficon.p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groups/42868/" TargetMode="External"/><Relationship Id="rId13" Type="http://schemas.openxmlformats.org/officeDocument/2006/relationships/hyperlink" Target="https://www.linkedin.com/groups/120477/" TargetMode="External"/><Relationship Id="rId18" Type="http://schemas.openxmlformats.org/officeDocument/2006/relationships/image" Target="../media/image32.png"/><Relationship Id="rId3" Type="http://schemas.openxmlformats.org/officeDocument/2006/relationships/hyperlink" Target="https://www.linkedin.com/groups/1528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linkedin.com/groups/4064828/" TargetMode="External"/><Relationship Id="rId12" Type="http://schemas.openxmlformats.org/officeDocument/2006/relationships/hyperlink" Target="https://www.linkedin.com/groups/52512/" TargetMode="External"/><Relationship Id="rId17" Type="http://schemas.openxmlformats.org/officeDocument/2006/relationships/hyperlink" Target="https://www.byui.edu/career/past-internships" TargetMode="External"/><Relationship Id="rId2" Type="http://schemas.openxmlformats.org/officeDocument/2006/relationships/hyperlink" Target="https://www.byui.edu/career/students/networking/internship-service-missionaries" TargetMode="External"/><Relationship Id="rId16" Type="http://schemas.openxmlformats.org/officeDocument/2006/relationships/image" Target="../media/image31.png"/><Relationship Id="rId20" Type="http://schemas.openxmlformats.org/officeDocument/2006/relationships/hyperlink" Target="https://byui.joinhandshake.com/stu/employers?page=1&amp;per_page=25&amp;sort_direction=desc&amp;sort_column=default&amp;query=Software%20Engineer&amp;locations%5B%5D%5Bpoint%5D=40.76276%2C-111.88978&amp;locations%5B%5D%5Blabel%5D=Salt%20Lake%20City%2C%20Utah%2C%20United%20States&amp;locations%5B%5D%5Bdistance%5D=50mi&amp;locations%5B%5D%5Btype%5D=plac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groups/14289320/" TargetMode="External"/><Relationship Id="rId11" Type="http://schemas.openxmlformats.org/officeDocument/2006/relationships/hyperlink" Target="https://www.linkedin.com/groups/5064230/" TargetMode="External"/><Relationship Id="rId5" Type="http://schemas.openxmlformats.org/officeDocument/2006/relationships/hyperlink" Target="https://www.linkedin.com/groups/25806/" TargetMode="External"/><Relationship Id="rId15" Type="http://schemas.openxmlformats.org/officeDocument/2006/relationships/image" Target="../media/image30.png"/><Relationship Id="rId10" Type="http://schemas.openxmlformats.org/officeDocument/2006/relationships/hyperlink" Target="https://www.linkedin.com/groups/4064819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linkedin.com/groups/687047/" TargetMode="External"/><Relationship Id="rId9" Type="http://schemas.openxmlformats.org/officeDocument/2006/relationships/hyperlink" Target="https://www.linkedin.com/groups/4915314/" TargetMode="External"/><Relationship Id="rId14" Type="http://schemas.openxmlformats.org/officeDocument/2006/relationships/hyperlink" Target="https://ces.peoplegrove.com/hub/byuidaho/group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belong.byui.edu/home_login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.instructure.com/courses/322516/quizzes/Powerful%20Job%20Interviews" TargetMode="External"/><Relationship Id="rId2" Type="http://schemas.openxmlformats.org/officeDocument/2006/relationships/hyperlink" Target="https://www.byui.edu/career/students/job-market-readiness#interviewing%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ui.instructure.com/courses/322516/quizzes/Interview%20Video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.byui.edu/media/t/1_9yo5b0ee/181499271" TargetMode="External"/><Relationship Id="rId3" Type="http://schemas.openxmlformats.org/officeDocument/2006/relationships/hyperlink" Target="https://www.byui.edu/career/students/job-market-readiness#activity2" TargetMode="External"/><Relationship Id="rId7" Type="http://schemas.openxmlformats.org/officeDocument/2006/relationships/hyperlink" Target="https://brightspotcdn.byui.edu/2d/a9/39afb5584bd183831b660c0b05d3/what-is-an-informational-interview.pdf" TargetMode="External"/><Relationship Id="rId2" Type="http://schemas.openxmlformats.org/officeDocument/2006/relationships/hyperlink" Target="https://video.byui.edu/media/t/1_mw3mixo9/18149927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yui.instructure.com/courses/322516/quizzes/Informational%20interviewing%20with%20Steve%20Dalton" TargetMode="External"/><Relationship Id="rId5" Type="http://schemas.openxmlformats.org/officeDocument/2006/relationships/hyperlink" Target="https://video.byui.edu/media/P2B+Chris+Galbraith/0_0xs8de4i" TargetMode="External"/><Relationship Id="rId4" Type="http://schemas.openxmlformats.org/officeDocument/2006/relationships/hyperlink" Target="https://www.byui.edu/career/students/job-market-readiness#why-conduct-an-informational-interview%2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AB05-6DD5-3DEE-5489-E0366F1EE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FBCB4-DA4A-06C8-92BC-ECC566F94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8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EB0EA-5D4A-9F9B-C264-FF338F4F1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9A4D05B0-DD7F-1B1E-AB7E-74D623E6AF99}"/>
              </a:ext>
            </a:extLst>
          </p:cNvPr>
          <p:cNvSpPr txBox="1"/>
          <p:nvPr/>
        </p:nvSpPr>
        <p:spPr>
          <a:xfrm rot="16200000">
            <a:off x="-298611" y="5805606"/>
            <a:ext cx="1536133" cy="369332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Job  Market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C795B93-7656-581D-9AB3-CD835302CB8C}"/>
              </a:ext>
            </a:extLst>
          </p:cNvPr>
          <p:cNvSpPr txBox="1"/>
          <p:nvPr/>
        </p:nvSpPr>
        <p:spPr>
          <a:xfrm rot="16200000">
            <a:off x="-266981" y="3637481"/>
            <a:ext cx="1494704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Influencers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8485F2EC-2ACA-20DD-7E67-9A7E83B3A62D}"/>
              </a:ext>
            </a:extLst>
          </p:cNvPr>
          <p:cNvSpPr txBox="1"/>
          <p:nvPr/>
        </p:nvSpPr>
        <p:spPr>
          <a:xfrm rot="16200000">
            <a:off x="3439978" y="1200786"/>
            <a:ext cx="2666078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Resources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CC57C3C1-2A19-6059-F51F-11D1F2F4DB40}"/>
              </a:ext>
            </a:extLst>
          </p:cNvPr>
          <p:cNvSpPr txBox="1"/>
          <p:nvPr/>
        </p:nvSpPr>
        <p:spPr>
          <a:xfrm>
            <a:off x="486627" y="1021456"/>
            <a:ext cx="3520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Choosing the best return on your time in finding a job.</a:t>
            </a:r>
          </a:p>
          <a:p>
            <a:endParaRPr lang="en-US" sz="18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DB18CA6C-C9DA-B744-4239-060A943C31B4}"/>
              </a:ext>
            </a:extLst>
          </p:cNvPr>
          <p:cNvSpPr txBox="1"/>
          <p:nvPr/>
        </p:nvSpPr>
        <p:spPr>
          <a:xfrm>
            <a:off x="901857" y="46200"/>
            <a:ext cx="2746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Where to start looking </a:t>
            </a:r>
          </a:p>
          <a:p>
            <a:pPr algn="ctr"/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for a job?</a:t>
            </a:r>
          </a:p>
        </p:txBody>
      </p:sp>
    </p:spTree>
    <p:extLst>
      <p:ext uri="{BB962C8B-B14F-4D97-AF65-F5344CB8AC3E}">
        <p14:creationId xmlns:p14="http://schemas.microsoft.com/office/powerpoint/2010/main" val="68107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34FBC-EEFF-8280-4D99-FCED2121C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F9D596-3C8A-ED83-EBF4-FD9F80E5A54E}"/>
              </a:ext>
            </a:extLst>
          </p:cNvPr>
          <p:cNvSpPr/>
          <p:nvPr/>
        </p:nvSpPr>
        <p:spPr>
          <a:xfrm>
            <a:off x="592195" y="5219265"/>
            <a:ext cx="11371539" cy="1528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/>
              <a:t>			All job opportunities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B31A8E-DE55-01F1-AB61-3E07D791EACB}"/>
              </a:ext>
            </a:extLst>
          </p:cNvPr>
          <p:cNvSpPr/>
          <p:nvPr/>
        </p:nvSpPr>
        <p:spPr>
          <a:xfrm>
            <a:off x="7780040" y="5582519"/>
            <a:ext cx="4183693" cy="1164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80% are not published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BE2F9-0996-1CCE-ECD0-A2D5841F655C}"/>
              </a:ext>
            </a:extLst>
          </p:cNvPr>
          <p:cNvSpPr/>
          <p:nvPr/>
        </p:nvSpPr>
        <p:spPr>
          <a:xfrm>
            <a:off x="6997742" y="5582519"/>
            <a:ext cx="736948" cy="1164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10% all ready filled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A9AFD8-843F-D8F8-C412-B15E52DCE0C5}"/>
              </a:ext>
            </a:extLst>
          </p:cNvPr>
          <p:cNvSpPr/>
          <p:nvPr/>
        </p:nvSpPr>
        <p:spPr>
          <a:xfrm>
            <a:off x="6216664" y="5586312"/>
            <a:ext cx="736948" cy="11611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u="sng" dirty="0">
                <a:solidFill>
                  <a:schemeClr val="bg1"/>
                </a:solidFill>
              </a:rPr>
              <a:t>10% open jobs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2F812F5E-630B-D815-527F-10170A4F4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169" y="53089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FCC25A-4929-FE43-16D1-4DD1BC162BFF}"/>
              </a:ext>
            </a:extLst>
          </p:cNvPr>
          <p:cNvSpPr txBox="1"/>
          <p:nvPr/>
        </p:nvSpPr>
        <p:spPr>
          <a:xfrm rot="16200000">
            <a:off x="-298611" y="5805606"/>
            <a:ext cx="1536133" cy="369332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Job  Market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A083F973-083B-3317-A2FA-39D769BA4B41}"/>
              </a:ext>
            </a:extLst>
          </p:cNvPr>
          <p:cNvSpPr txBox="1"/>
          <p:nvPr/>
        </p:nvSpPr>
        <p:spPr>
          <a:xfrm rot="16200000">
            <a:off x="-266981" y="3637481"/>
            <a:ext cx="1494704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Influencers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06E45F64-13D1-4AC5-BD71-48A59F6C74DF}"/>
              </a:ext>
            </a:extLst>
          </p:cNvPr>
          <p:cNvSpPr txBox="1"/>
          <p:nvPr/>
        </p:nvSpPr>
        <p:spPr>
          <a:xfrm rot="16200000">
            <a:off x="3439978" y="1200786"/>
            <a:ext cx="2666078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Resources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C0922559-B86B-22A9-41E9-BDA9FB432FD5}"/>
              </a:ext>
            </a:extLst>
          </p:cNvPr>
          <p:cNvSpPr txBox="1"/>
          <p:nvPr/>
        </p:nvSpPr>
        <p:spPr>
          <a:xfrm>
            <a:off x="486627" y="1021456"/>
            <a:ext cx="3520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Choosing the best return on your time in finding a job.</a:t>
            </a:r>
          </a:p>
          <a:p>
            <a:endParaRPr lang="en-US" sz="18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ACD8792-325A-8AAE-BD3A-86C7BC8EC3A7}"/>
              </a:ext>
            </a:extLst>
          </p:cNvPr>
          <p:cNvSpPr txBox="1"/>
          <p:nvPr/>
        </p:nvSpPr>
        <p:spPr>
          <a:xfrm>
            <a:off x="901857" y="46200"/>
            <a:ext cx="2746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Where to start looking </a:t>
            </a:r>
          </a:p>
          <a:p>
            <a:pPr algn="ctr"/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for a job?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0AED6-22C2-A872-70B8-710D241672FC}"/>
              </a:ext>
            </a:extLst>
          </p:cNvPr>
          <p:cNvSpPr txBox="1"/>
          <p:nvPr/>
        </p:nvSpPr>
        <p:spPr>
          <a:xfrm>
            <a:off x="11087210" y="6521729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(c) 2024 Clements</a:t>
            </a:r>
          </a:p>
          <a:p>
            <a:r>
              <a:rPr lang="en-US" sz="600" dirty="0"/>
              <a:t>BYU-Idaho CSE Dept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94B3D-82E9-84E8-C2DA-8DA9DFFFD207}"/>
              </a:ext>
            </a:extLst>
          </p:cNvPr>
          <p:cNvSpPr txBox="1"/>
          <p:nvPr/>
        </p:nvSpPr>
        <p:spPr>
          <a:xfrm>
            <a:off x="6953612" y="4746701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real playing field</a:t>
            </a:r>
          </a:p>
        </p:txBody>
      </p:sp>
    </p:spTree>
    <p:extLst>
      <p:ext uri="{BB962C8B-B14F-4D97-AF65-F5344CB8AC3E}">
        <p14:creationId xmlns:p14="http://schemas.microsoft.com/office/powerpoint/2010/main" val="303910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AF99A-F589-A624-AEA9-0B9010D05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0C2F2C-1FCF-5BB4-8078-C0C672B20989}"/>
              </a:ext>
            </a:extLst>
          </p:cNvPr>
          <p:cNvSpPr/>
          <p:nvPr/>
        </p:nvSpPr>
        <p:spPr>
          <a:xfrm>
            <a:off x="592195" y="5219265"/>
            <a:ext cx="11371539" cy="1528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/>
              <a:t>			All job opportunities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A17783-6CDE-0E3E-34A4-2449A098EF66}"/>
              </a:ext>
            </a:extLst>
          </p:cNvPr>
          <p:cNvSpPr/>
          <p:nvPr/>
        </p:nvSpPr>
        <p:spPr>
          <a:xfrm>
            <a:off x="7780040" y="5582519"/>
            <a:ext cx="4183693" cy="1164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80% are not published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4F59A3-9177-D269-311B-1059B034245B}"/>
              </a:ext>
            </a:extLst>
          </p:cNvPr>
          <p:cNvSpPr/>
          <p:nvPr/>
        </p:nvSpPr>
        <p:spPr>
          <a:xfrm>
            <a:off x="6997742" y="5582519"/>
            <a:ext cx="736948" cy="1164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10% all ready filled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F3CD95-67C4-00BF-FBD1-D752EA40268B}"/>
              </a:ext>
            </a:extLst>
          </p:cNvPr>
          <p:cNvSpPr/>
          <p:nvPr/>
        </p:nvSpPr>
        <p:spPr>
          <a:xfrm>
            <a:off x="6216664" y="5586312"/>
            <a:ext cx="736948" cy="11611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u="sng" dirty="0">
                <a:solidFill>
                  <a:schemeClr val="bg1"/>
                </a:solidFill>
              </a:rPr>
              <a:t>10% open jobs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20F41C6-CF47-DB8D-71D1-AA0A978D612D}"/>
              </a:ext>
            </a:extLst>
          </p:cNvPr>
          <p:cNvSpPr/>
          <p:nvPr/>
        </p:nvSpPr>
        <p:spPr>
          <a:xfrm>
            <a:off x="308309" y="5220237"/>
            <a:ext cx="5488993" cy="152720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bg1"/>
                </a:solidFill>
              </a:rPr>
              <a:t>		&lt;&lt; Mostly Known	Least Known &gt;&gt;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		Of those </a:t>
            </a:r>
            <a:r>
              <a:rPr lang="en-US" sz="1100" u="sng" dirty="0">
                <a:solidFill>
                  <a:schemeClr val="bg1"/>
                </a:solidFill>
              </a:rPr>
              <a:t>10% open jobs – 10 :1</a:t>
            </a:r>
          </a:p>
          <a:p>
            <a:r>
              <a:rPr lang="en-US" sz="1100" dirty="0">
                <a:solidFill>
                  <a:schemeClr val="bg1"/>
                </a:solidFill>
              </a:rPr>
              <a:t>		For every graduate there are 10 jobs</a:t>
            </a:r>
          </a:p>
          <a:p>
            <a:r>
              <a:rPr lang="en-US" sz="1100" dirty="0">
                <a:solidFill>
                  <a:schemeClr val="bg1"/>
                </a:solidFill>
              </a:rPr>
              <a:t>			if you are looking in the right place</a:t>
            </a:r>
          </a:p>
          <a:p>
            <a:r>
              <a:rPr lang="en-US" sz="1100" dirty="0">
                <a:solidFill>
                  <a:schemeClr val="bg1"/>
                </a:solidFill>
              </a:rPr>
              <a:t>								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CC833AA7-A30F-2C2A-7B0E-4B83708BFA41}"/>
              </a:ext>
            </a:extLst>
          </p:cNvPr>
          <p:cNvSpPr/>
          <p:nvPr/>
        </p:nvSpPr>
        <p:spPr>
          <a:xfrm>
            <a:off x="345488" y="5876103"/>
            <a:ext cx="5159601" cy="745846"/>
          </a:xfrm>
          <a:prstGeom prst="rtTriangl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	   Typical applications distribution.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74AD69D0-4B47-D99B-3032-E736C5FB6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169" y="53089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58" name="Left Arrow 57">
            <a:extLst>
              <a:ext uri="{FF2B5EF4-FFF2-40B4-BE49-F238E27FC236}">
                <a16:creationId xmlns:a16="http://schemas.microsoft.com/office/drawing/2014/main" id="{414678FD-48DB-6374-BCF8-C401AF551BFD}"/>
              </a:ext>
            </a:extLst>
          </p:cNvPr>
          <p:cNvSpPr/>
          <p:nvPr/>
        </p:nvSpPr>
        <p:spPr>
          <a:xfrm>
            <a:off x="5333840" y="6019124"/>
            <a:ext cx="934231" cy="3784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75A1BC-B67B-EEFC-C195-7E74D2E1711A}"/>
              </a:ext>
            </a:extLst>
          </p:cNvPr>
          <p:cNvSpPr txBox="1"/>
          <p:nvPr/>
        </p:nvSpPr>
        <p:spPr>
          <a:xfrm rot="16200000">
            <a:off x="-298611" y="5805606"/>
            <a:ext cx="1536133" cy="369332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Job  Market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54021135-EBDB-FAEB-E3B9-33783501CBA9}"/>
              </a:ext>
            </a:extLst>
          </p:cNvPr>
          <p:cNvSpPr txBox="1"/>
          <p:nvPr/>
        </p:nvSpPr>
        <p:spPr>
          <a:xfrm rot="16200000">
            <a:off x="-266981" y="3637481"/>
            <a:ext cx="1494704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Influencers</a:t>
            </a: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B24F0071-04AB-F8D6-C40F-8E1616559E25}"/>
              </a:ext>
            </a:extLst>
          </p:cNvPr>
          <p:cNvSpPr/>
          <p:nvPr/>
        </p:nvSpPr>
        <p:spPr>
          <a:xfrm rot="16200000" flipV="1">
            <a:off x="-786264" y="4337275"/>
            <a:ext cx="3710169" cy="805686"/>
          </a:xfrm>
          <a:prstGeom prst="rtTriangle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64398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51206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990B229-6475-F175-5C42-70F37DB56458}"/>
              </a:ext>
            </a:extLst>
          </p:cNvPr>
          <p:cNvSpPr txBox="1"/>
          <p:nvPr/>
        </p:nvSpPr>
        <p:spPr>
          <a:xfrm>
            <a:off x="654122" y="5738694"/>
            <a:ext cx="829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Fortune 500 distribution Everyone is applying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910BA0A2-8C9E-CEA6-B09E-CA45F2CE371B}"/>
              </a:ext>
            </a:extLst>
          </p:cNvPr>
          <p:cNvSpPr txBox="1"/>
          <p:nvPr/>
        </p:nvSpPr>
        <p:spPr>
          <a:xfrm rot="16200000">
            <a:off x="3439978" y="1200786"/>
            <a:ext cx="2666078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Resources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A6E2B764-F187-2EDF-DD4C-02D5F550865E}"/>
              </a:ext>
            </a:extLst>
          </p:cNvPr>
          <p:cNvSpPr txBox="1"/>
          <p:nvPr/>
        </p:nvSpPr>
        <p:spPr>
          <a:xfrm>
            <a:off x="486627" y="1021456"/>
            <a:ext cx="3520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Choosing the best return on your time in finding a job.</a:t>
            </a:r>
          </a:p>
          <a:p>
            <a:endParaRPr lang="en-US" sz="18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93DECF2-4065-DA6F-E406-C2E3155945A3}"/>
              </a:ext>
            </a:extLst>
          </p:cNvPr>
          <p:cNvSpPr txBox="1"/>
          <p:nvPr/>
        </p:nvSpPr>
        <p:spPr>
          <a:xfrm>
            <a:off x="901857" y="46200"/>
            <a:ext cx="2746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Where to start looking </a:t>
            </a:r>
          </a:p>
          <a:p>
            <a:pPr algn="ctr"/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for a job?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8F6EB-9E97-45A7-7C46-BC9FF7C9A015}"/>
              </a:ext>
            </a:extLst>
          </p:cNvPr>
          <p:cNvSpPr txBox="1"/>
          <p:nvPr/>
        </p:nvSpPr>
        <p:spPr>
          <a:xfrm>
            <a:off x="11087210" y="6521729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(c) 2024 Clements</a:t>
            </a:r>
          </a:p>
          <a:p>
            <a:r>
              <a:rPr lang="en-US" sz="600" dirty="0"/>
              <a:t>BYU-Idaho CSE Dept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6FF66-8BF3-5D63-6DAA-D3B75083EB9D}"/>
              </a:ext>
            </a:extLst>
          </p:cNvPr>
          <p:cNvSpPr txBox="1"/>
          <p:nvPr/>
        </p:nvSpPr>
        <p:spPr>
          <a:xfrm>
            <a:off x="1606427" y="4660500"/>
            <a:ext cx="359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playing field you see</a:t>
            </a:r>
          </a:p>
        </p:txBody>
      </p:sp>
      <p:sp>
        <p:nvSpPr>
          <p:cNvPr id="4" name="Decagon 3">
            <a:extLst>
              <a:ext uri="{FF2B5EF4-FFF2-40B4-BE49-F238E27FC236}">
                <a16:creationId xmlns:a16="http://schemas.microsoft.com/office/drawing/2014/main" id="{18BF308A-0D9B-DD3E-3717-5286F22796CE}"/>
              </a:ext>
            </a:extLst>
          </p:cNvPr>
          <p:cNvSpPr/>
          <p:nvPr/>
        </p:nvSpPr>
        <p:spPr>
          <a:xfrm>
            <a:off x="654122" y="5203375"/>
            <a:ext cx="1621406" cy="344795"/>
          </a:xfrm>
          <a:prstGeom prst="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Layoffs happen and affect here </a:t>
            </a:r>
          </a:p>
        </p:txBody>
      </p:sp>
    </p:spTree>
    <p:extLst>
      <p:ext uri="{BB962C8B-B14F-4D97-AF65-F5344CB8AC3E}">
        <p14:creationId xmlns:p14="http://schemas.microsoft.com/office/powerpoint/2010/main" val="85658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1038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FBA8C-5F55-C42D-E0F5-C9E4CBB9E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>
            <a:extLst>
              <a:ext uri="{FF2B5EF4-FFF2-40B4-BE49-F238E27FC236}">
                <a16:creationId xmlns:a16="http://schemas.microsoft.com/office/drawing/2014/main" id="{3A48ADEA-6F10-13A8-78E6-619CF5EB14C3}"/>
              </a:ext>
            </a:extLst>
          </p:cNvPr>
          <p:cNvSpPr/>
          <p:nvPr/>
        </p:nvSpPr>
        <p:spPr>
          <a:xfrm>
            <a:off x="300941" y="4493724"/>
            <a:ext cx="11808336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											3:1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4C8C42-8C5A-73C5-7730-B5EC1CAC224E}"/>
              </a:ext>
            </a:extLst>
          </p:cNvPr>
          <p:cNvSpPr/>
          <p:nvPr/>
        </p:nvSpPr>
        <p:spPr>
          <a:xfrm>
            <a:off x="308309" y="4490809"/>
            <a:ext cx="9836521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									5:1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BF2689C-1FDB-A408-EE8A-9BF680685E6D}"/>
              </a:ext>
            </a:extLst>
          </p:cNvPr>
          <p:cNvSpPr/>
          <p:nvPr/>
        </p:nvSpPr>
        <p:spPr>
          <a:xfrm>
            <a:off x="300941" y="4482061"/>
            <a:ext cx="7749526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							10:1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35D35E1-9E0C-0ED2-363F-5245D19BE75D}"/>
              </a:ext>
            </a:extLst>
          </p:cNvPr>
          <p:cNvSpPr/>
          <p:nvPr/>
        </p:nvSpPr>
        <p:spPr>
          <a:xfrm>
            <a:off x="297105" y="4487893"/>
            <a:ext cx="5652969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				100:1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A86FDF8-5A9A-493E-EF32-E1A7E15EF917}"/>
              </a:ext>
            </a:extLst>
          </p:cNvPr>
          <p:cNvSpPr/>
          <p:nvPr/>
        </p:nvSpPr>
        <p:spPr>
          <a:xfrm>
            <a:off x="297106" y="4484977"/>
            <a:ext cx="3599805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		1000:1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1ACDF-3514-0408-0773-58F1FD8A664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807955" y="3040090"/>
            <a:ext cx="908330" cy="1182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01288-B97A-356B-4FE9-0AB33F36C3C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773414" y="3019265"/>
            <a:ext cx="1059244" cy="122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3AD2F-F34C-3519-136F-5E876D7F688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4717534" y="3080811"/>
            <a:ext cx="936622" cy="1169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106B57-C443-0452-4F7A-85BA8853158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6693065" y="3074796"/>
            <a:ext cx="971273" cy="1175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D326DB-31AE-24CB-E805-C8589561C89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8703247" y="3075260"/>
            <a:ext cx="955450" cy="1175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8A1052-060E-30E4-80F2-B9466F77BF9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10695490" y="3075260"/>
            <a:ext cx="892190" cy="11752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F0685A9-8A89-FCED-7AD9-2510EF680907}"/>
              </a:ext>
            </a:extLst>
          </p:cNvPr>
          <p:cNvSpPr/>
          <p:nvPr/>
        </p:nvSpPr>
        <p:spPr>
          <a:xfrm>
            <a:off x="297000" y="4479145"/>
            <a:ext cx="1603542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10000:1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123571-A549-AA15-4EC7-F564A23FEDB8}"/>
              </a:ext>
            </a:extLst>
          </p:cNvPr>
          <p:cNvSpPr/>
          <p:nvPr/>
        </p:nvSpPr>
        <p:spPr>
          <a:xfrm>
            <a:off x="592195" y="5219265"/>
            <a:ext cx="11371539" cy="1528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/>
              <a:t>			All job opportunities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48566D-AD74-AA32-99A4-A1BBCBABC656}"/>
              </a:ext>
            </a:extLst>
          </p:cNvPr>
          <p:cNvSpPr/>
          <p:nvPr/>
        </p:nvSpPr>
        <p:spPr>
          <a:xfrm>
            <a:off x="7780040" y="5582519"/>
            <a:ext cx="4183693" cy="1164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80% are not published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3B0B7D-2E7F-90A3-5063-6841E18719D8}"/>
              </a:ext>
            </a:extLst>
          </p:cNvPr>
          <p:cNvSpPr/>
          <p:nvPr/>
        </p:nvSpPr>
        <p:spPr>
          <a:xfrm>
            <a:off x="6997742" y="5582519"/>
            <a:ext cx="736948" cy="1164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10% all ready filled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8B8E9-35F8-59C5-30DA-B34C9099C07F}"/>
              </a:ext>
            </a:extLst>
          </p:cNvPr>
          <p:cNvSpPr/>
          <p:nvPr/>
        </p:nvSpPr>
        <p:spPr>
          <a:xfrm>
            <a:off x="6216664" y="5586312"/>
            <a:ext cx="736948" cy="11611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u="sng" dirty="0">
                <a:solidFill>
                  <a:schemeClr val="bg1"/>
                </a:solidFill>
              </a:rPr>
              <a:t>10% open jobs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20ABBE5-98FD-7EC0-CBE8-CB080B8A08FA}"/>
              </a:ext>
            </a:extLst>
          </p:cNvPr>
          <p:cNvSpPr/>
          <p:nvPr/>
        </p:nvSpPr>
        <p:spPr>
          <a:xfrm>
            <a:off x="308309" y="5220237"/>
            <a:ext cx="5488993" cy="152720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bg1"/>
                </a:solidFill>
              </a:rPr>
              <a:t>		&lt;&lt; Mostly Known	Least Known &gt;&gt;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		Of those </a:t>
            </a:r>
            <a:r>
              <a:rPr lang="en-US" sz="1100" u="sng" dirty="0">
                <a:solidFill>
                  <a:schemeClr val="bg1"/>
                </a:solidFill>
              </a:rPr>
              <a:t>10% open jobs – 10 :1</a:t>
            </a:r>
          </a:p>
          <a:p>
            <a:r>
              <a:rPr lang="en-US" sz="1100" dirty="0">
                <a:solidFill>
                  <a:schemeClr val="bg1"/>
                </a:solidFill>
              </a:rPr>
              <a:t>		For every graduate there are 10 jobs</a:t>
            </a:r>
          </a:p>
          <a:p>
            <a:r>
              <a:rPr lang="en-US" sz="1100" dirty="0">
                <a:solidFill>
                  <a:schemeClr val="bg1"/>
                </a:solidFill>
              </a:rPr>
              <a:t>			if you are looking in the right place</a:t>
            </a:r>
          </a:p>
          <a:p>
            <a:r>
              <a:rPr lang="en-US" sz="1100" dirty="0">
                <a:solidFill>
                  <a:schemeClr val="bg1"/>
                </a:solidFill>
              </a:rPr>
              <a:t>								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4DAA9114-2665-BDE5-3EF0-27EB205872F8}"/>
              </a:ext>
            </a:extLst>
          </p:cNvPr>
          <p:cNvSpPr/>
          <p:nvPr/>
        </p:nvSpPr>
        <p:spPr>
          <a:xfrm>
            <a:off x="345488" y="5876103"/>
            <a:ext cx="5159601" cy="745846"/>
          </a:xfrm>
          <a:prstGeom prst="rtTriangl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	   Typical applications distribution.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6138DE-71A3-BA4F-81E8-623311FC9154}"/>
              </a:ext>
            </a:extLst>
          </p:cNvPr>
          <p:cNvSpPr txBox="1"/>
          <p:nvPr/>
        </p:nvSpPr>
        <p:spPr>
          <a:xfrm>
            <a:off x="4665480" y="3949600"/>
            <a:ext cx="1327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Human Resources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9E0733CF-994B-0AC7-3D64-2E8511F11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169" y="53089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04A831-CC79-2F00-A8AF-799B2D01FB70}"/>
              </a:ext>
            </a:extLst>
          </p:cNvPr>
          <p:cNvSpPr txBox="1"/>
          <p:nvPr/>
        </p:nvSpPr>
        <p:spPr>
          <a:xfrm>
            <a:off x="10421392" y="421271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Job Interviews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DD6406-985F-49EC-F242-9AA382C9004E}"/>
              </a:ext>
            </a:extLst>
          </p:cNvPr>
          <p:cNvSpPr txBox="1"/>
          <p:nvPr/>
        </p:nvSpPr>
        <p:spPr>
          <a:xfrm>
            <a:off x="8498813" y="4226131"/>
            <a:ext cx="15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Team Review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A96042-F276-6C98-D224-C961C58C2C7B}"/>
              </a:ext>
            </a:extLst>
          </p:cNvPr>
          <p:cNvSpPr txBox="1"/>
          <p:nvPr/>
        </p:nvSpPr>
        <p:spPr>
          <a:xfrm>
            <a:off x="6568558" y="421271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PM Review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A647C3-F193-FE81-E3F4-96239E156468}"/>
              </a:ext>
            </a:extLst>
          </p:cNvPr>
          <p:cNvSpPr txBox="1"/>
          <p:nvPr/>
        </p:nvSpPr>
        <p:spPr>
          <a:xfrm>
            <a:off x="4577465" y="42500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HR Review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46884D2-4431-D723-BD85-F746FC83040E}"/>
              </a:ext>
            </a:extLst>
          </p:cNvPr>
          <p:cNvSpPr txBox="1"/>
          <p:nvPr/>
        </p:nvSpPr>
        <p:spPr>
          <a:xfrm>
            <a:off x="2680182" y="422517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AI Review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8F73FCD-5890-7305-F36C-D18DD2D85DC4}"/>
              </a:ext>
            </a:extLst>
          </p:cNvPr>
          <p:cNvSpPr txBox="1"/>
          <p:nvPr/>
        </p:nvSpPr>
        <p:spPr>
          <a:xfrm>
            <a:off x="279648" y="4840007"/>
            <a:ext cx="1773242" cy="2539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Inefficient Path: Odds to Hire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43265E-9F9E-B2BC-0AEE-9D265F4493C9}"/>
              </a:ext>
            </a:extLst>
          </p:cNvPr>
          <p:cNvSpPr txBox="1"/>
          <p:nvPr/>
        </p:nvSpPr>
        <p:spPr>
          <a:xfrm>
            <a:off x="592195" y="420308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Online Review</a:t>
            </a:r>
          </a:p>
        </p:txBody>
      </p:sp>
      <p:pic>
        <p:nvPicPr>
          <p:cNvPr id="43" name="Graphic 42" descr="Sad face outline with solid fill">
            <a:extLst>
              <a:ext uri="{FF2B5EF4-FFF2-40B4-BE49-F238E27FC236}">
                <a16:creationId xmlns:a16="http://schemas.microsoft.com/office/drawing/2014/main" id="{778A263C-DB03-005C-2022-8556359F61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8504" y="3024693"/>
            <a:ext cx="914400" cy="914400"/>
          </a:xfrm>
          <a:prstGeom prst="rect">
            <a:avLst/>
          </a:prstGeom>
        </p:spPr>
      </p:pic>
      <p:pic>
        <p:nvPicPr>
          <p:cNvPr id="51" name="Graphic 50" descr="Smiling face outline with solid fill">
            <a:extLst>
              <a:ext uri="{FF2B5EF4-FFF2-40B4-BE49-F238E27FC236}">
                <a16:creationId xmlns:a16="http://schemas.microsoft.com/office/drawing/2014/main" id="{778C9A94-7C8D-DDB8-8F94-B6F355A888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81088" y="3020652"/>
            <a:ext cx="914400" cy="914400"/>
          </a:xfrm>
          <a:prstGeom prst="rect">
            <a:avLst/>
          </a:prstGeom>
        </p:spPr>
      </p:pic>
      <p:sp>
        <p:nvSpPr>
          <p:cNvPr id="58" name="Left Arrow 57">
            <a:extLst>
              <a:ext uri="{FF2B5EF4-FFF2-40B4-BE49-F238E27FC236}">
                <a16:creationId xmlns:a16="http://schemas.microsoft.com/office/drawing/2014/main" id="{4ADD4EB7-4A62-F45D-E329-0B83031421AC}"/>
              </a:ext>
            </a:extLst>
          </p:cNvPr>
          <p:cNvSpPr/>
          <p:nvPr/>
        </p:nvSpPr>
        <p:spPr>
          <a:xfrm>
            <a:off x="5333840" y="6019124"/>
            <a:ext cx="934231" cy="3784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FB8B31-442D-EAB0-64B4-C9F1B8E1EE7A}"/>
              </a:ext>
            </a:extLst>
          </p:cNvPr>
          <p:cNvSpPr txBox="1"/>
          <p:nvPr/>
        </p:nvSpPr>
        <p:spPr>
          <a:xfrm rot="16200000">
            <a:off x="-298611" y="5805606"/>
            <a:ext cx="1536133" cy="369332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Job  Market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7E2676DD-52EC-15D1-D589-912F26E8F7B6}"/>
              </a:ext>
            </a:extLst>
          </p:cNvPr>
          <p:cNvSpPr txBox="1"/>
          <p:nvPr/>
        </p:nvSpPr>
        <p:spPr>
          <a:xfrm rot="16200000">
            <a:off x="-266981" y="3637481"/>
            <a:ext cx="1494704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Influencers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9C28B2E4-DEFF-08F2-1631-3EC80FFBE759}"/>
              </a:ext>
            </a:extLst>
          </p:cNvPr>
          <p:cNvSpPr txBox="1"/>
          <p:nvPr/>
        </p:nvSpPr>
        <p:spPr>
          <a:xfrm>
            <a:off x="2021888" y="3729466"/>
            <a:ext cx="74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Don’t Start Here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C0143BA-E336-BAE8-68AB-D6B0CE397B66}"/>
              </a:ext>
            </a:extLst>
          </p:cNvPr>
          <p:cNvSpPr txBox="1"/>
          <p:nvPr/>
        </p:nvSpPr>
        <p:spPr>
          <a:xfrm>
            <a:off x="9839822" y="3783544"/>
            <a:ext cx="1036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Instead, Start Here</a:t>
            </a:r>
          </a:p>
        </p:txBody>
      </p:sp>
      <p:sp>
        <p:nvSpPr>
          <p:cNvPr id="1034" name="Horizontal Scroll 1033">
            <a:extLst>
              <a:ext uri="{FF2B5EF4-FFF2-40B4-BE49-F238E27FC236}">
                <a16:creationId xmlns:a16="http://schemas.microsoft.com/office/drawing/2014/main" id="{109B46EF-7676-A240-2E6C-08E08D0192E9}"/>
              </a:ext>
            </a:extLst>
          </p:cNvPr>
          <p:cNvSpPr/>
          <p:nvPr/>
        </p:nvSpPr>
        <p:spPr>
          <a:xfrm>
            <a:off x="279647" y="2809829"/>
            <a:ext cx="11829629" cy="347423"/>
          </a:xfrm>
          <a:prstGeom prst="horizontalScroll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Old Typical Path</a:t>
            </a: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9A96E82C-963C-0A6A-9A3B-CE3362B2062B}"/>
              </a:ext>
            </a:extLst>
          </p:cNvPr>
          <p:cNvSpPr/>
          <p:nvPr/>
        </p:nvSpPr>
        <p:spPr>
          <a:xfrm rot="16200000" flipV="1">
            <a:off x="-786264" y="4337275"/>
            <a:ext cx="3710169" cy="805686"/>
          </a:xfrm>
          <a:prstGeom prst="rtTriangle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64398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51206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C6B5F890-3582-4F26-75C5-79A5552EC7D7}"/>
              </a:ext>
            </a:extLst>
          </p:cNvPr>
          <p:cNvSpPr txBox="1"/>
          <p:nvPr/>
        </p:nvSpPr>
        <p:spPr>
          <a:xfrm>
            <a:off x="654122" y="5738694"/>
            <a:ext cx="829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Fortune 500 distribution Everyone is applying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9A83C99-0339-6527-AA0B-03D173BF13A8}"/>
              </a:ext>
            </a:extLst>
          </p:cNvPr>
          <p:cNvSpPr txBox="1"/>
          <p:nvPr/>
        </p:nvSpPr>
        <p:spPr>
          <a:xfrm rot="16200000">
            <a:off x="3439978" y="1200786"/>
            <a:ext cx="2666078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Resources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35120D77-3883-032A-7685-4A5725286FAE}"/>
              </a:ext>
            </a:extLst>
          </p:cNvPr>
          <p:cNvSpPr txBox="1"/>
          <p:nvPr/>
        </p:nvSpPr>
        <p:spPr>
          <a:xfrm>
            <a:off x="486627" y="1021456"/>
            <a:ext cx="3520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Choosing the best return on your time in finding a job.</a:t>
            </a:r>
          </a:p>
          <a:p>
            <a:endParaRPr lang="en-US" sz="18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8D10AF52-92F4-38A3-AB49-BA2E58A79465}"/>
              </a:ext>
            </a:extLst>
          </p:cNvPr>
          <p:cNvSpPr txBox="1"/>
          <p:nvPr/>
        </p:nvSpPr>
        <p:spPr>
          <a:xfrm>
            <a:off x="901857" y="46200"/>
            <a:ext cx="2746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Where to start looking </a:t>
            </a:r>
          </a:p>
          <a:p>
            <a:pPr algn="ctr"/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for a job?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67E5AF-815A-404F-474F-B23E7E790E1A}"/>
              </a:ext>
            </a:extLst>
          </p:cNvPr>
          <p:cNvSpPr txBox="1"/>
          <p:nvPr/>
        </p:nvSpPr>
        <p:spPr>
          <a:xfrm>
            <a:off x="11087210" y="6521729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(c) 2024 Clements</a:t>
            </a:r>
          </a:p>
          <a:p>
            <a:r>
              <a:rPr lang="en-US" sz="600" dirty="0"/>
              <a:t>BYU-Idaho CSE Dept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2D6E-4291-58A6-3A10-34E73DB3735A}"/>
              </a:ext>
            </a:extLst>
          </p:cNvPr>
          <p:cNvSpPr txBox="1"/>
          <p:nvPr/>
        </p:nvSpPr>
        <p:spPr>
          <a:xfrm>
            <a:off x="6568558" y="754086"/>
            <a:ext cx="4177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to online jobs 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Frustrating &amp; Discouraging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Odds are not in your favor</a:t>
            </a:r>
          </a:p>
        </p:txBody>
      </p:sp>
      <p:pic>
        <p:nvPicPr>
          <p:cNvPr id="8194" name="Picture 2" descr="software engineer interview prep tool ...">
            <a:extLst>
              <a:ext uri="{FF2B5EF4-FFF2-40B4-BE49-F238E27FC236}">
                <a16:creationId xmlns:a16="http://schemas.microsoft.com/office/drawing/2014/main" id="{2D39EAB1-8A78-528E-9303-62E3B45CC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81" y="3403785"/>
            <a:ext cx="515663" cy="5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60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4" grpId="0" animBg="1"/>
      <p:bldP spid="13" grpId="0" animBg="1"/>
      <p:bldP spid="12" grpId="0" animBg="1"/>
      <p:bldP spid="11" grpId="0" animBg="1"/>
      <p:bldP spid="26" grpId="0"/>
      <p:bldP spid="47" grpId="0"/>
      <p:bldP spid="48" grpId="0"/>
      <p:bldP spid="49" grpId="0"/>
      <p:bldP spid="56" grpId="0"/>
      <p:bldP spid="1024" grpId="0"/>
      <p:bldP spid="1025" grpId="0" animBg="1"/>
      <p:bldP spid="41" grpId="0"/>
      <p:bldP spid="1031" grpId="0"/>
      <p:bldP spid="1033" grpId="0"/>
      <p:bldP spid="10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3CAAB-AA3E-296D-17AF-5757C1868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>
            <a:extLst>
              <a:ext uri="{FF2B5EF4-FFF2-40B4-BE49-F238E27FC236}">
                <a16:creationId xmlns:a16="http://schemas.microsoft.com/office/drawing/2014/main" id="{E6CF2BF0-C836-2CCC-CD4C-48D3BDA6C996}"/>
              </a:ext>
            </a:extLst>
          </p:cNvPr>
          <p:cNvSpPr/>
          <p:nvPr/>
        </p:nvSpPr>
        <p:spPr>
          <a:xfrm>
            <a:off x="300941" y="4493724"/>
            <a:ext cx="11808336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											3:1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C1A3398-DCE0-FE26-C7EF-FAE336C76E88}"/>
              </a:ext>
            </a:extLst>
          </p:cNvPr>
          <p:cNvSpPr/>
          <p:nvPr/>
        </p:nvSpPr>
        <p:spPr>
          <a:xfrm>
            <a:off x="308309" y="4490809"/>
            <a:ext cx="9836521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									5:1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270BB41-5D8F-BFE2-538D-2AB420291FA5}"/>
              </a:ext>
            </a:extLst>
          </p:cNvPr>
          <p:cNvSpPr/>
          <p:nvPr/>
        </p:nvSpPr>
        <p:spPr>
          <a:xfrm>
            <a:off x="300941" y="4482061"/>
            <a:ext cx="7749526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							10:1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3F59CE1-F7F0-DC1B-D5A7-49372D3BCD4A}"/>
              </a:ext>
            </a:extLst>
          </p:cNvPr>
          <p:cNvSpPr/>
          <p:nvPr/>
        </p:nvSpPr>
        <p:spPr>
          <a:xfrm>
            <a:off x="297105" y="4487893"/>
            <a:ext cx="5652969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				100:1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3A7E93B-7630-1AF6-8430-EFADEB15A5E5}"/>
              </a:ext>
            </a:extLst>
          </p:cNvPr>
          <p:cNvSpPr/>
          <p:nvPr/>
        </p:nvSpPr>
        <p:spPr>
          <a:xfrm>
            <a:off x="297106" y="4484977"/>
            <a:ext cx="3599805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		1000:1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D3D1B-8A6B-75C7-77AB-4CA6E4D73AF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807955" y="3040090"/>
            <a:ext cx="908330" cy="1182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48FCF-E8B5-617B-9F62-1A5D1DF6AE3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773414" y="3019265"/>
            <a:ext cx="1059244" cy="122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DEEF6-7828-8A13-DA8A-56D83615A3C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4717534" y="3080811"/>
            <a:ext cx="936622" cy="1169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B28D0D-7020-8424-8E7C-23A982AD3C3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6693065" y="3074796"/>
            <a:ext cx="971273" cy="1175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ECE8AC-0042-5687-AB52-54A082B4271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8703247" y="3075260"/>
            <a:ext cx="955450" cy="1175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C76A3-957C-D074-2E15-8061F11F145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10695490" y="3075260"/>
            <a:ext cx="892190" cy="11752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90CF2ABD-7D49-F223-7CAB-54A8D9107F5E}"/>
              </a:ext>
            </a:extLst>
          </p:cNvPr>
          <p:cNvSpPr/>
          <p:nvPr/>
        </p:nvSpPr>
        <p:spPr>
          <a:xfrm>
            <a:off x="297000" y="4479145"/>
            <a:ext cx="1603542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10000:1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50D322-6AC2-F165-DEB8-729510BC6D15}"/>
              </a:ext>
            </a:extLst>
          </p:cNvPr>
          <p:cNvSpPr/>
          <p:nvPr/>
        </p:nvSpPr>
        <p:spPr>
          <a:xfrm>
            <a:off x="592195" y="5219265"/>
            <a:ext cx="11371539" cy="1528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/>
              <a:t>			All job opportunities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884BE-87E1-55EF-9087-ABE837A47765}"/>
              </a:ext>
            </a:extLst>
          </p:cNvPr>
          <p:cNvSpPr/>
          <p:nvPr/>
        </p:nvSpPr>
        <p:spPr>
          <a:xfrm>
            <a:off x="7780040" y="5582519"/>
            <a:ext cx="4183693" cy="1164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80% are not published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84129-B3C6-502C-53AE-7CB7FBDD7956}"/>
              </a:ext>
            </a:extLst>
          </p:cNvPr>
          <p:cNvSpPr/>
          <p:nvPr/>
        </p:nvSpPr>
        <p:spPr>
          <a:xfrm>
            <a:off x="6997742" y="5582519"/>
            <a:ext cx="736948" cy="1164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10% all ready filled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86C3A-236B-CD25-FCA8-77D29E5F31AD}"/>
              </a:ext>
            </a:extLst>
          </p:cNvPr>
          <p:cNvSpPr/>
          <p:nvPr/>
        </p:nvSpPr>
        <p:spPr>
          <a:xfrm>
            <a:off x="6216664" y="5586312"/>
            <a:ext cx="736948" cy="11611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u="sng" dirty="0">
                <a:solidFill>
                  <a:schemeClr val="bg1"/>
                </a:solidFill>
              </a:rPr>
              <a:t>10% open jobs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023B5CD-94D2-9E7D-AD5F-D6EFEEBEA473}"/>
              </a:ext>
            </a:extLst>
          </p:cNvPr>
          <p:cNvSpPr/>
          <p:nvPr/>
        </p:nvSpPr>
        <p:spPr>
          <a:xfrm>
            <a:off x="308309" y="5220237"/>
            <a:ext cx="5488993" cy="152720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bg1"/>
                </a:solidFill>
              </a:rPr>
              <a:t>		&lt;&lt; Mostly Known	Least Known &gt;&gt;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		Of those </a:t>
            </a:r>
            <a:r>
              <a:rPr lang="en-US" sz="1100" u="sng" dirty="0">
                <a:solidFill>
                  <a:schemeClr val="bg1"/>
                </a:solidFill>
              </a:rPr>
              <a:t>10% open jobs – 10 :1</a:t>
            </a:r>
          </a:p>
          <a:p>
            <a:r>
              <a:rPr lang="en-US" sz="1100" dirty="0">
                <a:solidFill>
                  <a:schemeClr val="bg1"/>
                </a:solidFill>
              </a:rPr>
              <a:t>		For every graduate there are 10 jobs</a:t>
            </a:r>
          </a:p>
          <a:p>
            <a:r>
              <a:rPr lang="en-US" sz="1100" dirty="0">
                <a:solidFill>
                  <a:schemeClr val="bg1"/>
                </a:solidFill>
              </a:rPr>
              <a:t>			if you are looking in the right place</a:t>
            </a:r>
          </a:p>
          <a:p>
            <a:r>
              <a:rPr lang="en-US" sz="1100" dirty="0">
                <a:solidFill>
                  <a:schemeClr val="bg1"/>
                </a:solidFill>
              </a:rPr>
              <a:t>								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B261FD25-16CD-2FCF-978E-1E5889BBCBD3}"/>
              </a:ext>
            </a:extLst>
          </p:cNvPr>
          <p:cNvSpPr/>
          <p:nvPr/>
        </p:nvSpPr>
        <p:spPr>
          <a:xfrm>
            <a:off x="345488" y="5876103"/>
            <a:ext cx="5159601" cy="745846"/>
          </a:xfrm>
          <a:prstGeom prst="rtTriangl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	   Typical applications distribution.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E44FFE-D690-EB1D-A4CF-6A8BA641E7A3}"/>
              </a:ext>
            </a:extLst>
          </p:cNvPr>
          <p:cNvSpPr txBox="1"/>
          <p:nvPr/>
        </p:nvSpPr>
        <p:spPr>
          <a:xfrm>
            <a:off x="4665480" y="3949600"/>
            <a:ext cx="1327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Human Resources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C104C052-854A-D7D0-E856-C9974CDC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169" y="53089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B5F6C3-76AA-A59F-2000-1092CC69B48A}"/>
              </a:ext>
            </a:extLst>
          </p:cNvPr>
          <p:cNvSpPr txBox="1"/>
          <p:nvPr/>
        </p:nvSpPr>
        <p:spPr>
          <a:xfrm>
            <a:off x="10421392" y="421271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Job Interviews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0375E3-5312-91BD-1008-658E7A62CA53}"/>
              </a:ext>
            </a:extLst>
          </p:cNvPr>
          <p:cNvSpPr txBox="1"/>
          <p:nvPr/>
        </p:nvSpPr>
        <p:spPr>
          <a:xfrm>
            <a:off x="8498813" y="4226131"/>
            <a:ext cx="15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Team Review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641288-78B9-2393-68A3-30642B66A478}"/>
              </a:ext>
            </a:extLst>
          </p:cNvPr>
          <p:cNvSpPr txBox="1"/>
          <p:nvPr/>
        </p:nvSpPr>
        <p:spPr>
          <a:xfrm>
            <a:off x="6568558" y="421271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PM Review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A74009-E585-77D9-DD46-2D789080654F}"/>
              </a:ext>
            </a:extLst>
          </p:cNvPr>
          <p:cNvSpPr txBox="1"/>
          <p:nvPr/>
        </p:nvSpPr>
        <p:spPr>
          <a:xfrm>
            <a:off x="4577465" y="42500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HR Review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29F73AD-3AD6-FA3E-D97E-FEF9C070CBC0}"/>
              </a:ext>
            </a:extLst>
          </p:cNvPr>
          <p:cNvSpPr txBox="1"/>
          <p:nvPr/>
        </p:nvSpPr>
        <p:spPr>
          <a:xfrm>
            <a:off x="2680182" y="422517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AI Review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C15DE7E-7074-0E09-8AB7-FD417469C97B}"/>
              </a:ext>
            </a:extLst>
          </p:cNvPr>
          <p:cNvSpPr txBox="1"/>
          <p:nvPr/>
        </p:nvSpPr>
        <p:spPr>
          <a:xfrm>
            <a:off x="279648" y="4840007"/>
            <a:ext cx="1773242" cy="2539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Inefficient Path: Odds to Hire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33FCCE-63F7-F23F-BF2A-8125909CDB0C}"/>
              </a:ext>
            </a:extLst>
          </p:cNvPr>
          <p:cNvSpPr txBox="1"/>
          <p:nvPr/>
        </p:nvSpPr>
        <p:spPr>
          <a:xfrm>
            <a:off x="592195" y="420308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Online Review</a:t>
            </a:r>
          </a:p>
        </p:txBody>
      </p:sp>
      <p:pic>
        <p:nvPicPr>
          <p:cNvPr id="43" name="Graphic 42" descr="Sad face outline with solid fill">
            <a:extLst>
              <a:ext uri="{FF2B5EF4-FFF2-40B4-BE49-F238E27FC236}">
                <a16:creationId xmlns:a16="http://schemas.microsoft.com/office/drawing/2014/main" id="{3691A45E-F5A8-171C-C0FB-6F00D30AA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8504" y="3024693"/>
            <a:ext cx="914400" cy="914400"/>
          </a:xfrm>
          <a:prstGeom prst="rect">
            <a:avLst/>
          </a:prstGeom>
        </p:spPr>
      </p:pic>
      <p:pic>
        <p:nvPicPr>
          <p:cNvPr id="51" name="Graphic 50" descr="Smiling face outline with solid fill">
            <a:extLst>
              <a:ext uri="{FF2B5EF4-FFF2-40B4-BE49-F238E27FC236}">
                <a16:creationId xmlns:a16="http://schemas.microsoft.com/office/drawing/2014/main" id="{B922AF90-56CB-905F-753E-83606DF282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81088" y="3020652"/>
            <a:ext cx="914400" cy="914400"/>
          </a:xfrm>
          <a:prstGeom prst="rect">
            <a:avLst/>
          </a:prstGeom>
        </p:spPr>
      </p:pic>
      <p:sp>
        <p:nvSpPr>
          <p:cNvPr id="58" name="Left Arrow 57">
            <a:extLst>
              <a:ext uri="{FF2B5EF4-FFF2-40B4-BE49-F238E27FC236}">
                <a16:creationId xmlns:a16="http://schemas.microsoft.com/office/drawing/2014/main" id="{7C7AB9BA-0182-DD48-7B38-8B03A4382198}"/>
              </a:ext>
            </a:extLst>
          </p:cNvPr>
          <p:cNvSpPr/>
          <p:nvPr/>
        </p:nvSpPr>
        <p:spPr>
          <a:xfrm>
            <a:off x="5333840" y="6019124"/>
            <a:ext cx="934231" cy="3784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DEDDEA-9A14-35ED-EFDF-5AFB094E4BDD}"/>
              </a:ext>
            </a:extLst>
          </p:cNvPr>
          <p:cNvSpPr txBox="1"/>
          <p:nvPr/>
        </p:nvSpPr>
        <p:spPr>
          <a:xfrm rot="16200000">
            <a:off x="-298611" y="5805606"/>
            <a:ext cx="1536133" cy="369332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Job  Market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2B625EF5-9811-42A6-B5B8-8EDEA338AB24}"/>
              </a:ext>
            </a:extLst>
          </p:cNvPr>
          <p:cNvSpPr txBox="1"/>
          <p:nvPr/>
        </p:nvSpPr>
        <p:spPr>
          <a:xfrm rot="16200000">
            <a:off x="-266981" y="3637481"/>
            <a:ext cx="1494704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Influencers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CAC9D30D-4032-9247-177D-8B2208E80161}"/>
              </a:ext>
            </a:extLst>
          </p:cNvPr>
          <p:cNvSpPr txBox="1"/>
          <p:nvPr/>
        </p:nvSpPr>
        <p:spPr>
          <a:xfrm>
            <a:off x="2021888" y="3729466"/>
            <a:ext cx="74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Don’t Start Here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D412A21-A28B-F268-4BCB-7767BBD0738B}"/>
              </a:ext>
            </a:extLst>
          </p:cNvPr>
          <p:cNvSpPr txBox="1"/>
          <p:nvPr/>
        </p:nvSpPr>
        <p:spPr>
          <a:xfrm>
            <a:off x="9839822" y="3783544"/>
            <a:ext cx="1036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Instead, Start Here</a:t>
            </a:r>
          </a:p>
        </p:txBody>
      </p:sp>
      <p:sp>
        <p:nvSpPr>
          <p:cNvPr id="1034" name="Horizontal Scroll 1033">
            <a:extLst>
              <a:ext uri="{FF2B5EF4-FFF2-40B4-BE49-F238E27FC236}">
                <a16:creationId xmlns:a16="http://schemas.microsoft.com/office/drawing/2014/main" id="{E92525B1-7B78-CC9A-6E2B-7594284D2B11}"/>
              </a:ext>
            </a:extLst>
          </p:cNvPr>
          <p:cNvSpPr/>
          <p:nvPr/>
        </p:nvSpPr>
        <p:spPr>
          <a:xfrm>
            <a:off x="279647" y="2809829"/>
            <a:ext cx="11829629" cy="347423"/>
          </a:xfrm>
          <a:prstGeom prst="horizontalScroll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Old Typical Path</a:t>
            </a: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1DD4300E-56DD-823A-70D0-352CA39E97B5}"/>
              </a:ext>
            </a:extLst>
          </p:cNvPr>
          <p:cNvSpPr/>
          <p:nvPr/>
        </p:nvSpPr>
        <p:spPr>
          <a:xfrm rot="16200000" flipV="1">
            <a:off x="-786264" y="4337275"/>
            <a:ext cx="3710169" cy="805686"/>
          </a:xfrm>
          <a:prstGeom prst="rtTriangle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64398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51206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A9035ACE-104F-B840-B4C4-37BDBB922577}"/>
              </a:ext>
            </a:extLst>
          </p:cNvPr>
          <p:cNvSpPr txBox="1"/>
          <p:nvPr/>
        </p:nvSpPr>
        <p:spPr>
          <a:xfrm>
            <a:off x="654122" y="5738694"/>
            <a:ext cx="829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Fortune 500 distribution Everyone is applying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33488289-3449-4D27-60ED-13A656DDD9C1}"/>
              </a:ext>
            </a:extLst>
          </p:cNvPr>
          <p:cNvSpPr txBox="1"/>
          <p:nvPr/>
        </p:nvSpPr>
        <p:spPr>
          <a:xfrm rot="16200000">
            <a:off x="3439978" y="1200786"/>
            <a:ext cx="2666078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Resources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D8449ABB-805A-4421-18FA-C4CA8117E7FF}"/>
              </a:ext>
            </a:extLst>
          </p:cNvPr>
          <p:cNvSpPr txBox="1"/>
          <p:nvPr/>
        </p:nvSpPr>
        <p:spPr>
          <a:xfrm>
            <a:off x="486627" y="1021456"/>
            <a:ext cx="3520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Choosing the best return on your time in finding a job.</a:t>
            </a:r>
          </a:p>
          <a:p>
            <a:endParaRPr lang="en-US" sz="18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EF8FD9D-7272-0A6C-36BB-0800836510F1}"/>
              </a:ext>
            </a:extLst>
          </p:cNvPr>
          <p:cNvSpPr txBox="1"/>
          <p:nvPr/>
        </p:nvSpPr>
        <p:spPr>
          <a:xfrm>
            <a:off x="901857" y="46200"/>
            <a:ext cx="2746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Where to start looking </a:t>
            </a:r>
          </a:p>
          <a:p>
            <a:pPr algn="ctr"/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for a job?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923E6-54C5-C804-294B-EEBA3303405B}"/>
              </a:ext>
            </a:extLst>
          </p:cNvPr>
          <p:cNvSpPr txBox="1"/>
          <p:nvPr/>
        </p:nvSpPr>
        <p:spPr>
          <a:xfrm>
            <a:off x="11087210" y="6521729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(c) 2024 Clements</a:t>
            </a:r>
          </a:p>
          <a:p>
            <a:r>
              <a:rPr lang="en-US" sz="600" dirty="0"/>
              <a:t>BYU-Idaho CSE Dept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A5BD2-BDB2-D35A-2BA7-6D694D42A14C}"/>
              </a:ext>
            </a:extLst>
          </p:cNvPr>
          <p:cNvSpPr txBox="1"/>
          <p:nvPr/>
        </p:nvSpPr>
        <p:spPr>
          <a:xfrm>
            <a:off x="6568558" y="754086"/>
            <a:ext cx="41777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to online jobs 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waste of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Frustrating &amp; Discouraging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Odd are not in your favor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18F93-E17F-E00B-D5E1-B0369115F7A0}"/>
              </a:ext>
            </a:extLst>
          </p:cNvPr>
          <p:cNvSpPr txBox="1"/>
          <p:nvPr/>
        </p:nvSpPr>
        <p:spPr>
          <a:xfrm>
            <a:off x="665037" y="3159269"/>
            <a:ext cx="11476501" cy="120032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 Hiring during Thanksgiving, Christmas, and New Year</a:t>
            </a:r>
          </a:p>
          <a:p>
            <a:r>
              <a:rPr lang="en-US" dirty="0"/>
              <a:t>Everyone is using up those 2 weeks of vacation or working on the shopping rush</a:t>
            </a:r>
          </a:p>
          <a:p>
            <a:r>
              <a:rPr lang="en-US" dirty="0"/>
              <a:t>0:1 odds</a:t>
            </a:r>
          </a:p>
        </p:txBody>
      </p:sp>
    </p:spTree>
    <p:extLst>
      <p:ext uri="{BB962C8B-B14F-4D97-AF65-F5344CB8AC3E}">
        <p14:creationId xmlns:p14="http://schemas.microsoft.com/office/powerpoint/2010/main" val="45583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28A4C-0C7F-F9A7-71E3-7E102F359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Left Arrow 1047">
            <a:extLst>
              <a:ext uri="{FF2B5EF4-FFF2-40B4-BE49-F238E27FC236}">
                <a16:creationId xmlns:a16="http://schemas.microsoft.com/office/drawing/2014/main" id="{98A3A2CA-45FE-C18D-A198-15DE96072A26}"/>
              </a:ext>
            </a:extLst>
          </p:cNvPr>
          <p:cNvSpPr/>
          <p:nvPr/>
        </p:nvSpPr>
        <p:spPr>
          <a:xfrm>
            <a:off x="5251848" y="210404"/>
            <a:ext cx="6744086" cy="759663"/>
          </a:xfrm>
          <a:prstGeom prst="leftArrow">
            <a:avLst/>
          </a:prstGeom>
          <a:solidFill>
            <a:schemeClr val="accent6">
              <a:lumMod val="75000"/>
              <a:alpha val="50357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10:1 Easiest</a:t>
            </a:r>
          </a:p>
        </p:txBody>
      </p:sp>
      <p:sp>
        <p:nvSpPr>
          <p:cNvPr id="1049" name="Left Arrow 1048">
            <a:extLst>
              <a:ext uri="{FF2B5EF4-FFF2-40B4-BE49-F238E27FC236}">
                <a16:creationId xmlns:a16="http://schemas.microsoft.com/office/drawing/2014/main" id="{7736B1EC-98FE-BB63-8483-242C4FDDC9E6}"/>
              </a:ext>
            </a:extLst>
          </p:cNvPr>
          <p:cNvSpPr/>
          <p:nvPr/>
        </p:nvSpPr>
        <p:spPr>
          <a:xfrm>
            <a:off x="7230196" y="200340"/>
            <a:ext cx="4779044" cy="759663"/>
          </a:xfrm>
          <a:prstGeom prst="leftArrow">
            <a:avLst/>
          </a:prstGeom>
          <a:solidFill>
            <a:schemeClr val="accent6">
              <a:lumMod val="75000"/>
              <a:alpha val="50357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5:1 Smarter 	</a:t>
            </a:r>
          </a:p>
        </p:txBody>
      </p:sp>
      <p:sp>
        <p:nvSpPr>
          <p:cNvPr id="1056" name="Up Arrow 1055">
            <a:extLst>
              <a:ext uri="{FF2B5EF4-FFF2-40B4-BE49-F238E27FC236}">
                <a16:creationId xmlns:a16="http://schemas.microsoft.com/office/drawing/2014/main" id="{F9DC99EA-2888-E32E-DD4C-E065FD3C2C5A}"/>
              </a:ext>
            </a:extLst>
          </p:cNvPr>
          <p:cNvSpPr/>
          <p:nvPr/>
        </p:nvSpPr>
        <p:spPr>
          <a:xfrm>
            <a:off x="11342498" y="1030452"/>
            <a:ext cx="548640" cy="4506333"/>
          </a:xfrm>
          <a:prstGeom prst="up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F6924E3-72B0-066B-B653-E9E757A77AA4}"/>
              </a:ext>
            </a:extLst>
          </p:cNvPr>
          <p:cNvSpPr/>
          <p:nvPr/>
        </p:nvSpPr>
        <p:spPr>
          <a:xfrm>
            <a:off x="300941" y="4493724"/>
            <a:ext cx="11808336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											3:1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5EFE49F-CFA1-180B-5D70-56E796642CA6}"/>
              </a:ext>
            </a:extLst>
          </p:cNvPr>
          <p:cNvSpPr/>
          <p:nvPr/>
        </p:nvSpPr>
        <p:spPr>
          <a:xfrm>
            <a:off x="308309" y="4490809"/>
            <a:ext cx="9836521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									5:1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E2EAEEB-DA5A-880F-A7B5-450FD4B110D0}"/>
              </a:ext>
            </a:extLst>
          </p:cNvPr>
          <p:cNvSpPr/>
          <p:nvPr/>
        </p:nvSpPr>
        <p:spPr>
          <a:xfrm>
            <a:off x="300941" y="4482061"/>
            <a:ext cx="7749526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							10:1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C701393-0813-3B35-FCBE-F17333532B01}"/>
              </a:ext>
            </a:extLst>
          </p:cNvPr>
          <p:cNvSpPr/>
          <p:nvPr/>
        </p:nvSpPr>
        <p:spPr>
          <a:xfrm>
            <a:off x="297105" y="4487893"/>
            <a:ext cx="5652969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				100:1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B81FFCC-9036-9CEA-BF2A-1DDD7047489F}"/>
              </a:ext>
            </a:extLst>
          </p:cNvPr>
          <p:cNvSpPr/>
          <p:nvPr/>
        </p:nvSpPr>
        <p:spPr>
          <a:xfrm>
            <a:off x="297106" y="4484977"/>
            <a:ext cx="3599805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		1000:1</a:t>
            </a:r>
          </a:p>
        </p:txBody>
      </p:sp>
      <p:sp>
        <p:nvSpPr>
          <p:cNvPr id="59" name="Up Arrow 58">
            <a:extLst>
              <a:ext uri="{FF2B5EF4-FFF2-40B4-BE49-F238E27FC236}">
                <a16:creationId xmlns:a16="http://schemas.microsoft.com/office/drawing/2014/main" id="{BAA8BE76-CED0-A5F0-7F9F-A624EBB5E3E7}"/>
              </a:ext>
            </a:extLst>
          </p:cNvPr>
          <p:cNvSpPr/>
          <p:nvPr/>
        </p:nvSpPr>
        <p:spPr>
          <a:xfrm rot="10800000">
            <a:off x="4850044" y="379576"/>
            <a:ext cx="548640" cy="2434232"/>
          </a:xfrm>
          <a:prstGeom prst="up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Up Arrow 54">
            <a:extLst>
              <a:ext uri="{FF2B5EF4-FFF2-40B4-BE49-F238E27FC236}">
                <a16:creationId xmlns:a16="http://schemas.microsoft.com/office/drawing/2014/main" id="{B345182F-3FBF-D7BB-2997-A27C584D40F5}"/>
              </a:ext>
            </a:extLst>
          </p:cNvPr>
          <p:cNvSpPr/>
          <p:nvPr/>
        </p:nvSpPr>
        <p:spPr>
          <a:xfrm rot="10800000">
            <a:off x="9492381" y="379574"/>
            <a:ext cx="548640" cy="2421081"/>
          </a:xfrm>
          <a:prstGeom prst="up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Up Arrow 53">
            <a:extLst>
              <a:ext uri="{FF2B5EF4-FFF2-40B4-BE49-F238E27FC236}">
                <a16:creationId xmlns:a16="http://schemas.microsoft.com/office/drawing/2014/main" id="{C4238D2E-7B06-9FA8-FF13-49EF94541D3D}"/>
              </a:ext>
            </a:extLst>
          </p:cNvPr>
          <p:cNvSpPr/>
          <p:nvPr/>
        </p:nvSpPr>
        <p:spPr>
          <a:xfrm rot="10800000">
            <a:off x="6799762" y="119474"/>
            <a:ext cx="548640" cy="2732722"/>
          </a:xfrm>
          <a:prstGeom prst="up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7A93E-D960-3F1A-3153-2437D17CC6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807955" y="3040090"/>
            <a:ext cx="908330" cy="1182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C3AE0-C3D5-7C12-8B23-18ADC60A21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773414" y="3019265"/>
            <a:ext cx="1059244" cy="122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78359-2A88-F691-ED1A-09D3743DE5F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4717534" y="3080811"/>
            <a:ext cx="936622" cy="1169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21964-D86A-4C1E-2141-4E672A0E6D4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6693065" y="3074796"/>
            <a:ext cx="971273" cy="1175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11D39F-F3FE-21E8-C79E-BD6E2DBCF28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8703247" y="3075260"/>
            <a:ext cx="955450" cy="1175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4E3645-462F-44D4-1D03-5560117CC2B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10695490" y="3075260"/>
            <a:ext cx="892190" cy="11752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5B68B0C9-A1EF-A346-D579-182A933CA657}"/>
              </a:ext>
            </a:extLst>
          </p:cNvPr>
          <p:cNvSpPr/>
          <p:nvPr/>
        </p:nvSpPr>
        <p:spPr>
          <a:xfrm>
            <a:off x="297000" y="4479145"/>
            <a:ext cx="1603542" cy="450937"/>
          </a:xfrm>
          <a:prstGeom prst="rightArrow">
            <a:avLst/>
          </a:prstGeom>
          <a:solidFill>
            <a:schemeClr val="accent5">
              <a:alpha val="30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10000:1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15F7C5-A900-6AC9-87DE-03E48F916669}"/>
              </a:ext>
            </a:extLst>
          </p:cNvPr>
          <p:cNvSpPr/>
          <p:nvPr/>
        </p:nvSpPr>
        <p:spPr>
          <a:xfrm>
            <a:off x="592195" y="5219265"/>
            <a:ext cx="11371539" cy="1528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/>
              <a:t>			All job opportunities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428DCB-D594-8411-89E7-73742A5711C0}"/>
              </a:ext>
            </a:extLst>
          </p:cNvPr>
          <p:cNvSpPr/>
          <p:nvPr/>
        </p:nvSpPr>
        <p:spPr>
          <a:xfrm>
            <a:off x="7780040" y="5582519"/>
            <a:ext cx="4183693" cy="1164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80% are not published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CC1DF-B7B6-5903-5C25-33E859DF9FEE}"/>
              </a:ext>
            </a:extLst>
          </p:cNvPr>
          <p:cNvSpPr/>
          <p:nvPr/>
        </p:nvSpPr>
        <p:spPr>
          <a:xfrm>
            <a:off x="6997742" y="5582519"/>
            <a:ext cx="736948" cy="11649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10% all ready filled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03491C-317B-A2F1-EE53-A4F0661E1E7C}"/>
              </a:ext>
            </a:extLst>
          </p:cNvPr>
          <p:cNvSpPr/>
          <p:nvPr/>
        </p:nvSpPr>
        <p:spPr>
          <a:xfrm>
            <a:off x="6216664" y="5586312"/>
            <a:ext cx="736948" cy="11611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u="sng" dirty="0">
                <a:solidFill>
                  <a:schemeClr val="bg1"/>
                </a:solidFill>
              </a:rPr>
              <a:t>10% open jobs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2D0A362-D776-FD3D-052D-A8C303720EB7}"/>
              </a:ext>
            </a:extLst>
          </p:cNvPr>
          <p:cNvSpPr/>
          <p:nvPr/>
        </p:nvSpPr>
        <p:spPr>
          <a:xfrm>
            <a:off x="308309" y="5220237"/>
            <a:ext cx="5488993" cy="152720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bg1"/>
                </a:solidFill>
              </a:rPr>
              <a:t>	&lt;&lt; Mostly Known	Least Known &gt;&gt;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		Of those </a:t>
            </a:r>
            <a:r>
              <a:rPr lang="en-US" sz="1100" u="sng" dirty="0">
                <a:solidFill>
                  <a:schemeClr val="bg1"/>
                </a:solidFill>
              </a:rPr>
              <a:t>10% open jobs – 10 :1</a:t>
            </a:r>
          </a:p>
          <a:p>
            <a:r>
              <a:rPr lang="en-US" sz="1100" dirty="0">
                <a:solidFill>
                  <a:schemeClr val="bg1"/>
                </a:solidFill>
              </a:rPr>
              <a:t>		For every graduate there are 10 jobs</a:t>
            </a:r>
          </a:p>
          <a:p>
            <a:r>
              <a:rPr lang="en-US" sz="1100" dirty="0">
                <a:solidFill>
                  <a:schemeClr val="bg1"/>
                </a:solidFill>
              </a:rPr>
              <a:t>			if you are looking in the right place</a:t>
            </a:r>
          </a:p>
          <a:p>
            <a:r>
              <a:rPr lang="en-US" sz="1100" dirty="0">
                <a:solidFill>
                  <a:schemeClr val="bg1"/>
                </a:solidFill>
              </a:rPr>
              <a:t>								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48083B10-47F3-68FC-A48E-036093BDC3C8}"/>
              </a:ext>
            </a:extLst>
          </p:cNvPr>
          <p:cNvSpPr/>
          <p:nvPr/>
        </p:nvSpPr>
        <p:spPr>
          <a:xfrm>
            <a:off x="345488" y="5876103"/>
            <a:ext cx="5159601" cy="745846"/>
          </a:xfrm>
          <a:prstGeom prst="rtTriangl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	   Typical applications distribution.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2868EA-74FF-3C07-2016-BA723DF5E500}"/>
              </a:ext>
            </a:extLst>
          </p:cNvPr>
          <p:cNvSpPr txBox="1"/>
          <p:nvPr/>
        </p:nvSpPr>
        <p:spPr>
          <a:xfrm>
            <a:off x="4665480" y="3949600"/>
            <a:ext cx="1327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Human Resources</a:t>
            </a:r>
          </a:p>
        </p:txBody>
      </p:sp>
      <p:sp>
        <p:nvSpPr>
          <p:cNvPr id="31" name="Cloud Callout 30">
            <a:extLst>
              <a:ext uri="{FF2B5EF4-FFF2-40B4-BE49-F238E27FC236}">
                <a16:creationId xmlns:a16="http://schemas.microsoft.com/office/drawing/2014/main" id="{6E0AE995-6E76-045F-A337-C2878F3836B4}"/>
              </a:ext>
            </a:extLst>
          </p:cNvPr>
          <p:cNvSpPr/>
          <p:nvPr/>
        </p:nvSpPr>
        <p:spPr>
          <a:xfrm>
            <a:off x="4037690" y="5121902"/>
            <a:ext cx="2192055" cy="592949"/>
          </a:xfrm>
          <a:prstGeom prst="cloudCallout">
            <a:avLst>
              <a:gd name="adj1" fmla="val -29976"/>
              <a:gd name="adj2" fmla="val 87850"/>
            </a:avLst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Corp University Relations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C882B76A-AB1A-8B1F-591D-9922A780A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169" y="53089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F99F82-1B94-F1A2-F673-C70504D4EADA}"/>
              </a:ext>
            </a:extLst>
          </p:cNvPr>
          <p:cNvSpPr txBox="1"/>
          <p:nvPr/>
        </p:nvSpPr>
        <p:spPr>
          <a:xfrm>
            <a:off x="7936366" y="6225870"/>
            <a:ext cx="3893309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b="1" dirty="0"/>
              <a:t>Key: Informational Interviews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481D3D-D7DF-B17A-18BF-5F5E48BC46D9}"/>
              </a:ext>
            </a:extLst>
          </p:cNvPr>
          <p:cNvSpPr txBox="1"/>
          <p:nvPr/>
        </p:nvSpPr>
        <p:spPr>
          <a:xfrm>
            <a:off x="10421392" y="421271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Job Interviews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65CE51-CAF8-A67D-C1F1-478F8B926AE8}"/>
              </a:ext>
            </a:extLst>
          </p:cNvPr>
          <p:cNvSpPr txBox="1"/>
          <p:nvPr/>
        </p:nvSpPr>
        <p:spPr>
          <a:xfrm>
            <a:off x="8498813" y="4226131"/>
            <a:ext cx="15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Team Review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21461D-FB69-A08E-F7F8-3AFB926F730B}"/>
              </a:ext>
            </a:extLst>
          </p:cNvPr>
          <p:cNvSpPr txBox="1"/>
          <p:nvPr/>
        </p:nvSpPr>
        <p:spPr>
          <a:xfrm>
            <a:off x="6568558" y="421271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PM Review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3CABF1-5FD8-DDD7-AB1F-1D7F6E0062B7}"/>
              </a:ext>
            </a:extLst>
          </p:cNvPr>
          <p:cNvSpPr txBox="1"/>
          <p:nvPr/>
        </p:nvSpPr>
        <p:spPr>
          <a:xfrm>
            <a:off x="4577465" y="42500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HR Review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61B0C35B-BC9D-C1D6-D493-2A0AB0539A9F}"/>
              </a:ext>
            </a:extLst>
          </p:cNvPr>
          <p:cNvSpPr txBox="1"/>
          <p:nvPr/>
        </p:nvSpPr>
        <p:spPr>
          <a:xfrm>
            <a:off x="2680182" y="422517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AI Review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F709FC1-78F7-1BAE-87C7-A303FD8CBC1E}"/>
              </a:ext>
            </a:extLst>
          </p:cNvPr>
          <p:cNvSpPr txBox="1"/>
          <p:nvPr/>
        </p:nvSpPr>
        <p:spPr>
          <a:xfrm>
            <a:off x="279648" y="4840007"/>
            <a:ext cx="1773242" cy="2539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Inefficient Path: Odds to Hire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FCC333-7CA2-0826-A6AB-349E68B20243}"/>
              </a:ext>
            </a:extLst>
          </p:cNvPr>
          <p:cNvSpPr txBox="1"/>
          <p:nvPr/>
        </p:nvSpPr>
        <p:spPr>
          <a:xfrm>
            <a:off x="592195" y="420308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Online Review</a:t>
            </a:r>
          </a:p>
        </p:txBody>
      </p:sp>
      <p:pic>
        <p:nvPicPr>
          <p:cNvPr id="43" name="Graphic 42" descr="Sad face outline with solid fill">
            <a:extLst>
              <a:ext uri="{FF2B5EF4-FFF2-40B4-BE49-F238E27FC236}">
                <a16:creationId xmlns:a16="http://schemas.microsoft.com/office/drawing/2014/main" id="{49CA4E79-C878-6657-3BC7-6A9C26F2C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8504" y="3024693"/>
            <a:ext cx="914400" cy="914400"/>
          </a:xfrm>
          <a:prstGeom prst="rect">
            <a:avLst/>
          </a:prstGeom>
        </p:spPr>
      </p:pic>
      <p:pic>
        <p:nvPicPr>
          <p:cNvPr id="51" name="Graphic 50" descr="Smiling face outline with solid fill">
            <a:extLst>
              <a:ext uri="{FF2B5EF4-FFF2-40B4-BE49-F238E27FC236}">
                <a16:creationId xmlns:a16="http://schemas.microsoft.com/office/drawing/2014/main" id="{FE09713C-7756-E209-ACA4-35EF92C86E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81088" y="3020652"/>
            <a:ext cx="914400" cy="914400"/>
          </a:xfrm>
          <a:prstGeom prst="rect">
            <a:avLst/>
          </a:prstGeom>
        </p:spPr>
      </p:pic>
      <p:sp>
        <p:nvSpPr>
          <p:cNvPr id="58" name="Left Arrow 57">
            <a:extLst>
              <a:ext uri="{FF2B5EF4-FFF2-40B4-BE49-F238E27FC236}">
                <a16:creationId xmlns:a16="http://schemas.microsoft.com/office/drawing/2014/main" id="{08CAE85D-21D8-44F3-7CBA-8EA88DC115B0}"/>
              </a:ext>
            </a:extLst>
          </p:cNvPr>
          <p:cNvSpPr/>
          <p:nvPr/>
        </p:nvSpPr>
        <p:spPr>
          <a:xfrm>
            <a:off x="5333840" y="6019124"/>
            <a:ext cx="934231" cy="3784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2666C9-E29B-1586-2BF3-938BBAE86BBD}"/>
              </a:ext>
            </a:extLst>
          </p:cNvPr>
          <p:cNvSpPr txBox="1"/>
          <p:nvPr/>
        </p:nvSpPr>
        <p:spPr>
          <a:xfrm rot="16200000">
            <a:off x="-298611" y="5805606"/>
            <a:ext cx="1536133" cy="369332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Job  Market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3D48ACF8-7ECA-E3DF-889C-370925C08AC0}"/>
              </a:ext>
            </a:extLst>
          </p:cNvPr>
          <p:cNvSpPr txBox="1"/>
          <p:nvPr/>
        </p:nvSpPr>
        <p:spPr>
          <a:xfrm rot="16200000">
            <a:off x="-266981" y="3637481"/>
            <a:ext cx="1494704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Influencers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8AD4315C-00F6-BE3C-0FDE-C9BDB3A687B7}"/>
              </a:ext>
            </a:extLst>
          </p:cNvPr>
          <p:cNvSpPr txBox="1"/>
          <p:nvPr/>
        </p:nvSpPr>
        <p:spPr>
          <a:xfrm>
            <a:off x="2021888" y="3729466"/>
            <a:ext cx="74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Don’t Start Here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7BFF643-8788-29A6-C77D-A5D883BED1F8}"/>
              </a:ext>
            </a:extLst>
          </p:cNvPr>
          <p:cNvSpPr txBox="1"/>
          <p:nvPr/>
        </p:nvSpPr>
        <p:spPr>
          <a:xfrm>
            <a:off x="9839822" y="3783544"/>
            <a:ext cx="1036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Instead, Start Here</a:t>
            </a:r>
          </a:p>
        </p:txBody>
      </p:sp>
      <p:sp>
        <p:nvSpPr>
          <p:cNvPr id="1034" name="Horizontal Scroll 1033">
            <a:extLst>
              <a:ext uri="{FF2B5EF4-FFF2-40B4-BE49-F238E27FC236}">
                <a16:creationId xmlns:a16="http://schemas.microsoft.com/office/drawing/2014/main" id="{7AEC9015-98BF-9B36-7214-091566392EF0}"/>
              </a:ext>
            </a:extLst>
          </p:cNvPr>
          <p:cNvSpPr/>
          <p:nvPr/>
        </p:nvSpPr>
        <p:spPr>
          <a:xfrm>
            <a:off x="279647" y="2809829"/>
            <a:ext cx="11829629" cy="347423"/>
          </a:xfrm>
          <a:prstGeom prst="horizontalScroll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Old Typical Path</a:t>
            </a: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8863263-CDC7-ED2A-AAA7-3FDF581ED561}"/>
              </a:ext>
            </a:extLst>
          </p:cNvPr>
          <p:cNvSpPr/>
          <p:nvPr/>
        </p:nvSpPr>
        <p:spPr>
          <a:xfrm rot="16200000" flipV="1">
            <a:off x="-786264" y="4337275"/>
            <a:ext cx="3710169" cy="805686"/>
          </a:xfrm>
          <a:prstGeom prst="rtTriangle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64398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51206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F4D38B9-17A3-08D8-96AD-302270F0D3CE}"/>
              </a:ext>
            </a:extLst>
          </p:cNvPr>
          <p:cNvSpPr txBox="1"/>
          <p:nvPr/>
        </p:nvSpPr>
        <p:spPr>
          <a:xfrm>
            <a:off x="654122" y="5738694"/>
            <a:ext cx="829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Fortune 500 distribution Everyone is applying</a:t>
            </a:r>
          </a:p>
        </p:txBody>
      </p:sp>
      <p:pic>
        <p:nvPicPr>
          <p:cNvPr id="1039" name="Picture 6" descr="Icon of an Oak Tree">
            <a:extLst>
              <a:ext uri="{FF2B5EF4-FFF2-40B4-BE49-F238E27FC236}">
                <a16:creationId xmlns:a16="http://schemas.microsoft.com/office/drawing/2014/main" id="{FB31E260-0FDD-ED20-022A-D38AD81E4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26158" y="858963"/>
            <a:ext cx="737729" cy="7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3" descr="Handshake Logo">
            <a:extLst>
              <a:ext uri="{FF2B5EF4-FFF2-40B4-BE49-F238E27FC236}">
                <a16:creationId xmlns:a16="http://schemas.microsoft.com/office/drawing/2014/main" id="{A41E6A81-2765-7C5C-2A48-16EAEC597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r:link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867" y="843695"/>
            <a:ext cx="797560" cy="7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40" descr="Linkedin - Free social media icons">
            <a:extLst>
              <a:ext uri="{FF2B5EF4-FFF2-40B4-BE49-F238E27FC236}">
                <a16:creationId xmlns:a16="http://schemas.microsoft.com/office/drawing/2014/main" id="{CC8AAEFD-7134-1B37-F1ED-6FD3EA03D75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765" y="842351"/>
            <a:ext cx="819874" cy="77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9A675305-8E1D-2BDD-E902-94EBB45FFB2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07955" y="838695"/>
            <a:ext cx="756303" cy="778264"/>
          </a:xfrm>
          <a:prstGeom prst="rect">
            <a:avLst/>
          </a:prstGeom>
        </p:spPr>
      </p:pic>
      <p:pic>
        <p:nvPicPr>
          <p:cNvPr id="1043" name="Graphic 1042" descr="Suburban scene outline">
            <a:extLst>
              <a:ext uri="{FF2B5EF4-FFF2-40B4-BE49-F238E27FC236}">
                <a16:creationId xmlns:a16="http://schemas.microsoft.com/office/drawing/2014/main" id="{533E6AFF-7AB2-C157-7BE0-D1BBB5D509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565796" y="870820"/>
            <a:ext cx="870130" cy="870130"/>
          </a:xfrm>
          <a:prstGeom prst="rect">
            <a:avLst/>
          </a:prstGeom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FEF1D72D-FA4D-1B1C-FB1D-DAD4E279CE09}"/>
              </a:ext>
            </a:extLst>
          </p:cNvPr>
          <p:cNvSpPr txBox="1"/>
          <p:nvPr/>
        </p:nvSpPr>
        <p:spPr>
          <a:xfrm>
            <a:off x="10090274" y="1648652"/>
            <a:ext cx="1932269" cy="9233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u="sng" dirty="0"/>
              <a:t>Networking</a:t>
            </a:r>
          </a:p>
          <a:p>
            <a:r>
              <a:rPr lang="en-US" sz="1800" dirty="0"/>
              <a:t>Friends &amp; Family</a:t>
            </a:r>
          </a:p>
          <a:p>
            <a:r>
              <a:rPr lang="en-US" sz="1800" dirty="0"/>
              <a:t>Church, Portfolio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1E96497-F7E4-82B8-7CF2-D03D21EB1DC7}"/>
              </a:ext>
            </a:extLst>
          </p:cNvPr>
          <p:cNvSpPr txBox="1"/>
          <p:nvPr/>
        </p:nvSpPr>
        <p:spPr>
          <a:xfrm>
            <a:off x="6969175" y="1648652"/>
            <a:ext cx="1349537" cy="9233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b="1" u="sng" dirty="0"/>
              <a:t>Department</a:t>
            </a:r>
          </a:p>
          <a:p>
            <a:r>
              <a:rPr lang="en-US" sz="1800" dirty="0"/>
              <a:t>CSE Majors </a:t>
            </a:r>
          </a:p>
          <a:p>
            <a:r>
              <a:rPr lang="en-US" sz="1800" dirty="0"/>
              <a:t>Job Board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0BDEF919-3346-C0D8-BAB1-C932D62ECED4}"/>
              </a:ext>
            </a:extLst>
          </p:cNvPr>
          <p:cNvSpPr txBox="1"/>
          <p:nvPr/>
        </p:nvSpPr>
        <p:spPr>
          <a:xfrm>
            <a:off x="4972830" y="1648652"/>
            <a:ext cx="1940440" cy="9233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u="sng" dirty="0"/>
              <a:t>Career Center</a:t>
            </a:r>
          </a:p>
          <a:p>
            <a:r>
              <a:rPr lang="en-US" sz="1800" dirty="0"/>
              <a:t>Handshake</a:t>
            </a:r>
          </a:p>
          <a:p>
            <a:r>
              <a:rPr lang="en-US" sz="1800" dirty="0"/>
              <a:t>Job Fairs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A95DAE8-DC54-DAF6-9623-F3E1EC3B4276}"/>
              </a:ext>
            </a:extLst>
          </p:cNvPr>
          <p:cNvSpPr txBox="1"/>
          <p:nvPr/>
        </p:nvSpPr>
        <p:spPr>
          <a:xfrm>
            <a:off x="8477723" y="1648652"/>
            <a:ext cx="1447832" cy="9233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b="1" u="sng" dirty="0"/>
              <a:t>Alumni</a:t>
            </a:r>
          </a:p>
          <a:p>
            <a:r>
              <a:rPr lang="en-US" sz="1800" dirty="0" err="1"/>
              <a:t>BYUi</a:t>
            </a:r>
            <a:r>
              <a:rPr lang="en-US" sz="1800" dirty="0"/>
              <a:t> Connect</a:t>
            </a:r>
          </a:p>
          <a:p>
            <a:r>
              <a:rPr lang="en-US" sz="1800" dirty="0"/>
              <a:t>LinkedIn</a:t>
            </a:r>
          </a:p>
        </p:txBody>
      </p:sp>
      <p:sp>
        <p:nvSpPr>
          <p:cNvPr id="1050" name="Left Arrow 1049">
            <a:extLst>
              <a:ext uri="{FF2B5EF4-FFF2-40B4-BE49-F238E27FC236}">
                <a16:creationId xmlns:a16="http://schemas.microsoft.com/office/drawing/2014/main" id="{47CA3B35-58D2-9A0D-1629-D5AB6063C4FC}"/>
              </a:ext>
            </a:extLst>
          </p:cNvPr>
          <p:cNvSpPr/>
          <p:nvPr/>
        </p:nvSpPr>
        <p:spPr>
          <a:xfrm>
            <a:off x="9897248" y="201982"/>
            <a:ext cx="2111991" cy="759663"/>
          </a:xfrm>
          <a:prstGeom prst="leftArrow">
            <a:avLst/>
          </a:prstGeom>
          <a:solidFill>
            <a:schemeClr val="accent6">
              <a:lumMod val="75000"/>
              <a:alpha val="50357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3:1 </a:t>
            </a:r>
            <a:r>
              <a:rPr lang="en-US" sz="1800" b="1" dirty="0">
                <a:solidFill>
                  <a:schemeClr val="tx1"/>
                </a:solidFill>
              </a:rPr>
              <a:t>Smartest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16FA6FD4-AE22-E6E6-CFEC-DFC70742787F}"/>
              </a:ext>
            </a:extLst>
          </p:cNvPr>
          <p:cNvSpPr txBox="1"/>
          <p:nvPr/>
        </p:nvSpPr>
        <p:spPr>
          <a:xfrm>
            <a:off x="9909402" y="720711"/>
            <a:ext cx="1704313" cy="2539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Efficient Path: Odds to Hire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98DE4721-E326-770F-00DB-B887925E391B}"/>
              </a:ext>
            </a:extLst>
          </p:cNvPr>
          <p:cNvSpPr txBox="1"/>
          <p:nvPr/>
        </p:nvSpPr>
        <p:spPr>
          <a:xfrm rot="16200000">
            <a:off x="3439978" y="1200786"/>
            <a:ext cx="2666078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Resources</a:t>
            </a:r>
          </a:p>
        </p:txBody>
      </p:sp>
      <p:sp>
        <p:nvSpPr>
          <p:cNvPr id="1053" name="Horizontal Scroll 1052">
            <a:extLst>
              <a:ext uri="{FF2B5EF4-FFF2-40B4-BE49-F238E27FC236}">
                <a16:creationId xmlns:a16="http://schemas.microsoft.com/office/drawing/2014/main" id="{C8E2CD5A-15D6-83FF-DAC4-D7E209BB4A48}"/>
              </a:ext>
            </a:extLst>
          </p:cNvPr>
          <p:cNvSpPr/>
          <p:nvPr/>
        </p:nvSpPr>
        <p:spPr>
          <a:xfrm>
            <a:off x="5308988" y="39679"/>
            <a:ext cx="6673161" cy="347423"/>
          </a:xfrm>
          <a:prstGeom prst="horizontalScroll">
            <a:avLst/>
          </a:prstGeom>
          <a:solidFill>
            <a:schemeClr val="accent6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Smarter Path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6BC7210E-BA57-9945-3592-27B2E80B305F}"/>
              </a:ext>
            </a:extLst>
          </p:cNvPr>
          <p:cNvSpPr txBox="1"/>
          <p:nvPr/>
        </p:nvSpPr>
        <p:spPr>
          <a:xfrm>
            <a:off x="486627" y="1021456"/>
            <a:ext cx="3520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Choosing the best return on your time in finding a job.</a:t>
            </a:r>
          </a:p>
          <a:p>
            <a:endParaRPr lang="en-US" sz="1800" dirty="0"/>
          </a:p>
          <a:p>
            <a:r>
              <a:rPr lang="en-US" sz="1800" dirty="0"/>
              <a:t>Instead of playing the old game, reverse the script, and be more efficient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007AB1F-C994-E5CA-C407-558F374D7E20}"/>
              </a:ext>
            </a:extLst>
          </p:cNvPr>
          <p:cNvSpPr txBox="1"/>
          <p:nvPr/>
        </p:nvSpPr>
        <p:spPr>
          <a:xfrm>
            <a:off x="901857" y="46200"/>
            <a:ext cx="2746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Where to start looking </a:t>
            </a:r>
          </a:p>
          <a:p>
            <a:pPr algn="ctr"/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for a job?</a:t>
            </a:r>
          </a:p>
        </p:txBody>
      </p:sp>
      <p:pic>
        <p:nvPicPr>
          <p:cNvPr id="5121" name="Picture 4" descr="Portfolium icon">
            <a:extLst>
              <a:ext uri="{FF2B5EF4-FFF2-40B4-BE49-F238E27FC236}">
                <a16:creationId xmlns:a16="http://schemas.microsoft.com/office/drawing/2014/main" id="{4306DDC1-0165-CEA5-3EBB-E5A61C047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r:link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83077" y="1003764"/>
            <a:ext cx="586409" cy="58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673E7A-5F5D-C9A8-A307-9D665A1167DC}"/>
              </a:ext>
            </a:extLst>
          </p:cNvPr>
          <p:cNvSpPr txBox="1"/>
          <p:nvPr/>
        </p:nvSpPr>
        <p:spPr>
          <a:xfrm>
            <a:off x="11087210" y="6521729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(c) 2024 Clements</a:t>
            </a:r>
          </a:p>
          <a:p>
            <a:r>
              <a:rPr lang="en-US" sz="600" dirty="0"/>
              <a:t>BYU-Idaho CSE Dept</a:t>
            </a:r>
          </a:p>
        </p:txBody>
      </p:sp>
    </p:spTree>
    <p:extLst>
      <p:ext uri="{BB962C8B-B14F-4D97-AF65-F5344CB8AC3E}">
        <p14:creationId xmlns:p14="http://schemas.microsoft.com/office/powerpoint/2010/main" val="36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 animBg="1"/>
      <p:bldP spid="1049" grpId="0" animBg="1"/>
      <p:bldP spid="1056" grpId="0" animBg="1"/>
      <p:bldP spid="59" grpId="0" animBg="1"/>
      <p:bldP spid="55" grpId="0" animBg="1"/>
      <p:bldP spid="54" grpId="0" animBg="1"/>
      <p:bldP spid="31" grpId="0" animBg="1"/>
      <p:bldP spid="45" grpId="0" animBg="1"/>
      <p:bldP spid="1044" grpId="0" animBg="1"/>
      <p:bldP spid="1045" grpId="0" animBg="1"/>
      <p:bldP spid="1046" grpId="0" animBg="1"/>
      <p:bldP spid="1047" grpId="0" animBg="1"/>
      <p:bldP spid="1050" grpId="0" animBg="1"/>
      <p:bldP spid="1051" grpId="0" animBg="1"/>
      <p:bldP spid="10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898C-02F7-FAF5-9694-6BE623DC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1423-5F61-BED4-8D71-E40F9488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Employer List 2.0	List of 100 companies</a:t>
            </a:r>
          </a:p>
          <a:p>
            <a:r>
              <a:rPr lang="en-US" dirty="0" err="1"/>
              <a:t>Ntwk</a:t>
            </a:r>
            <a:r>
              <a:rPr lang="en-US" dirty="0"/>
              <a:t> Contact 2.0	List of 100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9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2251-A3E8-6983-E24D-F610213F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AE655-1654-4ADF-EC35-A77B740E1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5C33-91C7-807A-01F9-54EA805EE9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you know about the company?</a:t>
            </a:r>
          </a:p>
          <a:p>
            <a:r>
              <a:rPr lang="en-US" dirty="0"/>
              <a:t>What makes them Special? Unique? Competitive?</a:t>
            </a:r>
          </a:p>
          <a:p>
            <a:r>
              <a:rPr lang="en-US" dirty="0"/>
              <a:t>What is their industry? product line? Customer? </a:t>
            </a:r>
          </a:p>
          <a:p>
            <a:r>
              <a:rPr lang="en-US" dirty="0"/>
              <a:t>What problem do they solve?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F4E93-6288-951C-9768-958BF9626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3CBD5-0286-B03F-0C20-3BDE4E7F741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Helps in finding job?</a:t>
            </a:r>
          </a:p>
          <a:p>
            <a:r>
              <a:rPr lang="en-US" dirty="0"/>
              <a:t>Helps in finding projects?</a:t>
            </a:r>
          </a:p>
          <a:p>
            <a:r>
              <a:rPr lang="en-US" dirty="0"/>
              <a:t>Helps in finding contacts?</a:t>
            </a:r>
          </a:p>
          <a:p>
            <a:endParaRPr lang="en-US" dirty="0"/>
          </a:p>
        </p:txBody>
      </p:sp>
      <p:pic>
        <p:nvPicPr>
          <p:cNvPr id="2052" name="Picture 4" descr="Alice and the Cheshire Cat Wall Mural">
            <a:extLst>
              <a:ext uri="{FF2B5EF4-FFF2-40B4-BE49-F238E27FC236}">
                <a16:creationId xmlns:a16="http://schemas.microsoft.com/office/drawing/2014/main" id="{CFC8703C-F91D-EA77-8EA9-3140E1657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336" y="0"/>
            <a:ext cx="1682663" cy="253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uck talking | Vendi Advertising">
            <a:extLst>
              <a:ext uri="{FF2B5EF4-FFF2-40B4-BE49-F238E27FC236}">
                <a16:creationId xmlns:a16="http://schemas.microsoft.com/office/drawing/2014/main" id="{04944F99-0D77-6D02-1E49-6D5119943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12" y="0"/>
            <a:ext cx="3043824" cy="12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ubber Duck Debugging. Before we start ...">
            <a:extLst>
              <a:ext uri="{FF2B5EF4-FFF2-40B4-BE49-F238E27FC236}">
                <a16:creationId xmlns:a16="http://schemas.microsoft.com/office/drawing/2014/main" id="{CC8CD708-E87B-B6B9-EF47-E33BCF6B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52" y="8563"/>
            <a:ext cx="1681760" cy="12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8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D229-81EB-E4E6-57A7-778E50E2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Employer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56FD-7730-8C05-5F19-D668637545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Friends and Family</a:t>
            </a:r>
          </a:p>
          <a:p>
            <a:r>
              <a:rPr lang="en-US" dirty="0"/>
              <a:t>CSE Majors</a:t>
            </a:r>
          </a:p>
          <a:p>
            <a:r>
              <a:rPr lang="en-US" dirty="0"/>
              <a:t>Handshake</a:t>
            </a:r>
          </a:p>
          <a:p>
            <a:r>
              <a:rPr lang="en-US" dirty="0"/>
              <a:t>BYUI Connect</a:t>
            </a:r>
          </a:p>
          <a:p>
            <a:pPr lvl="1"/>
            <a:r>
              <a:rPr lang="en-US" dirty="0"/>
              <a:t>Opportunities</a:t>
            </a:r>
          </a:p>
          <a:p>
            <a:pPr lvl="1"/>
            <a:r>
              <a:rPr lang="en-US" dirty="0"/>
              <a:t>Super Connectors</a:t>
            </a:r>
          </a:p>
          <a:p>
            <a:r>
              <a:rPr lang="en-US" dirty="0">
                <a:hlinkClick r:id="rId2"/>
              </a:rPr>
              <a:t>Internship Service Missionaries</a:t>
            </a:r>
            <a:endParaRPr lang="en-US" dirty="0"/>
          </a:p>
          <a:p>
            <a:r>
              <a:rPr lang="en-US" dirty="0"/>
              <a:t>Employer’s Websites and Search Engines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BFDFB7-368C-7B51-E546-99B2397A11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LinkedIn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Connections</a:t>
            </a:r>
          </a:p>
          <a:p>
            <a:pPr lvl="2"/>
            <a:r>
              <a:rPr lang="en-US" dirty="0"/>
              <a:t>Super Connectors: 500+ connections</a:t>
            </a:r>
          </a:p>
          <a:p>
            <a:pPr lvl="1"/>
            <a:r>
              <a:rPr lang="en-US" dirty="0"/>
              <a:t>Groups:</a:t>
            </a:r>
          </a:p>
          <a:p>
            <a:pPr lvl="2"/>
            <a:r>
              <a:rPr lang="en-US" dirty="0"/>
              <a:t>BYU-Idaho Computer Science and Electrical Engineering</a:t>
            </a:r>
          </a:p>
          <a:p>
            <a:pPr lvl="2"/>
            <a:r>
              <a:rPr lang="en-US" dirty="0"/>
              <a:t>BYU Electrical and Computer Engineering</a:t>
            </a:r>
          </a:p>
          <a:p>
            <a:pPr lvl="2"/>
            <a:r>
              <a:rPr lang="en-US" dirty="0">
                <a:hlinkClick r:id="rId3"/>
              </a:rPr>
              <a:t>Brigham Young University Alumni</a:t>
            </a:r>
            <a:r>
              <a:rPr lang="en-US" dirty="0"/>
              <a:t>	14K Members</a:t>
            </a:r>
          </a:p>
          <a:p>
            <a:pPr lvl="2"/>
            <a:r>
              <a:rPr lang="en-US" dirty="0">
                <a:hlinkClick r:id="rId4"/>
              </a:rPr>
              <a:t>The BYU Network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Latter-day Saint Professionals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BYU-Pathway Worldwide Alumni &amp; Friends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BYU-Idaho Computer Information Technology/Web Design and Development (BYUI CIT/WDD)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Brigham Young University-Idaho</a:t>
            </a:r>
            <a:endParaRPr lang="en-US" dirty="0"/>
          </a:p>
          <a:p>
            <a:pPr lvl="2"/>
            <a:r>
              <a:rPr lang="en-US" dirty="0">
                <a:hlinkClick r:id="rId9"/>
              </a:rPr>
              <a:t>BYU-Idaho Internship &amp; Career Services</a:t>
            </a:r>
            <a:endParaRPr lang="en-US" dirty="0"/>
          </a:p>
          <a:p>
            <a:pPr lvl="2"/>
            <a:r>
              <a:rPr lang="en-US" dirty="0">
                <a:hlinkClick r:id="rId10"/>
              </a:rPr>
              <a:t>BYU-Idaho College of Business and Communication</a:t>
            </a:r>
            <a:endParaRPr lang="en-US" dirty="0"/>
          </a:p>
          <a:p>
            <a:pPr lvl="2"/>
            <a:r>
              <a:rPr lang="en-US" dirty="0">
                <a:hlinkClick r:id="rId11"/>
              </a:rPr>
              <a:t>BYU-Idaho IEEE Branch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>
                <a:hlinkClick r:id="rId12"/>
              </a:rPr>
              <a:t>ACM Members</a:t>
            </a:r>
            <a:endParaRPr lang="en-US" dirty="0"/>
          </a:p>
          <a:p>
            <a:pPr lvl="2"/>
            <a:r>
              <a:rPr lang="en-US" dirty="0">
                <a:hlinkClick r:id="rId13"/>
              </a:rPr>
              <a:t>LDS Entrepreneurs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14"/>
            <a:extLst>
              <a:ext uri="{FF2B5EF4-FFF2-40B4-BE49-F238E27FC236}">
                <a16:creationId xmlns:a16="http://schemas.microsoft.com/office/drawing/2014/main" id="{F98D2725-3CCA-A182-7EB7-268B843033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96229" y="1471839"/>
            <a:ext cx="1121229" cy="1508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A1994A-99EC-AFA7-6220-202FDBF865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35157" y="1107168"/>
            <a:ext cx="78740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194C5F-38CC-82FE-46BB-AE505E9D2CE5}"/>
              </a:ext>
            </a:extLst>
          </p:cNvPr>
          <p:cNvSpPr txBox="1"/>
          <p:nvPr/>
        </p:nvSpPr>
        <p:spPr>
          <a:xfrm>
            <a:off x="0" y="6492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7"/>
              </a:rPr>
              <a:t>https://www.byui.edu/career/past-internships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hlinkClick r:id="rId17"/>
            <a:extLst>
              <a:ext uri="{FF2B5EF4-FFF2-40B4-BE49-F238E27FC236}">
                <a16:creationId xmlns:a16="http://schemas.microsoft.com/office/drawing/2014/main" id="{1ACCD338-2A57-3AEE-471C-0201825CB0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6996" y="4134331"/>
            <a:ext cx="3604131" cy="2503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1491A-062C-C53B-CE8A-D3EE9620E38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38123" y="4096204"/>
            <a:ext cx="2791754" cy="2579914"/>
          </a:xfrm>
          <a:prstGeom prst="rect">
            <a:avLst/>
          </a:prstGeom>
        </p:spPr>
      </p:pic>
      <p:pic>
        <p:nvPicPr>
          <p:cNvPr id="10" name="Picture 9">
            <a:hlinkClick r:id="rId20"/>
            <a:extLst>
              <a:ext uri="{FF2B5EF4-FFF2-40B4-BE49-F238E27FC236}">
                <a16:creationId xmlns:a16="http://schemas.microsoft.com/office/drawing/2014/main" id="{2609891A-FAFA-502C-4927-EE4A9A13D38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900887" y="0"/>
            <a:ext cx="3291113" cy="19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73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6327-EFA9-AC5E-71D1-897B389B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55E17-5B57-40E8-A2DF-EC9C5FA962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350DA-4D14-CC9C-B675-4DD0035CD1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20623-AEC3-5163-F952-3F14BEFA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47" y="6040635"/>
            <a:ext cx="3001010" cy="69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42C6E-8388-444E-4436-DDA4511A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847" y="4822643"/>
            <a:ext cx="3876040" cy="1228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472D3-A63B-0689-37B0-C3FBD87ED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" y="5760720"/>
            <a:ext cx="3876041" cy="640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38A046-EEF7-3DE5-DD1A-6D7DA7298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00" y="1371600"/>
            <a:ext cx="4343147" cy="440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5994D-A292-9B87-32B8-337339AEE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4847" y="914400"/>
            <a:ext cx="5585532" cy="39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0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9770-5C57-46F4-6596-04B6609F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Bucks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386E-58E3-DC24-381E-416979CF1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Class Buck for each activity: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8FDA0-B86C-B5D3-F129-8ADF88D16E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School Resource: </a:t>
            </a:r>
          </a:p>
          <a:p>
            <a:pPr lvl="1"/>
            <a:r>
              <a:rPr lang="en-US" dirty="0"/>
              <a:t>Arts, Sports/Fitness, Health </a:t>
            </a:r>
            <a:r>
              <a:rPr lang="en-US" dirty="0" err="1"/>
              <a:t>Srv</a:t>
            </a:r>
            <a:r>
              <a:rPr lang="en-US" dirty="0"/>
              <a:t>, Points of Interest</a:t>
            </a:r>
          </a:p>
          <a:p>
            <a:r>
              <a:rPr lang="en-US" dirty="0"/>
              <a:t>Academic Resources:</a:t>
            </a:r>
          </a:p>
          <a:p>
            <a:pPr lvl="1"/>
            <a:r>
              <a:rPr lang="en-US" dirty="0"/>
              <a:t>Tutoring: Lab or Library: </a:t>
            </a:r>
            <a:r>
              <a:rPr lang="en-US" sz="2000" b="0" i="0" u="none" strike="noStrike" dirty="0">
                <a:effectLst/>
                <a:latin typeface="Aptos" panose="020B0004020202020204" pitchFamily="34" charset="0"/>
              </a:rPr>
              <a:t>Tuesday, Thursday, Friday 3:30-6:30, STC375/385/394/384, CSE Volunteer Tutor Lab</a:t>
            </a:r>
            <a:endParaRPr lang="en-US" dirty="0"/>
          </a:p>
          <a:p>
            <a:r>
              <a:rPr lang="en-US" dirty="0"/>
              <a:t>Department Services</a:t>
            </a:r>
          </a:p>
          <a:p>
            <a:pPr lvl="1"/>
            <a:r>
              <a:rPr lang="en-US" b="0" i="0" u="none" strike="noStrike" dirty="0">
                <a:effectLst/>
                <a:latin typeface="Aptos" panose="020B0004020202020204" pitchFamily="34" charset="0"/>
              </a:rPr>
              <a:t>Computing Society: 5:00-5:30, STC375/385/394/384, 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Forum: Thurs: 11:30</a:t>
            </a:r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419726-D852-88D2-DC6A-395B146DA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Please have your count ready when I come by.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2B393F-1032-D996-BA1F-9FB015682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3529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Experience: </a:t>
            </a:r>
          </a:p>
          <a:p>
            <a:pPr lvl="1"/>
            <a:r>
              <a:rPr lang="en-US" dirty="0"/>
              <a:t>Career Center </a:t>
            </a:r>
          </a:p>
          <a:p>
            <a:pPr lvl="1"/>
            <a:r>
              <a:rPr lang="en-US" dirty="0"/>
              <a:t>Work (every 4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Networking &amp; Informational Interviews</a:t>
            </a:r>
          </a:p>
          <a:p>
            <a:r>
              <a:rPr lang="en-US" dirty="0">
                <a:latin typeface="Aptos" panose="020B0004020202020204" pitchFamily="34" charset="0"/>
              </a:rPr>
              <a:t>Personal Growth</a:t>
            </a:r>
          </a:p>
          <a:p>
            <a:pPr lvl="1"/>
            <a:r>
              <a:rPr lang="en-US" dirty="0"/>
              <a:t>Disciples of Christ: Church, Devo, FHE</a:t>
            </a:r>
          </a:p>
          <a:p>
            <a:pPr lvl="1"/>
            <a:r>
              <a:rPr lang="en-US" b="0" i="0" u="none" strike="noStrike" dirty="0">
                <a:effectLst/>
                <a:latin typeface="Aptos" panose="020B0004020202020204" pitchFamily="34" charset="0"/>
              </a:rPr>
              <a:t>Dating, Workshops, Books, 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3442E-FAD0-5538-5C76-B2659C754FCD}"/>
              </a:ext>
            </a:extLst>
          </p:cNvPr>
          <p:cNvSpPr txBox="1"/>
          <p:nvPr/>
        </p:nvSpPr>
        <p:spPr>
          <a:xfrm>
            <a:off x="6542315" y="299005"/>
            <a:ext cx="4060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https://ibelong.byui.edu/home_login</a:t>
            </a:r>
            <a:r>
              <a:rPr lang="en-US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87A30-034E-5A34-74A8-1EE68A34A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195" y="0"/>
            <a:ext cx="2862805" cy="16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4166-917D-497C-074B-2B2B6458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List – um,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8B4B-C99D-3760-355D-5721FC3A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Circle of Influence  (Six degrees of separation)</a:t>
            </a:r>
          </a:p>
          <a:p>
            <a:pPr lvl="1"/>
            <a:r>
              <a:rPr lang="en-US" dirty="0"/>
              <a:t>Center: </a:t>
            </a:r>
          </a:p>
          <a:p>
            <a:pPr lvl="2"/>
            <a:r>
              <a:rPr lang="en-US" dirty="0"/>
              <a:t>Who do you know?			Friend and Family, Church, Neighbors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</a:t>
            </a:r>
          </a:p>
          <a:p>
            <a:pPr lvl="2"/>
            <a:r>
              <a:rPr lang="en-US" dirty="0"/>
              <a:t>Who do they know in your industry?	Look them up! (Remember Question 1)</a:t>
            </a:r>
          </a:p>
          <a:p>
            <a:pPr lvl="2"/>
            <a:r>
              <a:rPr lang="en-US" dirty="0"/>
              <a:t>Ask for an Interview?			Who else should I talk to? (Q3)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layer </a:t>
            </a:r>
          </a:p>
          <a:p>
            <a:pPr lvl="2"/>
            <a:r>
              <a:rPr lang="en-US" dirty="0"/>
              <a:t>Who else are you talking to?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layer</a:t>
            </a:r>
          </a:p>
          <a:p>
            <a:pPr lvl="2"/>
            <a:r>
              <a:rPr lang="en-US" dirty="0"/>
              <a:t>Keep doing what your doing it is working!!!</a:t>
            </a:r>
          </a:p>
        </p:txBody>
      </p:sp>
      <p:pic>
        <p:nvPicPr>
          <p:cNvPr id="1026" name="Picture 2" descr="Everyone Has 6 Degrees of Separation ...">
            <a:extLst>
              <a:ext uri="{FF2B5EF4-FFF2-40B4-BE49-F238E27FC236}">
                <a16:creationId xmlns:a16="http://schemas.microsoft.com/office/drawing/2014/main" id="{83549D56-1D83-62EF-4268-3CCCBA484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0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19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8D33-49C5-6337-24C8-349645A0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your Network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04AF-A24F-D4DF-B76D-95962FB4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Contact Info: Name, Number, Email</a:t>
            </a:r>
          </a:p>
          <a:p>
            <a:r>
              <a:rPr lang="en-US" dirty="0"/>
              <a:t>Method of Contact</a:t>
            </a:r>
          </a:p>
          <a:p>
            <a:r>
              <a:rPr lang="en-US" dirty="0"/>
              <a:t>Company Position</a:t>
            </a:r>
          </a:p>
          <a:p>
            <a:r>
              <a:rPr lang="en-US" dirty="0"/>
              <a:t>Date of Last Contact/Interview</a:t>
            </a:r>
          </a:p>
          <a:p>
            <a:r>
              <a:rPr lang="en-US" dirty="0"/>
              <a:t>Discussion Point/Notes</a:t>
            </a:r>
          </a:p>
          <a:p>
            <a:r>
              <a:rPr lang="en-US" dirty="0"/>
              <a:t>Number of Interviews</a:t>
            </a:r>
          </a:p>
          <a:p>
            <a:r>
              <a:rPr lang="en-US" dirty="0"/>
              <a:t>Referrals/Assignments</a:t>
            </a:r>
          </a:p>
          <a:p>
            <a:r>
              <a:rPr lang="en-US" dirty="0"/>
              <a:t>Thank you notes</a:t>
            </a:r>
          </a:p>
          <a:p>
            <a:r>
              <a:rPr lang="en-US" dirty="0"/>
              <a:t>Job application status</a:t>
            </a:r>
          </a:p>
          <a:p>
            <a:r>
              <a:rPr lang="en-US" dirty="0"/>
              <a:t>Date of follow-up</a:t>
            </a:r>
          </a:p>
          <a:p>
            <a:r>
              <a:rPr lang="en-US" dirty="0"/>
              <a:t>Future Plans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11A95-1EE9-B14D-35CE-A89B9C88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589" y="4002572"/>
            <a:ext cx="7772400" cy="285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5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08B3-6F29-3491-A950-C8EF3351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Connectors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A701-B3F8-A0A4-1CF6-355C8F4B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09D28-D7FE-4373-B35C-61B2A392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5150053"/>
            <a:ext cx="7772400" cy="1707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BECB8-B951-50F7-5DFC-817DC36F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3536"/>
            <a:ext cx="7772400" cy="1735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CCACFD-0080-C4EA-5FAA-7C92BF3C5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98769"/>
            <a:ext cx="7772400" cy="808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5FE9CA-121E-DF57-93AB-1FFF2D4ECF49}"/>
              </a:ext>
            </a:extLst>
          </p:cNvPr>
          <p:cNvSpPr txBox="1"/>
          <p:nvPr/>
        </p:nvSpPr>
        <p:spPr>
          <a:xfrm>
            <a:off x="5128201" y="385713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www.byui.edu</a:t>
            </a:r>
            <a:r>
              <a:rPr lang="en-US" dirty="0"/>
              <a:t>/career/</a:t>
            </a:r>
          </a:p>
        </p:txBody>
      </p:sp>
    </p:spTree>
    <p:extLst>
      <p:ext uri="{BB962C8B-B14F-4D97-AF65-F5344CB8AC3E}">
        <p14:creationId xmlns:p14="http://schemas.microsoft.com/office/powerpoint/2010/main" val="1298831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B732A7-698C-6D15-8801-E9B0B72A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Informational Interviews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60C30-6E1A-D457-EF89-AF2B6DB3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553274"/>
            <a:ext cx="9847884" cy="1325563"/>
          </a:xfrm>
        </p:spPr>
        <p:txBody>
          <a:bodyPr/>
          <a:lstStyle/>
          <a:p>
            <a:r>
              <a:rPr lang="en-US" dirty="0"/>
              <a:t>Information Interviews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Job Interviews</a:t>
            </a:r>
          </a:p>
          <a:p>
            <a:pPr lvl="1"/>
            <a:r>
              <a:rPr lang="en-US" dirty="0"/>
              <a:t>You are interviewing them, </a:t>
            </a:r>
            <a:r>
              <a:rPr lang="en-US" dirty="0">
                <a:solidFill>
                  <a:srgbClr val="FF0000"/>
                </a:solidFill>
              </a:rPr>
              <a:t>do not ask for a job</a:t>
            </a:r>
            <a:r>
              <a:rPr lang="en-US" dirty="0"/>
              <a:t>. (it is a by-product)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A5B38-BCF8-609B-854B-1380FD58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7A9D-46C7-8D44-AB7D-E0AC9F35913F}" type="slidenum">
              <a:rPr lang="en-US" smtClean="0"/>
              <a:t>23</a:t>
            </a:fld>
            <a:endParaRPr lang="en-US"/>
          </a:p>
        </p:txBody>
      </p:sp>
      <p:pic>
        <p:nvPicPr>
          <p:cNvPr id="2050" name="Picture 2" descr="The Best Questions to Ask During an Informational Interview - Athlife">
            <a:extLst>
              <a:ext uri="{FF2B5EF4-FFF2-40B4-BE49-F238E27FC236}">
                <a16:creationId xmlns:a16="http://schemas.microsoft.com/office/drawing/2014/main" id="{F08F5D0F-EE00-D532-B449-94A4DCCB2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0" y="29738"/>
            <a:ext cx="3086100" cy="205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Perfect Informational Interview Template: A 5-Step Guide | Career  Contessa">
            <a:extLst>
              <a:ext uri="{FF2B5EF4-FFF2-40B4-BE49-F238E27FC236}">
                <a16:creationId xmlns:a16="http://schemas.microsoft.com/office/drawing/2014/main" id="{D7C14E54-6824-43F1-8465-0AC0836F8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" y="2864518"/>
            <a:ext cx="2337136" cy="396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F38B23A-8C5F-C40C-7F1F-36037A64CE71}"/>
              </a:ext>
            </a:extLst>
          </p:cNvPr>
          <p:cNvSpPr txBox="1">
            <a:spLocks/>
          </p:cNvSpPr>
          <p:nvPr/>
        </p:nvSpPr>
        <p:spPr>
          <a:xfrm>
            <a:off x="2505891" y="3294699"/>
            <a:ext cx="8847909" cy="342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r>
              <a:rPr lang="en-US" dirty="0"/>
              <a:t>How to Plan for Ideal Informational Interview</a:t>
            </a:r>
          </a:p>
          <a:p>
            <a:pPr lvl="1"/>
            <a:r>
              <a:rPr lang="en-US" dirty="0"/>
              <a:t>Research a specific person</a:t>
            </a:r>
          </a:p>
          <a:p>
            <a:pPr lvl="1"/>
            <a:r>
              <a:rPr lang="en-US" dirty="0"/>
              <a:t>Have a learning goal in mind</a:t>
            </a:r>
          </a:p>
          <a:p>
            <a:pPr lvl="1"/>
            <a:r>
              <a:rPr lang="en-US" dirty="0"/>
              <a:t>Prepare questions to ask them</a:t>
            </a:r>
          </a:p>
          <a:p>
            <a:pPr lvl="1"/>
            <a:r>
              <a:rPr lang="en-US" dirty="0"/>
              <a:t>Do not waste their time or energy</a:t>
            </a:r>
          </a:p>
          <a:p>
            <a:pPr lvl="1"/>
            <a:r>
              <a:rPr lang="en-US" dirty="0"/>
              <a:t>Always write a follow-up note within 24 hours.</a:t>
            </a:r>
          </a:p>
          <a:p>
            <a:pPr lvl="1"/>
            <a:r>
              <a:rPr lang="en-US" dirty="0"/>
              <a:t>You should have a resume.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2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8A0-4B9F-96BD-4F8E-911BDF3B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Informational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9EA3-3B8D-62CE-143E-FA16F1FB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Ask for 20 minute Interview</a:t>
            </a:r>
          </a:p>
          <a:p>
            <a:pPr lvl="1"/>
            <a:r>
              <a:rPr lang="en-US" dirty="0"/>
              <a:t>Where: Lunch, Phone, Video chat</a:t>
            </a:r>
          </a:p>
          <a:p>
            <a:pPr lvl="1"/>
            <a:r>
              <a:rPr lang="en-US" dirty="0"/>
              <a:t>Why 20 minutes: psychology, 30 minutes is too much</a:t>
            </a:r>
          </a:p>
          <a:p>
            <a:r>
              <a:rPr lang="en-US" dirty="0"/>
              <a:t>Have an agenda (Positive, Resume, Referral)</a:t>
            </a:r>
          </a:p>
          <a:p>
            <a:pPr lvl="1"/>
            <a:r>
              <a:rPr lang="en-US" dirty="0"/>
              <a:t>What is life, like at your company?</a:t>
            </a:r>
          </a:p>
          <a:p>
            <a:pPr lvl="1"/>
            <a:r>
              <a:rPr lang="en-US" dirty="0"/>
              <a:t>What do you like best at your company? </a:t>
            </a:r>
          </a:p>
          <a:p>
            <a:pPr lvl="2"/>
            <a:r>
              <a:rPr lang="en-US" dirty="0"/>
              <a:t>Don’t ask what they don’t like, every company has issues. All are common: Comm, Mngt, Motivation, Pay </a:t>
            </a:r>
          </a:p>
          <a:p>
            <a:pPr lvl="1"/>
            <a:r>
              <a:rPr lang="en-US" dirty="0"/>
              <a:t>Could you help me out?</a:t>
            </a:r>
          </a:p>
          <a:p>
            <a:pPr lvl="2"/>
            <a:r>
              <a:rPr lang="en-US" dirty="0"/>
              <a:t>Review my resume. 	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Now they have your resume, they might kick into interview mode</a:t>
            </a:r>
          </a:p>
          <a:p>
            <a:pPr lvl="2"/>
            <a:r>
              <a:rPr lang="en-US" dirty="0"/>
              <a:t>Recommend any tools or knowledge I might be missing?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Action Item to follow-up</a:t>
            </a:r>
          </a:p>
          <a:p>
            <a:pPr lvl="1"/>
            <a:r>
              <a:rPr lang="en-US" dirty="0"/>
              <a:t>Who else should I talk to?	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Additional contacts</a:t>
            </a:r>
          </a:p>
          <a:p>
            <a:pPr lvl="1"/>
            <a:endParaRPr lang="en-US" dirty="0"/>
          </a:p>
          <a:p>
            <a:r>
              <a:rPr lang="en-US" dirty="0"/>
              <a:t>DO NOT ASK FOR A JOB: It would be like going to an interview, and they ask you for a job. </a:t>
            </a:r>
          </a:p>
          <a:p>
            <a:endParaRPr lang="en-US" dirty="0"/>
          </a:p>
          <a:p>
            <a:r>
              <a:rPr lang="en-US" dirty="0"/>
              <a:t>Follow-up</a:t>
            </a:r>
          </a:p>
          <a:p>
            <a:pPr lvl="1"/>
            <a:r>
              <a:rPr lang="en-US" dirty="0"/>
              <a:t>Gratitude, Updated resume, follow-up questions</a:t>
            </a:r>
          </a:p>
          <a:p>
            <a:pPr lvl="1"/>
            <a:r>
              <a:rPr lang="en-US" dirty="0"/>
              <a:t>Thanking them for their time,  with your updated resume changes, and a follow-up question (hook).</a:t>
            </a:r>
          </a:p>
        </p:txBody>
      </p:sp>
    </p:spTree>
    <p:extLst>
      <p:ext uri="{BB962C8B-B14F-4D97-AF65-F5344CB8AC3E}">
        <p14:creationId xmlns:p14="http://schemas.microsoft.com/office/powerpoint/2010/main" val="3873539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820D-F63D-F10A-3822-150F9BC1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8BC4-E3F4-575D-B491-EF7F49AC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</a:pPr>
            <a:r>
              <a:rPr lang="en-US" dirty="0"/>
              <a:t>Three easy types of questions to ask at every information interview</a:t>
            </a: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lvl="1" fontAlgn="auto">
              <a:spcAft>
                <a:spcPts val="0"/>
              </a:spcAft>
            </a:pPr>
            <a:r>
              <a:rPr lang="en-US" b="1" dirty="0"/>
              <a:t>1. What do you do for your job and what do you like about it?</a:t>
            </a:r>
          </a:p>
          <a:p>
            <a:pPr lvl="2" fontAlgn="auto">
              <a:spcAft>
                <a:spcPts val="0"/>
              </a:spcAft>
            </a:pPr>
            <a:r>
              <a:rPr lang="en-US" dirty="0"/>
              <a:t>Follow-up with additional questions</a:t>
            </a:r>
          </a:p>
          <a:p>
            <a:pPr lvl="2" fontAlgn="auto">
              <a:spcAft>
                <a:spcPts val="0"/>
              </a:spcAft>
            </a:pPr>
            <a:endParaRPr lang="en-US" dirty="0"/>
          </a:p>
          <a:p>
            <a:pPr lvl="1" fontAlgn="auto">
              <a:spcAft>
                <a:spcPts val="0"/>
              </a:spcAft>
            </a:pPr>
            <a:r>
              <a:rPr lang="en-US" b="1" dirty="0"/>
              <a:t>2. Do you have any advice for me to be successful in the industry, company, or positions similar to yours.</a:t>
            </a:r>
          </a:p>
          <a:p>
            <a:pPr lvl="2"/>
            <a:r>
              <a:rPr lang="en-US" b="1" dirty="0"/>
              <a:t>Or</a:t>
            </a:r>
          </a:p>
          <a:p>
            <a:pPr lvl="2"/>
            <a:r>
              <a:rPr lang="en-US" b="1" dirty="0"/>
              <a:t>Based on what you described, could you look at my resume to see what I can improve on as a potential employee?</a:t>
            </a:r>
          </a:p>
          <a:p>
            <a:pPr lvl="2"/>
            <a:r>
              <a:rPr lang="en-US" b="1" dirty="0"/>
              <a:t>Three adv: Their invested in you, Copy of your capabilities, follow-up AI</a:t>
            </a:r>
          </a:p>
          <a:p>
            <a:pPr lvl="1" fontAlgn="auto">
              <a:spcAft>
                <a:spcPts val="0"/>
              </a:spcAft>
            </a:pPr>
            <a:endParaRPr lang="en-US" b="1" dirty="0"/>
          </a:p>
          <a:p>
            <a:pPr lvl="1" fontAlgn="auto">
              <a:spcAft>
                <a:spcPts val="0"/>
              </a:spcAft>
            </a:pPr>
            <a:r>
              <a:rPr lang="en-US" b="1" dirty="0"/>
              <a:t>3. Who else do you think I should talk too?</a:t>
            </a:r>
          </a:p>
          <a:p>
            <a:pPr lvl="1" fontAlgn="auto">
              <a:spcAft>
                <a:spcPts val="0"/>
              </a:spcAft>
            </a:pPr>
            <a:endParaRPr lang="en-US" dirty="0"/>
          </a:p>
          <a:p>
            <a:r>
              <a:rPr lang="en-US"/>
              <a:t>Summary: What </a:t>
            </a:r>
            <a:r>
              <a:rPr lang="en-US" dirty="0"/>
              <a:t>do you do?, How can I do it?, Who else does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049F-7F40-E08E-2FFB-3DD2FE53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F42E-2AD8-8D7F-B0E1-9F44B9BB5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Modes…</a:t>
            </a:r>
          </a:p>
          <a:p>
            <a:pPr lvl="1"/>
            <a:r>
              <a:rPr lang="en-US" dirty="0"/>
              <a:t>Difference between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Informational Interviews</a:t>
            </a:r>
          </a:p>
          <a:p>
            <a:pPr lvl="2"/>
            <a:r>
              <a:rPr lang="en-US" dirty="0"/>
              <a:t>Vs</a:t>
            </a:r>
          </a:p>
          <a:p>
            <a:pPr lvl="1"/>
            <a:r>
              <a:rPr lang="en-US" dirty="0"/>
              <a:t>Job Interviews</a:t>
            </a:r>
          </a:p>
        </p:txBody>
      </p:sp>
    </p:spTree>
    <p:extLst>
      <p:ext uri="{BB962C8B-B14F-4D97-AF65-F5344CB8AC3E}">
        <p14:creationId xmlns:p14="http://schemas.microsoft.com/office/powerpoint/2010/main" val="4088231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FF55-1C85-7F03-6A77-543CA51D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Interviewing 1.0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5678-21A2-71B4-C660-5DB6F9D9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Interviewing</a:t>
            </a:r>
          </a:p>
          <a:p>
            <a:r>
              <a:rPr lang="en-US" b="1" dirty="0"/>
              <a:t>Market Value</a:t>
            </a:r>
          </a:p>
          <a:p>
            <a:r>
              <a:rPr lang="en-US" b="1" dirty="0"/>
              <a:t>Dress and Professional</a:t>
            </a:r>
          </a:p>
          <a:p>
            <a:r>
              <a:rPr lang="en-US" b="1" dirty="0"/>
              <a:t>Behavioral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75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D89D-BB48-8533-25CB-897C517F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Interviewing 1.0:About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0ADF5-F837-FA63-F2CB-5CC17361A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Watch the following Career Center videos and provide a summary for each: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Method Activity 4: </a:t>
            </a:r>
            <a:r>
              <a:rPr lang="en-US" b="1" dirty="0">
                <a:hlinkClick r:id="rId2"/>
              </a:rPr>
              <a:t>Interviewing</a:t>
            </a:r>
            <a:r>
              <a:rPr lang="en-US" dirty="0">
                <a:effectLst/>
                <a:hlinkClick r:id="rId2"/>
              </a:rPr>
              <a:t> </a:t>
            </a:r>
            <a:endParaRPr lang="en-US" dirty="0"/>
          </a:p>
          <a:p>
            <a:pPr lvl="1"/>
            <a:r>
              <a:rPr lang="en-US" dirty="0"/>
              <a:t>Tell Me About Yourself Questions</a:t>
            </a:r>
          </a:p>
          <a:p>
            <a:pPr lvl="1"/>
            <a:r>
              <a:rPr lang="en-US" dirty="0"/>
              <a:t>Using STAR Model in an Interview</a:t>
            </a:r>
          </a:p>
          <a:p>
            <a:pPr lvl="1"/>
            <a:r>
              <a:rPr lang="en-US" dirty="0"/>
              <a:t>What is Your Greatest Weakness 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linkClick r:id="rId3"/>
              </a:rPr>
              <a:t>Powerful Job Interviews</a:t>
            </a:r>
            <a:r>
              <a:rPr lang="en-US" b="1" dirty="0"/>
              <a:t>: Before the Interview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Prepare to Successfully Articulate Your Value (Wall Street Strategies)</a:t>
            </a:r>
          </a:p>
          <a:p>
            <a:pPr lvl="1"/>
            <a:r>
              <a:rPr lang="en-US" dirty="0"/>
              <a:t>Research Your Market Value</a:t>
            </a:r>
          </a:p>
          <a:p>
            <a:pPr lvl="1"/>
            <a:r>
              <a:rPr lang="en-US" dirty="0"/>
              <a:t>Dress &amp; Interact Professionally (Power of Personal Appearance, Virtual Interview Tips)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Powerful Job Interviews: </a:t>
            </a:r>
            <a:r>
              <a:rPr lang="en-US" b="1" dirty="0">
                <a:hlinkClick r:id="rId4"/>
              </a:rPr>
              <a:t>Interview Videos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Interviewing Research and Preparation</a:t>
            </a:r>
          </a:p>
          <a:p>
            <a:pPr lvl="1"/>
            <a:r>
              <a:rPr lang="en-US" dirty="0"/>
              <a:t>Behavior-Based and Situational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98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572E-A770-BBBF-4491-34AE6FE6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2: Market Value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A684A-AE8A-1A84-6743-AFE16F08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resources such as salary calculators, job market trends, and LinkedIn salary insights to determine your market value.</a:t>
            </a:r>
          </a:p>
          <a:p>
            <a:r>
              <a:rPr lang="en-US" b="1" dirty="0"/>
              <a:t>Deliverable:</a:t>
            </a:r>
            <a:br>
              <a:rPr lang="en-US" dirty="0"/>
            </a:br>
            <a:r>
              <a:rPr lang="en-US" dirty="0"/>
              <a:t>Prepare a one-page report detailing:</a:t>
            </a:r>
          </a:p>
          <a:p>
            <a:pPr>
              <a:buFont typeface="+mj-lt"/>
              <a:buAutoNum type="arabicPeriod"/>
            </a:pPr>
            <a:r>
              <a:rPr lang="en-US" dirty="0"/>
              <a:t>Key factors affecting your market value.</a:t>
            </a:r>
          </a:p>
          <a:p>
            <a:pPr>
              <a:buFont typeface="+mj-lt"/>
              <a:buAutoNum type="arabicPeriod"/>
            </a:pPr>
            <a:r>
              <a:rPr lang="en-US" dirty="0"/>
              <a:t>Insights from industry benchmarks.</a:t>
            </a:r>
          </a:p>
          <a:p>
            <a:pPr>
              <a:buFont typeface="+mj-lt"/>
              <a:buAutoNum type="arabicPeriod"/>
            </a:pPr>
            <a:r>
              <a:rPr lang="en-US" dirty="0"/>
              <a:t>Personal salary expectations based on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4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6E7B-5D4F-A7A7-90FB-63E3A4913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300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B6D31-A3F2-7AA2-FA72-144292D7A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03</a:t>
            </a:r>
          </a:p>
        </p:txBody>
      </p:sp>
    </p:spTree>
    <p:extLst>
      <p:ext uri="{BB962C8B-B14F-4D97-AF65-F5344CB8AC3E}">
        <p14:creationId xmlns:p14="http://schemas.microsoft.com/office/powerpoint/2010/main" val="3564717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10A0-B788-9ABD-40D9-0AFEDD17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4: Dress and Professional Interaction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DFD4-7D44-C96F-5749-E559B299C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Watch videos on professional appearance and virtual interview etiquette.</a:t>
            </a:r>
          </a:p>
          <a:p>
            <a:r>
              <a:rPr lang="en-US" b="1" dirty="0"/>
              <a:t>Deliverable:</a:t>
            </a:r>
            <a:br>
              <a:rPr lang="en-US" dirty="0"/>
            </a:br>
            <a:r>
              <a:rPr lang="en-US" dirty="0"/>
              <a:t>Create a checklist for professional attire and virtual interview setup. Include at least 10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3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5DD4-9C13-3ED4-B1D6-3665FDCD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5: Practice Behavioral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3719-9330-660A-BDC1-608B520A8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Review Career Center materials on behavior-based questions. Prepare answers using the STAR model for:</a:t>
            </a:r>
          </a:p>
          <a:p>
            <a:pPr>
              <a:buFont typeface="+mj-lt"/>
              <a:buAutoNum type="arabicPeriod"/>
            </a:pPr>
            <a:r>
              <a:rPr lang="en-US" dirty="0"/>
              <a:t>A time you faced a challenging project.</a:t>
            </a:r>
          </a:p>
          <a:p>
            <a:pPr>
              <a:buFont typeface="+mj-lt"/>
              <a:buAutoNum type="arabicPeriod"/>
            </a:pPr>
            <a:r>
              <a:rPr lang="en-US" dirty="0"/>
              <a:t>A time you resolved a conflict.</a:t>
            </a:r>
          </a:p>
          <a:p>
            <a:pPr>
              <a:buFont typeface="+mj-lt"/>
              <a:buAutoNum type="arabicPeriod"/>
            </a:pPr>
            <a:r>
              <a:rPr lang="en-US" dirty="0"/>
              <a:t>A time you demonstrated leadership.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11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3545-4393-255D-4493-720EC280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Info. Interview 1.0	</a:t>
            </a:r>
            <a:br>
              <a:rPr lang="en-US" dirty="0"/>
            </a:br>
            <a:r>
              <a:rPr lang="en-US" dirty="0"/>
              <a:t>About Informational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B49B-C168-4529-D639-1F04586A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 1: Watch </a:t>
            </a:r>
            <a:r>
              <a:rPr lang="en-US" dirty="0"/>
              <a:t>Career Center’s  </a:t>
            </a:r>
            <a:r>
              <a:rPr lang="en-US" dirty="0">
                <a:hlinkClick r:id="rId2"/>
              </a:rPr>
              <a:t>Informational Interview Advice from BYU-Idaho Students</a:t>
            </a:r>
            <a:r>
              <a:rPr lang="en-US" dirty="0">
                <a:effectLst/>
                <a:hlinkClick r:id="rId2"/>
              </a:rPr>
              <a:t> 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 2: Watch Career Center’s  Method </a:t>
            </a:r>
            <a:r>
              <a:rPr lang="en-US" b="1" dirty="0">
                <a:hlinkClick r:id="rId3"/>
              </a:rPr>
              <a:t>Activity 2</a:t>
            </a:r>
            <a:r>
              <a:rPr lang="en-US" dirty="0">
                <a:effectLst/>
                <a:hlinkClick r:id="rId3"/>
              </a:rPr>
              <a:t> Links to an external site.</a:t>
            </a:r>
            <a:r>
              <a:rPr lang="en-US" b="1" dirty="0"/>
              <a:t>: Informational Interview: </a:t>
            </a:r>
            <a:r>
              <a:rPr lang="en-US" b="1" dirty="0">
                <a:hlinkClick r:id="rId4"/>
              </a:rPr>
              <a:t>Why conduct an Informational Interview</a:t>
            </a:r>
            <a:r>
              <a:rPr lang="en-US" dirty="0">
                <a:effectLst/>
                <a:hlinkClick r:id="rId4"/>
              </a:rPr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 3: Watch </a:t>
            </a:r>
            <a:r>
              <a:rPr lang="en-US" dirty="0">
                <a:hlinkClick r:id="rId5"/>
              </a:rPr>
              <a:t>Christopher Galbraith’s P2B Presentation</a:t>
            </a:r>
            <a:r>
              <a:rPr lang="en-US" dirty="0">
                <a:effectLst/>
                <a:hlinkClick r:id="rId5"/>
              </a:rPr>
              <a:t> </a:t>
            </a:r>
            <a:endParaRPr lang="en-US" dirty="0">
              <a:effectLst/>
            </a:endParaRPr>
          </a:p>
          <a:p>
            <a:r>
              <a:rPr lang="en-US" b="1" dirty="0"/>
              <a:t>Task 4: Watch </a:t>
            </a:r>
            <a:r>
              <a:rPr lang="en-US" dirty="0">
                <a:hlinkClick r:id="rId6"/>
              </a:rPr>
              <a:t>Informational Interviewing with Steve Dalton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 5: Read </a:t>
            </a:r>
            <a:r>
              <a:rPr lang="en-US" dirty="0"/>
              <a:t>Career Center’s  Method </a:t>
            </a:r>
            <a:r>
              <a:rPr lang="en-US" dirty="0">
                <a:hlinkClick r:id="rId3"/>
              </a:rPr>
              <a:t>Activity 2</a:t>
            </a:r>
            <a:r>
              <a:rPr lang="en-US" dirty="0">
                <a:effectLst/>
                <a:hlinkClick r:id="rId3"/>
              </a:rPr>
              <a:t> Links to an external site.</a:t>
            </a:r>
            <a:r>
              <a:rPr lang="en-US" dirty="0"/>
              <a:t>: Informational Interview: </a:t>
            </a:r>
            <a:r>
              <a:rPr lang="en-US" dirty="0">
                <a:hlinkClick r:id="rId7"/>
              </a:rPr>
              <a:t>Why Conduct an Informational Interview?</a:t>
            </a:r>
            <a:r>
              <a:rPr lang="en-US" dirty="0">
                <a:effectLst/>
                <a:hlinkClick r:id="rId7"/>
              </a:rPr>
              <a:t> 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 6: Watch </a:t>
            </a:r>
            <a:r>
              <a:rPr lang="en-US" dirty="0"/>
              <a:t>Career Center’s Method </a:t>
            </a:r>
            <a:r>
              <a:rPr lang="en-US" dirty="0">
                <a:hlinkClick r:id="rId3"/>
              </a:rPr>
              <a:t>Activity 2</a:t>
            </a:r>
            <a:r>
              <a:rPr lang="en-US" dirty="0">
                <a:effectLst/>
                <a:hlinkClick r:id="rId3"/>
              </a:rPr>
              <a:t> Links to an external site.</a:t>
            </a:r>
            <a:r>
              <a:rPr lang="en-US" dirty="0"/>
              <a:t>: Informational Interview</a:t>
            </a:r>
            <a:r>
              <a:rPr lang="en-US" dirty="0">
                <a:hlinkClick r:id="rId8"/>
              </a:rPr>
              <a:t>: Reaching out for an Interview</a:t>
            </a:r>
            <a:r>
              <a:rPr lang="en-US" dirty="0">
                <a:effectLst/>
                <a:hlinkClick r:id="rId8"/>
              </a:rPr>
              <a:t> </a:t>
            </a:r>
            <a:endParaRPr lang="en-US" dirty="0">
              <a:effectLst/>
            </a:endParaRPr>
          </a:p>
          <a:p>
            <a:r>
              <a:rPr lang="en-US" b="1" dirty="0"/>
              <a:t>Task 7: Create two LinkedIn Posts</a:t>
            </a:r>
            <a:endParaRPr lang="en-US" dirty="0"/>
          </a:p>
          <a:p>
            <a:r>
              <a:rPr lang="en-US" b="1" dirty="0"/>
              <a:t>Task 8: Create an Action Plan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7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EB54-7CAE-D0EB-3607-6E8A7FF8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02: Module 2 (Tues-</a:t>
            </a:r>
            <a:r>
              <a:rPr lang="en-US" dirty="0" err="1"/>
              <a:t>Thur</a:t>
            </a:r>
            <a:r>
              <a:rPr lang="en-US" dirty="0"/>
              <a:t>):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AF8A-EDD3-0C8D-1700-C77FDC72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List 2.0		Societies, Organizations</a:t>
            </a:r>
          </a:p>
          <a:p>
            <a:r>
              <a:rPr lang="en-US" dirty="0"/>
              <a:t>Elevator Pitch 2.0	5 Sentences	</a:t>
            </a:r>
          </a:p>
          <a:p>
            <a:r>
              <a:rPr lang="en-US" dirty="0" err="1"/>
              <a:t>Portfolium</a:t>
            </a:r>
            <a:r>
              <a:rPr lang="en-US" dirty="0"/>
              <a:t> 1.0		Login</a:t>
            </a:r>
          </a:p>
          <a:p>
            <a:r>
              <a:rPr lang="en-US" dirty="0"/>
              <a:t>Handshake 1.0		Login</a:t>
            </a:r>
          </a:p>
          <a:p>
            <a:r>
              <a:rPr lang="en-US" dirty="0"/>
              <a:t>LinkedIn 1.0		Login</a:t>
            </a:r>
          </a:p>
          <a:p>
            <a:r>
              <a:rPr lang="en-US" dirty="0"/>
              <a:t>BYUI Connect 1.0	Login</a:t>
            </a:r>
          </a:p>
          <a:p>
            <a:r>
              <a:rPr lang="en-US" dirty="0"/>
              <a:t>Resume 2.0 (</a:t>
            </a:r>
            <a:r>
              <a:rPr lang="en-US" dirty="0" err="1"/>
              <a:t>Dpt</a:t>
            </a:r>
            <a:r>
              <a:rPr lang="en-US" dirty="0"/>
              <a:t>)	10 pts to resume</a:t>
            </a:r>
          </a:p>
          <a:p>
            <a:r>
              <a:rPr lang="en-US" dirty="0"/>
              <a:t>Cover Letter 2.0		Match to Job Posting</a:t>
            </a:r>
          </a:p>
          <a:p>
            <a:r>
              <a:rPr lang="en-US" dirty="0"/>
              <a:t>VMOCK 1.0		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D21A-13CE-38EC-661B-FE727AFA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02: Module 3 (Friday -Mon)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8461-05E2-3234-94A4-9E420A80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Elevator Pitch 3.0	VMOCK</a:t>
            </a:r>
          </a:p>
          <a:p>
            <a:r>
              <a:rPr lang="en-US" dirty="0"/>
              <a:t>Interviewing 1.0		About job interviewing</a:t>
            </a:r>
          </a:p>
          <a:p>
            <a:r>
              <a:rPr lang="en-US" dirty="0"/>
              <a:t>Employer List 2.0	List of 100 companies</a:t>
            </a:r>
          </a:p>
          <a:p>
            <a:r>
              <a:rPr lang="en-US" dirty="0" err="1"/>
              <a:t>Ntwk</a:t>
            </a:r>
            <a:r>
              <a:rPr lang="en-US" dirty="0"/>
              <a:t> Contact 2.0	List of 100 people</a:t>
            </a:r>
          </a:p>
          <a:p>
            <a:r>
              <a:rPr lang="en-US" dirty="0"/>
              <a:t>Info. Interview 1.0	About Informational Interviews</a:t>
            </a:r>
          </a:p>
          <a:p>
            <a:r>
              <a:rPr lang="en-US" dirty="0"/>
              <a:t>Resume 3.0 (V)		VMOCK</a:t>
            </a:r>
          </a:p>
          <a:p>
            <a:r>
              <a:rPr lang="en-US" dirty="0"/>
              <a:t>Reference 2.0		Letter of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7683-16B3-6735-FBD7-5CEB3D7E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Week03: Module 04 (Tues-</a:t>
            </a:r>
            <a:r>
              <a:rPr lang="en-US" dirty="0" err="1"/>
              <a:t>Thur</a:t>
            </a:r>
            <a:r>
              <a:rPr lang="en-US" dirty="0"/>
              <a:t>): Upcoming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15D4-F21D-00B3-34C3-64CF2CB88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Elevator Pitch 4.0	30-second video</a:t>
            </a:r>
          </a:p>
          <a:p>
            <a:r>
              <a:rPr lang="en-US" dirty="0" err="1"/>
              <a:t>Portfolium</a:t>
            </a:r>
            <a:r>
              <a:rPr lang="en-US" dirty="0"/>
              <a:t> 2.0		Profile Strength</a:t>
            </a:r>
          </a:p>
          <a:p>
            <a:r>
              <a:rPr lang="en-US" dirty="0"/>
              <a:t>Employer List 3.1	1/5 Dossier</a:t>
            </a:r>
          </a:p>
          <a:p>
            <a:r>
              <a:rPr lang="en-US" dirty="0" err="1"/>
              <a:t>Ntwk</a:t>
            </a:r>
            <a:r>
              <a:rPr lang="en-US" dirty="0"/>
              <a:t> Contact 3.1	Profiles</a:t>
            </a:r>
          </a:p>
          <a:p>
            <a:r>
              <a:rPr lang="en-US" dirty="0"/>
              <a:t>Handshake 2.0		Optimization</a:t>
            </a:r>
          </a:p>
          <a:p>
            <a:r>
              <a:rPr lang="en-US" dirty="0"/>
              <a:t>LinkedIn 2.0		Optimization</a:t>
            </a:r>
          </a:p>
          <a:p>
            <a:r>
              <a:rPr lang="en-US" dirty="0"/>
              <a:t>BYUI Connect 2.0	Optimization</a:t>
            </a:r>
          </a:p>
          <a:p>
            <a:r>
              <a:rPr lang="en-US" dirty="0"/>
              <a:t>Resume 4.0		Professional Review</a:t>
            </a:r>
          </a:p>
          <a:p>
            <a:r>
              <a:rPr lang="en-US" dirty="0"/>
              <a:t>Info </a:t>
            </a:r>
            <a:r>
              <a:rPr lang="en-US" dirty="0" err="1"/>
              <a:t>Itnrvw</a:t>
            </a:r>
            <a:r>
              <a:rPr lang="en-US" dirty="0"/>
              <a:t> Prep 2.1	Ask for interview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9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68B0-93C4-100F-6848-EFE62B511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BE0F-5C34-A8DC-B77C-4D3BE490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02: Module 3 (Friday -Mon)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7641-6317-6065-7AE8-3FFD7F00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Elevator Pitch 3.0	VMOCK</a:t>
            </a:r>
          </a:p>
          <a:p>
            <a:r>
              <a:rPr lang="en-US" dirty="0"/>
              <a:t>Interviewing 1.0		About job interviewing</a:t>
            </a:r>
          </a:p>
          <a:p>
            <a:r>
              <a:rPr lang="en-US" dirty="0"/>
              <a:t>Employer List 2.0	List of 100 companies</a:t>
            </a:r>
          </a:p>
          <a:p>
            <a:r>
              <a:rPr lang="en-US" dirty="0" err="1"/>
              <a:t>Ntwk</a:t>
            </a:r>
            <a:r>
              <a:rPr lang="en-US" dirty="0"/>
              <a:t> Contact 2.0	List of 100 people</a:t>
            </a:r>
          </a:p>
          <a:p>
            <a:r>
              <a:rPr lang="en-US" dirty="0"/>
              <a:t>Info. Interview 1.0	About Informational Interviews</a:t>
            </a:r>
          </a:p>
          <a:p>
            <a:r>
              <a:rPr lang="en-US" dirty="0"/>
              <a:t>Resume 3.0 (V)		VMOCK</a:t>
            </a:r>
          </a:p>
          <a:p>
            <a:r>
              <a:rPr lang="en-US" dirty="0"/>
              <a:t>Reference 2.0		Letter of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4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FCD4-17A4-C501-2F85-48F882BE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307D6-E3DA-BA32-FF49-21407B26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2244CCB-ECEC-2545-DC75-3F48C2D4B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0743" y="2571460"/>
            <a:ext cx="10515600" cy="26854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F7CC7A-93F6-D645-BFB4-3B265A92DFE6}"/>
              </a:ext>
            </a:extLst>
          </p:cNvPr>
          <p:cNvSpPr/>
          <p:nvPr/>
        </p:nvSpPr>
        <p:spPr>
          <a:xfrm>
            <a:off x="-737694" y="2380542"/>
            <a:ext cx="2316123" cy="33193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318C1-0204-2C48-3437-4EB1E8CE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9900"/>
            <a:ext cx="57912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2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0ACA-F1C5-9388-85EF-92BB1103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VMOCK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57BEF4-34C2-EE77-8F7C-ECF380A0F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53331"/>
            <a:ext cx="9771345" cy="5632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8A04C-100C-D8E4-6F55-AFB3BC1A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137" y="1631907"/>
            <a:ext cx="3949700" cy="161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8A360-24A6-ADD7-1D35-740517E16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464" y="1420922"/>
            <a:ext cx="3429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2319</Words>
  <Application>Microsoft Macintosh PowerPoint</Application>
  <PresentationFormat>Widescreen</PresentationFormat>
  <Paragraphs>402</Paragraphs>
  <Slides>32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Wingdings</vt:lpstr>
      <vt:lpstr>Office Theme</vt:lpstr>
      <vt:lpstr>PowerPoint Presentation</vt:lpstr>
      <vt:lpstr>Class Bucks</vt:lpstr>
      <vt:lpstr>CSE 300</vt:lpstr>
      <vt:lpstr>Week 02: Module 2 (Tues-Thur): Review</vt:lpstr>
      <vt:lpstr>Week 02: Module 3 (Friday -Mon)</vt:lpstr>
      <vt:lpstr>Week03: Module 04 (Tues-Thur): Upcoming</vt:lpstr>
      <vt:lpstr>Week 02: Module 3 (Friday -Mon) today:</vt:lpstr>
      <vt:lpstr>VMOCK</vt:lpstr>
      <vt:lpstr>VMOCK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Company List</vt:lpstr>
      <vt:lpstr>Create an Employer List</vt:lpstr>
      <vt:lpstr>LinkedIn Groups</vt:lpstr>
      <vt:lpstr>Contact List – um, Networking</vt:lpstr>
      <vt:lpstr>Manage your Network Contacts</vt:lpstr>
      <vt:lpstr>Super Connectors</vt:lpstr>
      <vt:lpstr>Informational Interviews</vt:lpstr>
      <vt:lpstr>Informational Interviews</vt:lpstr>
      <vt:lpstr>Conducting Interview</vt:lpstr>
      <vt:lpstr>Interviews</vt:lpstr>
      <vt:lpstr>Interviewing 1.0</vt:lpstr>
      <vt:lpstr>Interviewing 1.0:About </vt:lpstr>
      <vt:lpstr>Task 2: Market Value Research</vt:lpstr>
      <vt:lpstr>Task 4: Dress and Professional Interaction</vt:lpstr>
      <vt:lpstr>Task 5: Practice Behavioral Questions</vt:lpstr>
      <vt:lpstr>Info. Interview 1.0  About Informational Interviews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Clements, William</dc:creator>
  <cp:lastModifiedBy>Clements, William</cp:lastModifiedBy>
  <cp:revision>1</cp:revision>
  <dcterms:created xsi:type="dcterms:W3CDTF">2025-01-16T17:19:26Z</dcterms:created>
  <dcterms:modified xsi:type="dcterms:W3CDTF">2025-01-16T18:16:10Z</dcterms:modified>
</cp:coreProperties>
</file>