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4" r:id="rId3"/>
    <p:sldId id="257" r:id="rId4"/>
    <p:sldId id="258" r:id="rId5"/>
    <p:sldId id="259" r:id="rId6"/>
    <p:sldId id="350" r:id="rId7"/>
    <p:sldId id="352" r:id="rId8"/>
    <p:sldId id="351" r:id="rId9"/>
    <p:sldId id="348" r:id="rId10"/>
    <p:sldId id="349" r:id="rId11"/>
    <p:sldId id="264" r:id="rId12"/>
    <p:sldId id="263" r:id="rId13"/>
    <p:sldId id="260" r:id="rId14"/>
    <p:sldId id="35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AB135-BF7F-6B4A-A339-176AA2FF2DB3}" v="26" dt="2022-04-05T19:38:0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" userId="cbdb0636-a496-422a-8d40-98c53d494d26" providerId="ADAL" clId="{ED8D4DA8-14A4-4AF9-BE8E-1406D18A6C10}"/>
    <pc:docChg chg="custSel addSld modSld">
      <pc:chgData name="William" userId="cbdb0636-a496-422a-8d40-98c53d494d26" providerId="ADAL" clId="{ED8D4DA8-14A4-4AF9-BE8E-1406D18A6C10}" dt="2022-04-04T14:56:38.291" v="2"/>
      <pc:docMkLst>
        <pc:docMk/>
      </pc:docMkLst>
      <pc:sldChg chg="delSp mod">
        <pc:chgData name="William" userId="cbdb0636-a496-422a-8d40-98c53d494d26" providerId="ADAL" clId="{ED8D4DA8-14A4-4AF9-BE8E-1406D18A6C10}" dt="2022-04-04T14:56:33.356" v="0" actId="21"/>
        <pc:sldMkLst>
          <pc:docMk/>
          <pc:sldMk cId="4057078569" sldId="256"/>
        </pc:sldMkLst>
        <pc:picChg chg="del">
          <ac:chgData name="William" userId="cbdb0636-a496-422a-8d40-98c53d494d26" providerId="ADAL" clId="{ED8D4DA8-14A4-4AF9-BE8E-1406D18A6C10}" dt="2022-04-04T14:56:33.356" v="0" actId="21"/>
          <ac:picMkLst>
            <pc:docMk/>
            <pc:sldMk cId="4057078569" sldId="256"/>
            <ac:picMk id="4" creationId="{2B37EE2B-09C9-EA43-964D-FC569CBE1999}"/>
          </ac:picMkLst>
        </pc:picChg>
      </pc:sldChg>
      <pc:sldChg chg="addSp modSp new">
        <pc:chgData name="William" userId="cbdb0636-a496-422a-8d40-98c53d494d26" providerId="ADAL" clId="{ED8D4DA8-14A4-4AF9-BE8E-1406D18A6C10}" dt="2022-04-04T14:56:38.291" v="2"/>
        <pc:sldMkLst>
          <pc:docMk/>
          <pc:sldMk cId="1857153012" sldId="354"/>
        </pc:sldMkLst>
        <pc:picChg chg="add mod">
          <ac:chgData name="William" userId="cbdb0636-a496-422a-8d40-98c53d494d26" providerId="ADAL" clId="{ED8D4DA8-14A4-4AF9-BE8E-1406D18A6C10}" dt="2022-04-04T14:56:38.291" v="2"/>
          <ac:picMkLst>
            <pc:docMk/>
            <pc:sldMk cId="1857153012" sldId="354"/>
            <ac:picMk id="4" creationId="{3F85F4B6-107D-453F-8D5B-5800454A1018}"/>
          </ac:picMkLst>
        </pc:picChg>
      </pc:sldChg>
    </pc:docChg>
  </pc:docChgLst>
  <pc:docChgLst>
    <pc:chgData name="Clements, William" userId="cbdb0636-a496-422a-8d40-98c53d494d26" providerId="ADAL" clId="{F0AAB135-BF7F-6B4A-A339-176AA2FF2DB3}"/>
    <pc:docChg chg="custSel addSld delSld modSld sldOrd">
      <pc:chgData name="Clements, William" userId="cbdb0636-a496-422a-8d40-98c53d494d26" providerId="ADAL" clId="{F0AAB135-BF7F-6B4A-A339-176AA2FF2DB3}" dt="2022-04-05T19:38:03.632" v="98" actId="1076"/>
      <pc:docMkLst>
        <pc:docMk/>
      </pc:docMkLst>
      <pc:sldChg chg="addSp modSp">
        <pc:chgData name="Clements, William" userId="cbdb0636-a496-422a-8d40-98c53d494d26" providerId="ADAL" clId="{F0AAB135-BF7F-6B4A-A339-176AA2FF2DB3}" dt="2022-04-04T14:43:17.641" v="63"/>
        <pc:sldMkLst>
          <pc:docMk/>
          <pc:sldMk cId="4057078569" sldId="256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4057078569" sldId="256"/>
            <ac:spMk id="2" creationId="{B3B37DB3-F99E-FB40-A457-0FB50037CF15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4057078569" sldId="256"/>
            <ac:spMk id="3" creationId="{364668AC-4ACF-184E-9824-D4BBE3774F63}"/>
          </ac:spMkLst>
        </pc:spChg>
        <pc:picChg chg="add mod">
          <ac:chgData name="Clements, William" userId="cbdb0636-a496-422a-8d40-98c53d494d26" providerId="ADAL" clId="{F0AAB135-BF7F-6B4A-A339-176AA2FF2DB3}" dt="2022-04-04T14:43:17.641" v="63"/>
          <ac:picMkLst>
            <pc:docMk/>
            <pc:sldMk cId="4057078569" sldId="256"/>
            <ac:picMk id="4" creationId="{2B37EE2B-09C9-EA43-964D-FC569CBE1999}"/>
          </ac:picMkLst>
        </pc:picChg>
      </pc:sldChg>
      <pc:sldChg chg="modSp">
        <pc:chgData name="Clements, William" userId="cbdb0636-a496-422a-8d40-98c53d494d26" providerId="ADAL" clId="{F0AAB135-BF7F-6B4A-A339-176AA2FF2DB3}" dt="2022-04-04T14:29:19.521" v="0"/>
        <pc:sldMkLst>
          <pc:docMk/>
          <pc:sldMk cId="3889431789" sldId="257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889431789" sldId="257"/>
            <ac:spMk id="2" creationId="{F2792F6A-BFB2-354B-9954-3F9B955ED16C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889431789" sldId="257"/>
            <ac:spMk id="3" creationId="{BD14F86D-C0C4-1C46-B25D-F0A98468D6B0}"/>
          </ac:spMkLst>
        </pc:spChg>
      </pc:sldChg>
      <pc:sldChg chg="modSp">
        <pc:chgData name="Clements, William" userId="cbdb0636-a496-422a-8d40-98c53d494d26" providerId="ADAL" clId="{F0AAB135-BF7F-6B4A-A339-176AA2FF2DB3}" dt="2022-04-04T14:29:19.521" v="0"/>
        <pc:sldMkLst>
          <pc:docMk/>
          <pc:sldMk cId="3813318197" sldId="258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813318197" sldId="258"/>
            <ac:spMk id="2" creationId="{84DEF0BB-7C18-2149-A711-84E345419E5B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813318197" sldId="258"/>
            <ac:spMk id="3" creationId="{B078C612-28C8-5649-9003-DCF557C4C213}"/>
          </ac:spMkLst>
        </pc:spChg>
      </pc:sldChg>
      <pc:sldChg chg="modSp">
        <pc:chgData name="Clements, William" userId="cbdb0636-a496-422a-8d40-98c53d494d26" providerId="ADAL" clId="{F0AAB135-BF7F-6B4A-A339-176AA2FF2DB3}" dt="2022-04-04T14:29:19.521" v="0"/>
        <pc:sldMkLst>
          <pc:docMk/>
          <pc:sldMk cId="3709223228" sldId="259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709223228" sldId="259"/>
            <ac:spMk id="2" creationId="{06A15F1C-1C13-8F49-9DF3-D7237C78E600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3709223228" sldId="259"/>
            <ac:spMk id="3" creationId="{21F5D9C9-B585-E94B-A2DA-49A0EB34DF61}"/>
          </ac:spMkLst>
        </pc:spChg>
      </pc:sldChg>
      <pc:sldChg chg="modSp mod">
        <pc:chgData name="Clements, William" userId="cbdb0636-a496-422a-8d40-98c53d494d26" providerId="ADAL" clId="{F0AAB135-BF7F-6B4A-A339-176AA2FF2DB3}" dt="2022-04-04T16:33:44.185" v="91" actId="27636"/>
        <pc:sldMkLst>
          <pc:docMk/>
          <pc:sldMk cId="1896935475" sldId="260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1896935475" sldId="260"/>
            <ac:spMk id="2" creationId="{A66C929D-CF98-7541-8DEC-D45F69A5D431}"/>
          </ac:spMkLst>
        </pc:spChg>
        <pc:spChg chg="mod">
          <ac:chgData name="Clements, William" userId="cbdb0636-a496-422a-8d40-98c53d494d26" providerId="ADAL" clId="{F0AAB135-BF7F-6B4A-A339-176AA2FF2DB3}" dt="2022-04-04T16:33:44.185" v="91" actId="27636"/>
          <ac:spMkLst>
            <pc:docMk/>
            <pc:sldMk cId="1896935475" sldId="260"/>
            <ac:spMk id="3" creationId="{3EBD026A-E227-C442-8D73-BB80C3CE6409}"/>
          </ac:spMkLst>
        </pc:spChg>
      </pc:sldChg>
      <pc:sldChg chg="modSp del">
        <pc:chgData name="Clements, William" userId="cbdb0636-a496-422a-8d40-98c53d494d26" providerId="ADAL" clId="{F0AAB135-BF7F-6B4A-A339-176AA2FF2DB3}" dt="2022-04-04T14:48:16.110" v="74" actId="2696"/>
        <pc:sldMkLst>
          <pc:docMk/>
          <pc:sldMk cId="189668471" sldId="261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189668471" sldId="261"/>
            <ac:spMk id="2" creationId="{516F835A-A71C-1648-B801-165923329A81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189668471" sldId="261"/>
            <ac:spMk id="3" creationId="{7E6896FD-E6E4-C242-8EFE-A2A8CB9D59F9}"/>
          </ac:spMkLst>
        </pc:spChg>
      </pc:sldChg>
      <pc:sldChg chg="addSp delSp modSp">
        <pc:chgData name="Clements, William" userId="cbdb0636-a496-422a-8d40-98c53d494d26" providerId="ADAL" clId="{F0AAB135-BF7F-6B4A-A339-176AA2FF2DB3}" dt="2022-04-05T19:38:03.632" v="98" actId="1076"/>
        <pc:sldMkLst>
          <pc:docMk/>
          <pc:sldMk cId="2494912117" sldId="262"/>
        </pc:sldMkLst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2494912117" sldId="262"/>
            <ac:spMk id="2" creationId="{42B6B9B6-DCEC-2F42-BB8A-E24592722252}"/>
          </ac:spMkLst>
        </pc:spChg>
        <pc:spChg chg="mod">
          <ac:chgData name="Clements, William" userId="cbdb0636-a496-422a-8d40-98c53d494d26" providerId="ADAL" clId="{F0AAB135-BF7F-6B4A-A339-176AA2FF2DB3}" dt="2022-04-04T14:29:19.521" v="0"/>
          <ac:spMkLst>
            <pc:docMk/>
            <pc:sldMk cId="2494912117" sldId="262"/>
            <ac:spMk id="3" creationId="{C620CB5F-CF9B-4240-80BD-DF32C75A9686}"/>
          </ac:spMkLst>
        </pc:spChg>
        <pc:picChg chg="add mod">
          <ac:chgData name="Clements, William" userId="cbdb0636-a496-422a-8d40-98c53d494d26" providerId="ADAL" clId="{F0AAB135-BF7F-6B4A-A339-176AA2FF2DB3}" dt="2022-04-05T19:38:03.632" v="98" actId="1076"/>
          <ac:picMkLst>
            <pc:docMk/>
            <pc:sldMk cId="2494912117" sldId="262"/>
            <ac:picMk id="4" creationId="{BC623395-3241-FE48-941F-041C5F1379EC}"/>
          </ac:picMkLst>
        </pc:picChg>
        <pc:picChg chg="add del mod">
          <ac:chgData name="Clements, William" userId="cbdb0636-a496-422a-8d40-98c53d494d26" providerId="ADAL" clId="{F0AAB135-BF7F-6B4A-A339-176AA2FF2DB3}" dt="2022-04-05T19:37:45.603" v="94"/>
          <ac:picMkLst>
            <pc:docMk/>
            <pc:sldMk cId="2494912117" sldId="262"/>
            <ac:picMk id="5" creationId="{715E14DF-F3E2-EE4E-B932-0C785380163F}"/>
          </ac:picMkLst>
        </pc:picChg>
        <pc:picChg chg="add del mod">
          <ac:chgData name="Clements, William" userId="cbdb0636-a496-422a-8d40-98c53d494d26" providerId="ADAL" clId="{F0AAB135-BF7F-6B4A-A339-176AA2FF2DB3}" dt="2022-04-05T19:37:53.694" v="96"/>
          <ac:picMkLst>
            <pc:docMk/>
            <pc:sldMk cId="2494912117" sldId="262"/>
            <ac:picMk id="6" creationId="{4E42C100-F1AC-EE40-9317-41ACE0DB1854}"/>
          </ac:picMkLst>
        </pc:picChg>
      </pc:sldChg>
      <pc:sldChg chg="addSp delSp modSp new mod ord">
        <pc:chgData name="Clements, William" userId="cbdb0636-a496-422a-8d40-98c53d494d26" providerId="ADAL" clId="{F0AAB135-BF7F-6B4A-A339-176AA2FF2DB3}" dt="2022-04-04T14:47:48.577" v="73" actId="20578"/>
        <pc:sldMkLst>
          <pc:docMk/>
          <pc:sldMk cId="669395008" sldId="263"/>
        </pc:sldMkLst>
        <pc:spChg chg="add del mod">
          <ac:chgData name="Clements, William" userId="cbdb0636-a496-422a-8d40-98c53d494d26" providerId="ADAL" clId="{F0AAB135-BF7F-6B4A-A339-176AA2FF2DB3}" dt="2022-04-04T14:31:22.504" v="4" actId="478"/>
          <ac:spMkLst>
            <pc:docMk/>
            <pc:sldMk cId="669395008" sldId="263"/>
            <ac:spMk id="5" creationId="{193C19C1-EF6C-2B49-870E-002843245B8A}"/>
          </ac:spMkLst>
        </pc:spChg>
        <pc:picChg chg="add mod">
          <ac:chgData name="Clements, William" userId="cbdb0636-a496-422a-8d40-98c53d494d26" providerId="ADAL" clId="{F0AAB135-BF7F-6B4A-A339-176AA2FF2DB3}" dt="2022-04-04T14:31:29.319" v="6" actId="1076"/>
          <ac:picMkLst>
            <pc:docMk/>
            <pc:sldMk cId="669395008" sldId="263"/>
            <ac:picMk id="6" creationId="{57E2E18D-E3CD-DA43-A790-1B5277C7A97B}"/>
          </ac:picMkLst>
        </pc:picChg>
      </pc:sldChg>
      <pc:sldChg chg="add">
        <pc:chgData name="Clements, William" userId="cbdb0636-a496-422a-8d40-98c53d494d26" providerId="ADAL" clId="{F0AAB135-BF7F-6B4A-A339-176AA2FF2DB3}" dt="2022-04-04T14:33:17.023" v="49"/>
        <pc:sldMkLst>
          <pc:docMk/>
          <pc:sldMk cId="967674940" sldId="264"/>
        </pc:sldMkLst>
      </pc:sldChg>
      <pc:sldChg chg="add">
        <pc:chgData name="Clements, William" userId="cbdb0636-a496-422a-8d40-98c53d494d26" providerId="ADAL" clId="{F0AAB135-BF7F-6B4A-A339-176AA2FF2DB3}" dt="2022-04-04T14:44:29.383" v="67"/>
        <pc:sldMkLst>
          <pc:docMk/>
          <pc:sldMk cId="1274580937" sldId="348"/>
        </pc:sldMkLst>
      </pc:sldChg>
      <pc:sldChg chg="add">
        <pc:chgData name="Clements, William" userId="cbdb0636-a496-422a-8d40-98c53d494d26" providerId="ADAL" clId="{F0AAB135-BF7F-6B4A-A339-176AA2FF2DB3}" dt="2022-04-04T16:34:57.558" v="92"/>
        <pc:sldMkLst>
          <pc:docMk/>
          <pc:sldMk cId="659738858" sldId="349"/>
        </pc:sldMkLst>
      </pc:sldChg>
      <pc:sldChg chg="add">
        <pc:chgData name="Clements, William" userId="cbdb0636-a496-422a-8d40-98c53d494d26" providerId="ADAL" clId="{F0AAB135-BF7F-6B4A-A339-176AA2FF2DB3}" dt="2022-04-04T14:43:34.987" v="64"/>
        <pc:sldMkLst>
          <pc:docMk/>
          <pc:sldMk cId="3156645021" sldId="350"/>
        </pc:sldMkLst>
      </pc:sldChg>
      <pc:sldChg chg="modSp add mod">
        <pc:chgData name="Clements, William" userId="cbdb0636-a496-422a-8d40-98c53d494d26" providerId="ADAL" clId="{F0AAB135-BF7F-6B4A-A339-176AA2FF2DB3}" dt="2022-04-04T14:44:21.522" v="66" actId="27636"/>
        <pc:sldMkLst>
          <pc:docMk/>
          <pc:sldMk cId="2864615422" sldId="351"/>
        </pc:sldMkLst>
        <pc:spChg chg="mod">
          <ac:chgData name="Clements, William" userId="cbdb0636-a496-422a-8d40-98c53d494d26" providerId="ADAL" clId="{F0AAB135-BF7F-6B4A-A339-176AA2FF2DB3}" dt="2022-04-04T14:44:21.522" v="66" actId="27636"/>
          <ac:spMkLst>
            <pc:docMk/>
            <pc:sldMk cId="2864615422" sldId="351"/>
            <ac:spMk id="3" creationId="{E49DE911-5377-4160-A2EF-5FF8E6FF1BBF}"/>
          </ac:spMkLst>
        </pc:spChg>
      </pc:sldChg>
      <pc:sldChg chg="addSp modSp new mod">
        <pc:chgData name="Clements, William" userId="cbdb0636-a496-422a-8d40-98c53d494d26" providerId="ADAL" clId="{F0AAB135-BF7F-6B4A-A339-176AA2FF2DB3}" dt="2022-04-04T14:46:46.409" v="72" actId="1076"/>
        <pc:sldMkLst>
          <pc:docMk/>
          <pc:sldMk cId="2995277884" sldId="352"/>
        </pc:sldMkLst>
        <pc:picChg chg="add mod">
          <ac:chgData name="Clements, William" userId="cbdb0636-a496-422a-8d40-98c53d494d26" providerId="ADAL" clId="{F0AAB135-BF7F-6B4A-A339-176AA2FF2DB3}" dt="2022-04-04T14:46:28.126" v="70" actId="1076"/>
          <ac:picMkLst>
            <pc:docMk/>
            <pc:sldMk cId="2995277884" sldId="352"/>
            <ac:picMk id="7" creationId="{0B46B4E3-5E2D-294C-8DC7-692762158479}"/>
          </ac:picMkLst>
        </pc:picChg>
        <pc:picChg chg="add mod">
          <ac:chgData name="Clements, William" userId="cbdb0636-a496-422a-8d40-98c53d494d26" providerId="ADAL" clId="{F0AAB135-BF7F-6B4A-A339-176AA2FF2DB3}" dt="2022-04-04T14:46:46.409" v="72" actId="1076"/>
          <ac:picMkLst>
            <pc:docMk/>
            <pc:sldMk cId="2995277884" sldId="352"/>
            <ac:picMk id="8" creationId="{E73B814C-0473-B440-ADC4-F9C79E340B9F}"/>
          </ac:picMkLst>
        </pc:picChg>
      </pc:sldChg>
      <pc:sldChg chg="addSp modSp new mod">
        <pc:chgData name="Clements, William" userId="cbdb0636-a496-422a-8d40-98c53d494d26" providerId="ADAL" clId="{F0AAB135-BF7F-6B4A-A339-176AA2FF2DB3}" dt="2022-04-04T14:50:50.856" v="89" actId="1076"/>
        <pc:sldMkLst>
          <pc:docMk/>
          <pc:sldMk cId="2528722257" sldId="353"/>
        </pc:sldMkLst>
        <pc:spChg chg="add mod">
          <ac:chgData name="Clements, William" userId="cbdb0636-a496-422a-8d40-98c53d494d26" providerId="ADAL" clId="{F0AAB135-BF7F-6B4A-A339-176AA2FF2DB3}" dt="2022-04-04T14:50:50.856" v="89" actId="1076"/>
          <ac:spMkLst>
            <pc:docMk/>
            <pc:sldMk cId="2528722257" sldId="353"/>
            <ac:spMk id="8" creationId="{4C6FC149-DE99-4749-92A1-E0D60722D87C}"/>
          </ac:spMkLst>
        </pc:spChg>
        <pc:picChg chg="add mod">
          <ac:chgData name="Clements, William" userId="cbdb0636-a496-422a-8d40-98c53d494d26" providerId="ADAL" clId="{F0AAB135-BF7F-6B4A-A339-176AA2FF2DB3}" dt="2022-04-04T14:50:02.792" v="81" actId="14100"/>
          <ac:picMkLst>
            <pc:docMk/>
            <pc:sldMk cId="2528722257" sldId="353"/>
            <ac:picMk id="4" creationId="{7139CE7E-97F4-A94F-AF20-2542AB5DDAC1}"/>
          </ac:picMkLst>
        </pc:picChg>
        <pc:picChg chg="add mod">
          <ac:chgData name="Clements, William" userId="cbdb0636-a496-422a-8d40-98c53d494d26" providerId="ADAL" clId="{F0AAB135-BF7F-6B4A-A339-176AA2FF2DB3}" dt="2022-04-04T14:50:04.493" v="82" actId="1076"/>
          <ac:picMkLst>
            <pc:docMk/>
            <pc:sldMk cId="2528722257" sldId="353"/>
            <ac:picMk id="5" creationId="{2B318340-F683-A94F-BED7-1AB4C9699D3C}"/>
          </ac:picMkLst>
        </pc:picChg>
        <pc:picChg chg="add mod">
          <ac:chgData name="Clements, William" userId="cbdb0636-a496-422a-8d40-98c53d494d26" providerId="ADAL" clId="{F0AAB135-BF7F-6B4A-A339-176AA2FF2DB3}" dt="2022-04-04T14:50:35.613" v="87" actId="1076"/>
          <ac:picMkLst>
            <pc:docMk/>
            <pc:sldMk cId="2528722257" sldId="353"/>
            <ac:picMk id="6" creationId="{A16B720E-399C-814F-A928-D861E8C27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86A3-AB25-CD42-A0B3-55EDD3DB5AC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CDCE-DF82-6745-B714-D05C5A5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lary.com/" TargetMode="External"/><Relationship Id="rId3" Type="http://schemas.openxmlformats.org/officeDocument/2006/relationships/hyperlink" Target="https://www.linkedin.com/jobs/search/?keywords=Quality%20Assurance" TargetMode="External"/><Relationship Id="rId7" Type="http://schemas.openxmlformats.org/officeDocument/2006/relationships/hyperlink" Target="http://www.dice.com/" TargetMode="External"/><Relationship Id="rId2" Type="http://schemas.openxmlformats.org/officeDocument/2006/relationships/hyperlink" Target="https://byui.joinhandshak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deed.com/jobs?q=Software%20Quality%20Engineer%20Lean%20Six%20Sigma&amp;from=mobRdr&amp;utm_source=%2Fm%2F&amp;utm_medium=redir&amp;utm_campaign=dt&amp;vjk=5c93a099584161e1" TargetMode="External"/><Relationship Id="rId5" Type="http://schemas.openxmlformats.org/officeDocument/2006/relationships/hyperlink" Target="http://www.indeed.com/" TargetMode="External"/><Relationship Id="rId4" Type="http://schemas.openxmlformats.org/officeDocument/2006/relationships/hyperlink" Target="https://www.linkedin.com/jobs/view/2981875589/?alternateChannel=search&amp;refId=2%2BFf7P7kW7slDP6zZ0k6rQ%3D%3D&amp;trackingId=P8SxP66f2qqzpiiOGBak4A%3D%3D&amp;trk=d_flagship3_search_srp_jobs" TargetMode="External"/><Relationship Id="rId9" Type="http://schemas.openxmlformats.org/officeDocument/2006/relationships/hyperlink" Target="https://www.salary.com/job/kuubix-global-llc/quality-assurance-specialist/j20220317032447117664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jobs/view/2981875589/?alternateChannel=search&amp;refId=2%2BFf7P7kW7slDP6zZ0k6rQ%3D%3D&amp;trackingId=P8SxP66f2qqzpiiOGBak4A%3D%3D&amp;trk=d_flagship3_search_srp_jobs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474-course/Module14/M14Prove.html" TargetMode="External"/><Relationship Id="rId2" Type="http://schemas.openxmlformats.org/officeDocument/2006/relationships/hyperlink" Target="https://byui-cse.github.io/cse474-course/Module14/M14Teach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yui.joinhandshak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s.peoplegrove.com/hub/byuidaho/home-v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7DB3-F99E-FB40-A457-0FB50037C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474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668AC-4ACF-184E-9824-D4BBE3774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14: QA Career 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40570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8BD06-F902-4115-AD46-3CA48D75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81C87-277E-4463-AF88-4A00EF65E25F}"/>
              </a:ext>
            </a:extLst>
          </p:cNvPr>
          <p:cNvSpPr/>
          <p:nvPr/>
        </p:nvSpPr>
        <p:spPr>
          <a:xfrm>
            <a:off x="318655" y="1690688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DE71B-F90D-454D-B744-A901C02CCDFD}"/>
              </a:ext>
            </a:extLst>
          </p:cNvPr>
          <p:cNvSpPr/>
          <p:nvPr/>
        </p:nvSpPr>
        <p:spPr>
          <a:xfrm>
            <a:off x="3167745" y="1690688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FDBF-B773-4412-AF46-BCE852635EF3}"/>
              </a:ext>
            </a:extLst>
          </p:cNvPr>
          <p:cNvSpPr/>
          <p:nvPr/>
        </p:nvSpPr>
        <p:spPr>
          <a:xfrm>
            <a:off x="6016835" y="1690687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92C6A-12F8-451A-93BA-BA968D952095}"/>
              </a:ext>
            </a:extLst>
          </p:cNvPr>
          <p:cNvSpPr/>
          <p:nvPr/>
        </p:nvSpPr>
        <p:spPr>
          <a:xfrm>
            <a:off x="8864933" y="1690686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252BF-AA22-4F48-9721-F0535B4F16DA}"/>
              </a:ext>
            </a:extLst>
          </p:cNvPr>
          <p:cNvSpPr/>
          <p:nvPr/>
        </p:nvSpPr>
        <p:spPr>
          <a:xfrm>
            <a:off x="318655" y="2105891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60D88-3870-4FBF-A318-F52F181B8F8A}"/>
              </a:ext>
            </a:extLst>
          </p:cNvPr>
          <p:cNvSpPr/>
          <p:nvPr/>
        </p:nvSpPr>
        <p:spPr>
          <a:xfrm>
            <a:off x="123305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2670F-BC09-4CFF-ADF8-182B8177187A}"/>
              </a:ext>
            </a:extLst>
          </p:cNvPr>
          <p:cNvSpPr/>
          <p:nvPr/>
        </p:nvSpPr>
        <p:spPr>
          <a:xfrm>
            <a:off x="214745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ED08AC-7D33-48E4-9C40-F11A727887A6}"/>
              </a:ext>
            </a:extLst>
          </p:cNvPr>
          <p:cNvSpPr/>
          <p:nvPr/>
        </p:nvSpPr>
        <p:spPr>
          <a:xfrm>
            <a:off x="316774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47DD0-8BAC-4CC4-A36D-42B6FBF64F29}"/>
              </a:ext>
            </a:extLst>
          </p:cNvPr>
          <p:cNvSpPr/>
          <p:nvPr/>
        </p:nvSpPr>
        <p:spPr>
          <a:xfrm>
            <a:off x="4082145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8946DF-EAD7-48A9-83DC-741F1ED38CE0}"/>
              </a:ext>
            </a:extLst>
          </p:cNvPr>
          <p:cNvSpPr/>
          <p:nvPr/>
        </p:nvSpPr>
        <p:spPr>
          <a:xfrm>
            <a:off x="4996545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47611-C147-49E4-BB2A-28BE94C1FAF6}"/>
              </a:ext>
            </a:extLst>
          </p:cNvPr>
          <p:cNvSpPr/>
          <p:nvPr/>
        </p:nvSpPr>
        <p:spPr>
          <a:xfrm>
            <a:off x="6015843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A7E7C7-4929-4AAD-AB4E-3B434B22FFAA}"/>
              </a:ext>
            </a:extLst>
          </p:cNvPr>
          <p:cNvSpPr/>
          <p:nvPr/>
        </p:nvSpPr>
        <p:spPr>
          <a:xfrm>
            <a:off x="6930243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E0E98-7301-4E47-B1E6-FD325DFD9E0F}"/>
              </a:ext>
            </a:extLst>
          </p:cNvPr>
          <p:cNvSpPr/>
          <p:nvPr/>
        </p:nvSpPr>
        <p:spPr>
          <a:xfrm>
            <a:off x="7844643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6FF1C3-783E-4414-9142-B41E6A5B55CF}"/>
              </a:ext>
            </a:extLst>
          </p:cNvPr>
          <p:cNvSpPr/>
          <p:nvPr/>
        </p:nvSpPr>
        <p:spPr>
          <a:xfrm>
            <a:off x="8863941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11394-A0E5-458F-BC66-EB90F7D83433}"/>
              </a:ext>
            </a:extLst>
          </p:cNvPr>
          <p:cNvSpPr/>
          <p:nvPr/>
        </p:nvSpPr>
        <p:spPr>
          <a:xfrm>
            <a:off x="9778341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91226-A5F5-4A5B-BFF0-8824B582E40C}"/>
              </a:ext>
            </a:extLst>
          </p:cNvPr>
          <p:cNvSpPr/>
          <p:nvPr/>
        </p:nvSpPr>
        <p:spPr>
          <a:xfrm>
            <a:off x="7844643" y="2571118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0C3D2-0300-41FF-8E13-9DB78726E3BF}"/>
              </a:ext>
            </a:extLst>
          </p:cNvPr>
          <p:cNvSpPr txBox="1"/>
          <p:nvPr/>
        </p:nvSpPr>
        <p:spPr>
          <a:xfrm>
            <a:off x="8759043" y="2616989"/>
            <a:ext cx="3015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Ideal time to get an internship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688CC6-AB5A-4667-8EB9-9F1838BF4CA1}"/>
              </a:ext>
            </a:extLst>
          </p:cNvPr>
          <p:cNvSpPr/>
          <p:nvPr/>
        </p:nvSpPr>
        <p:spPr>
          <a:xfrm>
            <a:off x="6015843" y="2571118"/>
            <a:ext cx="1828800" cy="4152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looking for a internship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95AF1-21A8-419A-9284-4086E48C9BE0}"/>
              </a:ext>
            </a:extLst>
          </p:cNvPr>
          <p:cNvSpPr/>
          <p:nvPr/>
        </p:nvSpPr>
        <p:spPr>
          <a:xfrm>
            <a:off x="8863941" y="3082220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full-time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1A7EF-84AC-4449-AFC2-B856CC3A4911}"/>
              </a:ext>
            </a:extLst>
          </p:cNvPr>
          <p:cNvSpPr txBox="1"/>
          <p:nvPr/>
        </p:nvSpPr>
        <p:spPr>
          <a:xfrm>
            <a:off x="4655128" y="3099708"/>
            <a:ext cx="418555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Extending your Internship, some company require that  for their internship they need you to take it for credit.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CF481-CD70-43B2-BE15-344B1EE5DCAC}"/>
              </a:ext>
            </a:extLst>
          </p:cNvPr>
          <p:cNvSpPr/>
          <p:nvPr/>
        </p:nvSpPr>
        <p:spPr>
          <a:xfrm>
            <a:off x="9778341" y="3082222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7531-4BE5-43B2-84C3-57B4845C473E}"/>
              </a:ext>
            </a:extLst>
          </p:cNvPr>
          <p:cNvSpPr/>
          <p:nvPr/>
        </p:nvSpPr>
        <p:spPr>
          <a:xfrm>
            <a:off x="10692741" y="3082220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67E8C1-A181-44F5-BF7C-3354CC4CCF3C}"/>
              </a:ext>
            </a:extLst>
          </p:cNvPr>
          <p:cNvSpPr/>
          <p:nvPr/>
        </p:nvSpPr>
        <p:spPr>
          <a:xfrm>
            <a:off x="10692741" y="384671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729FDA-604D-4252-A0F5-D843C1E79C28}"/>
              </a:ext>
            </a:extLst>
          </p:cNvPr>
          <p:cNvSpPr/>
          <p:nvPr/>
        </p:nvSpPr>
        <p:spPr>
          <a:xfrm>
            <a:off x="8951026" y="3846719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part-time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B983B9-8278-422C-91C8-7E1E540B41D0}"/>
              </a:ext>
            </a:extLst>
          </p:cNvPr>
          <p:cNvSpPr txBox="1"/>
          <p:nvPr/>
        </p:nvSpPr>
        <p:spPr>
          <a:xfrm>
            <a:off x="4505698" y="3745535"/>
            <a:ext cx="333894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you are International student, you must work part time during your on-semester.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C80F5-D069-445F-AA0C-134705CBFAAE}"/>
              </a:ext>
            </a:extLst>
          </p:cNvPr>
          <p:cNvSpPr/>
          <p:nvPr/>
        </p:nvSpPr>
        <p:spPr>
          <a:xfrm>
            <a:off x="9778341" y="384671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6DD95-29E9-40D8-8881-94895CE0D946}"/>
              </a:ext>
            </a:extLst>
          </p:cNvPr>
          <p:cNvSpPr/>
          <p:nvPr/>
        </p:nvSpPr>
        <p:spPr>
          <a:xfrm>
            <a:off x="7855528" y="3855626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076F8-70EB-448B-BDCA-7D021DB3E4D2}"/>
              </a:ext>
            </a:extLst>
          </p:cNvPr>
          <p:cNvSpPr txBox="1"/>
          <p:nvPr/>
        </p:nvSpPr>
        <p:spPr>
          <a:xfrm>
            <a:off x="4505697" y="4600149"/>
            <a:ext cx="2424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would be a better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B17904-0AA4-4787-8CDD-CE4EA07B6443}"/>
              </a:ext>
            </a:extLst>
          </p:cNvPr>
          <p:cNvSpPr/>
          <p:nvPr/>
        </p:nvSpPr>
        <p:spPr>
          <a:xfrm>
            <a:off x="7844643" y="4607267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full-time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7BA9D-8691-4C01-9A45-DE0A7AD155DC}"/>
              </a:ext>
            </a:extLst>
          </p:cNvPr>
          <p:cNvSpPr/>
          <p:nvPr/>
        </p:nvSpPr>
        <p:spPr>
          <a:xfrm>
            <a:off x="6930243" y="4607267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3D2186-383A-4C4C-A845-E3F67270202B}"/>
              </a:ext>
            </a:extLst>
          </p:cNvPr>
          <p:cNvSpPr/>
          <p:nvPr/>
        </p:nvSpPr>
        <p:spPr>
          <a:xfrm>
            <a:off x="21569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non-tech job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E52287-E141-4D1D-BDEE-2F75045D9317}"/>
              </a:ext>
            </a:extLst>
          </p:cNvPr>
          <p:cNvSpPr/>
          <p:nvPr/>
        </p:nvSpPr>
        <p:spPr>
          <a:xfrm>
            <a:off x="4992459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 campus tech job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B8BCF-1D73-44A1-A5CB-5A3100289566}"/>
              </a:ext>
            </a:extLst>
          </p:cNvPr>
          <p:cNvSpPr/>
          <p:nvPr/>
        </p:nvSpPr>
        <p:spPr>
          <a:xfrm>
            <a:off x="12425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 Assistant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59FFCD-BCFA-4D3C-BD34-FBDE702AF95F}"/>
              </a:ext>
            </a:extLst>
          </p:cNvPr>
          <p:cNvSpPr/>
          <p:nvPr/>
        </p:nvSpPr>
        <p:spPr>
          <a:xfrm>
            <a:off x="3162665" y="5302289"/>
            <a:ext cx="1829793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Teacher Assistant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4F26C0-2CBF-4697-BDAB-4FDF79DC76A9}"/>
              </a:ext>
            </a:extLst>
          </p:cNvPr>
          <p:cNvSpPr/>
          <p:nvPr/>
        </p:nvSpPr>
        <p:spPr>
          <a:xfrm>
            <a:off x="6015843" y="5302289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On-campus tech job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1133EB-ED8B-4607-BC39-0BE455AFA7AF}"/>
              </a:ext>
            </a:extLst>
          </p:cNvPr>
          <p:cNvSpPr/>
          <p:nvPr/>
        </p:nvSpPr>
        <p:spPr>
          <a:xfrm>
            <a:off x="3281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Non-tech campus job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99AAF8-0865-4F40-B884-5A0A6E50691F}"/>
              </a:ext>
            </a:extLst>
          </p:cNvPr>
          <p:cNvSpPr/>
          <p:nvPr/>
        </p:nvSpPr>
        <p:spPr>
          <a:xfrm>
            <a:off x="9822537" y="5993454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Sr. </a:t>
            </a:r>
            <a:r>
              <a:rPr lang="en-US" dirty="0" err="1"/>
              <a:t>Proj</a:t>
            </a:r>
            <a:r>
              <a:rPr lang="en-US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671059-EF42-4A1D-A7CB-D71839DEDBA5}"/>
              </a:ext>
            </a:extLst>
          </p:cNvPr>
          <p:cNvSpPr/>
          <p:nvPr/>
        </p:nvSpPr>
        <p:spPr>
          <a:xfrm>
            <a:off x="4992459" y="5993454"/>
            <a:ext cx="2179101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 Society Projects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2BBCE4-4F4C-481C-9CB7-5945B4C78C2C}"/>
              </a:ext>
            </a:extLst>
          </p:cNvPr>
          <p:cNvSpPr/>
          <p:nvPr/>
        </p:nvSpPr>
        <p:spPr>
          <a:xfrm>
            <a:off x="4082146" y="6431948"/>
            <a:ext cx="2848098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Personal Projects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453C69-D5C3-4C01-B145-5DD46211635F}"/>
              </a:ext>
            </a:extLst>
          </p:cNvPr>
          <p:cNvSpPr/>
          <p:nvPr/>
        </p:nvSpPr>
        <p:spPr>
          <a:xfrm>
            <a:off x="-1" y="5075584"/>
            <a:ext cx="11607141" cy="204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Experience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7131BE-5417-4D2D-A36A-D5CE8744033E}"/>
              </a:ext>
            </a:extLst>
          </p:cNvPr>
          <p:cNvSpPr/>
          <p:nvPr/>
        </p:nvSpPr>
        <p:spPr>
          <a:xfrm>
            <a:off x="-1" y="5757596"/>
            <a:ext cx="11607141" cy="198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4F52EA-3CC7-4068-91A6-2A2C91B84E0C}"/>
              </a:ext>
            </a:extLst>
          </p:cNvPr>
          <p:cNvSpPr/>
          <p:nvPr/>
        </p:nvSpPr>
        <p:spPr>
          <a:xfrm>
            <a:off x="8036626" y="5993454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ALP-Basic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BAE6A6-B9EE-4D50-9359-D3FC42EC29A3}"/>
              </a:ext>
            </a:extLst>
          </p:cNvPr>
          <p:cNvSpPr/>
          <p:nvPr/>
        </p:nvSpPr>
        <p:spPr>
          <a:xfrm>
            <a:off x="8923034" y="5993454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ALPS Adv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268C4C-AAB7-48DE-B955-5848D80C8628}"/>
              </a:ext>
            </a:extLst>
          </p:cNvPr>
          <p:cNvSpPr/>
          <p:nvPr/>
        </p:nvSpPr>
        <p:spPr>
          <a:xfrm>
            <a:off x="7840557" y="5302289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319270-6BDF-4667-ADEB-2612D4808BD6}"/>
              </a:ext>
            </a:extLst>
          </p:cNvPr>
          <p:cNvSpPr/>
          <p:nvPr/>
        </p:nvSpPr>
        <p:spPr>
          <a:xfrm>
            <a:off x="8863941" y="5302289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Off-Campus tech job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1C230F-7873-4EB5-AF04-580D91BCB295}"/>
              </a:ext>
            </a:extLst>
          </p:cNvPr>
          <p:cNvSpPr/>
          <p:nvPr/>
        </p:nvSpPr>
        <p:spPr>
          <a:xfrm>
            <a:off x="2143583" y="5993454"/>
            <a:ext cx="2848098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Assist Society Projects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A9BEB3-3965-4723-A58A-517A246EE904}"/>
              </a:ext>
            </a:extLst>
          </p:cNvPr>
          <p:cNvSpPr/>
          <p:nvPr/>
        </p:nvSpPr>
        <p:spPr>
          <a:xfrm>
            <a:off x="8374209" y="6431948"/>
            <a:ext cx="1404132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 Professional Conferences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A7F375-FDEC-4870-B00F-EC3D68DBBD89}"/>
              </a:ext>
            </a:extLst>
          </p:cNvPr>
          <p:cNvSpPr/>
          <p:nvPr/>
        </p:nvSpPr>
        <p:spPr>
          <a:xfrm>
            <a:off x="6950161" y="6431948"/>
            <a:ext cx="1404132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 Competitions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6E7028-32C2-4982-82DC-29AC085F5767}"/>
              </a:ext>
            </a:extLst>
          </p:cNvPr>
          <p:cNvSpPr/>
          <p:nvPr/>
        </p:nvSpPr>
        <p:spPr>
          <a:xfrm>
            <a:off x="7157644" y="5993454"/>
            <a:ext cx="878204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Expeditions</a:t>
            </a:r>
          </a:p>
        </p:txBody>
      </p:sp>
    </p:spTree>
    <p:extLst>
      <p:ext uri="{BB962C8B-B14F-4D97-AF65-F5344CB8AC3E}">
        <p14:creationId xmlns:p14="http://schemas.microsoft.com/office/powerpoint/2010/main" val="6597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1C5D3-4FC3-9942-B5C3-6175CCEA12A3}"/>
              </a:ext>
            </a:extLst>
          </p:cNvPr>
          <p:cNvSpPr/>
          <p:nvPr/>
        </p:nvSpPr>
        <p:spPr>
          <a:xfrm>
            <a:off x="0" y="20548"/>
            <a:ext cx="12192000" cy="5657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7673" y="46222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 Fundamentals &amp; Business Case for Quality Assurance</a:t>
            </a:r>
          </a:p>
          <a:p>
            <a:pPr algn="ctr"/>
            <a:r>
              <a:rPr lang="en-US" sz="1400" dirty="0"/>
              <a:t>(IEEE </a:t>
            </a:r>
            <a:r>
              <a:rPr lang="en-US" sz="1400" dirty="0" err="1"/>
              <a:t>SWBok</a:t>
            </a:r>
            <a:r>
              <a:rPr lang="en-US" sz="1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326" y="32013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5. QA Processes</a:t>
            </a:r>
          </a:p>
          <a:p>
            <a:pPr algn="ctr"/>
            <a:r>
              <a:rPr lang="en-US" sz="1400" dirty="0"/>
              <a:t>(V&amp;V, Reviews, Audits)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671" y="306916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 QA’s  Role in SW Lifecycle, Methodologies, </a:t>
            </a:r>
          </a:p>
          <a:p>
            <a:pPr algn="ctr"/>
            <a:r>
              <a:rPr lang="en-US" sz="1400" dirty="0"/>
              <a:t>Architecture</a:t>
            </a:r>
          </a:p>
          <a:p>
            <a:pPr algn="ctr"/>
            <a:r>
              <a:rPr lang="en-US" sz="1400" dirty="0"/>
              <a:t>[Responsibilities &amp; Roles]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24" y="43711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QA Techniques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Dyn</a:t>
            </a:r>
            <a:r>
              <a:rPr lang="en-US" sz="1400" dirty="0"/>
              <a:t>, Static, and Testing)</a:t>
            </a:r>
          </a:p>
          <a:p>
            <a:pPr algn="ctr"/>
            <a:r>
              <a:rPr lang="en-US" sz="1400" dirty="0"/>
              <a:t>[]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0210" y="43965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4. Quality Metrics</a:t>
            </a:r>
          </a:p>
          <a:p>
            <a:pPr algn="ctr"/>
            <a:r>
              <a:rPr lang="en-US" sz="1400" dirty="0"/>
              <a:t>(Characteristic &amp; Models)</a:t>
            </a:r>
          </a:p>
          <a:p>
            <a:pPr algn="ctr"/>
            <a:r>
              <a:rPr lang="en-US" sz="1400" dirty="0"/>
              <a:t>[Measuring]</a:t>
            </a:r>
          </a:p>
        </p:txBody>
      </p:sp>
      <p:sp>
        <p:nvSpPr>
          <p:cNvPr id="9" name="Rectangle 8"/>
          <p:cNvSpPr/>
          <p:nvPr/>
        </p:nvSpPr>
        <p:spPr>
          <a:xfrm>
            <a:off x="9040487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 Risk/Mission Assurance</a:t>
            </a:r>
          </a:p>
          <a:p>
            <a:pPr algn="ctr"/>
            <a:r>
              <a:rPr lang="en-US" sz="1400" dirty="0"/>
              <a:t>(Training, CAR, Mitigation)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7991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8. Reviews &amp; Audits</a:t>
            </a:r>
          </a:p>
          <a:p>
            <a:pPr algn="ctr"/>
            <a:r>
              <a:rPr lang="en-US" sz="1400" dirty="0"/>
              <a:t>(Tech, </a:t>
            </a:r>
            <a:r>
              <a:rPr lang="en-US" sz="1400" dirty="0" err="1"/>
              <a:t>Mngt</a:t>
            </a:r>
            <a:r>
              <a:rPr lang="en-US" sz="1400" dirty="0"/>
              <a:t>., Inspection, walk-throughs, checklist)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7991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 Maturity</a:t>
            </a:r>
          </a:p>
          <a:p>
            <a:pPr algn="ctr"/>
            <a:r>
              <a:rPr lang="en-US" sz="1400" dirty="0"/>
              <a:t>(CMM, Process, Product, ISO)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34137" y="4119382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14. Careers Path</a:t>
            </a:r>
            <a:endParaRPr lang="en-US" sz="1400" b="0" i="0" dirty="0">
              <a:effectLst/>
            </a:endParaRPr>
          </a:p>
        </p:txBody>
      </p: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5400000">
            <a:off x="479993" y="2156348"/>
            <a:ext cx="1825635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2" idx="1"/>
          </p:cNvCxnSpPr>
          <p:nvPr/>
        </p:nvCxnSpPr>
        <p:spPr>
          <a:xfrm>
            <a:off x="2527947" y="3459821"/>
            <a:ext cx="687379" cy="2351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4" idx="1"/>
          </p:cNvCxnSpPr>
          <p:nvPr/>
        </p:nvCxnSpPr>
        <p:spPr>
          <a:xfrm flipV="1">
            <a:off x="2527949" y="710791"/>
            <a:ext cx="687377" cy="14208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10" idx="1"/>
          </p:cNvCxnSpPr>
          <p:nvPr/>
        </p:nvCxnSpPr>
        <p:spPr>
          <a:xfrm flipV="1">
            <a:off x="5485602" y="710155"/>
            <a:ext cx="772389" cy="63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3"/>
            <a:endCxn id="11" idx="1"/>
          </p:cNvCxnSpPr>
          <p:nvPr/>
        </p:nvCxnSpPr>
        <p:spPr>
          <a:xfrm>
            <a:off x="5485602" y="710791"/>
            <a:ext cx="772389" cy="904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" idx="3"/>
            <a:endCxn id="8" idx="1"/>
          </p:cNvCxnSpPr>
          <p:nvPr/>
        </p:nvCxnSpPr>
        <p:spPr>
          <a:xfrm>
            <a:off x="2527949" y="852878"/>
            <a:ext cx="729373" cy="165810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 flipV="1">
            <a:off x="5527598" y="1615158"/>
            <a:ext cx="730393" cy="89582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3"/>
            <a:endCxn id="16" idx="1"/>
          </p:cNvCxnSpPr>
          <p:nvPr/>
        </p:nvCxnSpPr>
        <p:spPr>
          <a:xfrm>
            <a:off x="8528267" y="1615158"/>
            <a:ext cx="505870" cy="192828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3"/>
            <a:endCxn id="16" idx="1"/>
          </p:cNvCxnSpPr>
          <p:nvPr/>
        </p:nvCxnSpPr>
        <p:spPr>
          <a:xfrm>
            <a:off x="8528267" y="710155"/>
            <a:ext cx="505870" cy="283328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cxnSpLocks/>
            <a:stCxn id="12" idx="3"/>
            <a:endCxn id="11" idx="2"/>
          </p:cNvCxnSpPr>
          <p:nvPr/>
        </p:nvCxnSpPr>
        <p:spPr>
          <a:xfrm flipV="1">
            <a:off x="5485602" y="2005812"/>
            <a:ext cx="1907527" cy="1477525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" idx="1"/>
            <a:endCxn id="6" idx="1"/>
          </p:cNvCxnSpPr>
          <p:nvPr/>
        </p:nvCxnSpPr>
        <p:spPr>
          <a:xfrm rot="10800000" flipH="1" flipV="1">
            <a:off x="257672" y="691739"/>
            <a:ext cx="6351" cy="3908886"/>
          </a:xfrm>
          <a:prstGeom prst="bentConnector3">
            <a:avLst>
              <a:gd name="adj1" fmla="val -3599433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cxnSpLocks/>
            <a:stCxn id="6" idx="3"/>
            <a:endCxn id="7" idx="1"/>
          </p:cNvCxnSpPr>
          <p:nvPr/>
        </p:nvCxnSpPr>
        <p:spPr>
          <a:xfrm>
            <a:off x="2534300" y="4761764"/>
            <a:ext cx="685910" cy="254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7" idx="3"/>
            <a:endCxn id="11" idx="2"/>
          </p:cNvCxnSpPr>
          <p:nvPr/>
        </p:nvCxnSpPr>
        <p:spPr>
          <a:xfrm flipV="1">
            <a:off x="5490486" y="2005812"/>
            <a:ext cx="1902643" cy="2781352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stCxn id="9" idx="2"/>
            <a:endCxn id="15" idx="0"/>
          </p:cNvCxnSpPr>
          <p:nvPr/>
        </p:nvCxnSpPr>
        <p:spPr>
          <a:xfrm rot="5400000">
            <a:off x="10026879" y="2154558"/>
            <a:ext cx="297492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0" y="5959126"/>
            <a:ext cx="121920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/>
              <a:t>SWE 474: Quality Assurance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5326" y="3092683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7. QA Attributes </a:t>
            </a:r>
          </a:p>
          <a:p>
            <a:pPr fontAlgn="base"/>
            <a:r>
              <a:rPr lang="en-US" sz="1400" dirty="0"/>
              <a:t>(Verification and Validation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4137" y="315279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13 . Project Management</a:t>
            </a:r>
          </a:p>
          <a:p>
            <a:pPr fontAlgn="base"/>
            <a:r>
              <a:rPr lang="en-US" sz="1400" b="0" i="0" dirty="0">
                <a:effectLst/>
              </a:rPr>
              <a:t>(</a:t>
            </a:r>
            <a:r>
              <a:rPr lang="en-US" sz="1400" b="0" i="0" dirty="0" err="1">
                <a:effectLst/>
              </a:rPr>
              <a:t>CoQ</a:t>
            </a:r>
            <a:r>
              <a:rPr lang="en-US" sz="1400" b="0" i="0" dirty="0">
                <a:effectLst/>
              </a:rPr>
              <a:t>, WBS, DevOps )</a:t>
            </a:r>
          </a:p>
          <a:p>
            <a:pPr fontAlgn="base"/>
            <a:r>
              <a:rPr lang="en-US" sz="1400" dirty="0"/>
              <a:t>[VDD, Version, DM, DI]</a:t>
            </a:r>
            <a:endParaRPr lang="en-US" sz="1400" b="0" i="0" dirty="0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0487" y="23033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12. Security/ Legal/ Ethics</a:t>
            </a:r>
          </a:p>
          <a:p>
            <a:pPr fontAlgn="base"/>
            <a:r>
              <a:rPr lang="en-US" sz="1400" dirty="0"/>
              <a:t>(Regulations, Code, Legal, Safety)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0487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10. Configuration Management </a:t>
            </a:r>
            <a:endParaRPr lang="en-US" sz="1400" b="0" i="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7322" y="212033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6. QA Tools</a:t>
            </a:r>
          </a:p>
          <a:p>
            <a:pPr algn="ctr"/>
            <a:r>
              <a:rPr lang="en-US" sz="1200" dirty="0"/>
              <a:t>(</a:t>
            </a:r>
            <a:r>
              <a:rPr lang="en-US" sz="1400" dirty="0"/>
              <a:t>Fishbone, check, Histograms, Pareto, Scatter, Stratification)</a:t>
            </a:r>
            <a:r>
              <a:rPr lang="en-US" sz="1200" dirty="0"/>
              <a:t>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5660215"/>
            <a:ext cx="2534300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Know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34300" y="5661506"/>
            <a:ext cx="5015284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9584" y="5657014"/>
            <a:ext cx="464847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Become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51AFDD1-8514-D148-B7C9-8A283192B81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528267" y="710155"/>
            <a:ext cx="512220" cy="905003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3384BA-9E01-4642-9EDC-17D2750C4A8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8528267" y="1615158"/>
            <a:ext cx="512220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B4CA-80F8-4547-82C8-93DFFF9D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3220-1301-544B-BA95-B30C5BD9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2E18D-E3CD-DA43-A790-1B5277C7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47" y="320675"/>
            <a:ext cx="7086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929D-CF98-7541-8DEC-D45F69A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Job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026A-E227-C442-8D73-BB80C3CE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Search Websites</a:t>
            </a:r>
          </a:p>
          <a:p>
            <a:pPr lvl="1"/>
            <a:r>
              <a:rPr lang="en-US" dirty="0"/>
              <a:t>Handshake</a:t>
            </a:r>
          </a:p>
          <a:p>
            <a:pPr lvl="2"/>
            <a:r>
              <a:rPr lang="en-US" dirty="0">
                <a:hlinkClick r:id="rId2"/>
              </a:rPr>
              <a:t>https://byui.joinhandshake.com/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https://www.linkedin.com/jobs/search/?keywords=Quality%20Assurance</a:t>
            </a:r>
            <a:r>
              <a:rPr lang="en-US" dirty="0"/>
              <a:t>  </a:t>
            </a:r>
          </a:p>
          <a:p>
            <a:pPr lvl="2"/>
            <a:r>
              <a:rPr lang="en-US" dirty="0">
                <a:hlinkClick r:id="rId4"/>
              </a:rPr>
              <a:t>https://www.linkedin.com/jobs/view/2981875589/?alternateChannel=search&amp;refId=2%2BFf7P7kW7slDP6zZ0k6rQ%3D%3D&amp;trackingId=P8SxP66f2qqzpiiOGBak4A%3D%3D&amp;trk=d_flagship3_search_srp_jobs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www.indeed.com</a:t>
            </a:r>
            <a:endParaRPr lang="en-US" dirty="0"/>
          </a:p>
          <a:p>
            <a:pPr lvl="2"/>
            <a:r>
              <a:rPr lang="en-US" dirty="0"/>
              <a:t>Software Quality Engineer Lean Six Sigma</a:t>
            </a:r>
          </a:p>
          <a:p>
            <a:pPr lvl="3"/>
            <a:r>
              <a:rPr lang="en-US" dirty="0">
                <a:hlinkClick r:id="rId6"/>
              </a:rPr>
              <a:t>https://www.indeed.com/jobs?q=Software%20Quality%20Engineer%20Lean%20Six%20Sigma&amp;from=mobRdr&amp;utm_source=%2Fm%2F&amp;utm_medium=redir&amp;utm_campaign=dt&amp;vjk=5c93a099584161e1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www.dice.com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www.dice.com</a:t>
            </a:r>
            <a:r>
              <a:rPr lang="en-US" dirty="0"/>
              <a:t>/jobs/detail/402ef7064c0e178789d003a5215f46dc?searchlink=search%2F%3Fq%3Dquality%2520assurance%2520analyst%26countryCode%3DUS%26radius%3D30%26radiusUnit%3Dmi%26page%3D1%26pageSize%3D20%26filters.employmentType%3DFULLTIME%26language%3Den%26eid%3DS2Q_&amp;searchId=066b06d3-a0d1-4257-80f4-8ee13cedb50b  </a:t>
            </a:r>
          </a:p>
          <a:p>
            <a:pPr lvl="1"/>
            <a:r>
              <a:rPr lang="en-US" dirty="0">
                <a:hlinkClick r:id="rId8"/>
              </a:rPr>
              <a:t>www.salary.com</a:t>
            </a:r>
            <a:endParaRPr lang="en-US" dirty="0"/>
          </a:p>
          <a:p>
            <a:pPr lvl="2"/>
            <a:r>
              <a:rPr lang="en-US" dirty="0">
                <a:hlinkClick r:id="rId9"/>
              </a:rPr>
              <a:t>https://www.salary.com/job/kuubix-global-llc/quality-assurance-specialist/j202203170324471176646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Software Quality Assurance Analyst I</a:t>
            </a:r>
          </a:p>
        </p:txBody>
      </p:sp>
    </p:spTree>
    <p:extLst>
      <p:ext uri="{BB962C8B-B14F-4D97-AF65-F5344CB8AC3E}">
        <p14:creationId xmlns:p14="http://schemas.microsoft.com/office/powerpoint/2010/main" val="18969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27A3-EF49-2E41-8FAF-61707E98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8248-A984-6440-B0A7-BB577862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CE7E-97F4-A94F-AF20-2542AB5D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8571" cy="4530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18340-F683-A94F-BED7-1AB4C969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0"/>
            <a:ext cx="5802086" cy="424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B720E-399C-814F-A928-D861E8C27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1" y="4241058"/>
            <a:ext cx="5225143" cy="2591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FC149-DE99-4749-92A1-E0D60722D87C}"/>
              </a:ext>
            </a:extLst>
          </p:cNvPr>
          <p:cNvSpPr txBox="1"/>
          <p:nvPr/>
        </p:nvSpPr>
        <p:spPr>
          <a:xfrm>
            <a:off x="-870857" y="55366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hlinkClick r:id="rId5"/>
              </a:rPr>
              <a:t>https://www.linkedin.com/jobs/view/2981875589/?alternateChannel=search&amp;refId=2%2BFf7P7kW7slDP6zZ0k6rQ%3D%3D&amp;trackingId=P8SxP66f2qqzpiiOGBak4A%3D%3D&amp;trk=d_flagship3_search_srp_jobs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72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B9B6-DCEC-2F42-BB8A-E2459272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CB5F-CF9B-4240-80BD-DF32C75A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1D58C26-6E3C-8543-8D8D-A2A2596A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 alternative text description for this image">
            <a:extLst>
              <a:ext uri="{FF2B5EF4-FFF2-40B4-BE49-F238E27FC236}">
                <a16:creationId xmlns:a16="http://schemas.microsoft.com/office/drawing/2014/main" id="{BC623395-3241-FE48-941F-041C5F13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C95-C241-46D7-B02B-87F4727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5DEE-A0DE-4184-A365-2DB966AA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oup of people sitting together&#10;&#10;Description automatically generated with low confidence">
            <a:extLst>
              <a:ext uri="{FF2B5EF4-FFF2-40B4-BE49-F238E27FC236}">
                <a16:creationId xmlns:a16="http://schemas.microsoft.com/office/drawing/2014/main" id="{3F85F4B6-107D-453F-8D5B-5800454A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0"/>
            <a:ext cx="6667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2F6A-BFB2-354B-9954-3F9B955E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86D-C0C4-1C46-B25D-F0A98468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Teach</a:t>
            </a:r>
            <a:r>
              <a:rPr lang="en-US" dirty="0"/>
              <a:t>: I am a Software QA. Where do I go from here? </a:t>
            </a:r>
          </a:p>
          <a:p>
            <a:r>
              <a:rPr lang="en-US" dirty="0">
                <a:hlinkClick r:id="rId3"/>
              </a:rPr>
              <a:t>Prove</a:t>
            </a:r>
            <a:r>
              <a:rPr lang="en-US" dirty="0"/>
              <a:t>: Software Quality Assurance Plan</a:t>
            </a:r>
          </a:p>
        </p:txBody>
      </p:sp>
    </p:spTree>
    <p:extLst>
      <p:ext uri="{BB962C8B-B14F-4D97-AF65-F5344CB8AC3E}">
        <p14:creationId xmlns:p14="http://schemas.microsoft.com/office/powerpoint/2010/main" val="38894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0BB-7C18-2149-A711-84E34541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 am a Software QA. Where do I go from here?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612-28C8-5649-9003-DCF557C4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type of skills, experiences, and projects for a QA would be good on a resume? </a:t>
            </a:r>
          </a:p>
          <a:p>
            <a:pPr lvl="1"/>
            <a:r>
              <a:rPr lang="en-US" dirty="0"/>
              <a:t>Find five job posting on software QA. What skills are needs as a QA?</a:t>
            </a:r>
          </a:p>
          <a:p>
            <a:r>
              <a:rPr lang="en-US" dirty="0"/>
              <a:t>What are the different career paths of a QA? (Following questions help you pick one, or use your own.) </a:t>
            </a:r>
          </a:p>
          <a:p>
            <a:pPr lvl="1"/>
            <a:r>
              <a:rPr lang="en-US" dirty="0"/>
              <a:t>What are the ways of moving from QA positions to a software development position?</a:t>
            </a:r>
          </a:p>
          <a:p>
            <a:pPr lvl="1"/>
            <a:r>
              <a:rPr lang="en-US" dirty="0"/>
              <a:t>What are the ways of moving from QA positions to lead?</a:t>
            </a:r>
          </a:p>
          <a:p>
            <a:pPr lvl="1"/>
            <a:r>
              <a:rPr lang="en-US" dirty="0"/>
              <a:t>What are the ways of moving from other career paths?</a:t>
            </a:r>
          </a:p>
          <a:p>
            <a:r>
              <a:rPr lang="en-US" dirty="0"/>
              <a:t>What is the perception of a QA? </a:t>
            </a:r>
          </a:p>
          <a:p>
            <a:pPr lvl="1"/>
            <a:r>
              <a:rPr lang="en-US" dirty="0"/>
              <a:t>How can we overcome the perception?</a:t>
            </a:r>
          </a:p>
          <a:p>
            <a:r>
              <a:rPr lang="en-US" dirty="0"/>
              <a:t>Submit Summary Document</a:t>
            </a:r>
          </a:p>
        </p:txBody>
      </p:sp>
    </p:spTree>
    <p:extLst>
      <p:ext uri="{BB962C8B-B14F-4D97-AF65-F5344CB8AC3E}">
        <p14:creationId xmlns:p14="http://schemas.microsoft.com/office/powerpoint/2010/main" val="38133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F1C-1C13-8F49-9DF3-D7237C7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Quality Assurance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D9C9-B585-E94B-A2DA-49A0EB34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 Part I</a:t>
            </a:r>
          </a:p>
          <a:p>
            <a:pPr lvl="1"/>
            <a:r>
              <a:rPr lang="en-US" dirty="0"/>
              <a:t>You will need to find at least ten different job descriptions from at least five other companies from at least three different field domains (Module 12). </a:t>
            </a:r>
            <a:br>
              <a:rPr lang="en-US" dirty="0"/>
            </a:br>
            <a:r>
              <a:rPr lang="en-US" dirty="0"/>
              <a:t>After reading ten different job descriptions, create a job opening description for ACME, Inc for three new employees joining your team.</a:t>
            </a:r>
          </a:p>
          <a:p>
            <a:r>
              <a:rPr lang="en-US" b="1" dirty="0"/>
              <a:t>Part II</a:t>
            </a:r>
          </a:p>
          <a:p>
            <a:pPr lvl="1"/>
            <a:r>
              <a:rPr lang="en-US" dirty="0"/>
              <a:t>Research 10 different related fields. Create a career path map and identify what career opportunities you would like to achieve in the next five years.</a:t>
            </a:r>
          </a:p>
          <a:p>
            <a:r>
              <a:rPr lang="en-US" b="1" dirty="0"/>
              <a:t>Part III</a:t>
            </a:r>
          </a:p>
          <a:p>
            <a:pPr lvl="1"/>
            <a:r>
              <a:rPr lang="en-US" dirty="0"/>
              <a:t>What conference, training, and research material will you need to make your career happen?</a:t>
            </a:r>
          </a:p>
          <a:p>
            <a:r>
              <a:rPr lang="en-US" b="1" dirty="0"/>
              <a:t>Part IV</a:t>
            </a:r>
          </a:p>
          <a:p>
            <a:pPr lvl="1"/>
            <a:r>
              <a:rPr lang="en-US" dirty="0"/>
              <a:t>What is the perception of a Tester?</a:t>
            </a:r>
            <a:br>
              <a:rPr lang="en-US" dirty="0"/>
            </a:br>
            <a:r>
              <a:rPr lang="en-US" dirty="0"/>
              <a:t>How can we overcome that perception?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7E-50B2-4F71-8C68-6214F40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Resume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C2380-F135-4EE9-BBA7-5449E2800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73C0-EAB6-49F4-97C7-4DC0A1401C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Contact information: name, phone#, email</a:t>
            </a:r>
          </a:p>
          <a:p>
            <a:r>
              <a:rPr lang="en-US" dirty="0"/>
              <a:t>Education –</a:t>
            </a:r>
          </a:p>
          <a:p>
            <a:pPr lvl="1"/>
            <a:r>
              <a:rPr lang="en-US" dirty="0"/>
              <a:t>class’s topics, projects, start and expected grade date</a:t>
            </a:r>
          </a:p>
          <a:p>
            <a:r>
              <a:rPr lang="en-US" dirty="0"/>
              <a:t>Experience – jobs, jobs, jobs</a:t>
            </a:r>
          </a:p>
          <a:p>
            <a:pPr lvl="1"/>
            <a:r>
              <a:rPr lang="en-US" dirty="0"/>
              <a:t>Doesn’t matter what the job is right now, frame the responsibilities with soft skills</a:t>
            </a:r>
          </a:p>
          <a:p>
            <a:pPr lvl="1"/>
            <a:r>
              <a:rPr lang="en-US" dirty="0"/>
              <a:t>Dates matter, it is a bibliography and timeline</a:t>
            </a:r>
          </a:p>
          <a:p>
            <a:pPr lvl="1"/>
            <a:r>
              <a:rPr lang="en-US" dirty="0"/>
              <a:t>Statistics and Numbers </a:t>
            </a:r>
          </a:p>
          <a:p>
            <a:r>
              <a:rPr lang="en-US" dirty="0"/>
              <a:t>Personal Projects</a:t>
            </a:r>
          </a:p>
          <a:p>
            <a:pPr lvl="1"/>
            <a:r>
              <a:rPr lang="en-US" dirty="0"/>
              <a:t>#1 influencer, what did you do outside of class. </a:t>
            </a:r>
          </a:p>
          <a:p>
            <a:pPr lvl="1"/>
            <a:r>
              <a:rPr lang="en-US" dirty="0"/>
              <a:t>Societies, Sr Project, Competitions, Non-profit</a:t>
            </a:r>
          </a:p>
          <a:p>
            <a:pPr lvl="1"/>
            <a:r>
              <a:rPr lang="en-US" dirty="0" err="1"/>
              <a:t>Portfolium</a:t>
            </a:r>
            <a:r>
              <a:rPr lang="en-US" dirty="0"/>
              <a:t>, GitHub, </a:t>
            </a:r>
            <a:r>
              <a:rPr lang="en-US" dirty="0" err="1"/>
              <a:t>etc</a:t>
            </a:r>
            <a:r>
              <a:rPr lang="en-US" dirty="0"/>
              <a:t> -&gt; tiny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r>
              <a:rPr lang="en-US" dirty="0"/>
              <a:t>Skills &amp; Knowledge list</a:t>
            </a:r>
          </a:p>
          <a:p>
            <a:pPr lvl="1"/>
            <a:r>
              <a:rPr lang="en-US" dirty="0"/>
              <a:t>Get past the AI filters and HR Intern</a:t>
            </a:r>
          </a:p>
          <a:p>
            <a:pPr lvl="1"/>
            <a:r>
              <a:rPr lang="en-US" dirty="0"/>
              <a:t>Must be specifically support (dup) in other sections.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63E7-17DB-4EAB-B86A-3FD66384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03CA4-D4B3-4EE5-BBCB-82BAD9F8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265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GPA: Unless specially asked for</a:t>
            </a:r>
          </a:p>
          <a:p>
            <a:r>
              <a:rPr lang="en-US" dirty="0"/>
              <a:t>History gaps</a:t>
            </a:r>
          </a:p>
          <a:p>
            <a:r>
              <a:rPr lang="en-US" dirty="0"/>
              <a:t>Long paragraphs</a:t>
            </a:r>
          </a:p>
          <a:p>
            <a:r>
              <a:rPr lang="en-US" dirty="0"/>
              <a:t>No more than 2 pages, most important on the 1</a:t>
            </a:r>
            <a:r>
              <a:rPr lang="en-US" baseline="30000" dirty="0"/>
              <a:t>st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Use MS Word magic: Font size, margins, white space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AEAEA0E-725F-4A43-8FF5-52B45192F703}"/>
              </a:ext>
            </a:extLst>
          </p:cNvPr>
          <p:cNvSpPr txBox="1">
            <a:spLocks/>
          </p:cNvSpPr>
          <p:nvPr/>
        </p:nvSpPr>
        <p:spPr>
          <a:xfrm>
            <a:off x="6096000" y="370392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this 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E15F99A-90A0-44DD-9E5F-66948CAA0224}"/>
              </a:ext>
            </a:extLst>
          </p:cNvPr>
          <p:cNvSpPr txBox="1">
            <a:spLocks/>
          </p:cNvSpPr>
          <p:nvPr/>
        </p:nvSpPr>
        <p:spPr>
          <a:xfrm>
            <a:off x="6096000" y="4527838"/>
            <a:ext cx="5183188" cy="1526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On the back side of 1-page, include photos, talking points, </a:t>
            </a:r>
            <a:r>
              <a:rPr lang="en-US" sz="1800" dirty="0" err="1"/>
              <a:t>etc</a:t>
            </a:r>
            <a:r>
              <a:rPr lang="en-US" sz="1800" dirty="0"/>
              <a:t> of projects. </a:t>
            </a:r>
          </a:p>
          <a:p>
            <a:r>
              <a:rPr lang="en-US" sz="1800" dirty="0"/>
              <a:t>Use a different color paper, that is easily copiable. (Not red,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Be prepare to have a STAR story for every point on your resume</a:t>
            </a:r>
          </a:p>
          <a:p>
            <a:r>
              <a:rPr lang="en-US" sz="1800" b="1" dirty="0"/>
              <a:t>Use V-Mock to review your resume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2BB0E-5E17-4220-8B60-830F0E90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066" y="-34637"/>
            <a:ext cx="4181934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9F8A-832D-AA4F-878D-65F2EE37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3EAF-CA25-CF43-8700-CC4AFB8FB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B91E-1276-9F4C-A347-382D1E830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F4365-A413-1B43-98F7-9E589A90B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0C5FD-A471-B64C-8840-A2E588763A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B4E3-5E2D-294C-8DC7-6927621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916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B814C-0473-B440-ADC4-F9C79E34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3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5B45-66F6-4E92-9931-19E54A72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E911-5377-4160-A2EF-5FF8E6FF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7598" cy="40233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Where to go for finding a job:</a:t>
            </a:r>
          </a:p>
          <a:p>
            <a:pPr lvl="1"/>
            <a:r>
              <a:rPr lang="en-US" dirty="0"/>
              <a:t>Previous Internships</a:t>
            </a:r>
          </a:p>
          <a:p>
            <a:pPr lvl="1"/>
            <a:r>
              <a:rPr lang="en-US" dirty="0"/>
              <a:t>CSEE Majors </a:t>
            </a:r>
            <a:r>
              <a:rPr lang="en-US" dirty="0" err="1"/>
              <a:t>iLearn</a:t>
            </a:r>
            <a:r>
              <a:rPr lang="en-US" dirty="0"/>
              <a:t> Course</a:t>
            </a:r>
          </a:p>
          <a:p>
            <a:pPr lvl="1"/>
            <a:r>
              <a:rPr lang="en-US" dirty="0"/>
              <a:t>Handshake</a:t>
            </a:r>
          </a:p>
          <a:p>
            <a:pPr lvl="2"/>
            <a:r>
              <a:rPr lang="en-US" dirty="0">
                <a:hlinkClick r:id="rId2"/>
              </a:rPr>
              <a:t>https://byui.joinhandshake.com/</a:t>
            </a:r>
            <a:endParaRPr lang="en-US" dirty="0"/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en-US" dirty="0"/>
              <a:t>Indeed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Friend &amp; Family </a:t>
            </a:r>
          </a:p>
          <a:p>
            <a:pPr lvl="1"/>
            <a:r>
              <a:rPr lang="en-US" dirty="0" err="1"/>
              <a:t>iConnect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Format of a Job Description</a:t>
            </a:r>
          </a:p>
          <a:p>
            <a:pPr lvl="1"/>
            <a:r>
              <a:rPr lang="en-US" dirty="0"/>
              <a:t>About the company</a:t>
            </a:r>
          </a:p>
          <a:p>
            <a:pPr lvl="1"/>
            <a:r>
              <a:rPr lang="en-US" dirty="0"/>
              <a:t>Legal </a:t>
            </a:r>
          </a:p>
          <a:p>
            <a:pPr lvl="1"/>
            <a:r>
              <a:rPr lang="en-US" dirty="0"/>
              <a:t>Responsibilities – what you will be doing</a:t>
            </a:r>
          </a:p>
          <a:p>
            <a:pPr lvl="1"/>
            <a:r>
              <a:rPr lang="en-US" dirty="0"/>
              <a:t>Qualifications – what you need to have – 80%-90% match, otherwise you are over qualified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2AE59-26D5-440F-895A-3E0B88D8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438" y="0"/>
            <a:ext cx="2843561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E25B19-E2DC-4ACF-ACC0-D6A759DCD17B}"/>
              </a:ext>
            </a:extLst>
          </p:cNvPr>
          <p:cNvSpPr txBox="1"/>
          <p:nvPr/>
        </p:nvSpPr>
        <p:spPr>
          <a:xfrm>
            <a:off x="5900057" y="5654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Byuiconnection.edu</a:t>
            </a:r>
          </a:p>
          <a:p>
            <a:r>
              <a:rPr lang="en-US" dirty="0">
                <a:hlinkClick r:id="rId4"/>
              </a:rPr>
              <a:t>https://ces.peoplegrove.com/hub/byuidaho/home-v3</a:t>
            </a:r>
            <a:r>
              <a:rPr lang="en-US" dirty="0"/>
              <a:t> 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5DBD662-B024-4EF3-B346-B2C828222416}"/>
              </a:ext>
            </a:extLst>
          </p:cNvPr>
          <p:cNvGraphicFramePr>
            <a:graphicFrameLocks/>
          </p:cNvGraphicFramePr>
          <p:nvPr/>
        </p:nvGraphicFramePr>
        <p:xfrm>
          <a:off x="7189108" y="3654052"/>
          <a:ext cx="48895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21160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52887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6094599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526230307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Amazon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Seattle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Washington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Quality Assurance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8329885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Allucent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Rexburg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Quality Assurance Engineer/Programmer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12366408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The Church of Jesus Christ of Latte-day Saints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Rexburg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Quality Assurance Intern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56580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Labstats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Idaho Falls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QA Intern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6306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Pitch59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Rexburg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UI/UX/QA Intern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241219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ICON Health and Fitness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Logan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Junior QA Web Tester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2719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1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262246" y="1833417"/>
            <a:ext cx="11182612" cy="4256560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7061-9B90-45C6-88EA-49993A0DC241}"/>
              </a:ext>
            </a:extLst>
          </p:cNvPr>
          <p:cNvSpPr/>
          <p:nvPr/>
        </p:nvSpPr>
        <p:spPr>
          <a:xfrm>
            <a:off x="262247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of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A61C7-D4C2-4370-9B51-FBBB43885DCB}"/>
              </a:ext>
            </a:extLst>
          </p:cNvPr>
          <p:cNvSpPr/>
          <p:nvPr/>
        </p:nvSpPr>
        <p:spPr>
          <a:xfrm>
            <a:off x="535378" y="2888811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867887" y="3676230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F0815-FDB3-4DC9-B3A5-55D69181E5D0}"/>
              </a:ext>
            </a:extLst>
          </p:cNvPr>
          <p:cNvSpPr/>
          <p:nvPr/>
        </p:nvSpPr>
        <p:spPr>
          <a:xfrm>
            <a:off x="1342900" y="4473702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B199-B9C3-4525-8F18-F07ACE3C90BB}"/>
              </a:ext>
            </a:extLst>
          </p:cNvPr>
          <p:cNvSpPr/>
          <p:nvPr/>
        </p:nvSpPr>
        <p:spPr>
          <a:xfrm>
            <a:off x="1687283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8DDCD-4FC2-4339-B3EC-B944BDEE7318}"/>
              </a:ext>
            </a:extLst>
          </p:cNvPr>
          <p:cNvSpPr/>
          <p:nvPr/>
        </p:nvSpPr>
        <p:spPr>
          <a:xfrm>
            <a:off x="1675409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2ED1E-5CD8-4B9D-A8BA-9215DB5C5054}"/>
              </a:ext>
            </a:extLst>
          </p:cNvPr>
          <p:cNvSpPr/>
          <p:nvPr/>
        </p:nvSpPr>
        <p:spPr>
          <a:xfrm>
            <a:off x="4877795" y="5281228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5724B-F134-4B1F-9EAC-A0CF47EDEE8B}"/>
              </a:ext>
            </a:extLst>
          </p:cNvPr>
          <p:cNvSpPr/>
          <p:nvPr/>
        </p:nvSpPr>
        <p:spPr>
          <a:xfrm>
            <a:off x="5315202" y="4473702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A03F4-7BBC-4BCF-B851-7357AA0ED16E}"/>
              </a:ext>
            </a:extLst>
          </p:cNvPr>
          <p:cNvSpPr/>
          <p:nvPr/>
        </p:nvSpPr>
        <p:spPr>
          <a:xfrm>
            <a:off x="5895114" y="3676230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DB640-59B1-4830-B5FB-F80158CFC6D7}"/>
              </a:ext>
            </a:extLst>
          </p:cNvPr>
          <p:cNvSpPr/>
          <p:nvPr/>
        </p:nvSpPr>
        <p:spPr>
          <a:xfrm>
            <a:off x="6439404" y="2888811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881FD-E537-4597-9793-938CD0F97206}"/>
              </a:ext>
            </a:extLst>
          </p:cNvPr>
          <p:cNvSpPr/>
          <p:nvPr/>
        </p:nvSpPr>
        <p:spPr>
          <a:xfrm>
            <a:off x="6829311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 Test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572B1-7988-40CA-B04D-C206146D835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1804051" y="2441655"/>
            <a:ext cx="5025260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D60D68-48FA-4CA4-A069-571CB102BE80}"/>
              </a:ext>
            </a:extLst>
          </p:cNvPr>
          <p:cNvSpPr txBox="1"/>
          <p:nvPr/>
        </p:nvSpPr>
        <p:spPr>
          <a:xfrm>
            <a:off x="3960341" y="2256989"/>
            <a:ext cx="11235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E019B-711E-4EBC-B1C1-CAC7F79C124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2077182" y="3239133"/>
            <a:ext cx="4362222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C9732-04E8-49F8-8C47-4BE39A9B38FC}"/>
              </a:ext>
            </a:extLst>
          </p:cNvPr>
          <p:cNvSpPr/>
          <p:nvPr/>
        </p:nvSpPr>
        <p:spPr>
          <a:xfrm>
            <a:off x="8411520" y="1947986"/>
            <a:ext cx="1845815" cy="411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/>
              <a:t>QA-Tester</a:t>
            </a:r>
            <a:endParaRPr lang="en-US" b="1" u="sng" dirty="0"/>
          </a:p>
          <a:p>
            <a:r>
              <a:rPr lang="en-US" dirty="0"/>
              <a:t>Acceptance Tester</a:t>
            </a:r>
          </a:p>
          <a:p>
            <a:endParaRPr lang="en-US" dirty="0"/>
          </a:p>
          <a:p>
            <a:r>
              <a:rPr lang="en-US" dirty="0"/>
              <a:t>System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Tester</a:t>
            </a:r>
          </a:p>
          <a:p>
            <a:endParaRPr lang="en-US" dirty="0"/>
          </a:p>
          <a:p>
            <a:r>
              <a:rPr lang="en-US" dirty="0"/>
              <a:t>Unit Tester</a:t>
            </a:r>
          </a:p>
          <a:p>
            <a:r>
              <a:rPr lang="en-US" sz="1400" dirty="0"/>
              <a:t>(Sometime Developer)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F7C43-7A90-4E5B-8CDE-3F9D36A556C3}"/>
              </a:ext>
            </a:extLst>
          </p:cNvPr>
          <p:cNvSpPr/>
          <p:nvPr/>
        </p:nvSpPr>
        <p:spPr>
          <a:xfrm>
            <a:off x="262248" y="1483751"/>
            <a:ext cx="11182612" cy="3693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Program/Project Manager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BA115-3DD2-45F6-9C8F-7196AEAF4E18}"/>
              </a:ext>
            </a:extLst>
          </p:cNvPr>
          <p:cNvSpPr/>
          <p:nvPr/>
        </p:nvSpPr>
        <p:spPr>
          <a:xfrm>
            <a:off x="262247" y="1129800"/>
            <a:ext cx="11182611" cy="369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Support Roles (CM, DM, Code </a:t>
            </a:r>
            <a:r>
              <a:rPr lang="en-US" dirty="0" err="1"/>
              <a:t>Mngr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0BFEB-E81E-49E5-8733-A8D86A5A480F}"/>
              </a:ext>
            </a:extLst>
          </p:cNvPr>
          <p:cNvSpPr/>
          <p:nvPr/>
        </p:nvSpPr>
        <p:spPr>
          <a:xfrm flipH="1">
            <a:off x="262246" y="6089977"/>
            <a:ext cx="11182612" cy="3116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Dev Ops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ABF4D-9AAC-415A-A5F9-5483B378ED8B}"/>
              </a:ext>
            </a:extLst>
          </p:cNvPr>
          <p:cNvSpPr/>
          <p:nvPr/>
        </p:nvSpPr>
        <p:spPr>
          <a:xfrm>
            <a:off x="262246" y="383355"/>
            <a:ext cx="1118261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Quality Assurances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-&gt;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&lt;-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Q-</a:t>
            </a:r>
            <a:r>
              <a:rPr lang="en-US" sz="1600" dirty="0" err="1"/>
              <a:t>Contrl</a:t>
            </a:r>
            <a:r>
              <a:rPr lang="en-US" sz="1600" dirty="0"/>
              <a:t>/HMI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Value/Cost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Integrity/Sec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753282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753282"/>
            <a:ext cx="1901310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Audit/Review/</a:t>
            </a:r>
            <a:r>
              <a:rPr lang="en-US" dirty="0" err="1"/>
              <a:t>Std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2409691" y="4026552"/>
            <a:ext cx="348542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262247" y="14022"/>
            <a:ext cx="11182612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Continuous Improvement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Tools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6393146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Zone (sandboxes)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6393146"/>
            <a:ext cx="1901310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84705" y="4809146"/>
            <a:ext cx="2430497" cy="148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526FB-1895-4BED-A6A4-A721B71FF526}"/>
              </a:ext>
            </a:extLst>
          </p:cNvPr>
          <p:cNvSpPr txBox="1"/>
          <p:nvPr/>
        </p:nvSpPr>
        <p:spPr>
          <a:xfrm>
            <a:off x="3886199" y="3212237"/>
            <a:ext cx="1254382" cy="16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76694" y="5804893"/>
            <a:ext cx="2550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(Built the Right Product)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24345" y="390540"/>
            <a:ext cx="249767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(Built the Product Right)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10264954" y="1109537"/>
            <a:ext cx="1927046" cy="46953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/>
              <a:t>Software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QA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DevOp</a:t>
            </a:r>
            <a:r>
              <a:rPr lang="en-US" sz="2400" b="1" dirty="0"/>
              <a:t>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Cont. Improvement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8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1337</Words>
  <Application>Microsoft Macintosh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CSE 474 Quality Assurance</vt:lpstr>
      <vt:lpstr>PowerPoint Presentation</vt:lpstr>
      <vt:lpstr>Agenda</vt:lpstr>
      <vt:lpstr>I am a Software QA. Where do I go from here?</vt:lpstr>
      <vt:lpstr>Software Quality Assurance Plan</vt:lpstr>
      <vt:lpstr>Your Resume</vt:lpstr>
      <vt:lpstr>PowerPoint Presentation</vt:lpstr>
      <vt:lpstr>Finding a Job</vt:lpstr>
      <vt:lpstr>PowerPoint Presentation</vt:lpstr>
      <vt:lpstr>Strategies</vt:lpstr>
      <vt:lpstr>PowerPoint Presentation</vt:lpstr>
      <vt:lpstr>PowerPoint Presentation</vt:lpstr>
      <vt:lpstr>QA Job Search Engines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474 Quality Assurance</dc:title>
  <dc:creator>Clements, William</dc:creator>
  <cp:lastModifiedBy>Clements, William</cp:lastModifiedBy>
  <cp:revision>1</cp:revision>
  <dcterms:created xsi:type="dcterms:W3CDTF">2022-03-29T21:32:56Z</dcterms:created>
  <dcterms:modified xsi:type="dcterms:W3CDTF">2022-04-05T19:38:06Z</dcterms:modified>
</cp:coreProperties>
</file>