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2" r:id="rId4"/>
    <p:sldId id="258" r:id="rId5"/>
    <p:sldId id="259" r:id="rId6"/>
    <p:sldId id="273" r:id="rId7"/>
    <p:sldId id="277" r:id="rId8"/>
    <p:sldId id="278" r:id="rId9"/>
    <p:sldId id="279" r:id="rId10"/>
    <p:sldId id="280" r:id="rId11"/>
    <p:sldId id="281" r:id="rId12"/>
    <p:sldId id="260" r:id="rId13"/>
    <p:sldId id="261" r:id="rId14"/>
    <p:sldId id="263" r:id="rId15"/>
    <p:sldId id="262" r:id="rId16"/>
    <p:sldId id="285" r:id="rId17"/>
    <p:sldId id="283" r:id="rId18"/>
    <p:sldId id="264" r:id="rId19"/>
    <p:sldId id="265" r:id="rId20"/>
    <p:sldId id="266" r:id="rId21"/>
    <p:sldId id="267" r:id="rId22"/>
    <p:sldId id="268" r:id="rId23"/>
    <p:sldId id="274" r:id="rId24"/>
    <p:sldId id="286" r:id="rId25"/>
    <p:sldId id="284" r:id="rId26"/>
    <p:sldId id="269" r:id="rId27"/>
    <p:sldId id="275" r:id="rId28"/>
    <p:sldId id="272"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D8"/>
    <a:srgbClr val="ACCAD4"/>
    <a:srgbClr val="B7D0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4" autoAdjust="0"/>
  </p:normalViewPr>
  <p:slideViewPr>
    <p:cSldViewPr snapToGrid="0">
      <p:cViewPr varScale="1">
        <p:scale>
          <a:sx n="82" d="100"/>
          <a:sy n="82" d="100"/>
        </p:scale>
        <p:origin x="72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3F825-0239-48DA-84F6-D21BFAA08356}" type="datetimeFigureOut">
              <a:rPr lang="en-US" smtClean="0"/>
              <a:t>3/26/2025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523E7-E852-4BE0-9E8B-DC1C592FB64E}" type="slidenum">
              <a:rPr lang="en-US" smtClean="0"/>
              <a:t>‹Nº›</a:t>
            </a:fld>
            <a:endParaRPr lang="en-US"/>
          </a:p>
        </p:txBody>
      </p:sp>
    </p:spTree>
    <p:extLst>
      <p:ext uri="{BB962C8B-B14F-4D97-AF65-F5344CB8AC3E}">
        <p14:creationId xmlns:p14="http://schemas.microsoft.com/office/powerpoint/2010/main" val="291917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73523E7-E852-4BE0-9E8B-DC1C592FB64E}" type="slidenum">
              <a:rPr lang="en-US" smtClean="0"/>
              <a:t>2</a:t>
            </a:fld>
            <a:endParaRPr lang="en-US"/>
          </a:p>
        </p:txBody>
      </p:sp>
    </p:spTree>
    <p:extLst>
      <p:ext uri="{BB962C8B-B14F-4D97-AF65-F5344CB8AC3E}">
        <p14:creationId xmlns:p14="http://schemas.microsoft.com/office/powerpoint/2010/main" val="353263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91151873-5380-43ED-A7AA-D1D57F60C6AD}" type="datetime1">
              <a:rPr lang="en-US" smtClean="0"/>
              <a:t>3/26/2025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280581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C7C9169-A509-465C-A646-951F1AAFF019}" type="datetime1">
              <a:rPr lang="en-US" smtClean="0"/>
              <a:t>3/26/2025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211174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61DE6BA-63E5-4878-B9EC-DB4AA83A933B}" type="datetime1">
              <a:rPr lang="en-US" smtClean="0"/>
              <a:t>3/26/2025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418527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C63F9-01F5-4BC1-8B8B-B9FB461DB944}" type="datetime1">
              <a:rPr lang="en-US" smtClean="0"/>
              <a:t>3/26/2025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18470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2394715-310D-4BE0-AADD-F957D03D1315}" type="datetime1">
              <a:rPr lang="en-US" smtClean="0"/>
              <a:t>3/26/2025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32331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C47E771-B130-4638-823F-0E470B2E501E}" type="datetime1">
              <a:rPr lang="en-US" smtClean="0"/>
              <a:t>3/26/2025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419255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54F6ABD-8451-4B91-806F-6513355942FB}" type="datetime1">
              <a:rPr lang="en-US" smtClean="0"/>
              <a:t>3/26/2025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176895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17C1774-A6D6-4830-B5C0-5C3ACE0E8E79}" type="datetime1">
              <a:rPr lang="en-US" smtClean="0"/>
              <a:t>3/26/2025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72196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5CC12E0-246E-46FE-8BF3-23EAC2D6DD91}" type="datetime1">
              <a:rPr lang="en-US" smtClean="0"/>
              <a:t>3/26/2025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199537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6E6340-7ACF-4F31-B82A-17E509985723}" type="datetime1">
              <a:rPr lang="en-US" smtClean="0"/>
              <a:t>3/26/2025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281592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3B1B7ED-8967-4C58-B6A8-F96356803790}" type="datetime1">
              <a:rPr lang="en-US" smtClean="0"/>
              <a:t>3/26/2025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476761D-8B47-4C3A-AFA8-6FD8A708B6C1}" type="slidenum">
              <a:rPr lang="en-US" smtClean="0"/>
              <a:t>‹Nº›</a:t>
            </a:fld>
            <a:endParaRPr lang="en-US"/>
          </a:p>
        </p:txBody>
      </p:sp>
    </p:spTree>
    <p:extLst>
      <p:ext uri="{BB962C8B-B14F-4D97-AF65-F5344CB8AC3E}">
        <p14:creationId xmlns:p14="http://schemas.microsoft.com/office/powerpoint/2010/main" val="300711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8938B-3EFD-4EEF-A6D4-0A037DCC1203}" type="datetime1">
              <a:rPr lang="en-US" smtClean="0"/>
              <a:t>3/26/2025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6761D-8B47-4C3A-AFA8-6FD8A708B6C1}" type="slidenum">
              <a:rPr lang="en-US" smtClean="0"/>
              <a:t>‹Nº›</a:t>
            </a:fld>
            <a:endParaRPr lang="en-US"/>
          </a:p>
        </p:txBody>
      </p:sp>
    </p:spTree>
    <p:extLst>
      <p:ext uri="{BB962C8B-B14F-4D97-AF65-F5344CB8AC3E}">
        <p14:creationId xmlns:p14="http://schemas.microsoft.com/office/powerpoint/2010/main" val="152779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roCode88/Campaign-Winner-Predictor/blob/d21554ae84c3070994fdc754b3074d8bcd4bf2d2/%5b8%5dUsa%20And%20Ecuador%20Final%20Percentage%20Wrap%20up.xlsx" TargetMode="External"/><Relationship Id="rId3" Type="http://schemas.openxmlformats.org/officeDocument/2006/relationships/hyperlink" Target="https://github.com/BroCode88/Campaign-Winner-Predictor/blob/d21554ae84c3070994fdc754b3074d8bcd4bf2d2/%5b3%5dPython%20equation%20code%20Campaign%20Winner%20predictor.txt" TargetMode="External"/><Relationship Id="rId7" Type="http://schemas.openxmlformats.org/officeDocument/2006/relationships/hyperlink" Target="https://github.com/BroCode88/Campaign-Winner-Predictor/blob/d21554ae84c3070994fdc754b3074d8bcd4bf2d2/%5b7%5dEcuador%20Official%20results.xlsx" TargetMode="External"/><Relationship Id="rId2" Type="http://schemas.openxmlformats.org/officeDocument/2006/relationships/hyperlink" Target="https://github.com/BroCode88/Campaign-Winner-Predictor/blob/d21554ae84c3070994fdc754b3074d8bcd4bf2d2/%5b2%5dCampaign%20winner%20Predictor.ipynb" TargetMode="External"/><Relationship Id="rId1" Type="http://schemas.openxmlformats.org/officeDocument/2006/relationships/slideLayout" Target="../slideLayouts/slideLayout2.xml"/><Relationship Id="rId6" Type="http://schemas.openxmlformats.org/officeDocument/2006/relationships/hyperlink" Target="https://github.com/BroCode88/Campaign-Winner-Predictor/blob/d21554ae84c3070994fdc754b3074d8bcd4bf2d2/%5b6%5dEcuador%20Campaign%20Winner%20Predictor.xlsx" TargetMode="External"/><Relationship Id="rId5" Type="http://schemas.openxmlformats.org/officeDocument/2006/relationships/hyperlink" Target="https://github.com/BroCode88/Campaign-Winner-Predictor/blob/d21554ae84c3070994fdc754b3074d8bcd4bf2d2/%5b5%5dUSA%20Official%20results.xlsx" TargetMode="External"/><Relationship Id="rId4" Type="http://schemas.openxmlformats.org/officeDocument/2006/relationships/hyperlink" Target="https://github.com/BroCode88/Campaign-Winner-Predictor/blob/d21554ae84c3070994fdc754b3074d8bcd4bf2d2/%5b4%5dUSA%20Campaign%20Winner%20Predictor.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Subtítulo 2"/>
          <p:cNvSpPr>
            <a:spLocks noGrp="1"/>
          </p:cNvSpPr>
          <p:nvPr>
            <p:ph type="subTitle" idx="1"/>
          </p:nvPr>
        </p:nvSpPr>
        <p:spPr>
          <a:xfrm>
            <a:off x="9609666" y="6265333"/>
            <a:ext cx="2497667" cy="495829"/>
          </a:xfrm>
        </p:spPr>
        <p:txBody>
          <a:bodyPr/>
          <a:lstStyle/>
          <a:p>
            <a:r>
              <a:rPr lang="en-US" dirty="0" smtClean="0"/>
              <a:t>Gerardo Bonnard</a:t>
            </a:r>
            <a:endParaRPr lang="en-US" dirty="0"/>
          </a:p>
        </p:txBody>
      </p:sp>
      <p:sp>
        <p:nvSpPr>
          <p:cNvPr id="2" name="Título 1"/>
          <p:cNvSpPr>
            <a:spLocks noGrp="1"/>
          </p:cNvSpPr>
          <p:nvPr>
            <p:ph type="ctrTitle"/>
          </p:nvPr>
        </p:nvSpPr>
        <p:spPr>
          <a:xfrm>
            <a:off x="-364067" y="1918230"/>
            <a:ext cx="8348134" cy="943503"/>
          </a:xfrm>
        </p:spPr>
        <p:txBody>
          <a:bodyPr>
            <a:noAutofit/>
          </a:bodyPr>
          <a:lstStyle/>
          <a:p>
            <a:r>
              <a:rPr lang="en-US" sz="4400" dirty="0" smtClean="0"/>
              <a:t>Campaign Winner Predictor (Presentation on Election Fraud Hypothesis in Ecuador)</a:t>
            </a:r>
            <a:endParaRPr lang="en-US" sz="4400" dirty="0"/>
          </a:p>
        </p:txBody>
      </p:sp>
      <p:sp>
        <p:nvSpPr>
          <p:cNvPr id="5" name="Marcador de número de diapositiva 4"/>
          <p:cNvSpPr>
            <a:spLocks noGrp="1"/>
          </p:cNvSpPr>
          <p:nvPr>
            <p:ph type="sldNum" sz="quarter" idx="12"/>
          </p:nvPr>
        </p:nvSpPr>
        <p:spPr>
          <a:xfrm>
            <a:off x="11439938" y="401465"/>
            <a:ext cx="568003" cy="365125"/>
          </a:xfrm>
        </p:spPr>
        <p:txBody>
          <a:bodyPr/>
          <a:lstStyle/>
          <a:p>
            <a:r>
              <a:rPr lang="en-US" sz="3200" dirty="0" smtClean="0">
                <a:solidFill>
                  <a:srgbClr val="B7D0D7"/>
                </a:solidFill>
              </a:rPr>
              <a:t>1</a:t>
            </a:r>
            <a:endParaRPr lang="en-US" sz="3200" dirty="0">
              <a:solidFill>
                <a:srgbClr val="B7D0D7"/>
              </a:solidFill>
            </a:endParaRPr>
          </a:p>
        </p:txBody>
      </p:sp>
    </p:spTree>
    <p:extLst>
      <p:ext uri="{BB962C8B-B14F-4D97-AF65-F5344CB8AC3E}">
        <p14:creationId xmlns:p14="http://schemas.microsoft.com/office/powerpoint/2010/main" val="736936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a:bodyPr>
          <a:lstStyle/>
          <a:p>
            <a:pPr marL="0" indent="0">
              <a:buNone/>
            </a:pPr>
            <a:r>
              <a:rPr lang="en-US" b="1" dirty="0" smtClean="0"/>
              <a:t>7 . Interpretation </a:t>
            </a:r>
            <a:r>
              <a:rPr lang="en-US" b="1" dirty="0"/>
              <a:t>of Results</a:t>
            </a:r>
          </a:p>
          <a:p>
            <a:r>
              <a:rPr lang="en-US" dirty="0"/>
              <a:t>Analyze the findings to draw conclusions about the integrity of the electoral process in Ecuador compared to the U.S.</a:t>
            </a:r>
          </a:p>
          <a:p>
            <a:r>
              <a:rPr lang="en-US" dirty="0"/>
              <a:t>Discuss the implications of social media interactions on predicting electoral outcomes and the potential for identifying irregularities.</a:t>
            </a:r>
          </a:p>
          <a:p>
            <a:r>
              <a:rPr lang="en-US" b="1" dirty="0"/>
              <a:t>8. Limitations and Future Research</a:t>
            </a:r>
          </a:p>
          <a:p>
            <a:r>
              <a:rPr lang="en-US" dirty="0"/>
              <a:t>Acknowledge the limitations of the study, such as potential biases in social media data, the influence of misinformation, and the generalizability of findings.</a:t>
            </a:r>
          </a:p>
          <a:p>
            <a:pPr marL="0" indent="0">
              <a:buNone/>
            </a:pP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10</a:t>
            </a:fld>
            <a:endParaRPr lang="en-US"/>
          </a:p>
        </p:txBody>
      </p:sp>
    </p:spTree>
    <p:extLst>
      <p:ext uri="{BB962C8B-B14F-4D97-AF65-F5344CB8AC3E}">
        <p14:creationId xmlns:p14="http://schemas.microsoft.com/office/powerpoint/2010/main" val="280411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fontScale="92500" lnSpcReduction="10000"/>
          </a:bodyPr>
          <a:lstStyle/>
          <a:p>
            <a:r>
              <a:rPr lang="en-US" b="1" dirty="0"/>
              <a:t>9. Conclusion</a:t>
            </a:r>
          </a:p>
          <a:p>
            <a:r>
              <a:rPr lang="en-US" dirty="0"/>
              <a:t>Summarize the key findings and their implications for understanding electoral integrity in Ecuador and the role of social media in political </a:t>
            </a:r>
            <a:r>
              <a:rPr lang="en-US" dirty="0" smtClean="0"/>
              <a:t>predictions and the effectiveness an millions </a:t>
            </a:r>
            <a:r>
              <a:rPr lang="en-US" dirty="0" err="1" smtClean="0"/>
              <a:t>politc</a:t>
            </a:r>
            <a:r>
              <a:rPr lang="en-US" dirty="0" smtClean="0"/>
              <a:t> will save with our model.</a:t>
            </a:r>
            <a:endParaRPr lang="en-US" dirty="0"/>
          </a:p>
          <a:p>
            <a:r>
              <a:rPr lang="en-US" b="1" dirty="0"/>
              <a:t>Tools and Software</a:t>
            </a:r>
          </a:p>
          <a:p>
            <a:r>
              <a:rPr lang="en-US" b="1" dirty="0"/>
              <a:t>Data Analysis</a:t>
            </a:r>
            <a:r>
              <a:rPr lang="en-US" dirty="0"/>
              <a:t>: Python (Pandas, </a:t>
            </a:r>
            <a:r>
              <a:rPr lang="en-US" dirty="0" err="1"/>
              <a:t>NumPy</a:t>
            </a:r>
            <a:r>
              <a:rPr lang="en-US" dirty="0"/>
              <a:t>, </a:t>
            </a:r>
            <a:r>
              <a:rPr lang="en-US" dirty="0" err="1"/>
              <a:t>Scikit</a:t>
            </a:r>
            <a:r>
              <a:rPr lang="en-US" dirty="0"/>
              <a:t>-learn), R (</a:t>
            </a:r>
            <a:r>
              <a:rPr lang="en-US" dirty="0" err="1"/>
              <a:t>dplyr</a:t>
            </a:r>
            <a:r>
              <a:rPr lang="en-US" dirty="0"/>
              <a:t>, ggplot2)</a:t>
            </a:r>
          </a:p>
          <a:p>
            <a:r>
              <a:rPr lang="en-US" b="1" dirty="0"/>
              <a:t>Visualization</a:t>
            </a:r>
            <a:r>
              <a:rPr lang="en-US" dirty="0"/>
              <a:t>: </a:t>
            </a:r>
            <a:r>
              <a:rPr lang="en-US" dirty="0" err="1"/>
              <a:t>Matplotlib</a:t>
            </a:r>
            <a:r>
              <a:rPr lang="en-US" dirty="0"/>
              <a:t>, </a:t>
            </a:r>
            <a:r>
              <a:rPr lang="en-US" dirty="0" err="1" smtClean="0"/>
              <a:t>Seaborn</a:t>
            </a:r>
            <a:r>
              <a:rPr lang="en-US" dirty="0" smtClean="0"/>
              <a:t>, </a:t>
            </a:r>
            <a:r>
              <a:rPr lang="en-US" dirty="0" err="1" smtClean="0"/>
              <a:t>Numpy</a:t>
            </a:r>
            <a:r>
              <a:rPr lang="en-US" dirty="0" smtClean="0"/>
              <a:t> ,</a:t>
            </a:r>
            <a:r>
              <a:rPr lang="en-US" dirty="0" err="1" smtClean="0"/>
              <a:t>Pyplot</a:t>
            </a:r>
            <a:r>
              <a:rPr lang="en-US" dirty="0" smtClean="0"/>
              <a:t> and Napkin Ai</a:t>
            </a:r>
            <a:endParaRPr lang="en-US" dirty="0"/>
          </a:p>
          <a:p>
            <a:pPr marL="0" indent="0">
              <a:buNone/>
            </a:pPr>
            <a:r>
              <a:rPr lang="en-US" dirty="0" smtClean="0"/>
              <a:t>This </a:t>
            </a:r>
            <a:r>
              <a:rPr lang="en-US" dirty="0"/>
              <a:t>methodology provides a structured approach to analyzing the hypothesis of electoral fraud in Ecuador while leveraging social media interactions to enhance predictive accuracy.</a:t>
            </a:r>
          </a:p>
          <a:p>
            <a:pPr marL="0" indent="0">
              <a:buNone/>
            </a:pP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11</a:t>
            </a:fld>
            <a:endParaRPr lang="en-US"/>
          </a:p>
        </p:txBody>
      </p:sp>
    </p:spTree>
    <p:extLst>
      <p:ext uri="{BB962C8B-B14F-4D97-AF65-F5344CB8AC3E}">
        <p14:creationId xmlns:p14="http://schemas.microsoft.com/office/powerpoint/2010/main" val="18528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6000" b="1" i="1" dirty="0" smtClean="0"/>
              <a:t>U.S. Election Results Comparison </a:t>
            </a:r>
            <a:endParaRPr lang="en-US" sz="6000" b="1" i="1" dirty="0"/>
          </a:p>
        </p:txBody>
      </p:sp>
      <p:sp>
        <p:nvSpPr>
          <p:cNvPr id="3" name="Marcador de contenido 2"/>
          <p:cNvSpPr>
            <a:spLocks noGrp="1"/>
          </p:cNvSpPr>
          <p:nvPr>
            <p:ph idx="1"/>
          </p:nvPr>
        </p:nvSpPr>
        <p:spPr/>
        <p:txBody>
          <a:bodyPr>
            <a:normAutofit/>
          </a:bodyPr>
          <a:lstStyle/>
          <a:p>
            <a:pPr marL="0" indent="0">
              <a:buNone/>
            </a:pPr>
            <a:r>
              <a:rPr lang="en-US" sz="4000" i="1" dirty="0" smtClean="0"/>
              <a:t>Winner Predictor Results Candidates: </a:t>
            </a:r>
          </a:p>
          <a:p>
            <a:r>
              <a:rPr lang="en-US" sz="2000" dirty="0" smtClean="0"/>
              <a:t>Donald J. Trump, Kamala Harris Predicted Percentages: </a:t>
            </a:r>
          </a:p>
          <a:p>
            <a:endParaRPr lang="en-US" sz="2000" dirty="0"/>
          </a:p>
          <a:p>
            <a:r>
              <a:rPr lang="en-US" sz="2000" dirty="0" smtClean="0"/>
              <a:t>• Donald J. Trump: 57.39% </a:t>
            </a:r>
          </a:p>
          <a:p>
            <a:r>
              <a:rPr lang="en-US" sz="2000" dirty="0" smtClean="0"/>
              <a:t>• Kamala Harris: 42.61%</a:t>
            </a:r>
            <a:endParaRPr lang="en-US" sz="20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554" y="2714625"/>
            <a:ext cx="6545810" cy="3886200"/>
          </a:xfrm>
          <a:prstGeom prst="rect">
            <a:avLst/>
          </a:prstGeom>
        </p:spPr>
      </p:pic>
      <p:sp>
        <p:nvSpPr>
          <p:cNvPr id="6" name="Marcador de número de diapositiva 5"/>
          <p:cNvSpPr>
            <a:spLocks noGrp="1"/>
          </p:cNvSpPr>
          <p:nvPr>
            <p:ph type="sldNum" sz="quarter" idx="12"/>
          </p:nvPr>
        </p:nvSpPr>
        <p:spPr/>
        <p:txBody>
          <a:bodyPr/>
          <a:lstStyle/>
          <a:p>
            <a:fld id="{6476761D-8B47-4C3A-AFA8-6FD8A708B6C1}" type="slidenum">
              <a:rPr lang="en-US" sz="3200" smtClean="0"/>
              <a:t>12</a:t>
            </a:fld>
            <a:endParaRPr lang="en-US" sz="3200" dirty="0"/>
          </a:p>
        </p:txBody>
      </p:sp>
    </p:spTree>
    <p:extLst>
      <p:ext uri="{BB962C8B-B14F-4D97-AF65-F5344CB8AC3E}">
        <p14:creationId xmlns:p14="http://schemas.microsoft.com/office/powerpoint/2010/main" val="19286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smtClean="0"/>
              <a:t>Official Results Official Percentages: </a:t>
            </a:r>
            <a:endParaRPr lang="en-US" i="1" dirty="0"/>
          </a:p>
        </p:txBody>
      </p:sp>
      <p:sp>
        <p:nvSpPr>
          <p:cNvPr id="5" name="Marcador de contenido 4"/>
          <p:cNvSpPr>
            <a:spLocks noGrp="1"/>
          </p:cNvSpPr>
          <p:nvPr>
            <p:ph idx="1"/>
          </p:nvPr>
        </p:nvSpPr>
        <p:spPr/>
        <p:txBody>
          <a:bodyPr/>
          <a:lstStyle/>
          <a:p>
            <a:pPr marL="0" indent="0">
              <a:buNone/>
            </a:pPr>
            <a:r>
              <a:rPr lang="en-US" dirty="0" smtClean="0"/>
              <a:t>• Donald J.Trump:57.94% </a:t>
            </a:r>
          </a:p>
          <a:p>
            <a:pPr marL="0" indent="0">
              <a:buNone/>
            </a:pPr>
            <a:endParaRPr lang="en-US" dirty="0" smtClean="0"/>
          </a:p>
          <a:p>
            <a:pPr marL="0" indent="0">
              <a:buNone/>
            </a:pPr>
            <a:r>
              <a:rPr lang="en-US" dirty="0" smtClean="0"/>
              <a:t>• KamalaHarris:42.06%</a:t>
            </a:r>
            <a:endParaRPr lang="en-US"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0" y="1257685"/>
            <a:ext cx="4400549" cy="5481476"/>
          </a:xfrm>
          <a:prstGeom prst="rect">
            <a:avLst/>
          </a:prstGeom>
        </p:spPr>
      </p:pic>
      <p:sp>
        <p:nvSpPr>
          <p:cNvPr id="8" name="Marcador de número de diapositiva 7"/>
          <p:cNvSpPr>
            <a:spLocks noGrp="1"/>
          </p:cNvSpPr>
          <p:nvPr>
            <p:ph type="sldNum" sz="quarter" idx="12"/>
          </p:nvPr>
        </p:nvSpPr>
        <p:spPr/>
        <p:txBody>
          <a:bodyPr/>
          <a:lstStyle/>
          <a:p>
            <a:fld id="{6476761D-8B47-4C3A-AFA8-6FD8A708B6C1}" type="slidenum">
              <a:rPr lang="en-US" sz="3200" smtClean="0"/>
              <a:t>13</a:t>
            </a:fld>
            <a:endParaRPr lang="en-US" sz="3200" dirty="0"/>
          </a:p>
        </p:txBody>
      </p:sp>
    </p:spTree>
    <p:extLst>
      <p:ext uri="{BB962C8B-B14F-4D97-AF65-F5344CB8AC3E}">
        <p14:creationId xmlns:p14="http://schemas.microsoft.com/office/powerpoint/2010/main" val="721315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15231" y="396803"/>
            <a:ext cx="5414444" cy="6327847"/>
          </a:xfrm>
        </p:spPr>
      </p:pic>
      <p:sp>
        <p:nvSpPr>
          <p:cNvPr id="7" name="Marcador de número de diapositiva 6"/>
          <p:cNvSpPr>
            <a:spLocks noGrp="1"/>
          </p:cNvSpPr>
          <p:nvPr>
            <p:ph type="sldNum" sz="quarter" idx="12"/>
          </p:nvPr>
        </p:nvSpPr>
        <p:spPr/>
        <p:txBody>
          <a:bodyPr/>
          <a:lstStyle/>
          <a:p>
            <a:fld id="{6476761D-8B47-4C3A-AFA8-6FD8A708B6C1}" type="slidenum">
              <a:rPr lang="en-US" sz="3200" smtClean="0"/>
              <a:t>14</a:t>
            </a:fld>
            <a:endParaRPr lang="en-US" sz="3200" dirty="0"/>
          </a:p>
        </p:txBody>
      </p:sp>
    </p:spTree>
    <p:extLst>
      <p:ext uri="{BB962C8B-B14F-4D97-AF65-F5344CB8AC3E}">
        <p14:creationId xmlns:p14="http://schemas.microsoft.com/office/powerpoint/2010/main" val="2148198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Predictive vs. Official Results (Insights)</a:t>
            </a:r>
            <a:endParaRPr lang="en-US" dirty="0"/>
          </a:p>
        </p:txBody>
      </p:sp>
      <p:sp>
        <p:nvSpPr>
          <p:cNvPr id="3" name="Marcador de contenido 2"/>
          <p:cNvSpPr>
            <a:spLocks noGrp="1"/>
          </p:cNvSpPr>
          <p:nvPr>
            <p:ph idx="1"/>
          </p:nvPr>
        </p:nvSpPr>
        <p:spPr>
          <a:xfrm>
            <a:off x="838200" y="1825625"/>
            <a:ext cx="9872133" cy="4270375"/>
          </a:xfrm>
        </p:spPr>
        <p:txBody>
          <a:bodyPr/>
          <a:lstStyle/>
          <a:p>
            <a:pPr marL="0" indent="0">
              <a:buNone/>
            </a:pPr>
            <a:r>
              <a:rPr lang="en-US" dirty="0" smtClean="0"/>
              <a:t>Differences: </a:t>
            </a:r>
          </a:p>
          <a:p>
            <a:pPr marL="0" indent="0">
              <a:buNone/>
            </a:pPr>
            <a:r>
              <a:rPr lang="en-US" dirty="0" smtClean="0"/>
              <a:t>• Donald J. Trump:-0.55% </a:t>
            </a:r>
          </a:p>
          <a:p>
            <a:pPr marL="0" indent="0">
              <a:buNone/>
            </a:pPr>
            <a:r>
              <a:rPr lang="en-US" dirty="0" smtClean="0"/>
              <a:t>• Kamala Harris: +0.55% </a:t>
            </a:r>
          </a:p>
          <a:p>
            <a:pPr marL="0" indent="0">
              <a:buNone/>
            </a:pPr>
            <a:r>
              <a:rPr lang="en-US" dirty="0" smtClean="0"/>
              <a:t>Summary of Differences: </a:t>
            </a:r>
          </a:p>
          <a:p>
            <a:pPr marL="0" indent="0">
              <a:buNone/>
            </a:pPr>
            <a:r>
              <a:rPr lang="en-US" dirty="0" smtClean="0"/>
              <a:t>Donald J. Trump: • Official: 57.94% • Predicted: 57.39% Difference:-0.55% (Accuracy of 99.05%)</a:t>
            </a:r>
          </a:p>
          <a:p>
            <a:pPr marL="0" indent="0">
              <a:buNone/>
            </a:pPr>
            <a:r>
              <a:rPr lang="en-US" dirty="0" smtClean="0"/>
              <a:t> Kamala Harris: • Official: 42.06% • Predicted: 42.61% Difference: +0.55% (Accuracy of 98.70%)</a:t>
            </a:r>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z="3200" smtClean="0"/>
              <a:t>15</a:t>
            </a:fld>
            <a:endParaRPr lang="en-US" sz="3200" dirty="0"/>
          </a:p>
        </p:txBody>
      </p:sp>
    </p:spTree>
    <p:extLst>
      <p:ext uri="{BB962C8B-B14F-4D97-AF65-F5344CB8AC3E}">
        <p14:creationId xmlns:p14="http://schemas.microsoft.com/office/powerpoint/2010/main" val="4209779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Scatter Plot USA</a:t>
            </a:r>
            <a:endParaRPr lang="en-US" dirty="0"/>
          </a:p>
        </p:txBody>
      </p:sp>
      <p:pic>
        <p:nvPicPr>
          <p:cNvPr id="5" name="Marcador de contenido 4"/>
          <p:cNvPicPr>
            <a:picLocks noGrp="1" noChangeAspect="1"/>
          </p:cNvPicPr>
          <p:nvPr>
            <p:ph idx="1"/>
          </p:nvPr>
        </p:nvPicPr>
        <p:blipFill>
          <a:blip r:embed="rId2"/>
          <a:stretch>
            <a:fillRect/>
          </a:stretch>
        </p:blipFill>
        <p:spPr>
          <a:xfrm>
            <a:off x="3262571" y="1825625"/>
            <a:ext cx="5666858" cy="4351338"/>
          </a:xfrm>
          <a:prstGeom prst="rect">
            <a:avLst/>
          </a:prstGeom>
        </p:spPr>
      </p:pic>
      <p:sp>
        <p:nvSpPr>
          <p:cNvPr id="4" name="Marcador de número de diapositiva 3"/>
          <p:cNvSpPr>
            <a:spLocks noGrp="1"/>
          </p:cNvSpPr>
          <p:nvPr>
            <p:ph type="sldNum" sz="quarter" idx="12"/>
          </p:nvPr>
        </p:nvSpPr>
        <p:spPr/>
        <p:txBody>
          <a:bodyPr/>
          <a:lstStyle/>
          <a:p>
            <a:fld id="{6476761D-8B47-4C3A-AFA8-6FD8A708B6C1}" type="slidenum">
              <a:rPr lang="en-US" smtClean="0"/>
              <a:t>16</a:t>
            </a:fld>
            <a:endParaRPr lang="en-US"/>
          </a:p>
        </p:txBody>
      </p:sp>
    </p:spTree>
    <p:extLst>
      <p:ext uri="{BB962C8B-B14F-4D97-AF65-F5344CB8AC3E}">
        <p14:creationId xmlns:p14="http://schemas.microsoft.com/office/powerpoint/2010/main" val="117273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Chi Square Test USA Study</a:t>
            </a:r>
            <a:endParaRPr lang="en-US" dirty="0"/>
          </a:p>
        </p:txBody>
      </p:sp>
      <p:pic>
        <p:nvPicPr>
          <p:cNvPr id="6" name="Marcador de contenido 5"/>
          <p:cNvPicPr>
            <a:picLocks noGrp="1" noChangeAspect="1"/>
          </p:cNvPicPr>
          <p:nvPr>
            <p:ph idx="1"/>
          </p:nvPr>
        </p:nvPicPr>
        <p:blipFill>
          <a:blip r:embed="rId2"/>
          <a:stretch>
            <a:fillRect/>
          </a:stretch>
        </p:blipFill>
        <p:spPr>
          <a:xfrm>
            <a:off x="3055306" y="1825625"/>
            <a:ext cx="6081388" cy="4351338"/>
          </a:xfrm>
          <a:prstGeom prst="rect">
            <a:avLst/>
          </a:prstGeom>
        </p:spPr>
      </p:pic>
      <p:sp>
        <p:nvSpPr>
          <p:cNvPr id="4" name="Marcador de número de diapositiva 3"/>
          <p:cNvSpPr>
            <a:spLocks noGrp="1"/>
          </p:cNvSpPr>
          <p:nvPr>
            <p:ph type="sldNum" sz="quarter" idx="12"/>
          </p:nvPr>
        </p:nvSpPr>
        <p:spPr/>
        <p:txBody>
          <a:bodyPr/>
          <a:lstStyle/>
          <a:p>
            <a:fld id="{6476761D-8B47-4C3A-AFA8-6FD8A708B6C1}" type="slidenum">
              <a:rPr lang="en-US" smtClean="0"/>
              <a:t>17</a:t>
            </a:fld>
            <a:endParaRPr lang="en-US"/>
          </a:p>
        </p:txBody>
      </p:sp>
    </p:spTree>
    <p:extLst>
      <p:ext uri="{BB962C8B-B14F-4D97-AF65-F5344CB8AC3E}">
        <p14:creationId xmlns:p14="http://schemas.microsoft.com/office/powerpoint/2010/main" val="31793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i="1" dirty="0"/>
              <a:t>U.S. Election </a:t>
            </a:r>
            <a:r>
              <a:rPr lang="en-US" b="1" i="1" dirty="0" smtClean="0"/>
              <a:t>and campaign winner predictor study preliminary </a:t>
            </a:r>
            <a:r>
              <a:rPr lang="en-US" b="1" i="1" dirty="0" err="1" smtClean="0"/>
              <a:t>conclussions</a:t>
            </a:r>
            <a:r>
              <a:rPr lang="en-US" b="1" i="1" dirty="0" smtClean="0"/>
              <a:t>:</a:t>
            </a:r>
            <a:endParaRPr lang="en-US" dirty="0"/>
          </a:p>
        </p:txBody>
      </p:sp>
      <p:sp>
        <p:nvSpPr>
          <p:cNvPr id="3" name="Marcador de contenido 2"/>
          <p:cNvSpPr>
            <a:spLocks noGrp="1"/>
          </p:cNvSpPr>
          <p:nvPr>
            <p:ph idx="1"/>
          </p:nvPr>
        </p:nvSpPr>
        <p:spPr>
          <a:xfrm>
            <a:off x="790575" y="1885949"/>
            <a:ext cx="10563225" cy="4291013"/>
          </a:xfrm>
        </p:spPr>
        <p:txBody>
          <a:bodyPr/>
          <a:lstStyle/>
          <a:p>
            <a:pPr marL="0" indent="0">
              <a:buNone/>
            </a:pPr>
            <a:r>
              <a:rPr lang="en-US" b="1" i="1" dirty="0" smtClean="0"/>
              <a:t>This analysis highlights the impressive accuracy of the predictive model for the U.S. elections</a:t>
            </a:r>
            <a:r>
              <a:rPr lang="en-US" dirty="0" smtClean="0"/>
              <a:t>, with a minimal deviation from the official results. Such accuracy is essential when considering the integrity of electoral systems. </a:t>
            </a:r>
          </a:p>
          <a:p>
            <a:endParaRPr lang="en-US" dirty="0"/>
          </a:p>
          <a:p>
            <a:pPr marL="0" indent="0">
              <a:buNone/>
            </a:pPr>
            <a:r>
              <a:rPr lang="en-US" b="1" i="1" dirty="0" smtClean="0"/>
              <a:t>Median Accuracy : 98.90%</a:t>
            </a:r>
            <a:endParaRPr lang="en-US" b="1" i="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1576388"/>
            <a:ext cx="1119188" cy="111918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7131"/>
            <a:ext cx="1150144" cy="1150144"/>
          </a:xfrm>
          <a:prstGeom prst="rect">
            <a:avLst/>
          </a:prstGeom>
        </p:spPr>
      </p:pic>
      <p:sp>
        <p:nvSpPr>
          <p:cNvPr id="6" name="Marcador de número de diapositiva 5"/>
          <p:cNvSpPr>
            <a:spLocks noGrp="1"/>
          </p:cNvSpPr>
          <p:nvPr>
            <p:ph type="sldNum" sz="quarter" idx="12"/>
          </p:nvPr>
        </p:nvSpPr>
        <p:spPr/>
        <p:txBody>
          <a:bodyPr/>
          <a:lstStyle/>
          <a:p>
            <a:fld id="{6476761D-8B47-4C3A-AFA8-6FD8A708B6C1}" type="slidenum">
              <a:rPr lang="en-US" sz="3200" smtClean="0"/>
              <a:t>18</a:t>
            </a:fld>
            <a:endParaRPr lang="en-US" sz="3200" dirty="0"/>
          </a:p>
        </p:txBody>
      </p:sp>
    </p:spTree>
    <p:extLst>
      <p:ext uri="{BB962C8B-B14F-4D97-AF65-F5344CB8AC3E}">
        <p14:creationId xmlns:p14="http://schemas.microsoft.com/office/powerpoint/2010/main" val="412753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i="1" dirty="0" smtClean="0"/>
              <a:t>Ecuador </a:t>
            </a:r>
            <a:r>
              <a:rPr lang="en-US" b="1" i="1" dirty="0"/>
              <a:t>Election Results </a:t>
            </a:r>
            <a:r>
              <a:rPr lang="en-US" b="1" i="1" dirty="0" smtClean="0"/>
              <a:t>Analysis :</a:t>
            </a:r>
            <a:endParaRPr lang="en-US" b="1" i="1" dirty="0"/>
          </a:p>
        </p:txBody>
      </p:sp>
      <p:sp>
        <p:nvSpPr>
          <p:cNvPr id="3" name="Marcador de contenido 2"/>
          <p:cNvSpPr>
            <a:spLocks noGrp="1"/>
          </p:cNvSpPr>
          <p:nvPr>
            <p:ph idx="1"/>
          </p:nvPr>
        </p:nvSpPr>
        <p:spPr>
          <a:xfrm>
            <a:off x="409575" y="1690688"/>
            <a:ext cx="10944225" cy="4486275"/>
          </a:xfrm>
          <a:solidFill>
            <a:srgbClr val="D8D8D8"/>
          </a:solidFill>
        </p:spPr>
        <p:txBody>
          <a:bodyPr/>
          <a:lstStyle/>
          <a:p>
            <a:pPr marL="0" indent="0">
              <a:buNone/>
            </a:pPr>
            <a:r>
              <a:rPr lang="en-US" sz="3600" i="1" dirty="0"/>
              <a:t>Winner Predictor Results Candidates: </a:t>
            </a:r>
          </a:p>
          <a:p>
            <a:pPr marL="0" indent="0">
              <a:buNone/>
            </a:pPr>
            <a:endParaRPr lang="en-US" dirty="0" smtClean="0"/>
          </a:p>
          <a:p>
            <a:r>
              <a:rPr lang="en-US" dirty="0" smtClean="0"/>
              <a:t> Daniel </a:t>
            </a:r>
            <a:r>
              <a:rPr lang="en-US" dirty="0" err="1" smtClean="0"/>
              <a:t>Noboa</a:t>
            </a:r>
            <a:r>
              <a:rPr lang="en-US" dirty="0" smtClean="0"/>
              <a:t>: 54.65% </a:t>
            </a:r>
          </a:p>
          <a:p>
            <a:r>
              <a:rPr lang="en-US" dirty="0" smtClean="0"/>
              <a:t>Luisa Gonzales: 29.43% </a:t>
            </a:r>
          </a:p>
          <a:p>
            <a:r>
              <a:rPr lang="en-US" dirty="0" smtClean="0"/>
              <a:t>Other candidates: &lt; 5%</a:t>
            </a: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2280893"/>
            <a:ext cx="5391150" cy="3896070"/>
          </a:xfrm>
          <a:prstGeom prst="rect">
            <a:avLst/>
          </a:prstGeom>
        </p:spPr>
      </p:pic>
      <p:sp>
        <p:nvSpPr>
          <p:cNvPr id="5" name="Marcador de número de diapositiva 4"/>
          <p:cNvSpPr>
            <a:spLocks noGrp="1"/>
          </p:cNvSpPr>
          <p:nvPr>
            <p:ph type="sldNum" sz="quarter" idx="12"/>
          </p:nvPr>
        </p:nvSpPr>
        <p:spPr/>
        <p:txBody>
          <a:bodyPr/>
          <a:lstStyle/>
          <a:p>
            <a:fld id="{6476761D-8B47-4C3A-AFA8-6FD8A708B6C1}" type="slidenum">
              <a:rPr lang="en-US" sz="3200" smtClean="0"/>
              <a:t>19</a:t>
            </a:fld>
            <a:endParaRPr lang="en-US" sz="3200" dirty="0"/>
          </a:p>
        </p:txBody>
      </p:sp>
    </p:spTree>
    <p:extLst>
      <p:ext uri="{BB962C8B-B14F-4D97-AF65-F5344CB8AC3E}">
        <p14:creationId xmlns:p14="http://schemas.microsoft.com/office/powerpoint/2010/main" val="1558108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Index</a:t>
            </a:r>
            <a:endParaRPr lang="en-US" dirty="0"/>
          </a:p>
        </p:txBody>
      </p:sp>
      <p:sp>
        <p:nvSpPr>
          <p:cNvPr id="3" name="Marcador de contenido 2"/>
          <p:cNvSpPr>
            <a:spLocks noGrp="1"/>
          </p:cNvSpPr>
          <p:nvPr>
            <p:ph idx="1"/>
          </p:nvPr>
        </p:nvSpPr>
        <p:spPr/>
        <p:txBody>
          <a:bodyPr>
            <a:normAutofit fontScale="92500" lnSpcReduction="10000"/>
          </a:bodyPr>
          <a:lstStyle/>
          <a:p>
            <a:pPr lvl="1"/>
            <a:r>
              <a:rPr lang="en-US" dirty="0" smtClean="0"/>
              <a:t>Executive </a:t>
            </a:r>
            <a:r>
              <a:rPr lang="en-US" dirty="0" smtClean="0"/>
              <a:t>Summary …………………………………………………………………………...3</a:t>
            </a:r>
          </a:p>
          <a:p>
            <a:pPr lvl="1"/>
            <a:endParaRPr lang="en-US" dirty="0"/>
          </a:p>
          <a:p>
            <a:pPr lvl="1"/>
            <a:r>
              <a:rPr lang="en-US" dirty="0" smtClean="0"/>
              <a:t>Introduction  ……………………………………………………………….……………………..4</a:t>
            </a:r>
          </a:p>
          <a:p>
            <a:pPr marL="457200" lvl="1" indent="0">
              <a:buNone/>
            </a:pPr>
            <a:endParaRPr lang="en-US" dirty="0" smtClean="0"/>
          </a:p>
          <a:p>
            <a:pPr lvl="1"/>
            <a:r>
              <a:rPr lang="en-US" dirty="0" smtClean="0"/>
              <a:t>Methodology....……………………………………………………………………………………6</a:t>
            </a:r>
          </a:p>
          <a:p>
            <a:pPr marL="457200" lvl="1" indent="0">
              <a:buNone/>
            </a:pPr>
            <a:endParaRPr lang="en-US" dirty="0" smtClean="0"/>
          </a:p>
          <a:p>
            <a:pPr lvl="1"/>
            <a:r>
              <a:rPr lang="en-US" dirty="0" smtClean="0"/>
              <a:t>Preliminary Conclusion USA </a:t>
            </a:r>
            <a:r>
              <a:rPr lang="en-US" dirty="0" smtClean="0"/>
              <a:t>……………………………………………………………….18</a:t>
            </a:r>
          </a:p>
          <a:p>
            <a:pPr marL="457200" lvl="1" indent="0">
              <a:buNone/>
            </a:pPr>
            <a:endParaRPr lang="en-US" dirty="0" smtClean="0"/>
          </a:p>
          <a:p>
            <a:pPr lvl="1"/>
            <a:r>
              <a:rPr lang="en-US" dirty="0" smtClean="0"/>
              <a:t>Preliminary Conclusion </a:t>
            </a:r>
            <a:r>
              <a:rPr lang="en-US" dirty="0" smtClean="0"/>
              <a:t>Ecuador ………………………………………………………...26</a:t>
            </a:r>
          </a:p>
          <a:p>
            <a:pPr marL="457200" lvl="1" indent="0">
              <a:buNone/>
            </a:pPr>
            <a:endParaRPr lang="en-US" dirty="0" smtClean="0"/>
          </a:p>
          <a:p>
            <a:pPr lvl="1"/>
            <a:r>
              <a:rPr lang="en-US" dirty="0" smtClean="0"/>
              <a:t>Conclusion ………………………………………………………………………………………...28</a:t>
            </a:r>
          </a:p>
          <a:p>
            <a:pPr lvl="1"/>
            <a:endParaRPr lang="en-US" dirty="0"/>
          </a:p>
          <a:p>
            <a:pPr lvl="1"/>
            <a:r>
              <a:rPr lang="en-US" dirty="0" smtClean="0"/>
              <a:t>Additional </a:t>
            </a:r>
            <a:r>
              <a:rPr lang="en-US" dirty="0" smtClean="0"/>
              <a:t>Codes / </a:t>
            </a:r>
            <a:r>
              <a:rPr lang="en-US" dirty="0" err="1" smtClean="0"/>
              <a:t>Algorythms</a:t>
            </a:r>
            <a:r>
              <a:rPr lang="en-US" dirty="0" smtClean="0"/>
              <a:t>, Model Equation and </a:t>
            </a:r>
            <a:r>
              <a:rPr lang="en-US" dirty="0" smtClean="0"/>
              <a:t>XMLS ………………..29</a:t>
            </a:r>
            <a:endParaRPr lang="en-US" dirty="0" smtClean="0"/>
          </a:p>
          <a:p>
            <a:pPr lvl="1"/>
            <a:endParaRPr lang="en-US" dirty="0" smtClean="0"/>
          </a:p>
          <a:p>
            <a:pPr lvl="1"/>
            <a:endParaRPr lang="en-US" dirty="0"/>
          </a:p>
        </p:txBody>
      </p:sp>
      <p:sp>
        <p:nvSpPr>
          <p:cNvPr id="5" name="Marcador de número de diapositiva 4"/>
          <p:cNvSpPr>
            <a:spLocks noGrp="1"/>
          </p:cNvSpPr>
          <p:nvPr>
            <p:ph type="sldNum" sz="quarter" idx="12"/>
          </p:nvPr>
        </p:nvSpPr>
        <p:spPr>
          <a:xfrm>
            <a:off x="10927976" y="6311900"/>
            <a:ext cx="425824" cy="365125"/>
          </a:xfrm>
        </p:spPr>
        <p:txBody>
          <a:bodyPr/>
          <a:lstStyle/>
          <a:p>
            <a:fld id="{6476761D-8B47-4C3A-AFA8-6FD8A708B6C1}" type="slidenum">
              <a:rPr lang="en-US" sz="3200" smtClean="0"/>
              <a:t>2</a:t>
            </a:fld>
            <a:endParaRPr lang="en-US" sz="3200" dirty="0"/>
          </a:p>
        </p:txBody>
      </p:sp>
    </p:spTree>
    <p:extLst>
      <p:ext uri="{BB962C8B-B14F-4D97-AF65-F5344CB8AC3E}">
        <p14:creationId xmlns:p14="http://schemas.microsoft.com/office/powerpoint/2010/main" val="3945668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476761D-8B47-4C3A-AFA8-6FD8A708B6C1}" type="slidenum">
              <a:rPr lang="en-US" sz="3200" smtClean="0"/>
              <a:t>20</a:t>
            </a:fld>
            <a:endParaRPr lang="en-US" sz="3200" dirty="0"/>
          </a:p>
        </p:txBody>
      </p:sp>
      <p:pic>
        <p:nvPicPr>
          <p:cNvPr id="9" name="Marcador de contenido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9025" y="-99761"/>
            <a:ext cx="4648200" cy="6957761"/>
          </a:xfrm>
        </p:spPr>
      </p:pic>
    </p:spTree>
    <p:extLst>
      <p:ext uri="{BB962C8B-B14F-4D97-AF65-F5344CB8AC3E}">
        <p14:creationId xmlns:p14="http://schemas.microsoft.com/office/powerpoint/2010/main" val="4180843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Ecuador Official Results Official Percentages:</a:t>
            </a:r>
            <a:endParaRPr lang="en-US" dirty="0"/>
          </a:p>
        </p:txBody>
      </p:sp>
      <p:sp>
        <p:nvSpPr>
          <p:cNvPr id="3" name="Marcador de contenido 2"/>
          <p:cNvSpPr>
            <a:spLocks noGrp="1"/>
          </p:cNvSpPr>
          <p:nvPr>
            <p:ph idx="1"/>
          </p:nvPr>
        </p:nvSpPr>
        <p:spPr>
          <a:xfrm>
            <a:off x="952500" y="1473200"/>
            <a:ext cx="10515600" cy="4351338"/>
          </a:xfrm>
        </p:spPr>
        <p:txBody>
          <a:bodyPr/>
          <a:lstStyle/>
          <a:p>
            <a:r>
              <a:rPr lang="en-US" dirty="0" smtClean="0"/>
              <a:t>Daniel </a:t>
            </a:r>
            <a:r>
              <a:rPr lang="en-US" dirty="0" err="1" smtClean="0"/>
              <a:t>Noboa</a:t>
            </a:r>
            <a:r>
              <a:rPr lang="en-US" dirty="0" smtClean="0"/>
              <a:t>: 44.17% </a:t>
            </a:r>
          </a:p>
          <a:p>
            <a:r>
              <a:rPr lang="en-US" dirty="0" smtClean="0"/>
              <a:t>Luisa Gonzales: 44.00% </a:t>
            </a:r>
          </a:p>
          <a:p>
            <a:pPr marL="0" indent="0">
              <a:buNone/>
            </a:pPr>
            <a:r>
              <a:rPr lang="en-US" b="1" i="1" dirty="0" smtClean="0"/>
              <a:t>Inconsistencies According to the prior </a:t>
            </a:r>
            <a:r>
              <a:rPr lang="en-US" b="1" i="1" dirty="0" err="1" smtClean="0"/>
              <a:t>analityc</a:t>
            </a:r>
            <a:r>
              <a:rPr lang="en-US" b="1" i="1" dirty="0" smtClean="0"/>
              <a:t> predictive model</a:t>
            </a:r>
            <a:endParaRPr lang="en-US" b="1" i="1"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3276" y="3006048"/>
            <a:ext cx="5010150" cy="3528101"/>
          </a:xfrm>
          <a:prstGeom prst="rect">
            <a:avLst/>
          </a:prstGeom>
        </p:spPr>
      </p:pic>
      <p:sp>
        <p:nvSpPr>
          <p:cNvPr id="5" name="Marcador de número de diapositiva 4"/>
          <p:cNvSpPr>
            <a:spLocks noGrp="1"/>
          </p:cNvSpPr>
          <p:nvPr>
            <p:ph type="sldNum" sz="quarter" idx="12"/>
          </p:nvPr>
        </p:nvSpPr>
        <p:spPr/>
        <p:txBody>
          <a:bodyPr/>
          <a:lstStyle/>
          <a:p>
            <a:fld id="{6476761D-8B47-4C3A-AFA8-6FD8A708B6C1}" type="slidenum">
              <a:rPr lang="en-US" sz="3200" smtClean="0"/>
              <a:t>21</a:t>
            </a:fld>
            <a:endParaRPr lang="en-US" sz="3200" dirty="0"/>
          </a:p>
        </p:txBody>
      </p:sp>
    </p:spTree>
    <p:extLst>
      <p:ext uri="{BB962C8B-B14F-4D97-AF65-F5344CB8AC3E}">
        <p14:creationId xmlns:p14="http://schemas.microsoft.com/office/powerpoint/2010/main" val="2511977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Official Results</a:t>
            </a:r>
            <a:endParaRPr lang="en-US" dirty="0"/>
          </a:p>
        </p:txBody>
      </p:sp>
      <p:sp>
        <p:nvSpPr>
          <p:cNvPr id="5" name="Marcador de número de diapositiva 4"/>
          <p:cNvSpPr>
            <a:spLocks noGrp="1"/>
          </p:cNvSpPr>
          <p:nvPr>
            <p:ph type="sldNum" sz="quarter" idx="12"/>
          </p:nvPr>
        </p:nvSpPr>
        <p:spPr/>
        <p:txBody>
          <a:bodyPr/>
          <a:lstStyle/>
          <a:p>
            <a:fld id="{6476761D-8B47-4C3A-AFA8-6FD8A708B6C1}" type="slidenum">
              <a:rPr lang="en-US" sz="3200" smtClean="0"/>
              <a:t>22</a:t>
            </a:fld>
            <a:endParaRPr lang="en-US" sz="3200"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752166"/>
            <a:ext cx="12106322" cy="2699382"/>
          </a:xfrm>
        </p:spPr>
      </p:pic>
    </p:spTree>
    <p:extLst>
      <p:ext uri="{BB962C8B-B14F-4D97-AF65-F5344CB8AC3E}">
        <p14:creationId xmlns:p14="http://schemas.microsoft.com/office/powerpoint/2010/main" val="200683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85775" y="365125"/>
            <a:ext cx="10515600" cy="1325563"/>
          </a:xfrm>
        </p:spPr>
        <p:txBody>
          <a:bodyPr/>
          <a:lstStyle/>
          <a:p>
            <a:pPr algn="ctr"/>
            <a:r>
              <a:rPr lang="en-US" dirty="0"/>
              <a:t>Comparison of Official vs Predicted Results for All </a:t>
            </a:r>
            <a:r>
              <a:rPr lang="en-US" dirty="0" smtClean="0"/>
              <a:t>Candidates Ecuador</a:t>
            </a: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23</a:t>
            </a:fld>
            <a:endParaRPr lang="en-US"/>
          </a:p>
        </p:txBody>
      </p:sp>
      <p:pic>
        <p:nvPicPr>
          <p:cNvPr id="13" name="Marcador de contenido 12"/>
          <p:cNvPicPr>
            <a:picLocks noGrp="1" noChangeAspect="1"/>
          </p:cNvPicPr>
          <p:nvPr>
            <p:ph idx="1"/>
          </p:nvPr>
        </p:nvPicPr>
        <p:blipFill>
          <a:blip r:embed="rId2"/>
          <a:stretch>
            <a:fillRect/>
          </a:stretch>
        </p:blipFill>
        <p:spPr>
          <a:xfrm>
            <a:off x="1552575" y="1690688"/>
            <a:ext cx="8886825" cy="4939360"/>
          </a:xfrm>
          <a:prstGeom prst="rect">
            <a:avLst/>
          </a:prstGeom>
        </p:spPr>
      </p:pic>
    </p:spTree>
    <p:extLst>
      <p:ext uri="{BB962C8B-B14F-4D97-AF65-F5344CB8AC3E}">
        <p14:creationId xmlns:p14="http://schemas.microsoft.com/office/powerpoint/2010/main" val="960604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Scatter Plot Ecuador</a:t>
            </a:r>
            <a:endParaRPr lang="en-US" dirty="0"/>
          </a:p>
        </p:txBody>
      </p:sp>
      <p:pic>
        <p:nvPicPr>
          <p:cNvPr id="5" name="Marcador de contenido 4"/>
          <p:cNvPicPr>
            <a:picLocks noGrp="1" noChangeAspect="1"/>
          </p:cNvPicPr>
          <p:nvPr>
            <p:ph idx="1"/>
          </p:nvPr>
        </p:nvPicPr>
        <p:blipFill>
          <a:blip r:embed="rId2"/>
          <a:stretch>
            <a:fillRect/>
          </a:stretch>
        </p:blipFill>
        <p:spPr>
          <a:xfrm>
            <a:off x="2907184" y="1825625"/>
            <a:ext cx="6377632" cy="4351338"/>
          </a:xfrm>
          <a:prstGeom prst="rect">
            <a:avLst/>
          </a:prstGeom>
        </p:spPr>
      </p:pic>
      <p:sp>
        <p:nvSpPr>
          <p:cNvPr id="4" name="Marcador de número de diapositiva 3"/>
          <p:cNvSpPr>
            <a:spLocks noGrp="1"/>
          </p:cNvSpPr>
          <p:nvPr>
            <p:ph type="sldNum" sz="quarter" idx="12"/>
          </p:nvPr>
        </p:nvSpPr>
        <p:spPr/>
        <p:txBody>
          <a:bodyPr/>
          <a:lstStyle/>
          <a:p>
            <a:fld id="{6476761D-8B47-4C3A-AFA8-6FD8A708B6C1}" type="slidenum">
              <a:rPr lang="en-US" smtClean="0"/>
              <a:t>24</a:t>
            </a:fld>
            <a:endParaRPr lang="en-US"/>
          </a:p>
        </p:txBody>
      </p:sp>
    </p:spTree>
    <p:extLst>
      <p:ext uri="{BB962C8B-B14F-4D97-AF65-F5344CB8AC3E}">
        <p14:creationId xmlns:p14="http://schemas.microsoft.com/office/powerpoint/2010/main" val="1455277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Chi Square test Ecuador</a:t>
            </a: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25</a:t>
            </a:fld>
            <a:endParaRPr lang="en-US"/>
          </a:p>
        </p:txBody>
      </p:sp>
      <p:pic>
        <p:nvPicPr>
          <p:cNvPr id="7" name="Marcador de contenido 6"/>
          <p:cNvPicPr>
            <a:picLocks noGrp="1" noChangeAspect="1"/>
          </p:cNvPicPr>
          <p:nvPr>
            <p:ph idx="1"/>
          </p:nvPr>
        </p:nvPicPr>
        <p:blipFill>
          <a:blip r:embed="rId2"/>
          <a:stretch>
            <a:fillRect/>
          </a:stretch>
        </p:blipFill>
        <p:spPr>
          <a:xfrm>
            <a:off x="1661440" y="1825625"/>
            <a:ext cx="8869120" cy="4351338"/>
          </a:xfrm>
          <a:prstGeom prst="rect">
            <a:avLst/>
          </a:prstGeom>
        </p:spPr>
      </p:pic>
    </p:spTree>
    <p:extLst>
      <p:ext uri="{BB962C8B-B14F-4D97-AF65-F5344CB8AC3E}">
        <p14:creationId xmlns:p14="http://schemas.microsoft.com/office/powerpoint/2010/main" val="22455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i="1" dirty="0" smtClean="0"/>
              <a:t>Ecuador Election and campaign winner predictor  study preliminary conclusions:</a:t>
            </a:r>
            <a:endParaRPr lang="en-US" dirty="0"/>
          </a:p>
        </p:txBody>
      </p:sp>
      <p:sp>
        <p:nvSpPr>
          <p:cNvPr id="3" name="Marcador de contenido 2"/>
          <p:cNvSpPr>
            <a:spLocks noGrp="1"/>
          </p:cNvSpPr>
          <p:nvPr>
            <p:ph idx="1"/>
          </p:nvPr>
        </p:nvSpPr>
        <p:spPr>
          <a:xfrm>
            <a:off x="762000" y="2197100"/>
            <a:ext cx="10515600" cy="4351338"/>
          </a:xfrm>
        </p:spPr>
        <p:txBody>
          <a:bodyPr/>
          <a:lstStyle/>
          <a:p>
            <a:r>
              <a:rPr lang="en-US" dirty="0" smtClean="0"/>
              <a:t>The predictive model for the Ecuadorian election shows a notable deviation from the official results, particularly for Daniel </a:t>
            </a:r>
            <a:r>
              <a:rPr lang="en-US" dirty="0" err="1" smtClean="0"/>
              <a:t>Noboa</a:t>
            </a:r>
            <a:r>
              <a:rPr lang="en-US" dirty="0" smtClean="0"/>
              <a:t>.</a:t>
            </a:r>
          </a:p>
          <a:p>
            <a:r>
              <a:rPr lang="en-US" dirty="0" smtClean="0"/>
              <a:t> Found </a:t>
            </a:r>
            <a:r>
              <a:rPr lang="en-US" b="1" i="1" dirty="0" smtClean="0"/>
              <a:t>accuracy of approximately 68.75%. </a:t>
            </a:r>
            <a:r>
              <a:rPr lang="en-US" dirty="0" smtClean="0"/>
              <a:t>The overall analysis suggests that the predictive model was less reliable in Ecuador compared to the U.S. elections. Further investigation into the discrepancies is warranted.</a:t>
            </a:r>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z="3200" smtClean="0"/>
              <a:t>26</a:t>
            </a:fld>
            <a:endParaRPr lang="en-US" sz="3200" dirty="0"/>
          </a:p>
        </p:txBody>
      </p:sp>
    </p:spTree>
    <p:extLst>
      <p:ext uri="{BB962C8B-B14F-4D97-AF65-F5344CB8AC3E}">
        <p14:creationId xmlns:p14="http://schemas.microsoft.com/office/powerpoint/2010/main" val="710447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Models Accuracy Comparison between USA and Ecuador</a:t>
            </a: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27</a:t>
            </a:fld>
            <a:endParaRPr lang="en-US"/>
          </a:p>
        </p:txBody>
      </p:sp>
      <p:pic>
        <p:nvPicPr>
          <p:cNvPr id="7" name="Marcador de contenido 6"/>
          <p:cNvPicPr>
            <a:picLocks noGrp="1" noChangeAspect="1"/>
          </p:cNvPicPr>
          <p:nvPr>
            <p:ph idx="1"/>
          </p:nvPr>
        </p:nvPicPr>
        <p:blipFill>
          <a:blip r:embed="rId2"/>
          <a:stretch>
            <a:fillRect/>
          </a:stretch>
        </p:blipFill>
        <p:spPr>
          <a:xfrm>
            <a:off x="2491469" y="1825625"/>
            <a:ext cx="7209061" cy="4351338"/>
          </a:xfrm>
          <a:prstGeom prst="rect">
            <a:avLst/>
          </a:prstGeom>
        </p:spPr>
      </p:pic>
    </p:spTree>
    <p:extLst>
      <p:ext uri="{BB962C8B-B14F-4D97-AF65-F5344CB8AC3E}">
        <p14:creationId xmlns:p14="http://schemas.microsoft.com/office/powerpoint/2010/main" val="1278704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CCAD4"/>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14475" y="785861"/>
            <a:ext cx="3057525" cy="1325563"/>
          </a:xfrm>
        </p:spPr>
        <p:txBody>
          <a:bodyPr/>
          <a:lstStyle/>
          <a:p>
            <a:r>
              <a:rPr lang="en-US" dirty="0" smtClean="0"/>
              <a:t>Conclusion:</a:t>
            </a:r>
            <a:endParaRPr lang="en-US" dirty="0"/>
          </a:p>
        </p:txBody>
      </p:sp>
      <p:pic>
        <p:nvPicPr>
          <p:cNvPr id="7" name="Marcador de contenid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284785"/>
            <a:ext cx="6786454" cy="3648074"/>
          </a:xfrm>
        </p:spPr>
      </p:pic>
      <p:sp>
        <p:nvSpPr>
          <p:cNvPr id="8" name="Rectángulo 7"/>
          <p:cNvSpPr/>
          <p:nvPr/>
        </p:nvSpPr>
        <p:spPr>
          <a:xfrm>
            <a:off x="6943725" y="1448643"/>
            <a:ext cx="4714875" cy="5078313"/>
          </a:xfrm>
          <a:prstGeom prst="rect">
            <a:avLst/>
          </a:prstGeom>
        </p:spPr>
        <p:txBody>
          <a:bodyPr wrap="square">
            <a:spAutoFit/>
          </a:bodyPr>
          <a:lstStyle/>
          <a:p>
            <a:r>
              <a:rPr lang="en-US" i="1" dirty="0" smtClean="0"/>
              <a:t>The analysis of predictive models and official results from both the U.S. and Ecuador elections reveals notable discrepancies, specially when the same </a:t>
            </a:r>
            <a:r>
              <a:rPr lang="en-US" i="1" dirty="0" err="1" smtClean="0"/>
              <a:t>algorythim</a:t>
            </a:r>
            <a:r>
              <a:rPr lang="en-US" i="1" dirty="0" smtClean="0"/>
              <a:t> was used in both countries. </a:t>
            </a:r>
            <a:r>
              <a:rPr lang="en-US" b="1" i="1" dirty="0" smtClean="0"/>
              <a:t>The impressive accuracy of the U.S. predictive model, with a deviation of only -0.55% for Trump and +0.55% for Harris, underscores the reliability of the electoral process in the U.S. In contrast, the significant differences in Ecuador's results raise questions about the integrity of the electoral process there Further investigation is warranted to substantiate claims of potential fraud</a:t>
            </a:r>
            <a:r>
              <a:rPr lang="en-US" i="1" dirty="0" smtClean="0"/>
              <a:t>. While other companies expends millions in poles enquires </a:t>
            </a:r>
            <a:r>
              <a:rPr lang="en-US" b="1" i="1" dirty="0" smtClean="0"/>
              <a:t>our model have created a precise and diligent way to forecast electoral outcomes saving future aspiring politicians and political marketing strategies millions .</a:t>
            </a:r>
            <a:endParaRPr lang="en-US" dirty="0"/>
          </a:p>
        </p:txBody>
      </p:sp>
      <p:sp>
        <p:nvSpPr>
          <p:cNvPr id="9" name="Marcador de número de diapositiva 8"/>
          <p:cNvSpPr>
            <a:spLocks noGrp="1"/>
          </p:cNvSpPr>
          <p:nvPr>
            <p:ph type="sldNum" sz="quarter" idx="12"/>
          </p:nvPr>
        </p:nvSpPr>
        <p:spPr/>
        <p:txBody>
          <a:bodyPr/>
          <a:lstStyle/>
          <a:p>
            <a:fld id="{6476761D-8B47-4C3A-AFA8-6FD8A708B6C1}" type="slidenum">
              <a:rPr lang="en-US" smtClean="0"/>
              <a:t>28</a:t>
            </a:fld>
            <a:endParaRPr lang="en-US" dirty="0"/>
          </a:p>
        </p:txBody>
      </p:sp>
    </p:spTree>
    <p:extLst>
      <p:ext uri="{BB962C8B-B14F-4D97-AF65-F5344CB8AC3E}">
        <p14:creationId xmlns:p14="http://schemas.microsoft.com/office/powerpoint/2010/main" val="1335321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1" algn="ctr"/>
            <a:r>
              <a:rPr lang="en-US" sz="3400" dirty="0" smtClean="0"/>
              <a:t>Additional Codes / </a:t>
            </a:r>
            <a:r>
              <a:rPr lang="en-US" sz="3400" dirty="0" err="1" smtClean="0"/>
              <a:t>Algorythms</a:t>
            </a:r>
            <a:r>
              <a:rPr lang="en-US" sz="3400" dirty="0" smtClean="0"/>
              <a:t>, Model Equation and XMLS</a:t>
            </a:r>
          </a:p>
        </p:txBody>
      </p:sp>
      <p:sp>
        <p:nvSpPr>
          <p:cNvPr id="3" name="Marcador de contenido 2"/>
          <p:cNvSpPr>
            <a:spLocks noGrp="1"/>
          </p:cNvSpPr>
          <p:nvPr>
            <p:ph idx="1"/>
          </p:nvPr>
        </p:nvSpPr>
        <p:spPr>
          <a:xfrm>
            <a:off x="838200" y="1825625"/>
            <a:ext cx="10515600" cy="4612498"/>
          </a:xfrm>
        </p:spPr>
        <p:txBody>
          <a:bodyPr/>
          <a:lstStyle/>
          <a:p>
            <a:pPr lvl="1"/>
            <a:endParaRPr lang="en-US" dirty="0" smtClean="0"/>
          </a:p>
          <a:p>
            <a:pPr lvl="1"/>
            <a:r>
              <a:rPr lang="en-US" dirty="0" smtClean="0"/>
              <a:t> </a:t>
            </a:r>
            <a:r>
              <a:rPr lang="en-US" dirty="0" smtClean="0">
                <a:hlinkClick r:id="rId2"/>
              </a:rPr>
              <a:t>Campaign Winner predictor Python Codes and Graphs</a:t>
            </a:r>
            <a:endParaRPr lang="en-US" dirty="0" smtClean="0"/>
          </a:p>
          <a:p>
            <a:pPr lvl="1"/>
            <a:endParaRPr lang="en-US" dirty="0" smtClean="0"/>
          </a:p>
          <a:p>
            <a:pPr lvl="1"/>
            <a:r>
              <a:rPr lang="en-US" dirty="0" smtClean="0">
                <a:hlinkClick r:id="rId3"/>
              </a:rPr>
              <a:t>Campaign Winner Predictor equation and </a:t>
            </a:r>
            <a:r>
              <a:rPr lang="en-US" dirty="0" err="1" smtClean="0">
                <a:hlinkClick r:id="rId3"/>
              </a:rPr>
              <a:t>algorythm</a:t>
            </a:r>
            <a:r>
              <a:rPr lang="en-US" dirty="0" smtClean="0">
                <a:hlinkClick r:id="rId3"/>
              </a:rPr>
              <a:t> </a:t>
            </a:r>
            <a:endParaRPr lang="en-US" dirty="0" smtClean="0"/>
          </a:p>
          <a:p>
            <a:pPr lvl="1"/>
            <a:endParaRPr lang="en-US" dirty="0"/>
          </a:p>
          <a:p>
            <a:pPr marL="457200" lvl="1" indent="0">
              <a:buNone/>
            </a:pPr>
            <a:r>
              <a:rPr lang="en-US" dirty="0" smtClean="0"/>
              <a:t>Xml :</a:t>
            </a:r>
          </a:p>
          <a:p>
            <a:pPr marL="457200" lvl="1" indent="0">
              <a:buNone/>
            </a:pPr>
            <a:r>
              <a:rPr lang="en-US" sz="2000" dirty="0" smtClean="0">
                <a:hlinkClick r:id="rId4"/>
              </a:rPr>
              <a:t>USA Campaign Winner predictions </a:t>
            </a:r>
            <a:endParaRPr lang="en-US" sz="2000" dirty="0" smtClean="0"/>
          </a:p>
          <a:p>
            <a:pPr marL="457200" lvl="1" indent="0">
              <a:buNone/>
            </a:pPr>
            <a:r>
              <a:rPr lang="en-US" sz="2000" dirty="0" smtClean="0">
                <a:hlinkClick r:id="rId5"/>
              </a:rPr>
              <a:t>USA Official results</a:t>
            </a:r>
            <a:endParaRPr lang="en-US" sz="2000" dirty="0" smtClean="0"/>
          </a:p>
          <a:p>
            <a:pPr marL="457200" lvl="1" indent="0">
              <a:buNone/>
            </a:pPr>
            <a:r>
              <a:rPr lang="en-US" sz="2000" dirty="0" smtClean="0">
                <a:hlinkClick r:id="rId6"/>
              </a:rPr>
              <a:t>Ecuador Campaign Winner </a:t>
            </a:r>
            <a:r>
              <a:rPr lang="en-US" sz="2000" dirty="0" err="1" smtClean="0">
                <a:hlinkClick r:id="rId6"/>
              </a:rPr>
              <a:t>Prdictions</a:t>
            </a:r>
            <a:r>
              <a:rPr lang="en-US" sz="2000" dirty="0" smtClean="0">
                <a:hlinkClick r:id="rId6"/>
              </a:rPr>
              <a:t> </a:t>
            </a:r>
            <a:endParaRPr lang="en-US" sz="2000" dirty="0" smtClean="0"/>
          </a:p>
          <a:p>
            <a:pPr marL="457200" lvl="1" indent="0">
              <a:buNone/>
            </a:pPr>
            <a:r>
              <a:rPr lang="en-US" sz="2000" dirty="0" smtClean="0">
                <a:hlinkClick r:id="rId7"/>
              </a:rPr>
              <a:t>Ecuador Official results</a:t>
            </a:r>
            <a:endParaRPr lang="en-US" sz="2000" dirty="0" smtClean="0"/>
          </a:p>
          <a:p>
            <a:pPr marL="457200" lvl="1" indent="0">
              <a:buNone/>
            </a:pPr>
            <a:endParaRPr lang="en-US" sz="2000" dirty="0"/>
          </a:p>
          <a:p>
            <a:pPr lvl="1"/>
            <a:r>
              <a:rPr lang="en-US" sz="2000" dirty="0" smtClean="0">
                <a:hlinkClick r:id="rId8"/>
              </a:rPr>
              <a:t>USA and Ecuador Final Percentage Wrap Up</a:t>
            </a:r>
            <a:endParaRPr lang="en-US" sz="2000"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29</a:t>
            </a:fld>
            <a:endParaRPr lang="en-US"/>
          </a:p>
        </p:txBody>
      </p:sp>
    </p:spTree>
    <p:extLst>
      <p:ext uri="{BB962C8B-B14F-4D97-AF65-F5344CB8AC3E}">
        <p14:creationId xmlns:p14="http://schemas.microsoft.com/office/powerpoint/2010/main" val="119741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n-US" sz="3800" b="1" dirty="0"/>
              <a:t>Executive Summary: Analyzing Electoral Fraud Hypothesis in </a:t>
            </a:r>
            <a:r>
              <a:rPr lang="en-US" sz="3800" b="1" dirty="0" smtClean="0"/>
              <a:t>Ecuador and creating an efficient and diligent predictive model </a:t>
            </a:r>
            <a:endParaRPr lang="en-US" sz="3800" b="1" dirty="0"/>
          </a:p>
        </p:txBody>
      </p:sp>
      <p:sp>
        <p:nvSpPr>
          <p:cNvPr id="3" name="Marcador de contenido 2"/>
          <p:cNvSpPr>
            <a:spLocks noGrp="1"/>
          </p:cNvSpPr>
          <p:nvPr>
            <p:ph idx="1"/>
          </p:nvPr>
        </p:nvSpPr>
        <p:spPr>
          <a:xfrm>
            <a:off x="838200" y="1825625"/>
            <a:ext cx="10515600" cy="4895850"/>
          </a:xfrm>
        </p:spPr>
        <p:txBody>
          <a:bodyPr>
            <a:noAutofit/>
          </a:bodyPr>
          <a:lstStyle/>
          <a:p>
            <a:r>
              <a:rPr lang="en-US" sz="1300" b="1" dirty="0" smtClean="0"/>
              <a:t>Objective</a:t>
            </a:r>
            <a:r>
              <a:rPr lang="en-US" sz="1300" dirty="0"/>
              <a:t>: This study aims to investigate the hypothesis of electoral fraud in Ecuador by comparing it with U.S. elections, focusing on </a:t>
            </a:r>
            <a:r>
              <a:rPr lang="en-US" sz="1300" b="1" dirty="0"/>
              <a:t>social media interactions</a:t>
            </a:r>
            <a:r>
              <a:rPr lang="en-US" sz="1300" dirty="0"/>
              <a:t> and </a:t>
            </a:r>
            <a:r>
              <a:rPr lang="en-US" sz="1300" b="1" dirty="0"/>
              <a:t>predictive </a:t>
            </a:r>
            <a:r>
              <a:rPr lang="en-US" sz="1300" b="1" dirty="0" err="1"/>
              <a:t>modeling</a:t>
            </a:r>
            <a:r>
              <a:rPr lang="en-US" sz="1300" dirty="0" err="1"/>
              <a:t>.</a:t>
            </a:r>
            <a:r>
              <a:rPr lang="en-US" sz="1300" b="1" dirty="0" err="1"/>
              <a:t>Methodology</a:t>
            </a:r>
            <a:r>
              <a:rPr lang="en-US" sz="1300" dirty="0" err="1"/>
              <a:t>:</a:t>
            </a:r>
            <a:r>
              <a:rPr lang="en-US" sz="1300" b="1" dirty="0" err="1"/>
              <a:t>Mixed-Methods</a:t>
            </a:r>
            <a:r>
              <a:rPr lang="en-US" sz="1300" b="1" dirty="0"/>
              <a:t> Approach</a:t>
            </a:r>
            <a:r>
              <a:rPr lang="en-US" sz="1300" dirty="0"/>
              <a:t>: Combines quantitative analysis of electoral data with qualitative insights from social </a:t>
            </a:r>
            <a:r>
              <a:rPr lang="en-US" sz="1300" dirty="0" smtClean="0"/>
              <a:t>media and creative an</a:t>
            </a:r>
            <a:r>
              <a:rPr lang="en-US" sz="1300" b="1" i="1" dirty="0" smtClean="0"/>
              <a:t> </a:t>
            </a:r>
            <a:r>
              <a:rPr lang="en-US" sz="1300" b="1" i="1" dirty="0"/>
              <a:t>efficient and economic way to predict political outcomes </a:t>
            </a:r>
            <a:r>
              <a:rPr lang="en-US" sz="1300" b="1" i="1" dirty="0" err="1"/>
              <a:t>bia</a:t>
            </a:r>
            <a:r>
              <a:rPr lang="en-US" sz="1300" b="1" i="1" dirty="0"/>
              <a:t> Social media interactions</a:t>
            </a:r>
            <a:r>
              <a:rPr lang="en-US" sz="1300" dirty="0" smtClean="0"/>
              <a:t>.</a:t>
            </a:r>
          </a:p>
          <a:p>
            <a:endParaRPr lang="en-US" sz="1300" dirty="0"/>
          </a:p>
          <a:p>
            <a:r>
              <a:rPr lang="en-US" sz="1300" b="1" dirty="0"/>
              <a:t>Data Collection</a:t>
            </a:r>
            <a:r>
              <a:rPr lang="en-US" sz="1300" dirty="0"/>
              <a:t>:</a:t>
            </a:r>
          </a:p>
          <a:p>
            <a:pPr lvl="1"/>
            <a:r>
              <a:rPr lang="en-US" sz="1300" b="1" dirty="0"/>
              <a:t>Electoral Data</a:t>
            </a:r>
            <a:r>
              <a:rPr lang="en-US" sz="1300" dirty="0"/>
              <a:t>: Official results and historical voting data from Ecuador and the U.S.</a:t>
            </a:r>
          </a:p>
          <a:p>
            <a:pPr lvl="1"/>
            <a:r>
              <a:rPr lang="en-US" sz="1300" b="1" dirty="0"/>
              <a:t>Social Media Data</a:t>
            </a:r>
            <a:r>
              <a:rPr lang="en-US" sz="1300" dirty="0"/>
              <a:t>: Engagement metrics from platforms like Instagram, </a:t>
            </a:r>
            <a:r>
              <a:rPr lang="en-US" sz="1300" dirty="0" err="1"/>
              <a:t>TikTok</a:t>
            </a:r>
            <a:r>
              <a:rPr lang="en-US" sz="1300" dirty="0"/>
              <a:t>, Facebook, and YouTube, collected via APIs and web scraping.</a:t>
            </a:r>
          </a:p>
          <a:p>
            <a:r>
              <a:rPr lang="en-US" sz="1300" b="1" dirty="0"/>
              <a:t>Predictive </a:t>
            </a:r>
            <a:r>
              <a:rPr lang="en-US" sz="1300" b="1" dirty="0" err="1"/>
              <a:t>Modeling</a:t>
            </a:r>
            <a:r>
              <a:rPr lang="en-US" sz="1300" dirty="0" err="1"/>
              <a:t>:Developed</a:t>
            </a:r>
            <a:r>
              <a:rPr lang="en-US" sz="1300" dirty="0"/>
              <a:t> the </a:t>
            </a:r>
            <a:r>
              <a:rPr lang="en-US" sz="1300" b="1" dirty="0"/>
              <a:t>Social Media Electoral Influence Model (SMEIM)</a:t>
            </a:r>
            <a:r>
              <a:rPr lang="en-US" sz="1300" dirty="0"/>
              <a:t>, which analyzes social media engagement (likes, shares) to predict electoral outcomes.</a:t>
            </a:r>
          </a:p>
          <a:p>
            <a:r>
              <a:rPr lang="en-US" sz="1300" dirty="0"/>
              <a:t>Key features include sentiment scores and engagement rates, leading to a normalized aggregate score for each candidate.</a:t>
            </a:r>
          </a:p>
          <a:p>
            <a:r>
              <a:rPr lang="en-US" sz="1300" b="1" dirty="0" err="1"/>
              <a:t>Analysis</a:t>
            </a:r>
            <a:r>
              <a:rPr lang="en-US" sz="1300" dirty="0" err="1"/>
              <a:t>:</a:t>
            </a:r>
            <a:r>
              <a:rPr lang="en-US" sz="1300" b="1" dirty="0" err="1"/>
              <a:t>Comparative</a:t>
            </a:r>
            <a:r>
              <a:rPr lang="en-US" sz="1300" b="1" dirty="0"/>
              <a:t> Analysis</a:t>
            </a:r>
            <a:r>
              <a:rPr lang="en-US" sz="1300" dirty="0"/>
              <a:t>: Discrepancies between predicted and actual results are visualized using bar charts and scatter plots.</a:t>
            </a:r>
          </a:p>
          <a:p>
            <a:r>
              <a:rPr lang="en-US" sz="1300" b="1" dirty="0"/>
              <a:t>Statistical Testing</a:t>
            </a:r>
            <a:r>
              <a:rPr lang="en-US" sz="1300" dirty="0"/>
              <a:t>: Chi-square tests assess the significance of discrepancies, while correlation analysis identifies patterns indicative of electoral fraud.</a:t>
            </a:r>
          </a:p>
          <a:p>
            <a:r>
              <a:rPr lang="en-US" sz="1300" b="1" dirty="0" err="1"/>
              <a:t>Findings</a:t>
            </a:r>
            <a:r>
              <a:rPr lang="en-US" sz="1300" dirty="0" err="1"/>
              <a:t>:The</a:t>
            </a:r>
            <a:r>
              <a:rPr lang="en-US" sz="1300" dirty="0"/>
              <a:t> study aims to draw conclusions about electoral integrity in Ecuador, emphasizing the influence of social media on electoral predictions</a:t>
            </a:r>
            <a:r>
              <a:rPr lang="en-US" sz="1300" dirty="0" smtClean="0"/>
              <a:t>. While creating an efficient and diligent predictive political campaign model campaign model</a:t>
            </a:r>
          </a:p>
          <a:p>
            <a:r>
              <a:rPr lang="en-US" sz="1300" b="1" dirty="0"/>
              <a:t> Limitations and Future Research</a:t>
            </a:r>
          </a:p>
          <a:p>
            <a:r>
              <a:rPr lang="en-US" sz="1300" dirty="0"/>
              <a:t>Acknowledge the limitations of the study, such as potential biases in social media data, the influence of misinformation, and the generalizability of findings.</a:t>
            </a:r>
          </a:p>
          <a:p>
            <a:endParaRPr lang="en-US" sz="1400" dirty="0" smtClean="0"/>
          </a:p>
          <a:p>
            <a:pPr marL="0" indent="0">
              <a:buNone/>
            </a:pPr>
            <a:endParaRPr lang="en-US" sz="1400"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3</a:t>
            </a:fld>
            <a:endParaRPr lang="en-US"/>
          </a:p>
        </p:txBody>
      </p:sp>
    </p:spTree>
    <p:extLst>
      <p:ext uri="{BB962C8B-B14F-4D97-AF65-F5344CB8AC3E}">
        <p14:creationId xmlns:p14="http://schemas.microsoft.com/office/powerpoint/2010/main" val="20413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a:t>
            </a:r>
            <a:endParaRPr lang="en-US" dirty="0"/>
          </a:p>
        </p:txBody>
      </p:sp>
      <p:sp>
        <p:nvSpPr>
          <p:cNvPr id="3" name="Marcador de contenido 2"/>
          <p:cNvSpPr>
            <a:spLocks noGrp="1"/>
          </p:cNvSpPr>
          <p:nvPr>
            <p:ph idx="1"/>
          </p:nvPr>
        </p:nvSpPr>
        <p:spPr>
          <a:xfrm>
            <a:off x="330200" y="1893358"/>
            <a:ext cx="10515600" cy="4351338"/>
          </a:xfrm>
        </p:spPr>
        <p:txBody>
          <a:bodyPr/>
          <a:lstStyle/>
          <a:p>
            <a:r>
              <a:rPr lang="en-US" dirty="0" smtClean="0"/>
              <a:t>This document </a:t>
            </a:r>
            <a:r>
              <a:rPr lang="en-US" b="1" i="1" dirty="0" smtClean="0"/>
              <a:t>presents an analysis of the hypothesis that electoral </a:t>
            </a:r>
            <a:r>
              <a:rPr lang="en-US" i="1" u="sng" dirty="0" smtClean="0"/>
              <a:t>fraud may have occurred in Ecuador</a:t>
            </a:r>
            <a:r>
              <a:rPr lang="en-US" b="1" i="1" dirty="0" smtClean="0"/>
              <a:t>, drawing comparisons with the recent U.S. elections given the similarities in social media use between the 2 countries.</a:t>
            </a:r>
            <a:r>
              <a:rPr lang="en-US" i="1" dirty="0" smtClean="0"/>
              <a:t> </a:t>
            </a:r>
            <a:r>
              <a:rPr lang="en-US" dirty="0" smtClean="0"/>
              <a:t>By examining predictive models alongside official results, we aim to identify discrepancies that could suggest irregularities in the electoral process. </a:t>
            </a:r>
            <a:r>
              <a:rPr lang="en-US" b="1" i="1" dirty="0" smtClean="0"/>
              <a:t>The findings highlight the accuracy of the U.S. electoral predictions while raising concerns about the integrity of the electoral results in Ecuador</a:t>
            </a:r>
            <a:r>
              <a:rPr lang="en-US" dirty="0" smtClean="0"/>
              <a:t>, at the same time we </a:t>
            </a:r>
            <a:r>
              <a:rPr lang="en-US" b="1" i="1" dirty="0" smtClean="0"/>
              <a:t>aim to </a:t>
            </a:r>
            <a:r>
              <a:rPr lang="en-US" b="1" i="1" smtClean="0"/>
              <a:t>undercover an efficient </a:t>
            </a:r>
            <a:r>
              <a:rPr lang="en-US" b="1" i="1" dirty="0" smtClean="0"/>
              <a:t>and economic way to predict political outcomes </a:t>
            </a:r>
            <a:r>
              <a:rPr lang="en-US" b="1" i="1" dirty="0" err="1" smtClean="0"/>
              <a:t>bia</a:t>
            </a:r>
            <a:r>
              <a:rPr lang="en-US" b="1" i="1" dirty="0" smtClean="0"/>
              <a:t> Social media interactions</a:t>
            </a:r>
            <a:r>
              <a:rPr lang="en-US" dirty="0" smtClean="0"/>
              <a:t>.</a:t>
            </a:r>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z="3200" smtClean="0"/>
              <a:t>4</a:t>
            </a:fld>
            <a:endParaRPr lang="en-US" sz="3200" dirty="0"/>
          </a:p>
        </p:txBody>
      </p:sp>
    </p:spTree>
    <p:extLst>
      <p:ext uri="{BB962C8B-B14F-4D97-AF65-F5344CB8AC3E}">
        <p14:creationId xmlns:p14="http://schemas.microsoft.com/office/powerpoint/2010/main" val="3965521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5730" y="373592"/>
            <a:ext cx="10515600" cy="1325563"/>
          </a:xfrm>
        </p:spPr>
        <p:txBody>
          <a:bodyPr/>
          <a:lstStyle/>
          <a:p>
            <a:pPr algn="ctr"/>
            <a:r>
              <a:rPr lang="en-US" dirty="0" smtClean="0"/>
              <a:t>Methodology Diagram</a:t>
            </a:r>
            <a:endParaRPr lang="en-US"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1672" y="1282151"/>
            <a:ext cx="6863715" cy="5575849"/>
          </a:xfrm>
        </p:spPr>
      </p:pic>
      <p:sp>
        <p:nvSpPr>
          <p:cNvPr id="7" name="Marcador de número de diapositiva 6"/>
          <p:cNvSpPr>
            <a:spLocks noGrp="1"/>
          </p:cNvSpPr>
          <p:nvPr>
            <p:ph type="sldNum" sz="quarter" idx="12"/>
          </p:nvPr>
        </p:nvSpPr>
        <p:spPr/>
        <p:txBody>
          <a:bodyPr/>
          <a:lstStyle/>
          <a:p>
            <a:fld id="{6476761D-8B47-4C3A-AFA8-6FD8A708B6C1}" type="slidenum">
              <a:rPr lang="en-US" sz="3200" smtClean="0"/>
              <a:t>5</a:t>
            </a:fld>
            <a:endParaRPr lang="en-US" sz="3200" dirty="0"/>
          </a:p>
        </p:txBody>
      </p:sp>
    </p:spTree>
    <p:extLst>
      <p:ext uri="{BB962C8B-B14F-4D97-AF65-F5344CB8AC3E}">
        <p14:creationId xmlns:p14="http://schemas.microsoft.com/office/powerpoint/2010/main" val="2578320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Methodology</a:t>
            </a:r>
            <a:endParaRPr lang="en-US" dirty="0"/>
          </a:p>
        </p:txBody>
      </p:sp>
      <p:sp>
        <p:nvSpPr>
          <p:cNvPr id="3" name="Marcador de contenido 2"/>
          <p:cNvSpPr>
            <a:spLocks noGrp="1"/>
          </p:cNvSpPr>
          <p:nvPr>
            <p:ph idx="1"/>
          </p:nvPr>
        </p:nvSpPr>
        <p:spPr/>
        <p:txBody>
          <a:bodyPr>
            <a:normAutofit fontScale="70000" lnSpcReduction="20000"/>
          </a:bodyPr>
          <a:lstStyle/>
          <a:p>
            <a:pPr marL="0" indent="0">
              <a:buNone/>
            </a:pPr>
            <a:r>
              <a:rPr lang="en-US" b="1" dirty="0"/>
              <a:t>Methodology for Analyzing Electoral Fraud Hypothesis in Ecuador</a:t>
            </a:r>
          </a:p>
          <a:p>
            <a:pPr marL="0" indent="0">
              <a:buNone/>
            </a:pPr>
            <a:r>
              <a:rPr lang="en-US" b="1" dirty="0"/>
              <a:t>1. Research Design</a:t>
            </a:r>
          </a:p>
          <a:p>
            <a:r>
              <a:rPr lang="en-US" b="1" dirty="0"/>
              <a:t>Objective</a:t>
            </a:r>
            <a:r>
              <a:rPr lang="en-US" dirty="0"/>
              <a:t>: To analyze the hypothesis of electoral fraud in Ecuador by comparing it with the U.S. elections, focusing on social media interactions and predictive modeling.</a:t>
            </a:r>
          </a:p>
          <a:p>
            <a:r>
              <a:rPr lang="en-US" b="1" dirty="0"/>
              <a:t>Approach</a:t>
            </a:r>
            <a:r>
              <a:rPr lang="en-US" dirty="0"/>
              <a:t>: A mixed-methods approach combining quantitative analysis of electoral data and qualitative insights from social media interactions.</a:t>
            </a:r>
          </a:p>
          <a:p>
            <a:pPr marL="0" indent="0">
              <a:buNone/>
            </a:pPr>
            <a:r>
              <a:rPr lang="en-US" b="1" dirty="0"/>
              <a:t>2. Data Collection</a:t>
            </a:r>
          </a:p>
          <a:p>
            <a:r>
              <a:rPr lang="en-US" b="1" dirty="0"/>
              <a:t>Electoral Data</a:t>
            </a:r>
            <a:r>
              <a:rPr lang="en-US" dirty="0"/>
              <a:t>:</a:t>
            </a:r>
          </a:p>
          <a:p>
            <a:pPr lvl="1"/>
            <a:r>
              <a:rPr lang="en-US" dirty="0"/>
              <a:t>Obtain official electoral results from the Ecuadorian elections and the recent U.S. elections.</a:t>
            </a:r>
          </a:p>
          <a:p>
            <a:pPr lvl="1"/>
            <a:r>
              <a:rPr lang="en-US" dirty="0"/>
              <a:t>Collect historical voting data, including voter turnout, demographic information, and previous election results for both countries.</a:t>
            </a:r>
          </a:p>
          <a:p>
            <a:r>
              <a:rPr lang="en-US" b="1" dirty="0"/>
              <a:t>Social Media Data</a:t>
            </a:r>
            <a:r>
              <a:rPr lang="en-US" dirty="0"/>
              <a:t>:</a:t>
            </a:r>
          </a:p>
          <a:p>
            <a:pPr lvl="1"/>
            <a:r>
              <a:rPr lang="en-US" dirty="0"/>
              <a:t>Gather data from major social media platforms </a:t>
            </a:r>
            <a:r>
              <a:rPr lang="en-US" dirty="0" smtClean="0"/>
              <a:t>(Instagram, </a:t>
            </a:r>
            <a:r>
              <a:rPr lang="en-US" dirty="0" err="1" smtClean="0"/>
              <a:t>Tik</a:t>
            </a:r>
            <a:r>
              <a:rPr lang="en-US" dirty="0" smtClean="0"/>
              <a:t> </a:t>
            </a:r>
            <a:r>
              <a:rPr lang="en-US" dirty="0" err="1" smtClean="0"/>
              <a:t>Tok</a:t>
            </a:r>
            <a:r>
              <a:rPr lang="en-US" dirty="0" smtClean="0"/>
              <a:t>, Facebook, </a:t>
            </a:r>
            <a:r>
              <a:rPr lang="en-US" dirty="0" err="1" smtClean="0"/>
              <a:t>Youtube</a:t>
            </a:r>
            <a:r>
              <a:rPr lang="en-US" dirty="0" smtClean="0"/>
              <a:t>), </a:t>
            </a:r>
            <a:r>
              <a:rPr lang="en-US" dirty="0"/>
              <a:t>regarding political discussions, sentiment analysis, and engagement metrics related to the elections in both countries</a:t>
            </a:r>
            <a:r>
              <a:rPr lang="en-US" dirty="0" smtClean="0"/>
              <a:t>.</a:t>
            </a:r>
            <a:endParaRPr lang="en-US" dirty="0"/>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6</a:t>
            </a:fld>
            <a:endParaRPr lang="en-US"/>
          </a:p>
        </p:txBody>
      </p:sp>
    </p:spTree>
    <p:extLst>
      <p:ext uri="{BB962C8B-B14F-4D97-AF65-F5344CB8AC3E}">
        <p14:creationId xmlns:p14="http://schemas.microsoft.com/office/powerpoint/2010/main" val="208695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normAutofit fontScale="55000" lnSpcReduction="20000"/>
          </a:bodyPr>
          <a:lstStyle/>
          <a:p>
            <a:pPr marL="0" indent="0">
              <a:buNone/>
            </a:pPr>
            <a:r>
              <a:rPr lang="en-US" b="1" dirty="0" smtClean="0"/>
              <a:t>3. Data </a:t>
            </a:r>
            <a:r>
              <a:rPr lang="en-US" b="1" dirty="0"/>
              <a:t>Preprocessing</a:t>
            </a:r>
          </a:p>
          <a:p>
            <a:r>
              <a:rPr lang="en-US" b="1" dirty="0"/>
              <a:t>Cleaning</a:t>
            </a:r>
            <a:r>
              <a:rPr lang="en-US" dirty="0"/>
              <a:t>: Remove duplicates, irrelevant posts, and spam from the social media dataset.</a:t>
            </a:r>
          </a:p>
          <a:p>
            <a:r>
              <a:rPr lang="en-US" b="1" dirty="0"/>
              <a:t>Normalization</a:t>
            </a:r>
            <a:r>
              <a:rPr lang="en-US" dirty="0"/>
              <a:t>: Standardize data formats for both electoral and social media datasets to ensure consistency.</a:t>
            </a:r>
          </a:p>
          <a:p>
            <a:pPr marL="0" indent="0">
              <a:buNone/>
            </a:pPr>
            <a:r>
              <a:rPr lang="en-US" b="1" dirty="0"/>
              <a:t>4. Predictive </a:t>
            </a:r>
            <a:r>
              <a:rPr lang="en-US" b="1" dirty="0" smtClean="0"/>
              <a:t>Modeling     </a:t>
            </a:r>
          </a:p>
          <a:p>
            <a:r>
              <a:rPr lang="en-US" b="1" dirty="0" smtClean="0"/>
              <a:t>Model </a:t>
            </a:r>
            <a:r>
              <a:rPr lang="en-US" b="1" dirty="0"/>
              <a:t>Selection</a:t>
            </a:r>
            <a:r>
              <a:rPr lang="en-US" dirty="0"/>
              <a:t>: </a:t>
            </a:r>
            <a:r>
              <a:rPr lang="en-US" dirty="0" smtClean="0"/>
              <a:t>We created our own model called : Campaign Winner predictor aka as </a:t>
            </a:r>
            <a:r>
              <a:rPr lang="en-US" b="1" dirty="0" smtClean="0"/>
              <a:t>Social </a:t>
            </a:r>
            <a:r>
              <a:rPr lang="en-US" b="1" dirty="0"/>
              <a:t>Media Electoral Influence Model (SMEIM</a:t>
            </a:r>
            <a:r>
              <a:rPr lang="en-US" b="1" dirty="0" smtClean="0"/>
              <a:t>)</a:t>
            </a:r>
            <a:endParaRPr lang="en-US" dirty="0" smtClean="0"/>
          </a:p>
          <a:p>
            <a:pPr marL="0" indent="0">
              <a:buNone/>
            </a:pPr>
            <a:r>
              <a:rPr lang="en-US" b="1" dirty="0" smtClean="0"/>
              <a:t>Key </a:t>
            </a:r>
            <a:r>
              <a:rPr lang="en-US" b="1" dirty="0"/>
              <a:t>Features of the Model:</a:t>
            </a:r>
          </a:p>
          <a:p>
            <a:r>
              <a:rPr lang="en-US" b="1" dirty="0"/>
              <a:t>Input Data</a:t>
            </a:r>
            <a:r>
              <a:rPr lang="en-US" dirty="0"/>
              <a:t>: The model takes social media engagement data as input, specifically the number of shares and likes for each candidate across different platforms.</a:t>
            </a:r>
          </a:p>
          <a:p>
            <a:r>
              <a:rPr lang="en-US" b="1" dirty="0"/>
              <a:t>Percentage Calculation</a:t>
            </a:r>
            <a:r>
              <a:rPr lang="en-US" dirty="0"/>
              <a:t>: It calculates the percentage of total engagement for each candidate on each platform.</a:t>
            </a:r>
          </a:p>
          <a:p>
            <a:r>
              <a:rPr lang="en-US" b="1" dirty="0"/>
              <a:t>Aggregate Score</a:t>
            </a:r>
            <a:r>
              <a:rPr lang="en-US" dirty="0"/>
              <a:t>: It combines these percentages into a total score (XT) for each candidate, which is then normalized to a percentage of a defined total (in this case, 400).</a:t>
            </a:r>
          </a:p>
          <a:p>
            <a:r>
              <a:rPr lang="en-US" b="1" dirty="0"/>
              <a:t>Output</a:t>
            </a:r>
            <a:r>
              <a:rPr lang="en-US" dirty="0"/>
              <a:t>: The model outputs a predicted percentage of support for each candidate based on their social media engagement.</a:t>
            </a:r>
          </a:p>
          <a:p>
            <a:r>
              <a:rPr lang="en-US" b="1" dirty="0" smtClean="0"/>
              <a:t>Feature </a:t>
            </a:r>
            <a:r>
              <a:rPr lang="en-US" b="1" dirty="0"/>
              <a:t>Engineering</a:t>
            </a:r>
            <a:r>
              <a:rPr lang="en-US" dirty="0"/>
              <a:t>: Identify key features from social media data that may correlate with electoral outcomes, such as:</a:t>
            </a:r>
          </a:p>
          <a:p>
            <a:pPr lvl="1"/>
            <a:r>
              <a:rPr lang="en-US" dirty="0"/>
              <a:t>Volume of posts and </a:t>
            </a:r>
            <a:r>
              <a:rPr lang="en-US" dirty="0" smtClean="0"/>
              <a:t>interactions</a:t>
            </a:r>
            <a:endParaRPr lang="en-US" dirty="0"/>
          </a:p>
          <a:p>
            <a:pPr lvl="1"/>
            <a:r>
              <a:rPr lang="en-US" dirty="0"/>
              <a:t>Engagement rates </a:t>
            </a:r>
            <a:r>
              <a:rPr lang="en-US" dirty="0" smtClean="0"/>
              <a:t>( </a:t>
            </a:r>
            <a:r>
              <a:rPr lang="en-US" dirty="0" err="1" smtClean="0"/>
              <a:t>shares,likes</a:t>
            </a:r>
            <a:r>
              <a:rPr lang="en-US" dirty="0"/>
              <a:t> </a:t>
            </a:r>
            <a:r>
              <a:rPr lang="en-US" dirty="0" smtClean="0"/>
              <a:t>saves)</a:t>
            </a:r>
            <a:endParaRPr lang="en-US" dirty="0"/>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7</a:t>
            </a:fld>
            <a:endParaRPr lang="en-US"/>
          </a:p>
        </p:txBody>
      </p:sp>
    </p:spTree>
    <p:extLst>
      <p:ext uri="{BB962C8B-B14F-4D97-AF65-F5344CB8AC3E}">
        <p14:creationId xmlns:p14="http://schemas.microsoft.com/office/powerpoint/2010/main" val="53215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b="1" dirty="0"/>
              <a:t>Comparative Analysis</a:t>
            </a:r>
          </a:p>
          <a:p>
            <a:r>
              <a:rPr lang="en-US" b="1" dirty="0"/>
              <a:t>Discrepancy Identification</a:t>
            </a:r>
            <a:r>
              <a:rPr lang="en-US" dirty="0"/>
              <a:t>: Compare the predicted electoral outcomes from the models with the official results from Ecuador and the U.S. elections.</a:t>
            </a:r>
          </a:p>
          <a:p>
            <a:r>
              <a:rPr lang="en-US" b="1" dirty="0"/>
              <a:t>Visualization</a:t>
            </a:r>
            <a:r>
              <a:rPr lang="en-US" dirty="0"/>
              <a:t>: Utilize bar charts and scatter plots to visually represent the discrepancies between predicted and actual results.</a:t>
            </a:r>
          </a:p>
          <a:p>
            <a:pPr lvl="1"/>
            <a:r>
              <a:rPr lang="en-US" b="1" dirty="0"/>
              <a:t>Bar Charts</a:t>
            </a:r>
            <a:r>
              <a:rPr lang="en-US" dirty="0"/>
              <a:t>: Display the number of votes or percentage of votes for each candidate in both countries.</a:t>
            </a:r>
          </a:p>
          <a:p>
            <a:pPr lvl="1"/>
            <a:r>
              <a:rPr lang="en-US" b="1" dirty="0"/>
              <a:t>Scatter Plots</a:t>
            </a:r>
            <a:r>
              <a:rPr lang="en-US" dirty="0"/>
              <a:t>: Illustrate the relationship between social media engagement metrics and electoral outcomes, highlighting any outliers or irregularities.</a:t>
            </a:r>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8</a:t>
            </a:fld>
            <a:endParaRPr lang="en-US"/>
          </a:p>
        </p:txBody>
      </p:sp>
    </p:spTree>
    <p:extLst>
      <p:ext uri="{BB962C8B-B14F-4D97-AF65-F5344CB8AC3E}">
        <p14:creationId xmlns:p14="http://schemas.microsoft.com/office/powerpoint/2010/main" val="85563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b="1" dirty="0"/>
              <a:t>6. Statistical Analysis</a:t>
            </a:r>
          </a:p>
          <a:p>
            <a:r>
              <a:rPr lang="en-US" b="1" dirty="0"/>
              <a:t>Hypothesis Testing</a:t>
            </a:r>
            <a:r>
              <a:rPr lang="en-US" dirty="0"/>
              <a:t>: Conduct statistical tests </a:t>
            </a:r>
            <a:r>
              <a:rPr lang="en-US" dirty="0" smtClean="0"/>
              <a:t>( </a:t>
            </a:r>
            <a:r>
              <a:rPr lang="en-US" b="1" i="1" dirty="0"/>
              <a:t>chi-square tests</a:t>
            </a:r>
            <a:r>
              <a:rPr lang="en-US" dirty="0" smtClean="0"/>
              <a:t>,) </a:t>
            </a:r>
            <a:r>
              <a:rPr lang="en-US" dirty="0"/>
              <a:t>to determine if the discrepancies observed are statistically significant.</a:t>
            </a:r>
          </a:p>
          <a:p>
            <a:r>
              <a:rPr lang="en-US" b="1" dirty="0"/>
              <a:t>Correlation Analysis</a:t>
            </a:r>
            <a:r>
              <a:rPr lang="en-US" dirty="0"/>
              <a:t>: Assess the correlation between social media metrics and electoral outcomes to identify potential patterns indicative of electoral fraud.</a:t>
            </a:r>
          </a:p>
          <a:p>
            <a:endParaRPr lang="en-US" dirty="0"/>
          </a:p>
        </p:txBody>
      </p:sp>
      <p:sp>
        <p:nvSpPr>
          <p:cNvPr id="4" name="Marcador de número de diapositiva 3"/>
          <p:cNvSpPr>
            <a:spLocks noGrp="1"/>
          </p:cNvSpPr>
          <p:nvPr>
            <p:ph type="sldNum" sz="quarter" idx="12"/>
          </p:nvPr>
        </p:nvSpPr>
        <p:spPr/>
        <p:txBody>
          <a:bodyPr/>
          <a:lstStyle/>
          <a:p>
            <a:fld id="{6476761D-8B47-4C3A-AFA8-6FD8A708B6C1}" type="slidenum">
              <a:rPr lang="en-US" smtClean="0"/>
              <a:t>9</a:t>
            </a:fld>
            <a:endParaRPr lang="en-US"/>
          </a:p>
        </p:txBody>
      </p:sp>
    </p:spTree>
    <p:extLst>
      <p:ext uri="{BB962C8B-B14F-4D97-AF65-F5344CB8AC3E}">
        <p14:creationId xmlns:p14="http://schemas.microsoft.com/office/powerpoint/2010/main" val="39769132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915</Words>
  <Application>Microsoft Office PowerPoint</Application>
  <PresentationFormat>Panorámica</PresentationFormat>
  <Paragraphs>161</Paragraphs>
  <Slides>29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de Office</vt:lpstr>
      <vt:lpstr>Campaign Winner Predictor (Presentation on Election Fraud Hypothesis in Ecuador)</vt:lpstr>
      <vt:lpstr>Index</vt:lpstr>
      <vt:lpstr>Executive Summary: Analyzing Electoral Fraud Hypothesis in Ecuador and creating an efficient and diligent predictive model </vt:lpstr>
      <vt:lpstr>Introduction</vt:lpstr>
      <vt:lpstr>Methodology Diagram</vt:lpstr>
      <vt:lpstr>Methodology</vt:lpstr>
      <vt:lpstr>Presentación de PowerPoint</vt:lpstr>
      <vt:lpstr>Presentación de PowerPoint</vt:lpstr>
      <vt:lpstr>Presentación de PowerPoint</vt:lpstr>
      <vt:lpstr>Presentación de PowerPoint</vt:lpstr>
      <vt:lpstr>Presentación de PowerPoint</vt:lpstr>
      <vt:lpstr>U.S. Election Results Comparison </vt:lpstr>
      <vt:lpstr>Official Results Official Percentages: </vt:lpstr>
      <vt:lpstr>Presentación de PowerPoint</vt:lpstr>
      <vt:lpstr>Predictive vs. Official Results (Insights)</vt:lpstr>
      <vt:lpstr>Scatter Plot USA</vt:lpstr>
      <vt:lpstr>Chi Square Test USA Study</vt:lpstr>
      <vt:lpstr>U.S. Election and campaign winner predictor study preliminary conclussions:</vt:lpstr>
      <vt:lpstr>Ecuador Election Results Analysis :</vt:lpstr>
      <vt:lpstr>Presentación de PowerPoint</vt:lpstr>
      <vt:lpstr>Ecuador Official Results Official Percentages:</vt:lpstr>
      <vt:lpstr>Official Results</vt:lpstr>
      <vt:lpstr>Comparison of Official vs Predicted Results for All Candidates Ecuador</vt:lpstr>
      <vt:lpstr>Scatter Plot Ecuador</vt:lpstr>
      <vt:lpstr>Chi Square test Ecuador</vt:lpstr>
      <vt:lpstr>Ecuador Election and campaign winner predictor  study preliminary conclusions:</vt:lpstr>
      <vt:lpstr>Models Accuracy Comparison between USA and Ecuador</vt:lpstr>
      <vt:lpstr>Conclusion:</vt:lpstr>
      <vt:lpstr>Additional Codes / Algorythms, Model Equation and XMLS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Campaing Winner Predictor (Presentation on Election Fraud Hypothesis in Ecuador)</dc:title>
  <dc:creator>Gerardo Bonnard</dc:creator>
  <cp:lastModifiedBy>Gerardo Bonnard</cp:lastModifiedBy>
  <cp:revision>45</cp:revision>
  <dcterms:created xsi:type="dcterms:W3CDTF">2025-03-17T18:53:43Z</dcterms:created>
  <dcterms:modified xsi:type="dcterms:W3CDTF">2025-03-26T20:32:22Z</dcterms:modified>
</cp:coreProperties>
</file>