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6"/>
  </p:notesMasterIdLst>
  <p:handoutMasterIdLst>
    <p:handoutMasterId r:id="rId37"/>
  </p:handoutMasterIdLst>
  <p:sldIdLst>
    <p:sldId id="256" r:id="rId2"/>
    <p:sldId id="257" r:id="rId3"/>
    <p:sldId id="259" r:id="rId4"/>
    <p:sldId id="260" r:id="rId5"/>
    <p:sldId id="283" r:id="rId6"/>
    <p:sldId id="304" r:id="rId7"/>
    <p:sldId id="261" r:id="rId8"/>
    <p:sldId id="262" r:id="rId9"/>
    <p:sldId id="263" r:id="rId10"/>
    <p:sldId id="264" r:id="rId11"/>
    <p:sldId id="265" r:id="rId12"/>
    <p:sldId id="266" r:id="rId13"/>
    <p:sldId id="267" r:id="rId14"/>
    <p:sldId id="268" r:id="rId15"/>
    <p:sldId id="269" r:id="rId16"/>
    <p:sldId id="375" r:id="rId17"/>
    <p:sldId id="270" r:id="rId18"/>
    <p:sldId id="271" r:id="rId19"/>
    <p:sldId id="272" r:id="rId20"/>
    <p:sldId id="273" r:id="rId21"/>
    <p:sldId id="274" r:id="rId22"/>
    <p:sldId id="275" r:id="rId23"/>
    <p:sldId id="276" r:id="rId24"/>
    <p:sldId id="376" r:id="rId25"/>
    <p:sldId id="277" r:id="rId26"/>
    <p:sldId id="377" r:id="rId27"/>
    <p:sldId id="378" r:id="rId28"/>
    <p:sldId id="278" r:id="rId29"/>
    <p:sldId id="284" r:id="rId30"/>
    <p:sldId id="379" r:id="rId31"/>
    <p:sldId id="279" r:id="rId32"/>
    <p:sldId id="280" r:id="rId33"/>
    <p:sldId id="281" r:id="rId34"/>
    <p:sldId id="282"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397230F-B90B-41C1-B7FE-0983E87D9122}">
          <p14:sldIdLst>
            <p14:sldId id="256"/>
            <p14:sldId id="257"/>
            <p14:sldId id="259"/>
            <p14:sldId id="260"/>
            <p14:sldId id="283"/>
            <p14:sldId id="304"/>
            <p14:sldId id="261"/>
            <p14:sldId id="262"/>
            <p14:sldId id="263"/>
            <p14:sldId id="264"/>
            <p14:sldId id="265"/>
            <p14:sldId id="266"/>
            <p14:sldId id="267"/>
            <p14:sldId id="268"/>
            <p14:sldId id="269"/>
            <p14:sldId id="375"/>
            <p14:sldId id="270"/>
            <p14:sldId id="271"/>
            <p14:sldId id="272"/>
            <p14:sldId id="273"/>
            <p14:sldId id="274"/>
            <p14:sldId id="275"/>
            <p14:sldId id="276"/>
            <p14:sldId id="376"/>
            <p14:sldId id="277"/>
            <p14:sldId id="377"/>
            <p14:sldId id="378"/>
            <p14:sldId id="278"/>
            <p14:sldId id="284"/>
            <p14:sldId id="379"/>
            <p14:sldId id="279"/>
            <p14:sldId id="280"/>
            <p14:sldId id="281"/>
            <p14:sldId id="28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79136" autoAdjust="0"/>
  </p:normalViewPr>
  <p:slideViewPr>
    <p:cSldViewPr>
      <p:cViewPr varScale="1">
        <p:scale>
          <a:sx n="68" d="100"/>
          <a:sy n="68" d="100"/>
        </p:scale>
        <p:origin x="1814" y="58"/>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3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08537C-CF67-4C61-BD7F-6D0C29205B5F}" type="doc">
      <dgm:prSet loTypeId="urn:microsoft.com/office/officeart/2005/8/layout/matrix3" loCatId="matrix" qsTypeId="urn:microsoft.com/office/officeart/2005/8/quickstyle/simple3" qsCatId="simple" csTypeId="urn:microsoft.com/office/officeart/2005/8/colors/accent1_2" csCatId="accent1" phldr="1"/>
      <dgm:spPr/>
      <dgm:t>
        <a:bodyPr/>
        <a:lstStyle/>
        <a:p>
          <a:endParaRPr lang="zh-CN" altLang="en-US"/>
        </a:p>
      </dgm:t>
    </dgm:pt>
    <dgm:pt modelId="{E99065A2-0D9D-43D2-96E4-0C1A6F0A31CA}">
      <dgm:prSet custT="1"/>
      <dgm:spPr/>
      <dgm:t>
        <a:bodyPr/>
        <a:lstStyle/>
        <a:p>
          <a:pPr rtl="0"/>
          <a:r>
            <a:rPr lang="zh-CN" altLang="en-US" sz="2800" b="1"/>
            <a:t>有效性</a:t>
          </a:r>
          <a:endParaRPr lang="zh-CN" altLang="en-US" sz="2800"/>
        </a:p>
      </dgm:t>
    </dgm:pt>
    <dgm:pt modelId="{6E8C723D-AE91-4EB3-975A-299010935DB2}" type="parTrans" cxnId="{2281C54B-A6A6-4CBF-BF60-D760DBA4B49A}">
      <dgm:prSet/>
      <dgm:spPr/>
      <dgm:t>
        <a:bodyPr/>
        <a:lstStyle/>
        <a:p>
          <a:endParaRPr lang="zh-CN" altLang="en-US" sz="2800">
            <a:solidFill>
              <a:srgbClr val="FF0000"/>
            </a:solidFill>
          </a:endParaRPr>
        </a:p>
      </dgm:t>
    </dgm:pt>
    <dgm:pt modelId="{FD9916A8-EB93-43B5-B82E-0D14F5839823}" type="sibTrans" cxnId="{2281C54B-A6A6-4CBF-BF60-D760DBA4B49A}">
      <dgm:prSet/>
      <dgm:spPr/>
      <dgm:t>
        <a:bodyPr/>
        <a:lstStyle/>
        <a:p>
          <a:endParaRPr lang="zh-CN" altLang="en-US" sz="2800">
            <a:solidFill>
              <a:srgbClr val="FF0000"/>
            </a:solidFill>
          </a:endParaRPr>
        </a:p>
      </dgm:t>
    </dgm:pt>
    <dgm:pt modelId="{92C1CC70-E101-49C0-A4C1-BBAEE7381084}">
      <dgm:prSet custT="1"/>
      <dgm:spPr/>
      <dgm:t>
        <a:bodyPr/>
        <a:lstStyle/>
        <a:p>
          <a:pPr rtl="0"/>
          <a:r>
            <a:rPr lang="zh-CN" altLang="en-US" sz="2800" b="1"/>
            <a:t>可扩</a:t>
          </a:r>
          <a:endParaRPr lang="en-US" altLang="zh-CN" sz="2800" b="1"/>
        </a:p>
        <a:p>
          <a:pPr rtl="0"/>
          <a:r>
            <a:rPr lang="zh-CN" altLang="en-US" sz="2800" b="1"/>
            <a:t>充性</a:t>
          </a:r>
          <a:endParaRPr lang="zh-CN" altLang="en-US" sz="2800" dirty="0"/>
        </a:p>
      </dgm:t>
    </dgm:pt>
    <dgm:pt modelId="{EE65287D-293D-4F6A-A008-D9D6AE842A78}" type="parTrans" cxnId="{38AA9582-AE04-4353-8828-A304F2AAD05E}">
      <dgm:prSet/>
      <dgm:spPr/>
      <dgm:t>
        <a:bodyPr/>
        <a:lstStyle/>
        <a:p>
          <a:endParaRPr lang="zh-CN" altLang="en-US" sz="2800">
            <a:solidFill>
              <a:srgbClr val="FF0000"/>
            </a:solidFill>
          </a:endParaRPr>
        </a:p>
      </dgm:t>
    </dgm:pt>
    <dgm:pt modelId="{9F44D419-45A9-41D3-8EB9-61B28AFD93A2}" type="sibTrans" cxnId="{38AA9582-AE04-4353-8828-A304F2AAD05E}">
      <dgm:prSet/>
      <dgm:spPr/>
      <dgm:t>
        <a:bodyPr/>
        <a:lstStyle/>
        <a:p>
          <a:endParaRPr lang="zh-CN" altLang="en-US" sz="2800">
            <a:solidFill>
              <a:srgbClr val="FF0000"/>
            </a:solidFill>
          </a:endParaRPr>
        </a:p>
      </dgm:t>
    </dgm:pt>
    <dgm:pt modelId="{5B23E256-25D1-4DD3-BA8B-DFFC14B8F387}">
      <dgm:prSet custT="1"/>
      <dgm:spPr/>
      <dgm:t>
        <a:bodyPr/>
        <a:lstStyle/>
        <a:p>
          <a:pPr rtl="0"/>
          <a:r>
            <a:rPr lang="zh-CN" altLang="en-US" sz="2800" b="1"/>
            <a:t>开放性</a:t>
          </a:r>
          <a:endParaRPr lang="zh-CN" altLang="en-US" sz="2800"/>
        </a:p>
      </dgm:t>
    </dgm:pt>
    <dgm:pt modelId="{CE67DF24-FD43-48F9-B301-3DFF51CC586F}" type="parTrans" cxnId="{F62C7769-ADF1-435D-87B4-AD256101B01E}">
      <dgm:prSet/>
      <dgm:spPr/>
      <dgm:t>
        <a:bodyPr/>
        <a:lstStyle/>
        <a:p>
          <a:endParaRPr lang="zh-CN" altLang="en-US" sz="2800">
            <a:solidFill>
              <a:srgbClr val="FF0000"/>
            </a:solidFill>
          </a:endParaRPr>
        </a:p>
      </dgm:t>
    </dgm:pt>
    <dgm:pt modelId="{0A128B1E-25C0-47CD-A70C-C88008DE162F}" type="sibTrans" cxnId="{F62C7769-ADF1-435D-87B4-AD256101B01E}">
      <dgm:prSet/>
      <dgm:spPr/>
      <dgm:t>
        <a:bodyPr/>
        <a:lstStyle/>
        <a:p>
          <a:endParaRPr lang="zh-CN" altLang="en-US" sz="2800">
            <a:solidFill>
              <a:srgbClr val="FF0000"/>
            </a:solidFill>
          </a:endParaRPr>
        </a:p>
      </dgm:t>
    </dgm:pt>
    <dgm:pt modelId="{C3996ABB-1A5D-4BC4-A132-21882B6CB1DD}">
      <dgm:prSet custT="1"/>
      <dgm:spPr/>
      <dgm:t>
        <a:bodyPr/>
        <a:lstStyle/>
        <a:p>
          <a:pPr rtl="0"/>
          <a:r>
            <a:rPr lang="zh-CN" altLang="en-US" sz="2800" b="1"/>
            <a:t>方便性</a:t>
          </a:r>
          <a:endParaRPr lang="zh-CN" altLang="en-US" sz="2800"/>
        </a:p>
      </dgm:t>
    </dgm:pt>
    <dgm:pt modelId="{73F37767-ADF1-494E-8C90-9B471C70F155}" type="parTrans" cxnId="{2591887E-4F57-4BE8-A911-B9B30DDD2AC4}">
      <dgm:prSet/>
      <dgm:spPr/>
      <dgm:t>
        <a:bodyPr/>
        <a:lstStyle/>
        <a:p>
          <a:endParaRPr lang="zh-CN" altLang="en-US"/>
        </a:p>
      </dgm:t>
    </dgm:pt>
    <dgm:pt modelId="{C016CD65-94BB-4E77-A9D7-879C0A82B228}" type="sibTrans" cxnId="{2591887E-4F57-4BE8-A911-B9B30DDD2AC4}">
      <dgm:prSet/>
      <dgm:spPr/>
      <dgm:t>
        <a:bodyPr/>
        <a:lstStyle/>
        <a:p>
          <a:endParaRPr lang="zh-CN" altLang="en-US"/>
        </a:p>
      </dgm:t>
    </dgm:pt>
    <dgm:pt modelId="{779A97E1-5F60-4106-9BB3-6C3942470032}" type="pres">
      <dgm:prSet presAssocID="{C308537C-CF67-4C61-BD7F-6D0C29205B5F}" presName="matrix" presStyleCnt="0">
        <dgm:presLayoutVars>
          <dgm:chMax val="1"/>
          <dgm:dir/>
          <dgm:resizeHandles val="exact"/>
        </dgm:presLayoutVars>
      </dgm:prSet>
      <dgm:spPr/>
    </dgm:pt>
    <dgm:pt modelId="{DA2E1583-73A4-4127-A338-25FB9739E4BC}" type="pres">
      <dgm:prSet presAssocID="{C308537C-CF67-4C61-BD7F-6D0C29205B5F}" presName="diamond" presStyleLbl="bgShp" presStyleIdx="0" presStyleCnt="1"/>
      <dgm:spPr/>
    </dgm:pt>
    <dgm:pt modelId="{7395454F-2A8C-43CA-8131-E65A5EEAA1A7}" type="pres">
      <dgm:prSet presAssocID="{C308537C-CF67-4C61-BD7F-6D0C29205B5F}" presName="quad1" presStyleLbl="node1" presStyleIdx="0" presStyleCnt="4">
        <dgm:presLayoutVars>
          <dgm:chMax val="0"/>
          <dgm:chPref val="0"/>
          <dgm:bulletEnabled val="1"/>
        </dgm:presLayoutVars>
      </dgm:prSet>
      <dgm:spPr/>
    </dgm:pt>
    <dgm:pt modelId="{501FDB92-586B-43DF-BACD-3D7B566055F6}" type="pres">
      <dgm:prSet presAssocID="{C308537C-CF67-4C61-BD7F-6D0C29205B5F}" presName="quad2" presStyleLbl="node1" presStyleIdx="1" presStyleCnt="4">
        <dgm:presLayoutVars>
          <dgm:chMax val="0"/>
          <dgm:chPref val="0"/>
          <dgm:bulletEnabled val="1"/>
        </dgm:presLayoutVars>
      </dgm:prSet>
      <dgm:spPr/>
    </dgm:pt>
    <dgm:pt modelId="{1CE4013B-5A38-4880-B122-13BB533ADD42}" type="pres">
      <dgm:prSet presAssocID="{C308537C-CF67-4C61-BD7F-6D0C29205B5F}" presName="quad3" presStyleLbl="node1" presStyleIdx="2" presStyleCnt="4">
        <dgm:presLayoutVars>
          <dgm:chMax val="0"/>
          <dgm:chPref val="0"/>
          <dgm:bulletEnabled val="1"/>
        </dgm:presLayoutVars>
      </dgm:prSet>
      <dgm:spPr/>
    </dgm:pt>
    <dgm:pt modelId="{C78A5C27-511B-499E-97CD-BD7E0B4C054D}" type="pres">
      <dgm:prSet presAssocID="{C308537C-CF67-4C61-BD7F-6D0C29205B5F}" presName="quad4" presStyleLbl="node1" presStyleIdx="3" presStyleCnt="4">
        <dgm:presLayoutVars>
          <dgm:chMax val="0"/>
          <dgm:chPref val="0"/>
          <dgm:bulletEnabled val="1"/>
        </dgm:presLayoutVars>
      </dgm:prSet>
      <dgm:spPr/>
    </dgm:pt>
  </dgm:ptLst>
  <dgm:cxnLst>
    <dgm:cxn modelId="{80853004-5B52-4E97-A514-E930B1AD2B90}" type="presOf" srcId="{92C1CC70-E101-49C0-A4C1-BBAEE7381084}" destId="{1CE4013B-5A38-4880-B122-13BB533ADD42}" srcOrd="0" destOrd="0" presId="urn:microsoft.com/office/officeart/2005/8/layout/matrix3"/>
    <dgm:cxn modelId="{66509616-306F-40E4-B4A5-1A01EE5A1CED}" type="presOf" srcId="{5B23E256-25D1-4DD3-BA8B-DFFC14B8F387}" destId="{C78A5C27-511B-499E-97CD-BD7E0B4C054D}" srcOrd="0" destOrd="0" presId="urn:microsoft.com/office/officeart/2005/8/layout/matrix3"/>
    <dgm:cxn modelId="{F62C7769-ADF1-435D-87B4-AD256101B01E}" srcId="{C308537C-CF67-4C61-BD7F-6D0C29205B5F}" destId="{5B23E256-25D1-4DD3-BA8B-DFFC14B8F387}" srcOrd="3" destOrd="0" parTransId="{CE67DF24-FD43-48F9-B301-3DFF51CC586F}" sibTransId="{0A128B1E-25C0-47CD-A70C-C88008DE162F}"/>
    <dgm:cxn modelId="{2281C54B-A6A6-4CBF-BF60-D760DBA4B49A}" srcId="{C308537C-CF67-4C61-BD7F-6D0C29205B5F}" destId="{E99065A2-0D9D-43D2-96E4-0C1A6F0A31CA}" srcOrd="1" destOrd="0" parTransId="{6E8C723D-AE91-4EB3-975A-299010935DB2}" sibTransId="{FD9916A8-EB93-43B5-B82E-0D14F5839823}"/>
    <dgm:cxn modelId="{2591887E-4F57-4BE8-A911-B9B30DDD2AC4}" srcId="{C308537C-CF67-4C61-BD7F-6D0C29205B5F}" destId="{C3996ABB-1A5D-4BC4-A132-21882B6CB1DD}" srcOrd="0" destOrd="0" parTransId="{73F37767-ADF1-494E-8C90-9B471C70F155}" sibTransId="{C016CD65-94BB-4E77-A9D7-879C0A82B228}"/>
    <dgm:cxn modelId="{38AA9582-AE04-4353-8828-A304F2AAD05E}" srcId="{C308537C-CF67-4C61-BD7F-6D0C29205B5F}" destId="{92C1CC70-E101-49C0-A4C1-BBAEE7381084}" srcOrd="2" destOrd="0" parTransId="{EE65287D-293D-4F6A-A008-D9D6AE842A78}" sibTransId="{9F44D419-45A9-41D3-8EB9-61B28AFD93A2}"/>
    <dgm:cxn modelId="{C1BFEF88-81D4-4BFC-80B4-A9CEB5B6CEFF}" type="presOf" srcId="{C3996ABB-1A5D-4BC4-A132-21882B6CB1DD}" destId="{7395454F-2A8C-43CA-8131-E65A5EEAA1A7}" srcOrd="0" destOrd="0" presId="urn:microsoft.com/office/officeart/2005/8/layout/matrix3"/>
    <dgm:cxn modelId="{2585AAA1-C82C-4B8C-A02A-8B4D3EC3C95B}" type="presOf" srcId="{C308537C-CF67-4C61-BD7F-6D0C29205B5F}" destId="{779A97E1-5F60-4106-9BB3-6C3942470032}" srcOrd="0" destOrd="0" presId="urn:microsoft.com/office/officeart/2005/8/layout/matrix3"/>
    <dgm:cxn modelId="{71AA8EF7-D186-4213-BD3B-00C09E1963F1}" type="presOf" srcId="{E99065A2-0D9D-43D2-96E4-0C1A6F0A31CA}" destId="{501FDB92-586B-43DF-BACD-3D7B566055F6}" srcOrd="0" destOrd="0" presId="urn:microsoft.com/office/officeart/2005/8/layout/matrix3"/>
    <dgm:cxn modelId="{12146A95-1550-436F-9BA8-EA98041283EC}" type="presParOf" srcId="{779A97E1-5F60-4106-9BB3-6C3942470032}" destId="{DA2E1583-73A4-4127-A338-25FB9739E4BC}" srcOrd="0" destOrd="0" presId="urn:microsoft.com/office/officeart/2005/8/layout/matrix3"/>
    <dgm:cxn modelId="{24262239-8D9E-406C-84F8-8CC75BB89F4D}" type="presParOf" srcId="{779A97E1-5F60-4106-9BB3-6C3942470032}" destId="{7395454F-2A8C-43CA-8131-E65A5EEAA1A7}" srcOrd="1" destOrd="0" presId="urn:microsoft.com/office/officeart/2005/8/layout/matrix3"/>
    <dgm:cxn modelId="{0290E33F-0243-4C79-8D66-84265C91B426}" type="presParOf" srcId="{779A97E1-5F60-4106-9BB3-6C3942470032}" destId="{501FDB92-586B-43DF-BACD-3D7B566055F6}" srcOrd="2" destOrd="0" presId="urn:microsoft.com/office/officeart/2005/8/layout/matrix3"/>
    <dgm:cxn modelId="{D808ECBE-262F-4B80-8ED8-8BEFD48A18F3}" type="presParOf" srcId="{779A97E1-5F60-4106-9BB3-6C3942470032}" destId="{1CE4013B-5A38-4880-B122-13BB533ADD42}" srcOrd="3" destOrd="0" presId="urn:microsoft.com/office/officeart/2005/8/layout/matrix3"/>
    <dgm:cxn modelId="{F39F8243-1C68-42A4-A956-953382588B03}" type="presParOf" srcId="{779A97E1-5F60-4106-9BB3-6C3942470032}" destId="{C78A5C27-511B-499E-97CD-BD7E0B4C054D}"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2E1583-73A4-4127-A338-25FB9739E4BC}">
      <dsp:nvSpPr>
        <dsp:cNvPr id="0" name=""/>
        <dsp:cNvSpPr/>
      </dsp:nvSpPr>
      <dsp:spPr>
        <a:xfrm>
          <a:off x="1152128" y="0"/>
          <a:ext cx="4248472" cy="4248472"/>
        </a:xfrm>
        <a:prstGeom prst="diamond">
          <a:avLst/>
        </a:prstGeom>
        <a:solidFill>
          <a:schemeClr val="accent1">
            <a:tint val="40000"/>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dsp:style>
    </dsp:sp>
    <dsp:sp modelId="{7395454F-2A8C-43CA-8131-E65A5EEAA1A7}">
      <dsp:nvSpPr>
        <dsp:cNvPr id="0" name=""/>
        <dsp:cNvSpPr/>
      </dsp:nvSpPr>
      <dsp:spPr>
        <a:xfrm>
          <a:off x="1555732" y="403604"/>
          <a:ext cx="1656904" cy="1656904"/>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a:t>方便性</a:t>
          </a:r>
          <a:endParaRPr lang="zh-CN" altLang="en-US" sz="2800" kern="1200"/>
        </a:p>
      </dsp:txBody>
      <dsp:txXfrm>
        <a:off x="1636615" y="484487"/>
        <a:ext cx="1495138" cy="1495138"/>
      </dsp:txXfrm>
    </dsp:sp>
    <dsp:sp modelId="{501FDB92-586B-43DF-BACD-3D7B566055F6}">
      <dsp:nvSpPr>
        <dsp:cNvPr id="0" name=""/>
        <dsp:cNvSpPr/>
      </dsp:nvSpPr>
      <dsp:spPr>
        <a:xfrm>
          <a:off x="3340091" y="403604"/>
          <a:ext cx="1656904" cy="1656904"/>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a:t>有效性</a:t>
          </a:r>
          <a:endParaRPr lang="zh-CN" altLang="en-US" sz="2800" kern="1200"/>
        </a:p>
      </dsp:txBody>
      <dsp:txXfrm>
        <a:off x="3420974" y="484487"/>
        <a:ext cx="1495138" cy="1495138"/>
      </dsp:txXfrm>
    </dsp:sp>
    <dsp:sp modelId="{1CE4013B-5A38-4880-B122-13BB533ADD42}">
      <dsp:nvSpPr>
        <dsp:cNvPr id="0" name=""/>
        <dsp:cNvSpPr/>
      </dsp:nvSpPr>
      <dsp:spPr>
        <a:xfrm>
          <a:off x="1555732" y="2187963"/>
          <a:ext cx="1656904" cy="1656904"/>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a:t>可扩</a:t>
          </a:r>
          <a:endParaRPr lang="en-US" altLang="zh-CN" sz="2800" b="1" kern="1200"/>
        </a:p>
        <a:p>
          <a:pPr marL="0" lvl="0" indent="0" algn="ctr" defTabSz="1244600" rtl="0">
            <a:lnSpc>
              <a:spcPct val="90000"/>
            </a:lnSpc>
            <a:spcBef>
              <a:spcPct val="0"/>
            </a:spcBef>
            <a:spcAft>
              <a:spcPct val="35000"/>
            </a:spcAft>
            <a:buNone/>
          </a:pPr>
          <a:r>
            <a:rPr lang="zh-CN" altLang="en-US" sz="2800" b="1" kern="1200"/>
            <a:t>充性</a:t>
          </a:r>
          <a:endParaRPr lang="zh-CN" altLang="en-US" sz="2800" kern="1200" dirty="0"/>
        </a:p>
      </dsp:txBody>
      <dsp:txXfrm>
        <a:off x="1636615" y="2268846"/>
        <a:ext cx="1495138" cy="1495138"/>
      </dsp:txXfrm>
    </dsp:sp>
    <dsp:sp modelId="{C78A5C27-511B-499E-97CD-BD7E0B4C054D}">
      <dsp:nvSpPr>
        <dsp:cNvPr id="0" name=""/>
        <dsp:cNvSpPr/>
      </dsp:nvSpPr>
      <dsp:spPr>
        <a:xfrm>
          <a:off x="3340091" y="2187963"/>
          <a:ext cx="1656904" cy="1656904"/>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a:t>开放性</a:t>
          </a:r>
          <a:endParaRPr lang="zh-CN" altLang="en-US" sz="2800" kern="1200"/>
        </a:p>
      </dsp:txBody>
      <dsp:txXfrm>
        <a:off x="3420974" y="2268846"/>
        <a:ext cx="1495138" cy="149513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2019/9/20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4022487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2019/9/20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252944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主要操作系统有哪些？各有什么侧重？</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6</a:t>
            </a:fld>
            <a:endParaRPr lang="zh-CN" altLang="en-US"/>
          </a:p>
        </p:txBody>
      </p:sp>
    </p:spTree>
    <p:extLst>
      <p:ext uri="{BB962C8B-B14F-4D97-AF65-F5344CB8AC3E}">
        <p14:creationId xmlns:p14="http://schemas.microsoft.com/office/powerpoint/2010/main" val="2899517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缺点是什么？</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15</a:t>
            </a:fld>
            <a:endParaRPr lang="zh-CN" altLang="en-US"/>
          </a:p>
        </p:txBody>
      </p:sp>
    </p:spTree>
    <p:extLst>
      <p:ext uri="{BB962C8B-B14F-4D97-AF65-F5344CB8AC3E}">
        <p14:creationId xmlns:p14="http://schemas.microsoft.com/office/powerpoint/2010/main" val="1785115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18</a:t>
            </a:fld>
            <a:endParaRPr lang="zh-CN" altLang="en-US"/>
          </a:p>
        </p:txBody>
      </p:sp>
    </p:spTree>
    <p:extLst>
      <p:ext uri="{BB962C8B-B14F-4D97-AF65-F5344CB8AC3E}">
        <p14:creationId xmlns:p14="http://schemas.microsoft.com/office/powerpoint/2010/main" val="33469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25</a:t>
            </a:fld>
            <a:endParaRPr lang="zh-CN" altLang="en-US"/>
          </a:p>
        </p:txBody>
      </p:sp>
    </p:spTree>
    <p:extLst>
      <p:ext uri="{BB962C8B-B14F-4D97-AF65-F5344CB8AC3E}">
        <p14:creationId xmlns:p14="http://schemas.microsoft.com/office/powerpoint/2010/main" val="3897121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34</a:t>
            </a:fld>
            <a:endParaRPr lang="zh-CN" altLang="en-US"/>
          </a:p>
        </p:txBody>
      </p:sp>
    </p:spTree>
    <p:extLst>
      <p:ext uri="{BB962C8B-B14F-4D97-AF65-F5344CB8AC3E}">
        <p14:creationId xmlns:p14="http://schemas.microsoft.com/office/powerpoint/2010/main" val="786813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79E859DE-EE20-4012-B7AC-0EEDA4CD0340}" type="datetime8">
              <a:rPr lang="zh-CN" altLang="en-US" smtClean="0"/>
              <a:pPr/>
              <a:t>2019年9月20日10时18分</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4AFDB023-E095-4008-8B8B-C9515585DFD8}" type="datetime8">
              <a:rPr lang="zh-CN" altLang="en-US" smtClean="0"/>
              <a:pPr/>
              <a:t>2019年9月20日10时18分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F1B9371-AC99-4734-B9DB-17B2CEA54C21}" type="datetime8">
              <a:rPr lang="zh-CN" altLang="en-US" smtClean="0"/>
              <a:pPr/>
              <a:t>2019年9月20日10时18分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49B0A5A-E24A-48F8-8532-A2651F1C0E05}" type="slidenum">
              <a:rPr lang="en-US" altLang="zh-CN"/>
              <a:pPr>
                <a:defRPr/>
              </a:pPr>
              <a:t>‹#›</a:t>
            </a:fld>
            <a:endParaRPr lang="en-US" altLang="zh-CN"/>
          </a:p>
        </p:txBody>
      </p:sp>
    </p:spTree>
    <p:extLst>
      <p:ext uri="{BB962C8B-B14F-4D97-AF65-F5344CB8AC3E}">
        <p14:creationId xmlns:p14="http://schemas.microsoft.com/office/powerpoint/2010/main" val="257145703"/>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p:txBody>
          <a:bodyPr/>
          <a:lstStyle/>
          <a:p>
            <a:fld id="{71DF561C-A039-4877-AA4A-6908B08AB3AF}" type="datetime8">
              <a:rPr lang="zh-CN" altLang="en-US" smtClean="0"/>
              <a:pPr/>
              <a:t>2019年9月20日10时18分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8" name="内容占位符 7"/>
          <p:cNvSpPr>
            <a:spLocks noGrp="1"/>
          </p:cNvSpPr>
          <p:nvPr>
            <p:ph sz="quarter" idx="1"/>
          </p:nvPr>
        </p:nvSpPr>
        <p:spPr>
          <a:xfrm>
            <a:off x="457200" y="1219200"/>
            <a:ext cx="8229600" cy="4937760"/>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1EA452A7-2E37-4A25-8902-7B1AF5004E32}" type="datetime8">
              <a:rPr lang="zh-CN" altLang="en-US" smtClean="0"/>
              <a:pPr/>
              <a:t>2019年9月20日10时18分</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extBox 8"/>
          <p:cNvSpPr txBox="1"/>
          <p:nvPr userDrawn="1"/>
        </p:nvSpPr>
        <p:spPr>
          <a:xfrm>
            <a:off x="6011421" y="0"/>
            <a:ext cx="3108543" cy="461665"/>
          </a:xfrm>
          <a:prstGeom prst="rect">
            <a:avLst/>
          </a:prstGeom>
          <a:noFill/>
        </p:spPr>
        <p:txBody>
          <a:bodyPr wrap="none" rtlCol="0">
            <a:spAutoFit/>
          </a:bodyPr>
          <a:lstStyle/>
          <a:p>
            <a:r>
              <a:rPr lang="zh-CN" altLang="en-US" sz="2400" u="wavyDbl" baseline="0" dirty="0">
                <a:uFill>
                  <a:solidFill>
                    <a:srgbClr val="7030A0"/>
                  </a:solidFill>
                </a:uFill>
              </a:rPr>
              <a:t>第一章 操作系统引论</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8C0134C3-82B1-41DF-A073-2124D8B86C04}" type="datetime8">
              <a:rPr lang="zh-CN" altLang="en-US" smtClean="0"/>
              <a:pPr/>
              <a:t>2019年9月20日10时18分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731ABDAD-E713-4E3C-A857-70BD5CA3E3CF}" type="datetime8">
              <a:rPr lang="zh-CN" altLang="en-US" smtClean="0"/>
              <a:pPr/>
              <a:t>2019年9月20日10时18分</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3600">
                <a:solidFill>
                  <a:schemeClr val="tx1"/>
                </a:solidFil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89DB4473-0784-4251-9DBA-96209780E87B}" type="datetime8">
              <a:rPr lang="zh-CN" altLang="en-US" smtClean="0"/>
              <a:pPr/>
              <a:t>2019年9月20日10时18分</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2019年9月20日10时18分</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文本占位符 16"/>
          <p:cNvSpPr>
            <a:spLocks noGrp="1"/>
          </p:cNvSpPr>
          <p:nvPr>
            <p:ph type="body" sz="quarter" idx="13"/>
          </p:nvPr>
        </p:nvSpPr>
        <p:spPr>
          <a:xfrm>
            <a:off x="468313" y="692150"/>
            <a:ext cx="8207375" cy="5400675"/>
          </a:xfrm>
        </p:spPr>
        <p:txBody>
          <a:bodyPr>
            <a:normAutofit/>
          </a:bodyPr>
          <a:lstStyle>
            <a:lvl1pPr>
              <a:buNone/>
              <a:defRPr sz="2800" b="0"/>
            </a:lvl1pPr>
          </a:lstStyle>
          <a:p>
            <a:pPr lvl="0"/>
            <a:endParaRPr lang="zh-CN" altLang="en-US" dirty="0"/>
          </a:p>
        </p:txBody>
      </p:sp>
      <p:sp>
        <p:nvSpPr>
          <p:cNvPr id="9" name="TextBox 8"/>
          <p:cNvSpPr txBox="1"/>
          <p:nvPr userDrawn="1"/>
        </p:nvSpPr>
        <p:spPr>
          <a:xfrm>
            <a:off x="6011421" y="0"/>
            <a:ext cx="3108543" cy="461665"/>
          </a:xfrm>
          <a:prstGeom prst="rect">
            <a:avLst/>
          </a:prstGeom>
          <a:noFill/>
        </p:spPr>
        <p:txBody>
          <a:bodyPr wrap="none" rtlCol="0">
            <a:spAutoFit/>
          </a:bodyPr>
          <a:lstStyle/>
          <a:p>
            <a:r>
              <a:rPr lang="zh-CN" altLang="en-US" sz="2400" u="wavyDbl" baseline="0" dirty="0">
                <a:uFill>
                  <a:solidFill>
                    <a:srgbClr val="7030A0"/>
                  </a:solidFill>
                </a:uFill>
              </a:rPr>
              <a:t>第一章 操作系统引论</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dirty="0"/>
              <a:t>单击此处编辑母版文本样式</a:t>
            </a:r>
          </a:p>
        </p:txBody>
      </p:sp>
      <p:sp>
        <p:nvSpPr>
          <p:cNvPr id="5" name="日期占位符 4"/>
          <p:cNvSpPr>
            <a:spLocks noGrp="1"/>
          </p:cNvSpPr>
          <p:nvPr>
            <p:ph type="dt" sz="half" idx="10"/>
          </p:nvPr>
        </p:nvSpPr>
        <p:spPr/>
        <p:txBody>
          <a:bodyPr/>
          <a:lstStyle/>
          <a:p>
            <a:fld id="{B911AE79-3114-4469-BD32-6AA9C8C3D722}" type="datetime8">
              <a:rPr lang="zh-CN" altLang="en-US" smtClean="0"/>
              <a:pPr/>
              <a:t>2019年9月20日10时18分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图片与标题">
    <p:bg>
      <p:bgRef idx="1001">
        <a:schemeClr val="bg1"/>
      </p:bgRef>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457200" y="1484784"/>
            <a:ext cx="8229600" cy="4690464"/>
          </a:xfrm>
          <a:solidFill>
            <a:schemeClr val="tx1">
              <a:shade val="50000"/>
            </a:schemeClr>
          </a:solidFill>
          <a:ln>
            <a:noFill/>
          </a:ln>
          <a:effectLst/>
        </p:spPr>
        <p:txBody>
          <a:bodyPr/>
          <a:lstStyle>
            <a:lvl1pPr marL="0" indent="0">
              <a:spcBef>
                <a:spcPts val="600"/>
              </a:spcBef>
              <a:buNone/>
              <a:defRPr sz="3200"/>
            </a:lvl1pPr>
          </a:lstStyle>
          <a:p>
            <a:r>
              <a:rPr kumimoji="0" lang="zh-CN" altLang="en-US" dirty="0"/>
              <a:t>单击图标添加图片</a:t>
            </a:r>
            <a:endParaRPr kumimoji="0" lang="en-US" dirty="0"/>
          </a:p>
        </p:txBody>
      </p:sp>
      <p:sp>
        <p:nvSpPr>
          <p:cNvPr id="4" name="文本占位符 3"/>
          <p:cNvSpPr>
            <a:spLocks noGrp="1"/>
          </p:cNvSpPr>
          <p:nvPr>
            <p:ph type="body" sz="half" idx="2"/>
          </p:nvPr>
        </p:nvSpPr>
        <p:spPr>
          <a:xfrm>
            <a:off x="467544" y="692696"/>
            <a:ext cx="8229600" cy="533400"/>
          </a:xfrm>
        </p:spPr>
        <p:txBody>
          <a:bodyPr anchor="ctr" anchorCtr="0">
            <a:normAutofit/>
          </a:bodyPr>
          <a:lstStyle>
            <a:lvl1pPr marL="0" indent="0" algn="l">
              <a:buFontTx/>
              <a:buNone/>
              <a:defRPr sz="2800" b="1">
                <a:latin typeface="+mj-ea"/>
                <a:ea typeface="+mj-ea"/>
              </a:defRPr>
            </a:lvl1pPr>
            <a:lvl2pPr>
              <a:defRPr sz="1200"/>
            </a:lvl2pPr>
            <a:lvl3pPr>
              <a:defRPr sz="1000"/>
            </a:lvl3pPr>
            <a:lvl4pPr>
              <a:defRPr sz="900"/>
            </a:lvl4pPr>
            <a:lvl5pPr>
              <a:defRPr sz="900"/>
            </a:lvl5pPr>
          </a:lstStyle>
          <a:p>
            <a:pPr lvl="0" eaLnBrk="1" latinLnBrk="0" hangingPunct="1"/>
            <a:r>
              <a:rPr kumimoji="0" lang="zh-CN" altLang="en-US" dirty="0"/>
              <a:t>单击此处编辑母版文本样式</a:t>
            </a:r>
          </a:p>
        </p:txBody>
      </p:sp>
      <p:sp>
        <p:nvSpPr>
          <p:cNvPr id="5" name="日期占位符 4"/>
          <p:cNvSpPr>
            <a:spLocks noGrp="1"/>
          </p:cNvSpPr>
          <p:nvPr>
            <p:ph type="dt" sz="half" idx="10"/>
          </p:nvPr>
        </p:nvSpPr>
        <p:spPr/>
        <p:txBody>
          <a:bodyPr/>
          <a:lstStyle/>
          <a:p>
            <a:fld id="{A7F83559-79D9-4FE9-8E52-79B3B7907A88}" type="datetime8">
              <a:rPr lang="zh-CN" altLang="en-US" smtClean="0"/>
              <a:pPr/>
              <a:t>2019年9月20日10时18分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TextBox 9"/>
          <p:cNvSpPr txBox="1"/>
          <p:nvPr userDrawn="1"/>
        </p:nvSpPr>
        <p:spPr>
          <a:xfrm>
            <a:off x="6011421" y="0"/>
            <a:ext cx="3108543" cy="461665"/>
          </a:xfrm>
          <a:prstGeom prst="rect">
            <a:avLst/>
          </a:prstGeom>
          <a:noFill/>
        </p:spPr>
        <p:txBody>
          <a:bodyPr wrap="none" rtlCol="0">
            <a:spAutoFit/>
          </a:bodyPr>
          <a:lstStyle/>
          <a:p>
            <a:r>
              <a:rPr lang="zh-CN" altLang="en-US" sz="2400" u="wavyDbl" baseline="0" dirty="0">
                <a:uFill>
                  <a:solidFill>
                    <a:srgbClr val="7030A0"/>
                  </a:solidFill>
                </a:uFill>
              </a:rPr>
              <a:t>第一章 操作系统引论</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476672"/>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9DB4473-0784-4251-9DBA-96209780E87B}" type="datetime8">
              <a:rPr lang="zh-CN" altLang="en-US" smtClean="0"/>
              <a:pPr/>
              <a:t>2019年9月20日10时18分</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TextBox 11"/>
          <p:cNvSpPr txBox="1"/>
          <p:nvPr userDrawn="1"/>
        </p:nvSpPr>
        <p:spPr>
          <a:xfrm>
            <a:off x="6011421" y="0"/>
            <a:ext cx="3108543" cy="461665"/>
          </a:xfrm>
          <a:prstGeom prst="rect">
            <a:avLst/>
          </a:prstGeom>
          <a:noFill/>
        </p:spPr>
        <p:txBody>
          <a:bodyPr wrap="none" rtlCol="0">
            <a:spAutoFit/>
          </a:bodyPr>
          <a:lstStyle/>
          <a:p>
            <a:r>
              <a:rPr lang="zh-CN" altLang="en-US" sz="2400" u="wavyDbl" baseline="0" dirty="0">
                <a:uFill>
                  <a:solidFill>
                    <a:srgbClr val="7030A0"/>
                  </a:solidFill>
                </a:uFill>
              </a:rPr>
              <a:t>第一章 操作系统引论</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84" r:id="rId6"/>
    <p:sldLayoutId id="2147483679" r:id="rId7"/>
    <p:sldLayoutId id="2147483680" r:id="rId8"/>
    <p:sldLayoutId id="2147483681" r:id="rId9"/>
    <p:sldLayoutId id="2147483682" r:id="rId10"/>
    <p:sldLayoutId id="2147483683" r:id="rId11"/>
    <p:sldLayoutId id="2147483685" r:id="rId12"/>
  </p:sldLayoutIdLst>
  <p:hf hdr="0" ftr="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a:t>1</a:t>
            </a:r>
            <a:r>
              <a:rPr lang="zh-CN" altLang="en-US" b="1"/>
              <a:t>讲</a:t>
            </a:r>
            <a:endParaRPr lang="zh-CN" altLang="en-US" b="1" dirty="0"/>
          </a:p>
        </p:txBody>
      </p:sp>
      <p:sp>
        <p:nvSpPr>
          <p:cNvPr id="3" name="副标题 2"/>
          <p:cNvSpPr>
            <a:spLocks noGrp="1"/>
          </p:cNvSpPr>
          <p:nvPr>
            <p:ph type="body" idx="1"/>
          </p:nvPr>
        </p:nvSpPr>
        <p:spPr/>
        <p:txBody>
          <a:bodyPr/>
          <a:lstStyle/>
          <a:p>
            <a:r>
              <a:rPr lang="zh-CN" altLang="en-US" dirty="0"/>
              <a:t>操作系统引论</a:t>
            </a:r>
          </a:p>
        </p:txBody>
      </p:sp>
      <p:sp>
        <p:nvSpPr>
          <p:cNvPr id="4" name="日期占位符 3"/>
          <p:cNvSpPr>
            <a:spLocks noGrp="1"/>
          </p:cNvSpPr>
          <p:nvPr>
            <p:ph type="dt" sz="half" idx="10"/>
          </p:nvPr>
        </p:nvSpPr>
        <p:spPr/>
        <p:txBody>
          <a:bodyPr/>
          <a:lstStyle/>
          <a:p>
            <a:fld id="{17DF4821-8392-4BC6-ABBD-5DEF8A9ED237}" type="datetime8">
              <a:rPr lang="zh-CN" altLang="en-US" smtClean="0"/>
              <a:pPr/>
              <a:t>2019年9月20日10时18分</a:t>
            </a:fld>
            <a:endParaRPr lang="zh-CN" altLang="en-US"/>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2019年9月20日10时18分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4" name="文本占位符 3"/>
          <p:cNvSpPr>
            <a:spLocks noGrp="1"/>
          </p:cNvSpPr>
          <p:nvPr>
            <p:ph type="body" sz="quarter" idx="13"/>
          </p:nvPr>
        </p:nvSpPr>
        <p:spPr/>
        <p:txBody>
          <a:bodyPr/>
          <a:lstStyle/>
          <a:p>
            <a:r>
              <a:rPr lang="en-US" altLang="zh-CN" b="1" dirty="0">
                <a:latin typeface="宋体" pitchFamily="2" charset="-122"/>
              </a:rPr>
              <a:t>3</a:t>
            </a:r>
            <a:r>
              <a:rPr lang="zh-CN" altLang="en-US" b="1" dirty="0">
                <a:latin typeface="宋体" pitchFamily="2" charset="-122"/>
              </a:rPr>
              <a:t>．</a:t>
            </a:r>
            <a:r>
              <a:rPr lang="en-US" altLang="zh-CN" b="1" dirty="0">
                <a:latin typeface="宋体" pitchFamily="2" charset="-122"/>
              </a:rPr>
              <a:t>OS</a:t>
            </a:r>
            <a:r>
              <a:rPr lang="zh-CN" altLang="en-US" b="1" dirty="0">
                <a:latin typeface="宋体" pitchFamily="2" charset="-122"/>
              </a:rPr>
              <a:t>实现了对计算机资源的抽象</a:t>
            </a:r>
          </a:p>
          <a:p>
            <a:endParaRPr lang="zh-CN" altLang="en-US" dirty="0"/>
          </a:p>
        </p:txBody>
      </p:sp>
      <p:sp>
        <p:nvSpPr>
          <p:cNvPr id="5" name="Text Box 4"/>
          <p:cNvSpPr txBox="1">
            <a:spLocks noChangeArrowheads="1"/>
          </p:cNvSpPr>
          <p:nvPr/>
        </p:nvSpPr>
        <p:spPr bwMode="auto">
          <a:xfrm>
            <a:off x="2158628" y="5756176"/>
            <a:ext cx="574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a:latin typeface="宋体" pitchFamily="2" charset="-122"/>
              </a:rPr>
              <a:t>图</a:t>
            </a:r>
            <a:r>
              <a:rPr lang="en-US" altLang="zh-CN"/>
              <a:t>1-2</a:t>
            </a:r>
            <a:r>
              <a:rPr lang="zh-CN" altLang="en-US">
                <a:latin typeface="宋体" pitchFamily="2" charset="-122"/>
              </a:rPr>
              <a:t>　</a:t>
            </a:r>
            <a:r>
              <a:rPr lang="en-US" altLang="zh-CN"/>
              <a:t>I/O</a:t>
            </a:r>
            <a:r>
              <a:rPr lang="zh-CN" altLang="en-US">
                <a:latin typeface="宋体" pitchFamily="2" charset="-122"/>
              </a:rPr>
              <a:t>软件隐藏了</a:t>
            </a:r>
            <a:r>
              <a:rPr lang="en-US" altLang="zh-CN"/>
              <a:t>I/O</a:t>
            </a:r>
            <a:r>
              <a:rPr lang="zh-CN" altLang="en-US">
                <a:latin typeface="宋体" pitchFamily="2" charset="-122"/>
              </a:rPr>
              <a:t>操作实现的细节</a:t>
            </a:r>
            <a:r>
              <a:rPr lang="zh-CN" altLang="en-US"/>
              <a:t> </a:t>
            </a:r>
          </a:p>
        </p:txBody>
      </p:sp>
      <p:graphicFrame>
        <p:nvGraphicFramePr>
          <p:cNvPr id="6" name="Object 5"/>
          <p:cNvGraphicFramePr>
            <a:graphicFrameLocks noChangeAspect="1"/>
          </p:cNvGraphicFramePr>
          <p:nvPr>
            <p:extLst>
              <p:ext uri="{D42A27DB-BD31-4B8C-83A1-F6EECF244321}">
                <p14:modId xmlns:p14="http://schemas.microsoft.com/office/powerpoint/2010/main" val="4241142682"/>
              </p:ext>
            </p:extLst>
          </p:nvPr>
        </p:nvGraphicFramePr>
        <p:xfrm>
          <a:off x="1625228" y="1412776"/>
          <a:ext cx="6172200" cy="3800475"/>
        </p:xfrm>
        <a:graphic>
          <a:graphicData uri="http://schemas.openxmlformats.org/presentationml/2006/ole">
            <mc:AlternateContent xmlns:mc="http://schemas.openxmlformats.org/markup-compatibility/2006">
              <mc:Choice xmlns:v="urn:schemas-microsoft-com:vml" Requires="v">
                <p:oleObj spid="_x0000_s3099" r:id="rId3" imgW="2309629" imgH="1417733" progId="Visio.Drawing.4">
                  <p:embed/>
                </p:oleObj>
              </mc:Choice>
              <mc:Fallback>
                <p:oleObj r:id="rId3" imgW="2309629" imgH="1417733"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5228" y="1412776"/>
                        <a:ext cx="6172200" cy="380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65800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2019年9月20日10时18分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4" name="文本占位符 3"/>
          <p:cNvSpPr>
            <a:spLocks noGrp="1"/>
          </p:cNvSpPr>
          <p:nvPr>
            <p:ph type="body" sz="quarter" idx="13"/>
          </p:nvPr>
        </p:nvSpPr>
        <p:spPr/>
        <p:txBody>
          <a:bodyPr/>
          <a:lstStyle/>
          <a:p>
            <a:pPr algn="just">
              <a:lnSpc>
                <a:spcPct val="120000"/>
              </a:lnSpc>
              <a:spcBef>
                <a:spcPct val="50000"/>
              </a:spcBef>
            </a:pPr>
            <a:r>
              <a:rPr lang="en-US" altLang="zh-CN" sz="3200" b="1" dirty="0">
                <a:latin typeface="Times New Roman" panose="02020603050405020304" pitchFamily="18" charset="0"/>
                <a:cs typeface="Times New Roman" panose="02020603050405020304" pitchFamily="18" charset="0"/>
              </a:rPr>
              <a:t>1.1.3</a:t>
            </a:r>
            <a:r>
              <a:rPr lang="zh-CN" altLang="en-US" sz="3200" b="1" dirty="0">
                <a:latin typeface="Times New Roman" panose="02020603050405020304" pitchFamily="18" charset="0"/>
                <a:cs typeface="Times New Roman" panose="02020603050405020304" pitchFamily="18" charset="0"/>
              </a:rPr>
              <a:t>　推动操作系统发展的主要动力</a:t>
            </a:r>
          </a:p>
          <a:p>
            <a:pPr algn="just">
              <a:lnSpc>
                <a:spcPct val="120000"/>
              </a:lnSpc>
              <a:spcBef>
                <a:spcPct val="50000"/>
              </a:spcBef>
            </a:pPr>
            <a:r>
              <a:rPr lang="en-US" altLang="zh-CN" b="1">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．不断提高计算机资源的利用率</a:t>
            </a:r>
            <a:endParaRPr lang="en-US" altLang="zh-CN" b="1" dirty="0">
              <a:latin typeface="Times New Roman" panose="02020603050405020304" pitchFamily="18" charset="0"/>
              <a:cs typeface="Times New Roman" panose="02020603050405020304" pitchFamily="18" charset="0"/>
            </a:endParaRPr>
          </a:p>
          <a:p>
            <a:pPr algn="just">
              <a:lnSpc>
                <a:spcPct val="120000"/>
              </a:lnSpc>
              <a:spcBef>
                <a:spcPct val="50000"/>
              </a:spcBef>
            </a:pPr>
            <a:r>
              <a:rPr lang="zh-CN" altLang="en-US" b="1" dirty="0">
                <a:latin typeface="宋体" pitchFamily="2" charset="-122"/>
              </a:rPr>
              <a:t>　  </a:t>
            </a:r>
            <a:r>
              <a:rPr lang="en-US" altLang="zh-CN" b="1" dirty="0">
                <a:latin typeface="宋体" pitchFamily="2" charset="-122"/>
              </a:rPr>
              <a:t>2</a:t>
            </a:r>
            <a:r>
              <a:rPr lang="zh-CN" altLang="en-US" b="1" dirty="0">
                <a:latin typeface="宋体" pitchFamily="2" charset="-122"/>
              </a:rPr>
              <a:t>．方便用户</a:t>
            </a:r>
            <a:endParaRPr lang="en-US" altLang="zh-CN" b="1" dirty="0">
              <a:latin typeface="宋体" pitchFamily="2" charset="-122"/>
            </a:endParaRPr>
          </a:p>
          <a:p>
            <a:pPr algn="just">
              <a:lnSpc>
                <a:spcPct val="120000"/>
              </a:lnSpc>
              <a:spcBef>
                <a:spcPct val="50000"/>
              </a:spcBef>
            </a:pPr>
            <a:r>
              <a:rPr lang="zh-CN" altLang="en-US" dirty="0">
                <a:latin typeface="宋体" pitchFamily="2" charset="-122"/>
              </a:rPr>
              <a:t>　</a:t>
            </a:r>
            <a:r>
              <a:rPr lang="zh-CN" altLang="en-US" b="1" dirty="0">
                <a:latin typeface="宋体" pitchFamily="2" charset="-122"/>
              </a:rPr>
              <a:t>　</a:t>
            </a:r>
            <a:r>
              <a:rPr lang="en-US" altLang="zh-CN" b="1" dirty="0">
                <a:latin typeface="宋体" pitchFamily="2" charset="-122"/>
              </a:rPr>
              <a:t>3</a:t>
            </a:r>
            <a:r>
              <a:rPr lang="zh-CN" altLang="en-US" b="1" dirty="0">
                <a:latin typeface="宋体" pitchFamily="2" charset="-122"/>
              </a:rPr>
              <a:t>．器件的不断更新换代</a:t>
            </a:r>
            <a:endParaRPr lang="en-US" altLang="zh-CN" b="1" dirty="0">
              <a:latin typeface="宋体" pitchFamily="2" charset="-122"/>
            </a:endParaRPr>
          </a:p>
          <a:p>
            <a:pPr algn="just">
              <a:lnSpc>
                <a:spcPct val="120000"/>
              </a:lnSpc>
              <a:spcBef>
                <a:spcPct val="50000"/>
              </a:spcBef>
            </a:pPr>
            <a:r>
              <a:rPr lang="en-US" altLang="zh-CN" b="1" dirty="0">
                <a:latin typeface="宋体" pitchFamily="2" charset="-122"/>
              </a:rPr>
              <a:t>    4</a:t>
            </a:r>
            <a:r>
              <a:rPr lang="zh-CN" altLang="en-US" b="1" dirty="0">
                <a:latin typeface="宋体" pitchFamily="2" charset="-122"/>
              </a:rPr>
              <a:t>．计算机体系结构的</a:t>
            </a:r>
            <a:r>
              <a:rPr lang="zh-CN" altLang="en-US" b="1">
                <a:latin typeface="宋体" pitchFamily="2" charset="-122"/>
              </a:rPr>
              <a:t>不断发展</a:t>
            </a:r>
            <a:endParaRPr lang="en-US" altLang="zh-CN" b="1">
              <a:latin typeface="宋体" pitchFamily="2" charset="-122"/>
            </a:endParaRPr>
          </a:p>
          <a:p>
            <a:pPr algn="just">
              <a:lnSpc>
                <a:spcPct val="120000"/>
              </a:lnSpc>
              <a:spcBef>
                <a:spcPct val="50000"/>
              </a:spcBef>
            </a:pPr>
            <a:r>
              <a:rPr lang="en-US" altLang="zh-CN" b="1">
                <a:latin typeface="宋体" pitchFamily="2" charset="-122"/>
              </a:rPr>
              <a:t>    5</a:t>
            </a:r>
            <a:r>
              <a:rPr lang="zh-CN" altLang="en-US" b="1">
                <a:latin typeface="宋体" pitchFamily="2" charset="-122"/>
              </a:rPr>
              <a:t>．不断提出新的应用需求</a:t>
            </a:r>
            <a:endParaRPr lang="en-US" altLang="zh-CN" b="1">
              <a:latin typeface="宋体" pitchFamily="2" charset="-122"/>
            </a:endParaRPr>
          </a:p>
          <a:p>
            <a:pPr algn="just">
              <a:lnSpc>
                <a:spcPct val="120000"/>
              </a:lnSpc>
              <a:spcBef>
                <a:spcPct val="50000"/>
              </a:spcBef>
            </a:pPr>
            <a:endParaRPr lang="zh-CN" altLang="en-US" b="1" dirty="0">
              <a:latin typeface="宋体" pitchFamily="2" charset="-122"/>
            </a:endParaRPr>
          </a:p>
          <a:p>
            <a:pPr algn="just">
              <a:lnSpc>
                <a:spcPct val="120000"/>
              </a:lnSpc>
              <a:spcBef>
                <a:spcPct val="50000"/>
              </a:spcBef>
            </a:pPr>
            <a:endParaRPr lang="zh-CN" altLang="en-US" b="1" dirty="0">
              <a:latin typeface="宋体" pitchFamily="2" charset="-122"/>
            </a:endParaRPr>
          </a:p>
          <a:p>
            <a:pPr algn="just">
              <a:lnSpc>
                <a:spcPct val="120000"/>
              </a:lnSpc>
              <a:spcBef>
                <a:spcPct val="50000"/>
              </a:spcBef>
            </a:pPr>
            <a:endParaRPr lang="zh-CN" altLang="en-US" b="1" dirty="0">
              <a:latin typeface="宋体" pitchFamily="2" charset="-122"/>
            </a:endParaRPr>
          </a:p>
          <a:p>
            <a:pPr algn="just">
              <a:lnSpc>
                <a:spcPct val="120000"/>
              </a:lnSpc>
              <a:spcBef>
                <a:spcPct val="50000"/>
              </a:spcBef>
            </a:pPr>
            <a:endParaRPr lang="zh-CN" altLang="en-US" b="1"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254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pPr algn="ctr"/>
            <a:r>
              <a:rPr lang="en-US" altLang="zh-CN" dirty="0">
                <a:solidFill>
                  <a:schemeClr val="tx1"/>
                </a:solidFill>
                <a:latin typeface="Times New Roman" panose="02020603050405020304" pitchFamily="18" charset="0"/>
                <a:cs typeface="Times New Roman" panose="02020603050405020304" pitchFamily="18" charset="0"/>
              </a:rPr>
              <a:t>1.2</a:t>
            </a:r>
            <a:r>
              <a:rPr lang="zh-CN" altLang="en-US" dirty="0">
                <a:solidFill>
                  <a:schemeClr val="tx1"/>
                </a:solidFill>
              </a:rPr>
              <a:t>　操作系统的发展过程 </a:t>
            </a:r>
          </a:p>
        </p:txBody>
      </p:sp>
      <p:sp>
        <p:nvSpPr>
          <p:cNvPr id="2" name="日期占位符 1"/>
          <p:cNvSpPr>
            <a:spLocks noGrp="1"/>
          </p:cNvSpPr>
          <p:nvPr>
            <p:ph type="dt" sz="half" idx="10"/>
          </p:nvPr>
        </p:nvSpPr>
        <p:spPr/>
        <p:txBody>
          <a:bodyPr/>
          <a:lstStyle/>
          <a:p>
            <a:fld id="{6BE142D1-2665-4F0C-9537-6BDE1360CB5B}" type="datetime8">
              <a:rPr lang="zh-CN" altLang="en-US" smtClean="0"/>
              <a:pPr/>
              <a:t>2019年9月20日10时18分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6" name="内容占位符 5"/>
          <p:cNvSpPr>
            <a:spLocks noGrp="1"/>
          </p:cNvSpPr>
          <p:nvPr>
            <p:ph sz="quarter" idx="1"/>
          </p:nvPr>
        </p:nvSpPr>
        <p:spPr/>
        <p:txBody>
          <a:bodyPr>
            <a:normAutofit/>
          </a:bodyPr>
          <a:lstStyle/>
          <a:p>
            <a:pPr marL="0" indent="0" algn="just">
              <a:lnSpc>
                <a:spcPct val="150000"/>
              </a:lnSpc>
              <a:spcBef>
                <a:spcPct val="50000"/>
              </a:spcBef>
              <a:buNone/>
            </a:pPr>
            <a:r>
              <a:rPr lang="en-US" altLang="zh-CN" dirty="0">
                <a:latin typeface="宋体" pitchFamily="2" charset="-122"/>
              </a:rPr>
              <a:t>1.2.1</a:t>
            </a:r>
            <a:r>
              <a:rPr lang="zh-CN" altLang="en-US" dirty="0">
                <a:latin typeface="宋体" pitchFamily="2" charset="-122"/>
              </a:rPr>
              <a:t>　无操作系统的计算机系统</a:t>
            </a:r>
          </a:p>
          <a:p>
            <a:pPr marL="0" indent="0" algn="just">
              <a:lnSpc>
                <a:spcPct val="150000"/>
              </a:lnSpc>
              <a:spcBef>
                <a:spcPct val="50000"/>
              </a:spcBef>
              <a:buNone/>
            </a:pPr>
            <a:r>
              <a:rPr lang="zh-CN" altLang="en-US" sz="2800" dirty="0">
                <a:latin typeface="宋体" pitchFamily="2" charset="-122"/>
              </a:rPr>
              <a:t>　</a:t>
            </a:r>
            <a:r>
              <a:rPr lang="en-US" altLang="zh-CN" sz="2800" dirty="0">
                <a:latin typeface="宋体" pitchFamily="2" charset="-122"/>
              </a:rPr>
              <a:t>1</a:t>
            </a:r>
            <a:r>
              <a:rPr lang="zh-CN" altLang="en-US" sz="2800" dirty="0">
                <a:latin typeface="宋体" pitchFamily="2" charset="-122"/>
              </a:rPr>
              <a:t>．人工操作方式</a:t>
            </a:r>
            <a:endParaRPr lang="en-US" altLang="zh-CN" sz="2800" dirty="0">
              <a:latin typeface="宋体" pitchFamily="2" charset="-122"/>
            </a:endParaRPr>
          </a:p>
          <a:p>
            <a:pPr marL="0" indent="0" algn="just">
              <a:lnSpc>
                <a:spcPct val="150000"/>
              </a:lnSpc>
              <a:spcBef>
                <a:spcPct val="50000"/>
              </a:spcBef>
              <a:buNone/>
            </a:pPr>
            <a:r>
              <a:rPr lang="en-US" altLang="zh-CN" sz="2400" dirty="0">
                <a:latin typeface="宋体" pitchFamily="2" charset="-122"/>
              </a:rPr>
              <a:t>     (1) </a:t>
            </a:r>
            <a:r>
              <a:rPr lang="zh-CN" altLang="en-US" sz="2400" dirty="0">
                <a:latin typeface="宋体" pitchFamily="2" charset="-122"/>
              </a:rPr>
              <a:t>用户独占全机。</a:t>
            </a:r>
            <a:endParaRPr lang="en-US" altLang="zh-CN" sz="2400" dirty="0">
              <a:latin typeface="宋体" pitchFamily="2" charset="-122"/>
            </a:endParaRPr>
          </a:p>
          <a:p>
            <a:pPr marL="0" indent="0" algn="just">
              <a:lnSpc>
                <a:spcPct val="150000"/>
              </a:lnSpc>
              <a:spcBef>
                <a:spcPct val="50000"/>
              </a:spcBef>
              <a:buNone/>
            </a:pPr>
            <a:r>
              <a:rPr lang="en-US" altLang="zh-CN" sz="2400" dirty="0">
                <a:latin typeface="宋体" pitchFamily="2" charset="-122"/>
              </a:rPr>
              <a:t>     (2) CPU</a:t>
            </a:r>
            <a:r>
              <a:rPr lang="zh-CN" altLang="en-US" sz="2400" dirty="0">
                <a:latin typeface="宋体" pitchFamily="2" charset="-122"/>
              </a:rPr>
              <a:t>等待人工操作。</a:t>
            </a:r>
          </a:p>
          <a:p>
            <a:pPr marL="0" indent="0">
              <a:lnSpc>
                <a:spcPct val="150000"/>
              </a:lnSpc>
              <a:buNone/>
            </a:pPr>
            <a:r>
              <a:rPr lang="zh-CN" altLang="en-US" sz="2800" dirty="0">
                <a:latin typeface="宋体" pitchFamily="2" charset="-122"/>
              </a:rPr>
              <a:t>　</a:t>
            </a:r>
            <a:r>
              <a:rPr lang="en-US" altLang="zh-CN" sz="2800" dirty="0">
                <a:latin typeface="宋体" pitchFamily="2" charset="-122"/>
              </a:rPr>
              <a:t>2</a:t>
            </a:r>
            <a:r>
              <a:rPr lang="zh-CN" altLang="en-US" sz="2800" dirty="0">
                <a:latin typeface="宋体" pitchFamily="2" charset="-122"/>
              </a:rPr>
              <a:t>．脱机输入</a:t>
            </a:r>
            <a:r>
              <a:rPr lang="en-US" altLang="zh-CN" sz="2800" dirty="0">
                <a:latin typeface="宋体" pitchFamily="2" charset="-122"/>
              </a:rPr>
              <a:t>/</a:t>
            </a:r>
            <a:r>
              <a:rPr lang="zh-CN" altLang="en-US" sz="2800" dirty="0">
                <a:latin typeface="宋体" pitchFamily="2" charset="-122"/>
              </a:rPr>
              <a:t>输出方式</a:t>
            </a:r>
          </a:p>
          <a:p>
            <a:pPr>
              <a:lnSpc>
                <a:spcPct val="150000"/>
              </a:lnSpc>
            </a:pPr>
            <a:endParaRPr lang="zh-CN" altLang="en-US" sz="2800" dirty="0"/>
          </a:p>
        </p:txBody>
      </p:sp>
    </p:spTree>
    <p:extLst>
      <p:ext uri="{BB962C8B-B14F-4D97-AF65-F5344CB8AC3E}">
        <p14:creationId xmlns:p14="http://schemas.microsoft.com/office/powerpoint/2010/main" val="1030177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pPr/>
              <a:t>2019年9月20日10时18分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sp>
        <p:nvSpPr>
          <p:cNvPr id="6" name="文本占位符 5"/>
          <p:cNvSpPr>
            <a:spLocks noGrp="1"/>
          </p:cNvSpPr>
          <p:nvPr>
            <p:ph type="body" sz="quarter" idx="13"/>
          </p:nvPr>
        </p:nvSpPr>
        <p:spPr/>
        <p:txBody>
          <a:bodyPr/>
          <a:lstStyle/>
          <a:p>
            <a:endParaRPr lang="zh-CN" altLang="en-US"/>
          </a:p>
        </p:txBody>
      </p:sp>
      <p:sp>
        <p:nvSpPr>
          <p:cNvPr id="7" name="Text Box 1028"/>
          <p:cNvSpPr txBox="1">
            <a:spLocks noChangeArrowheads="1"/>
          </p:cNvSpPr>
          <p:nvPr/>
        </p:nvSpPr>
        <p:spPr bwMode="auto">
          <a:xfrm>
            <a:off x="3276600" y="5638800"/>
            <a:ext cx="320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a:latin typeface="宋体" pitchFamily="2" charset="-122"/>
              </a:rPr>
              <a:t>图</a:t>
            </a:r>
            <a:r>
              <a:rPr lang="en-US" altLang="zh-CN"/>
              <a:t>1-3</a:t>
            </a:r>
            <a:r>
              <a:rPr lang="zh-CN" altLang="en-US">
                <a:latin typeface="宋体" pitchFamily="2" charset="-122"/>
              </a:rPr>
              <a:t>　脱机</a:t>
            </a:r>
            <a:r>
              <a:rPr lang="en-US" altLang="zh-CN"/>
              <a:t>I/O</a:t>
            </a:r>
            <a:r>
              <a:rPr lang="zh-CN" altLang="en-US">
                <a:latin typeface="宋体" pitchFamily="2" charset="-122"/>
              </a:rPr>
              <a:t>示意图</a:t>
            </a:r>
            <a:r>
              <a:rPr lang="zh-CN" altLang="en-US"/>
              <a:t> </a:t>
            </a:r>
          </a:p>
        </p:txBody>
      </p:sp>
      <p:graphicFrame>
        <p:nvGraphicFramePr>
          <p:cNvPr id="8" name="Object 1029"/>
          <p:cNvGraphicFramePr>
            <a:graphicFrameLocks noChangeAspect="1"/>
          </p:cNvGraphicFramePr>
          <p:nvPr/>
        </p:nvGraphicFramePr>
        <p:xfrm>
          <a:off x="1828800" y="838200"/>
          <a:ext cx="5943600" cy="4797425"/>
        </p:xfrm>
        <a:graphic>
          <a:graphicData uri="http://schemas.openxmlformats.org/presentationml/2006/ole">
            <mc:AlternateContent xmlns:mc="http://schemas.openxmlformats.org/markup-compatibility/2006">
              <mc:Choice xmlns:v="urn:schemas-microsoft-com:vml" Requires="v">
                <p:oleObj spid="_x0000_s4123" r:id="rId3" imgW="2369264" imgH="1919190" progId="Visio.Drawing.4">
                  <p:embed/>
                </p:oleObj>
              </mc:Choice>
              <mc:Fallback>
                <p:oleObj r:id="rId3" imgW="2369264" imgH="191919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838200"/>
                        <a:ext cx="5943600" cy="479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40818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2019年9月20日10时18分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4" name="文本占位符 3"/>
          <p:cNvSpPr>
            <a:spLocks noGrp="1"/>
          </p:cNvSpPr>
          <p:nvPr>
            <p:ph type="body" sz="quarter" idx="13"/>
          </p:nvPr>
        </p:nvSpPr>
        <p:spPr/>
        <p:txBody>
          <a:bodyPr>
            <a:normAutofit lnSpcReduction="10000"/>
          </a:bodyPr>
          <a:lstStyle/>
          <a:p>
            <a:pPr algn="just">
              <a:lnSpc>
                <a:spcPct val="120000"/>
              </a:lnSpc>
              <a:spcBef>
                <a:spcPct val="50000"/>
              </a:spcBef>
            </a:pPr>
            <a:r>
              <a:rPr lang="en-US" altLang="zh-CN" sz="3200" b="1" dirty="0">
                <a:latin typeface="宋体" pitchFamily="2" charset="-122"/>
              </a:rPr>
              <a:t>1.2.2</a:t>
            </a:r>
            <a:r>
              <a:rPr lang="zh-CN" altLang="en-US" sz="3200" b="1" dirty="0">
                <a:latin typeface="宋体" pitchFamily="2" charset="-122"/>
              </a:rPr>
              <a:t>　单道批处理系统</a:t>
            </a:r>
          </a:p>
          <a:p>
            <a:pPr algn="just">
              <a:lnSpc>
                <a:spcPct val="120000"/>
              </a:lnSpc>
              <a:spcBef>
                <a:spcPct val="50000"/>
              </a:spcBef>
            </a:pPr>
            <a:r>
              <a:rPr lang="zh-CN" altLang="en-US" b="1" dirty="0">
                <a:latin typeface="宋体" pitchFamily="2" charset="-122"/>
              </a:rPr>
              <a:t>     首先，由监督程序将磁带上的第一个作业装入内存，并把运行控制权交给该作业。当该作业处理完成时，又把控制权交还给监督程序，再由监督程序把磁带</a:t>
            </a:r>
            <a:r>
              <a:rPr lang="en-US" altLang="zh-CN" b="1" dirty="0">
                <a:latin typeface="宋体" pitchFamily="2" charset="-122"/>
              </a:rPr>
              <a:t>(</a:t>
            </a:r>
            <a:r>
              <a:rPr lang="zh-CN" altLang="en-US" b="1" dirty="0">
                <a:latin typeface="宋体" pitchFamily="2" charset="-122"/>
              </a:rPr>
              <a:t>盘</a:t>
            </a:r>
            <a:r>
              <a:rPr lang="en-US" altLang="zh-CN" b="1" dirty="0">
                <a:latin typeface="宋体" pitchFamily="2" charset="-122"/>
              </a:rPr>
              <a:t>)</a:t>
            </a:r>
            <a:r>
              <a:rPr lang="zh-CN" altLang="en-US" b="1" dirty="0">
                <a:latin typeface="宋体" pitchFamily="2" charset="-122"/>
              </a:rPr>
              <a:t>上的第二个作业调入内存。计算机系统就这样自动地一个作业一个作业地进行处理，直至磁带</a:t>
            </a:r>
            <a:r>
              <a:rPr lang="en-US" altLang="zh-CN" b="1" dirty="0">
                <a:latin typeface="宋体" pitchFamily="2" charset="-122"/>
              </a:rPr>
              <a:t>(</a:t>
            </a:r>
            <a:r>
              <a:rPr lang="zh-CN" altLang="en-US" b="1" dirty="0">
                <a:latin typeface="宋体" pitchFamily="2" charset="-122"/>
              </a:rPr>
              <a:t>盘</a:t>
            </a:r>
            <a:r>
              <a:rPr lang="en-US" altLang="zh-CN" b="1" dirty="0">
                <a:latin typeface="宋体" pitchFamily="2" charset="-122"/>
              </a:rPr>
              <a:t>)</a:t>
            </a:r>
            <a:r>
              <a:rPr lang="zh-CN" altLang="en-US" b="1" dirty="0">
                <a:latin typeface="宋体" pitchFamily="2" charset="-122"/>
              </a:rPr>
              <a:t>上的所有作业全部完成。由于系统对作业的处理都是成批地进行的，且在内存中始终只保持一道作业，故称此系统为单道批处理系统</a:t>
            </a:r>
            <a:r>
              <a:rPr lang="en-US" altLang="zh-CN" b="1" dirty="0">
                <a:latin typeface="宋体" pitchFamily="2" charset="-122"/>
              </a:rPr>
              <a:t>(Simple Batch Processing System)</a:t>
            </a:r>
            <a:r>
              <a:rPr lang="zh-CN" altLang="en-US" b="1" dirty="0">
                <a:latin typeface="宋体" pitchFamily="2" charset="-122"/>
              </a:rPr>
              <a:t>。</a:t>
            </a:r>
          </a:p>
          <a:p>
            <a:endParaRPr lang="zh-CN" altLang="en-US" dirty="0"/>
          </a:p>
        </p:txBody>
      </p:sp>
    </p:spTree>
    <p:extLst>
      <p:ext uri="{BB962C8B-B14F-4D97-AF65-F5344CB8AC3E}">
        <p14:creationId xmlns:p14="http://schemas.microsoft.com/office/powerpoint/2010/main" val="2262672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2019年9月20日10时18分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Text Box 1028"/>
          <p:cNvSpPr txBox="1">
            <a:spLocks noChangeArrowheads="1"/>
          </p:cNvSpPr>
          <p:nvPr/>
        </p:nvSpPr>
        <p:spPr bwMode="auto">
          <a:xfrm>
            <a:off x="2438400" y="5715000"/>
            <a:ext cx="478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dirty="0">
                <a:latin typeface="宋体" pitchFamily="2" charset="-122"/>
              </a:rPr>
              <a:t>图</a:t>
            </a:r>
            <a:r>
              <a:rPr lang="en-US" altLang="zh-CN" dirty="0"/>
              <a:t>1-4  </a:t>
            </a:r>
            <a:r>
              <a:rPr lang="zh-CN" altLang="en-US" dirty="0">
                <a:latin typeface="宋体" pitchFamily="2" charset="-122"/>
              </a:rPr>
              <a:t>单道批处理系统的处理流程</a:t>
            </a:r>
            <a:r>
              <a:rPr lang="zh-CN" altLang="en-US" dirty="0"/>
              <a:t> </a:t>
            </a:r>
          </a:p>
        </p:txBody>
      </p:sp>
      <p:graphicFrame>
        <p:nvGraphicFramePr>
          <p:cNvPr id="6" name="Object 1029"/>
          <p:cNvGraphicFramePr>
            <a:graphicFrameLocks noChangeAspect="1"/>
          </p:cNvGraphicFramePr>
          <p:nvPr/>
        </p:nvGraphicFramePr>
        <p:xfrm>
          <a:off x="1905000" y="795338"/>
          <a:ext cx="5715000" cy="4843462"/>
        </p:xfrm>
        <a:graphic>
          <a:graphicData uri="http://schemas.openxmlformats.org/presentationml/2006/ole">
            <mc:AlternateContent xmlns:mc="http://schemas.openxmlformats.org/markup-compatibility/2006">
              <mc:Choice xmlns:v="urn:schemas-microsoft-com:vml" Requires="v">
                <p:oleObj spid="_x0000_s5149" r:id="rId4" imgW="2587925" imgH="2009205" progId="Visio.Drawing.4">
                  <p:embed/>
                </p:oleObj>
              </mc:Choice>
              <mc:Fallback>
                <p:oleObj r:id="rId4" imgW="2587925" imgH="2009205"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8333"/>
                      <a:stretch>
                        <a:fillRect/>
                      </a:stretch>
                    </p:blipFill>
                    <p:spPr bwMode="auto">
                      <a:xfrm>
                        <a:off x="1905000" y="795338"/>
                        <a:ext cx="5715000" cy="4843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2685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5" name="Rectangle 3">
            <a:extLst>
              <a:ext uri="{FF2B5EF4-FFF2-40B4-BE49-F238E27FC236}">
                <a16:creationId xmlns:a16="http://schemas.microsoft.com/office/drawing/2014/main" id="{4E93E9A5-DFAD-4AD1-8156-D9863CFB6EE4}"/>
              </a:ext>
            </a:extLst>
          </p:cNvPr>
          <p:cNvSpPr>
            <a:spLocks noGrp="1" noChangeArrowheads="1"/>
          </p:cNvSpPr>
          <p:nvPr>
            <p:ph type="body" sz="quarter" idx="13"/>
          </p:nvPr>
        </p:nvSpPr>
        <p:spPr/>
        <p:txBody>
          <a:bodyPr>
            <a:normAutofit/>
          </a:bodyPr>
          <a:lstStyle/>
          <a:p>
            <a:pPr marL="0" indent="0">
              <a:buNone/>
            </a:pPr>
            <a:r>
              <a:rPr lang="zh-CN" altLang="en-US" sz="2800" b="1" dirty="0">
                <a:latin typeface="黑体" panose="02010609060101010101" pitchFamily="49" charset="-122"/>
                <a:ea typeface="黑体" panose="02010609060101010101" pitchFamily="49" charset="-122"/>
              </a:rPr>
              <a:t>　　</a:t>
            </a:r>
            <a:r>
              <a:rPr lang="zh-CN" altLang="en-US" sz="2800" b="1" dirty="0"/>
              <a:t>单道批处理系统最主要的缺点是，系统中的资源得不到充分的利用。这是因为在内存中仅有一道程序，每逢该程序在运行中发出</a:t>
            </a:r>
            <a:r>
              <a:rPr lang="en-US" altLang="zh-CN" sz="2800" b="1" dirty="0"/>
              <a:t>I/O</a:t>
            </a:r>
            <a:r>
              <a:rPr lang="zh-CN" altLang="en-US" sz="2800" b="1" dirty="0"/>
              <a:t>请求后，</a:t>
            </a:r>
            <a:r>
              <a:rPr lang="en-US" altLang="zh-CN" sz="2800" b="1" dirty="0"/>
              <a:t>CPU</a:t>
            </a:r>
            <a:r>
              <a:rPr lang="zh-CN" altLang="en-US" sz="2800" b="1" dirty="0"/>
              <a:t>便处于等待状态，必须在其</a:t>
            </a:r>
            <a:r>
              <a:rPr lang="en-US" altLang="zh-CN" sz="2800" b="1" dirty="0"/>
              <a:t>I/O</a:t>
            </a:r>
            <a:r>
              <a:rPr lang="zh-CN" altLang="en-US" sz="2800" b="1" dirty="0"/>
              <a:t>完成后才继续运行。又因</a:t>
            </a:r>
            <a:r>
              <a:rPr lang="en-US" altLang="zh-CN" sz="2800" b="1" dirty="0"/>
              <a:t>I/O</a:t>
            </a:r>
            <a:r>
              <a:rPr lang="zh-CN" altLang="en-US" sz="2800" b="1" dirty="0"/>
              <a:t>设备的低速性，更使</a:t>
            </a:r>
            <a:r>
              <a:rPr lang="en-US" altLang="zh-CN" sz="2800" b="1" dirty="0"/>
              <a:t>CPU</a:t>
            </a:r>
            <a:r>
              <a:rPr lang="zh-CN" altLang="en-US" sz="2800" b="1" dirty="0"/>
              <a:t>的利用率显著降低。图</a:t>
            </a:r>
            <a:r>
              <a:rPr lang="en-US" altLang="zh-CN" sz="2800" b="1" dirty="0"/>
              <a:t>1-5</a:t>
            </a:r>
            <a:r>
              <a:rPr lang="zh-CN" altLang="en-US" sz="2800" b="1" dirty="0"/>
              <a:t>示出了单道程序的运行情况，从图可以看出：在</a:t>
            </a:r>
            <a:r>
              <a:rPr lang="en-US" altLang="zh-CN" sz="2800" b="1" dirty="0"/>
              <a:t>t</a:t>
            </a:r>
            <a:r>
              <a:rPr lang="en-US" altLang="zh-CN" sz="2800" b="1" baseline="-25000" dirty="0"/>
              <a:t>2</a:t>
            </a:r>
            <a:r>
              <a:rPr lang="zh-CN" altLang="en-US" sz="2800" b="1" dirty="0"/>
              <a:t>～</a:t>
            </a:r>
            <a:r>
              <a:rPr lang="en-US" altLang="zh-CN" sz="2800" b="1" dirty="0"/>
              <a:t>t</a:t>
            </a:r>
            <a:r>
              <a:rPr lang="en-US" altLang="zh-CN" sz="2800" b="1" baseline="-25000" dirty="0"/>
              <a:t>3</a:t>
            </a:r>
            <a:r>
              <a:rPr lang="zh-CN" altLang="en-US" sz="2800" b="1" dirty="0"/>
              <a:t>、</a:t>
            </a:r>
            <a:r>
              <a:rPr lang="en-US" altLang="zh-CN" sz="2800" b="1" dirty="0"/>
              <a:t>t</a:t>
            </a:r>
            <a:r>
              <a:rPr lang="en-US" altLang="zh-CN" sz="2800" b="1" baseline="-25000" dirty="0"/>
              <a:t>6</a:t>
            </a:r>
            <a:r>
              <a:rPr lang="zh-CN" altLang="en-US" sz="2800" b="1" dirty="0"/>
              <a:t>～</a:t>
            </a:r>
            <a:r>
              <a:rPr lang="en-US" altLang="zh-CN" sz="2800" b="1" dirty="0"/>
              <a:t>t</a:t>
            </a:r>
            <a:r>
              <a:rPr lang="en-US" altLang="zh-CN" sz="2800" b="1" baseline="-25000" dirty="0"/>
              <a:t>7</a:t>
            </a:r>
            <a:r>
              <a:rPr lang="zh-CN" altLang="en-US" sz="2800" b="1" dirty="0"/>
              <a:t>时间间隔内</a:t>
            </a:r>
            <a:r>
              <a:rPr lang="en-US" altLang="zh-CN" sz="2800" b="1" dirty="0"/>
              <a:t>CPU</a:t>
            </a:r>
            <a:r>
              <a:rPr lang="zh-CN" altLang="en-US" sz="2800" b="1" dirty="0"/>
              <a:t>空闲。</a:t>
            </a:r>
            <a:endParaRPr lang="zh-CN" altLang="zh-CN" sz="2800" b="1" dirty="0"/>
          </a:p>
        </p:txBody>
      </p:sp>
      <p:pic>
        <p:nvPicPr>
          <p:cNvPr id="4" name="Picture 4" descr="1-5">
            <a:extLst>
              <a:ext uri="{FF2B5EF4-FFF2-40B4-BE49-F238E27FC236}">
                <a16:creationId xmlns:a16="http://schemas.microsoft.com/office/drawing/2014/main" id="{0AB5F427-1AEF-422D-AF39-0790A253A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368" y="4177363"/>
            <a:ext cx="7561263" cy="200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2019年9月20日10时18分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 name="文本占位符 3"/>
          <p:cNvSpPr>
            <a:spLocks noGrp="1"/>
          </p:cNvSpPr>
          <p:nvPr>
            <p:ph type="body" sz="quarter" idx="13"/>
          </p:nvPr>
        </p:nvSpPr>
        <p:spPr>
          <a:xfrm>
            <a:off x="323528" y="692150"/>
            <a:ext cx="8424935" cy="5400675"/>
          </a:xfrm>
        </p:spPr>
        <p:txBody>
          <a:bodyPr/>
          <a:lstStyle/>
          <a:p>
            <a:pPr algn="just">
              <a:spcBef>
                <a:spcPct val="50000"/>
              </a:spcBef>
            </a:pPr>
            <a:r>
              <a:rPr lang="en-US" altLang="zh-CN" sz="3200" b="1" dirty="0">
                <a:latin typeface="宋体" pitchFamily="2" charset="-122"/>
              </a:rPr>
              <a:t>1.2.3</a:t>
            </a:r>
            <a:r>
              <a:rPr lang="zh-CN" altLang="en-US" sz="3200" b="1" dirty="0">
                <a:latin typeface="宋体" pitchFamily="2" charset="-122"/>
              </a:rPr>
              <a:t>　多道批处理系统</a:t>
            </a:r>
          </a:p>
          <a:p>
            <a:pPr algn="just">
              <a:spcBef>
                <a:spcPct val="50000"/>
              </a:spcBef>
            </a:pPr>
            <a:r>
              <a:rPr lang="zh-CN" altLang="en-US" b="1" dirty="0">
                <a:latin typeface="宋体" pitchFamily="2" charset="-122"/>
              </a:rPr>
              <a:t>　　</a:t>
            </a:r>
            <a:r>
              <a:rPr lang="en-US" altLang="zh-CN" b="1" dirty="0">
                <a:latin typeface="宋体" pitchFamily="2" charset="-122"/>
              </a:rPr>
              <a:t>1</a:t>
            </a:r>
            <a:r>
              <a:rPr lang="zh-CN" altLang="en-US" b="1" dirty="0">
                <a:latin typeface="宋体" pitchFamily="2" charset="-122"/>
              </a:rPr>
              <a:t>．多道程序设计的基本概念</a:t>
            </a:r>
          </a:p>
          <a:p>
            <a:pPr>
              <a:lnSpc>
                <a:spcPct val="150000"/>
              </a:lnSpc>
            </a:pPr>
            <a:r>
              <a:rPr lang="zh-CN" altLang="en-US" b="1" dirty="0">
                <a:latin typeface="宋体" pitchFamily="2" charset="-122"/>
              </a:rPr>
              <a:t>     在该系统中，用户所提交的作业都先存放在外存上并排成一个队列，称为</a:t>
            </a:r>
            <a:r>
              <a:rPr lang="zh-CN" altLang="en-US" b="1" dirty="0"/>
              <a:t>“</a:t>
            </a:r>
            <a:r>
              <a:rPr lang="zh-CN" altLang="en-US" b="1" dirty="0">
                <a:latin typeface="宋体" pitchFamily="2" charset="-122"/>
              </a:rPr>
              <a:t>后备队列</a:t>
            </a:r>
            <a:r>
              <a:rPr lang="zh-CN" altLang="en-US" b="1" dirty="0"/>
              <a:t>”</a:t>
            </a:r>
            <a:r>
              <a:rPr lang="zh-CN" altLang="en-US" b="1" dirty="0">
                <a:latin typeface="宋体" pitchFamily="2" charset="-122"/>
              </a:rPr>
              <a:t>；然后，由作业调度程序按一定的算法从后备队列中选择若干个作业调入内存，使它们共享</a:t>
            </a:r>
            <a:r>
              <a:rPr lang="en-US" altLang="zh-CN" b="1" dirty="0"/>
              <a:t>CPU</a:t>
            </a:r>
            <a:r>
              <a:rPr lang="zh-CN" altLang="en-US" b="1" dirty="0">
                <a:latin typeface="宋体" pitchFamily="2" charset="-122"/>
              </a:rPr>
              <a:t>和系统中的各种资源</a:t>
            </a:r>
            <a:r>
              <a:rPr lang="zh-CN" altLang="en-US" dirty="0">
                <a:latin typeface="宋体" pitchFamily="2" charset="-122"/>
              </a:rPr>
              <a:t>。</a:t>
            </a:r>
            <a:endParaRPr lang="zh-CN" altLang="en-US" dirty="0"/>
          </a:p>
        </p:txBody>
      </p:sp>
    </p:spTree>
    <p:extLst>
      <p:ext uri="{BB962C8B-B14F-4D97-AF65-F5344CB8AC3E}">
        <p14:creationId xmlns:p14="http://schemas.microsoft.com/office/powerpoint/2010/main" val="4038172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2019年9月20日10时18分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a:p>
        </p:txBody>
      </p:sp>
      <p:graphicFrame>
        <p:nvGraphicFramePr>
          <p:cNvPr id="6" name="Object 1029"/>
          <p:cNvGraphicFramePr>
            <a:graphicFrameLocks noChangeAspect="1"/>
          </p:cNvGraphicFramePr>
          <p:nvPr>
            <p:extLst>
              <p:ext uri="{D42A27DB-BD31-4B8C-83A1-F6EECF244321}">
                <p14:modId xmlns:p14="http://schemas.microsoft.com/office/powerpoint/2010/main" val="3412126907"/>
              </p:ext>
            </p:extLst>
          </p:nvPr>
        </p:nvGraphicFramePr>
        <p:xfrm>
          <a:off x="827584" y="469900"/>
          <a:ext cx="7391400" cy="5638800"/>
        </p:xfrm>
        <a:graphic>
          <a:graphicData uri="http://schemas.openxmlformats.org/presentationml/2006/ole">
            <mc:AlternateContent xmlns:mc="http://schemas.openxmlformats.org/markup-compatibility/2006">
              <mc:Choice xmlns:v="urn:schemas-microsoft-com:vml" Requires="v">
                <p:oleObj spid="_x0000_s6174" r:id="rId4" imgW="3945647" imgH="3089007" progId="Visio.Drawing.4">
                  <p:embed/>
                </p:oleObj>
              </mc:Choice>
              <mc:Fallback>
                <p:oleObj r:id="rId4" imgW="3945647" imgH="3089007"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b="2325"/>
                      <a:stretch>
                        <a:fillRect/>
                      </a:stretch>
                    </p:blipFill>
                    <p:spPr bwMode="auto">
                      <a:xfrm>
                        <a:off x="827584" y="469900"/>
                        <a:ext cx="7391400" cy="563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44270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2019年9月20日10时18分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4" name="文本占位符 3"/>
          <p:cNvSpPr>
            <a:spLocks noGrp="1"/>
          </p:cNvSpPr>
          <p:nvPr>
            <p:ph type="body" sz="quarter" idx="13"/>
          </p:nvPr>
        </p:nvSpPr>
        <p:spPr/>
        <p:txBody>
          <a:bodyPr>
            <a:normAutofit lnSpcReduction="10000"/>
          </a:bodyPr>
          <a:lstStyle/>
          <a:p>
            <a:pPr algn="just">
              <a:lnSpc>
                <a:spcPct val="130000"/>
              </a:lnSpc>
              <a:spcBef>
                <a:spcPct val="50000"/>
              </a:spcBef>
            </a:pPr>
            <a:r>
              <a:rPr lang="en-US" altLang="zh-CN" sz="3200" b="1" dirty="0">
                <a:latin typeface="宋体" pitchFamily="2" charset="-122"/>
              </a:rPr>
              <a:t>2</a:t>
            </a:r>
            <a:r>
              <a:rPr lang="zh-CN" altLang="en-US" sz="3200" b="1" dirty="0">
                <a:latin typeface="宋体" pitchFamily="2" charset="-122"/>
              </a:rPr>
              <a:t>．多道批处理系统的优缺点</a:t>
            </a:r>
            <a:endParaRPr lang="en-US" altLang="zh-CN" sz="3200" b="1" dirty="0">
              <a:latin typeface="宋体" pitchFamily="2" charset="-122"/>
            </a:endParaRPr>
          </a:p>
          <a:p>
            <a:pPr marL="0" indent="0" algn="just">
              <a:lnSpc>
                <a:spcPct val="130000"/>
              </a:lnSpc>
              <a:spcBef>
                <a:spcPct val="50000"/>
              </a:spcBef>
            </a:pPr>
            <a:r>
              <a:rPr lang="zh-CN" altLang="en-US" b="1" dirty="0">
                <a:latin typeface="宋体" pitchFamily="2" charset="-122"/>
              </a:rPr>
              <a:t>   （</a:t>
            </a:r>
            <a:r>
              <a:rPr lang="en-US" altLang="zh-CN" b="1" dirty="0">
                <a:latin typeface="宋体" pitchFamily="2" charset="-122"/>
              </a:rPr>
              <a:t>1</a:t>
            </a:r>
            <a:r>
              <a:rPr lang="zh-CN" altLang="en-US" b="1" dirty="0">
                <a:latin typeface="宋体" pitchFamily="2" charset="-122"/>
              </a:rPr>
              <a:t>）资源利用率高。由于在内存中驻留了多道程序，它们共享资源，可保持资源处于忙碌状态，从而使各种资源得以充分利用。</a:t>
            </a:r>
            <a:endParaRPr lang="en-US" altLang="zh-CN" b="1" dirty="0">
              <a:latin typeface="宋体" pitchFamily="2" charset="-122"/>
            </a:endParaRPr>
          </a:p>
          <a:p>
            <a:pPr marL="0" indent="0" algn="just">
              <a:lnSpc>
                <a:spcPct val="130000"/>
              </a:lnSpc>
              <a:spcBef>
                <a:spcPct val="50000"/>
              </a:spcBef>
            </a:pPr>
            <a:r>
              <a:rPr lang="zh-CN" altLang="en-US" b="1" dirty="0">
                <a:latin typeface="宋体" pitchFamily="2" charset="-122"/>
              </a:rPr>
              <a:t>   （</a:t>
            </a:r>
            <a:r>
              <a:rPr lang="en-US" altLang="zh-CN" b="1" dirty="0">
                <a:latin typeface="宋体" pitchFamily="2" charset="-122"/>
              </a:rPr>
              <a:t>2</a:t>
            </a:r>
            <a:r>
              <a:rPr lang="zh-CN" altLang="en-US" b="1" dirty="0">
                <a:latin typeface="宋体" pitchFamily="2" charset="-122"/>
              </a:rPr>
              <a:t>）系统吞吐量大。系统吞吐量是指系统在单位时间内所完成的总工作量。能提高系统吞吐量的主要原因可归结为：第一，</a:t>
            </a:r>
            <a:r>
              <a:rPr lang="en-US" altLang="zh-CN" b="1" dirty="0"/>
              <a:t>CPU</a:t>
            </a:r>
            <a:r>
              <a:rPr lang="zh-CN" altLang="en-US" b="1" dirty="0">
                <a:latin typeface="宋体" pitchFamily="2" charset="-122"/>
              </a:rPr>
              <a:t>和其它资源保持</a:t>
            </a:r>
            <a:r>
              <a:rPr lang="zh-CN" altLang="en-US" b="1" dirty="0"/>
              <a:t>“</a:t>
            </a:r>
            <a:r>
              <a:rPr lang="zh-CN" altLang="en-US" b="1" dirty="0">
                <a:latin typeface="宋体" pitchFamily="2" charset="-122"/>
              </a:rPr>
              <a:t>忙碌</a:t>
            </a:r>
            <a:r>
              <a:rPr lang="zh-CN" altLang="en-US" b="1" dirty="0"/>
              <a:t>”</a:t>
            </a:r>
            <a:r>
              <a:rPr lang="zh-CN" altLang="en-US" b="1" dirty="0">
                <a:latin typeface="宋体" pitchFamily="2" charset="-122"/>
              </a:rPr>
              <a:t>状态；</a:t>
            </a:r>
            <a:r>
              <a:rPr lang="zh-CN" altLang="en-US" b="1" dirty="0"/>
              <a:t> </a:t>
            </a:r>
            <a:r>
              <a:rPr lang="zh-CN" altLang="en-US" b="1" dirty="0">
                <a:latin typeface="宋体" pitchFamily="2" charset="-122"/>
              </a:rPr>
              <a:t>第二，仅当作业完成时或运行不下去时才进行切换，系统开销小。</a:t>
            </a:r>
            <a:r>
              <a:rPr lang="zh-CN" altLang="en-US" b="1" dirty="0"/>
              <a:t> </a:t>
            </a:r>
            <a:r>
              <a:rPr lang="zh-CN" altLang="en-US" b="1" dirty="0">
                <a:latin typeface="宋体" pitchFamily="2" charset="-122"/>
              </a:rPr>
              <a:t> </a:t>
            </a:r>
            <a:endParaRPr lang="en-US" altLang="zh-CN" b="1" dirty="0">
              <a:latin typeface="宋体" pitchFamily="2" charset="-122"/>
            </a:endParaRPr>
          </a:p>
          <a:p>
            <a:pPr algn="just">
              <a:lnSpc>
                <a:spcPct val="130000"/>
              </a:lnSpc>
              <a:spcBef>
                <a:spcPct val="50000"/>
              </a:spcBef>
            </a:pPr>
            <a:endParaRPr lang="zh-CN" altLang="en-US" b="1" dirty="0">
              <a:latin typeface="宋体" pitchFamily="2" charset="-122"/>
            </a:endParaRPr>
          </a:p>
        </p:txBody>
      </p:sp>
    </p:spTree>
    <p:extLst>
      <p:ext uri="{BB962C8B-B14F-4D97-AF65-F5344CB8AC3E}">
        <p14:creationId xmlns:p14="http://schemas.microsoft.com/office/powerpoint/2010/main" val="196779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pPr algn="ctr"/>
            <a:r>
              <a:rPr lang="zh-CN" altLang="en-US" sz="3600" dirty="0">
                <a:solidFill>
                  <a:schemeClr val="tx1"/>
                </a:solidFill>
                <a:latin typeface="宋体" panose="02010600030101010101" pitchFamily="2" charset="-122"/>
                <a:ea typeface="宋体" panose="02010600030101010101" pitchFamily="2" charset="-122"/>
              </a:rPr>
              <a:t>我们为什么学习计算机操作系统</a:t>
            </a:r>
          </a:p>
        </p:txBody>
      </p:sp>
      <p:sp>
        <p:nvSpPr>
          <p:cNvPr id="4" name="日期占位符 3"/>
          <p:cNvSpPr>
            <a:spLocks noGrp="1"/>
          </p:cNvSpPr>
          <p:nvPr>
            <p:ph type="dt" sz="half" idx="10"/>
          </p:nvPr>
        </p:nvSpPr>
        <p:spPr/>
        <p:txBody>
          <a:bodyPr/>
          <a:lstStyle/>
          <a:p>
            <a:fld id="{1EA452A7-2E37-4A25-8902-7B1AF5004E32}" type="datetime8">
              <a:rPr lang="zh-CN" altLang="en-US" smtClean="0"/>
              <a:pPr/>
              <a:t>2019年9月23日8时59分</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sp>
        <p:nvSpPr>
          <p:cNvPr id="8" name="Text Box 5"/>
          <p:cNvSpPr txBox="1">
            <a:spLocks noChangeArrowheads="1"/>
          </p:cNvSpPr>
          <p:nvPr/>
        </p:nvSpPr>
        <p:spPr bwMode="auto">
          <a:xfrm>
            <a:off x="314164" y="980728"/>
            <a:ext cx="8515672" cy="6670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50000"/>
              </a:lnSpc>
            </a:pPr>
            <a:r>
              <a:rPr lang="en-US" altLang="zh-CN" sz="2800" b="1" dirty="0">
                <a:latin typeface="宋体" pitchFamily="2" charset="-122"/>
              </a:rPr>
              <a:t>1、</a:t>
            </a:r>
            <a:r>
              <a:rPr lang="zh-CN" altLang="en-US" sz="2800" b="1" dirty="0">
                <a:latin typeface="宋体" pitchFamily="2" charset="-122"/>
              </a:rPr>
              <a:t>修学分</a:t>
            </a:r>
            <a:r>
              <a:rPr lang="zh-CN" altLang="en-US" b="1" dirty="0">
                <a:latin typeface="宋体" pitchFamily="2" charset="-122"/>
              </a:rPr>
              <a:t>：</a:t>
            </a:r>
            <a:endParaRPr lang="en-US" altLang="zh-CN" b="1" dirty="0">
              <a:latin typeface="宋体" pitchFamily="2" charset="-122"/>
            </a:endParaRPr>
          </a:p>
          <a:p>
            <a:pPr algn="just" eaLnBrk="1" hangingPunct="1">
              <a:lnSpc>
                <a:spcPct val="150000"/>
              </a:lnSpc>
            </a:pPr>
            <a:r>
              <a:rPr lang="zh-CN" altLang="en-US" b="1" dirty="0">
                <a:latin typeface="宋体" pitchFamily="2" charset="-122"/>
              </a:rPr>
              <a:t>   是计算机及相关专业，最重要的专业必须课之一；是弄懂计算机系统核心运行机制的基础。与组成原理、编译原理、数据库、计算机网络、程序设计等课程有不同程度的联系。</a:t>
            </a:r>
            <a:endParaRPr lang="en-US" altLang="zh-CN" b="1" dirty="0">
              <a:latin typeface="宋体" pitchFamily="2" charset="-122"/>
            </a:endParaRPr>
          </a:p>
          <a:p>
            <a:pPr algn="just" eaLnBrk="1" hangingPunct="1">
              <a:lnSpc>
                <a:spcPct val="150000"/>
              </a:lnSpc>
            </a:pPr>
            <a:r>
              <a:rPr lang="en-US" altLang="zh-CN" sz="2800" b="1" dirty="0">
                <a:latin typeface="宋体" pitchFamily="2" charset="-122"/>
              </a:rPr>
              <a:t>2、</a:t>
            </a:r>
            <a:r>
              <a:rPr lang="zh-CN" altLang="en-US" sz="2800" b="1" dirty="0">
                <a:latin typeface="宋体" pitchFamily="2" charset="-122"/>
              </a:rPr>
              <a:t>战考研：</a:t>
            </a:r>
            <a:endParaRPr lang="en-US" altLang="zh-CN" sz="2800" b="1" dirty="0">
              <a:latin typeface="宋体" pitchFamily="2" charset="-122"/>
            </a:endParaRPr>
          </a:p>
          <a:p>
            <a:pPr algn="just" eaLnBrk="1" hangingPunct="1">
              <a:lnSpc>
                <a:spcPct val="150000"/>
              </a:lnSpc>
            </a:pPr>
            <a:r>
              <a:rPr lang="en-US" altLang="zh-CN" sz="2800" b="1" dirty="0">
                <a:latin typeface="宋体" pitchFamily="2" charset="-122"/>
              </a:rPr>
              <a:t>   </a:t>
            </a:r>
            <a:r>
              <a:rPr lang="zh-CN" altLang="en-US" b="1" dirty="0">
                <a:latin typeface="宋体" pitchFamily="2" charset="-122"/>
              </a:rPr>
              <a:t>在计算机学科专业基础综合（</a:t>
            </a:r>
            <a:r>
              <a:rPr lang="en-US" altLang="zh-CN" b="1" dirty="0">
                <a:latin typeface="宋体" pitchFamily="2" charset="-122"/>
              </a:rPr>
              <a:t>408</a:t>
            </a:r>
            <a:r>
              <a:rPr lang="zh-CN" altLang="en-US" b="1" dirty="0">
                <a:latin typeface="宋体" pitchFamily="2" charset="-122"/>
              </a:rPr>
              <a:t>）中，占</a:t>
            </a:r>
            <a:r>
              <a:rPr lang="en-US" altLang="zh-CN" b="1" dirty="0">
                <a:latin typeface="宋体" pitchFamily="2" charset="-122"/>
              </a:rPr>
              <a:t>35</a:t>
            </a:r>
            <a:r>
              <a:rPr lang="zh-CN" altLang="en-US" b="1" dirty="0">
                <a:latin typeface="宋体" pitchFamily="2" charset="-122"/>
              </a:rPr>
              <a:t>分。</a:t>
            </a:r>
            <a:endParaRPr lang="en-US" altLang="zh-CN" b="1" dirty="0">
              <a:latin typeface="宋体" pitchFamily="2" charset="-122"/>
            </a:endParaRPr>
          </a:p>
          <a:p>
            <a:pPr algn="just" eaLnBrk="1" hangingPunct="1">
              <a:lnSpc>
                <a:spcPct val="150000"/>
              </a:lnSpc>
            </a:pPr>
            <a:r>
              <a:rPr lang="en-US" altLang="zh-CN" sz="2800" b="1" dirty="0">
                <a:latin typeface="宋体" pitchFamily="2" charset="-122"/>
              </a:rPr>
              <a:t>3、</a:t>
            </a:r>
            <a:r>
              <a:rPr lang="zh-CN" altLang="en-US" sz="2800" b="1" dirty="0">
                <a:latin typeface="宋体" pitchFamily="2" charset="-122"/>
              </a:rPr>
              <a:t>找工作：</a:t>
            </a:r>
            <a:endParaRPr lang="en-US" altLang="zh-CN" sz="2800" b="1" dirty="0">
              <a:latin typeface="宋体" pitchFamily="2" charset="-122"/>
            </a:endParaRPr>
          </a:p>
          <a:p>
            <a:pPr algn="just" eaLnBrk="1" hangingPunct="1">
              <a:lnSpc>
                <a:spcPct val="150000"/>
              </a:lnSpc>
            </a:pPr>
            <a:r>
              <a:rPr lang="zh-CN" altLang="en-US" b="1" dirty="0">
                <a:latin typeface="宋体" pitchFamily="2" charset="-122"/>
              </a:rPr>
              <a:t>    是寻求系统平台级软硬件研发工作岗位时，面试、笔试中的必考科目，是操作系统类知识储备的获取途径。</a:t>
            </a:r>
            <a:endParaRPr lang="zh-CN" altLang="en-US" b="1" dirty="0"/>
          </a:p>
          <a:p>
            <a:pPr algn="just" eaLnBrk="1" hangingPunct="1">
              <a:lnSpc>
                <a:spcPct val="150000"/>
              </a:lnSpc>
            </a:pPr>
            <a:endParaRPr lang="en-US" altLang="zh-CN" b="1" dirty="0">
              <a:latin typeface="宋体" pitchFamily="2" charset="-122"/>
            </a:endParaRPr>
          </a:p>
          <a:p>
            <a:pPr algn="just" eaLnBrk="1" hangingPunct="1">
              <a:lnSpc>
                <a:spcPct val="150000"/>
              </a:lnSpc>
            </a:pPr>
            <a:r>
              <a:rPr lang="zh-CN" altLang="en-US" b="1" dirty="0">
                <a:latin typeface="宋体" pitchFamily="2" charset="-122"/>
              </a:rPr>
              <a:t>。</a:t>
            </a:r>
            <a:endParaRPr lang="zh-CN" altLang="en-US" b="1" dirty="0"/>
          </a:p>
        </p:txBody>
      </p:sp>
      <p:pic>
        <p:nvPicPr>
          <p:cNvPr id="1026" name="Picture 2" descr="c:\users\wx\appdata\roaming\360se6\User Data\temp\t012d4f6c25a9389b7a.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5000" b="97083" l="10000" r="90000"/>
                    </a14:imgEffect>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7102625" y="325724"/>
            <a:ext cx="1584175" cy="158417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992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2019年9月20日10时18分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4" name="文本占位符 3"/>
          <p:cNvSpPr>
            <a:spLocks noGrp="1"/>
          </p:cNvSpPr>
          <p:nvPr>
            <p:ph type="body" sz="quarter" idx="13"/>
          </p:nvPr>
        </p:nvSpPr>
        <p:spPr>
          <a:xfrm>
            <a:off x="251521" y="692150"/>
            <a:ext cx="8424168" cy="5400675"/>
          </a:xfrm>
        </p:spPr>
        <p:txBody>
          <a:bodyPr/>
          <a:lstStyle/>
          <a:p>
            <a:pPr algn="just">
              <a:lnSpc>
                <a:spcPct val="130000"/>
              </a:lnSpc>
              <a:spcBef>
                <a:spcPct val="50000"/>
              </a:spcBef>
            </a:pPr>
            <a:r>
              <a:rPr lang="en-US" altLang="zh-CN" b="1">
                <a:latin typeface="宋体" pitchFamily="2" charset="-122"/>
              </a:rPr>
              <a:t>    (</a:t>
            </a:r>
            <a:r>
              <a:rPr lang="en-US" altLang="zh-CN" b="1" dirty="0">
                <a:latin typeface="宋体" pitchFamily="2" charset="-122"/>
              </a:rPr>
              <a:t>3) </a:t>
            </a:r>
            <a:r>
              <a:rPr lang="zh-CN" altLang="en-US" b="1" dirty="0">
                <a:latin typeface="宋体" pitchFamily="2" charset="-122"/>
              </a:rPr>
              <a:t>平均周转时间长。作业的周转时间是指从作业进入系统开始，直至其完成并退出系统为止所经历的时间。在批处理系统中，由于作业要排队，依次进行处理，因而作业的周转时间较长，通常需几个小时，甚至几天。</a:t>
            </a:r>
          </a:p>
          <a:p>
            <a:pPr>
              <a:lnSpc>
                <a:spcPct val="130000"/>
              </a:lnSpc>
              <a:spcBef>
                <a:spcPct val="50000"/>
              </a:spcBef>
            </a:pPr>
            <a:r>
              <a:rPr lang="zh-CN" altLang="en-US" b="1" dirty="0">
                <a:latin typeface="宋体" pitchFamily="2" charset="-122"/>
              </a:rPr>
              <a:t>　　</a:t>
            </a:r>
            <a:r>
              <a:rPr lang="en-US" altLang="zh-CN" b="1" dirty="0">
                <a:latin typeface="宋体" pitchFamily="2" charset="-122"/>
              </a:rPr>
              <a:t>(4) </a:t>
            </a:r>
            <a:r>
              <a:rPr lang="zh-CN" altLang="en-US" b="1" dirty="0">
                <a:latin typeface="宋体" pitchFamily="2" charset="-122"/>
              </a:rPr>
              <a:t>无交互能力。用户一旦把作业提交给系统后，直至作业完成，用户都不能与自己的作业进行交互，这对修改和调试程序是极不方便的。 </a:t>
            </a:r>
          </a:p>
          <a:p>
            <a:endParaRPr lang="zh-CN" altLang="en-US" b="1" dirty="0"/>
          </a:p>
        </p:txBody>
      </p:sp>
    </p:spTree>
    <p:extLst>
      <p:ext uri="{BB962C8B-B14F-4D97-AF65-F5344CB8AC3E}">
        <p14:creationId xmlns:p14="http://schemas.microsoft.com/office/powerpoint/2010/main" val="2175228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2019年9月20日10时18分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4" name="文本占位符 3"/>
          <p:cNvSpPr>
            <a:spLocks noGrp="1"/>
          </p:cNvSpPr>
          <p:nvPr>
            <p:ph type="body" sz="quarter" idx="13"/>
          </p:nvPr>
        </p:nvSpPr>
        <p:spPr/>
        <p:txBody>
          <a:bodyPr/>
          <a:lstStyle/>
          <a:p>
            <a:pPr>
              <a:spcAft>
                <a:spcPts val="1200"/>
              </a:spcAft>
            </a:pPr>
            <a:r>
              <a:rPr lang="en-US" altLang="zh-CN" sz="3200" b="1" dirty="0">
                <a:latin typeface="宋体" pitchFamily="2" charset="-122"/>
              </a:rPr>
              <a:t>3</a:t>
            </a:r>
            <a:r>
              <a:rPr lang="zh-CN" altLang="en-US" sz="3200" b="1" dirty="0">
                <a:latin typeface="宋体" pitchFamily="2" charset="-122"/>
              </a:rPr>
              <a:t>．多道批处理系统需要解决的问题</a:t>
            </a:r>
          </a:p>
          <a:p>
            <a:pPr marL="0">
              <a:lnSpc>
                <a:spcPct val="150000"/>
              </a:lnSpc>
              <a:spcBef>
                <a:spcPts val="0"/>
              </a:spcBef>
            </a:pPr>
            <a:r>
              <a:rPr lang="en-US" altLang="zh-CN" b="1" dirty="0"/>
              <a:t>    (1) </a:t>
            </a:r>
            <a:r>
              <a:rPr lang="zh-CN" altLang="en-US" b="1" dirty="0">
                <a:latin typeface="宋体" pitchFamily="2" charset="-122"/>
              </a:rPr>
              <a:t>处理机管理问题。在多道程序之间，应如何分配被它们共享的处理机，使</a:t>
            </a:r>
            <a:r>
              <a:rPr lang="en-US" altLang="zh-CN" b="1" dirty="0"/>
              <a:t>CPU</a:t>
            </a:r>
            <a:r>
              <a:rPr lang="zh-CN" altLang="en-US" b="1" dirty="0">
                <a:latin typeface="宋体" pitchFamily="2" charset="-122"/>
              </a:rPr>
              <a:t>既能满足各程序运行的需要，又能提高处理机的利用率，以及一旦把处理机分配给某程序后，又应在何时收回等一系列问题，属于处理机管理问题。</a:t>
            </a:r>
            <a:r>
              <a:rPr lang="zh-CN" altLang="en-US" b="1" dirty="0"/>
              <a:t> </a:t>
            </a:r>
          </a:p>
          <a:p>
            <a:pPr marL="0"/>
            <a:endParaRPr lang="zh-CN" altLang="en-US" b="1" dirty="0"/>
          </a:p>
        </p:txBody>
      </p:sp>
    </p:spTree>
    <p:extLst>
      <p:ext uri="{BB962C8B-B14F-4D97-AF65-F5344CB8AC3E}">
        <p14:creationId xmlns:p14="http://schemas.microsoft.com/office/powerpoint/2010/main" val="480815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2019年9月20日10时18分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lnSpcReduction="10000"/>
          </a:bodyPr>
          <a:lstStyle/>
          <a:p>
            <a:pPr marL="0" indent="0">
              <a:lnSpc>
                <a:spcPct val="150000"/>
              </a:lnSpc>
              <a:spcBef>
                <a:spcPts val="0"/>
              </a:spcBef>
            </a:pPr>
            <a:r>
              <a:rPr lang="en-US" altLang="zh-CN" b="1" dirty="0"/>
              <a:t>   (2) </a:t>
            </a:r>
            <a:r>
              <a:rPr lang="zh-CN" altLang="en-US" b="1" dirty="0"/>
              <a:t>内存管理问题。应如何为每道程序分配必要的内存空间，使它们“各得其所”且不致因相互重叠而丢失信息，以及应如何防止因某道程序出现异常情况而破坏其它程序等问题，就是内存管理问题。</a:t>
            </a:r>
          </a:p>
          <a:p>
            <a:pPr marL="0" indent="0">
              <a:lnSpc>
                <a:spcPct val="150000"/>
              </a:lnSpc>
              <a:spcBef>
                <a:spcPts val="0"/>
              </a:spcBef>
            </a:pPr>
            <a:r>
              <a:rPr lang="zh-CN" altLang="en-US" b="1" dirty="0"/>
              <a:t>　　</a:t>
            </a:r>
            <a:r>
              <a:rPr lang="en-US" altLang="zh-CN" b="1" dirty="0"/>
              <a:t>(3)  I/O</a:t>
            </a:r>
            <a:r>
              <a:rPr lang="zh-CN" altLang="en-US" b="1" dirty="0"/>
              <a:t>设备管理问题。系统中可能具有多种类型的</a:t>
            </a:r>
            <a:r>
              <a:rPr lang="en-US" altLang="zh-CN" b="1" dirty="0"/>
              <a:t>I/O</a:t>
            </a:r>
            <a:r>
              <a:rPr lang="zh-CN" altLang="en-US" b="1" dirty="0"/>
              <a:t>设备供多道程序所共享，应如何分配这些</a:t>
            </a:r>
            <a:r>
              <a:rPr lang="en-US" altLang="zh-CN" b="1" dirty="0"/>
              <a:t>I/O</a:t>
            </a:r>
            <a:r>
              <a:rPr lang="zh-CN" altLang="en-US" b="1" dirty="0"/>
              <a:t>设备，如何做到既方便用户对设备的使用，又能提高设备的利用率，这就是</a:t>
            </a:r>
            <a:r>
              <a:rPr lang="en-US" altLang="zh-CN" b="1" dirty="0"/>
              <a:t>I/O</a:t>
            </a:r>
            <a:r>
              <a:rPr lang="zh-CN" altLang="en-US" b="1" dirty="0"/>
              <a:t>设备管理问题。 </a:t>
            </a:r>
          </a:p>
          <a:p>
            <a:endParaRPr lang="zh-CN" altLang="en-US" b="1" dirty="0"/>
          </a:p>
        </p:txBody>
      </p:sp>
    </p:spTree>
    <p:extLst>
      <p:ext uri="{BB962C8B-B14F-4D97-AF65-F5344CB8AC3E}">
        <p14:creationId xmlns:p14="http://schemas.microsoft.com/office/powerpoint/2010/main" val="149841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2019年9月20日10时18分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4" name="文本占位符 3"/>
          <p:cNvSpPr>
            <a:spLocks noGrp="1"/>
          </p:cNvSpPr>
          <p:nvPr>
            <p:ph type="body" sz="quarter" idx="13"/>
          </p:nvPr>
        </p:nvSpPr>
        <p:spPr>
          <a:xfrm>
            <a:off x="251521" y="476672"/>
            <a:ext cx="8424168" cy="5616153"/>
          </a:xfrm>
        </p:spPr>
        <p:txBody>
          <a:bodyPr>
            <a:normAutofit lnSpcReduction="10000"/>
          </a:bodyPr>
          <a:lstStyle/>
          <a:p>
            <a:pPr algn="just">
              <a:lnSpc>
                <a:spcPct val="130000"/>
              </a:lnSpc>
              <a:spcBef>
                <a:spcPct val="50000"/>
              </a:spcBef>
            </a:pPr>
            <a:r>
              <a:rPr lang="en-US" altLang="zh-CN" b="1" dirty="0">
                <a:latin typeface="宋体" pitchFamily="2" charset="-122"/>
              </a:rPr>
              <a:t>     (4) </a:t>
            </a:r>
            <a:r>
              <a:rPr lang="zh-CN" altLang="en-US" b="1" dirty="0">
                <a:latin typeface="宋体" pitchFamily="2" charset="-122"/>
              </a:rPr>
              <a:t>文件管理问题。在现代计算机系统中，通常都存放着大量的程序和数据</a:t>
            </a:r>
            <a:r>
              <a:rPr lang="en-US" altLang="zh-CN" b="1" dirty="0">
                <a:latin typeface="宋体" pitchFamily="2" charset="-122"/>
              </a:rPr>
              <a:t>(</a:t>
            </a:r>
            <a:r>
              <a:rPr lang="zh-CN" altLang="en-US" b="1" dirty="0">
                <a:latin typeface="宋体" pitchFamily="2" charset="-122"/>
              </a:rPr>
              <a:t>以文件形式存在</a:t>
            </a:r>
            <a:r>
              <a:rPr lang="en-US" altLang="zh-CN" b="1" dirty="0">
                <a:latin typeface="宋体" pitchFamily="2" charset="-122"/>
              </a:rPr>
              <a:t>)</a:t>
            </a:r>
            <a:r>
              <a:rPr lang="zh-CN" altLang="en-US" b="1" dirty="0">
                <a:latin typeface="宋体" pitchFamily="2" charset="-122"/>
              </a:rPr>
              <a:t>，应如何组织这些程序和数据，才能使它们既便于用户使用，又能保证数据的安全性和一致性，这些属于文件管理问题。</a:t>
            </a:r>
          </a:p>
          <a:p>
            <a:pPr>
              <a:lnSpc>
                <a:spcPct val="130000"/>
              </a:lnSpc>
              <a:spcBef>
                <a:spcPct val="50000"/>
              </a:spcBef>
            </a:pPr>
            <a:r>
              <a:rPr lang="zh-CN" altLang="en-US" b="1" dirty="0"/>
              <a:t>     </a:t>
            </a:r>
            <a:r>
              <a:rPr lang="en-US" altLang="zh-CN" b="1" dirty="0"/>
              <a:t>(5) </a:t>
            </a:r>
            <a:r>
              <a:rPr lang="zh-CN" altLang="en-US" b="1" dirty="0">
                <a:latin typeface="宋体" pitchFamily="2" charset="-122"/>
              </a:rPr>
              <a:t>作业管理问题。对于系统中的各种应用程序，其中有的属于计算型，即以计算为主的程序；有的属于</a:t>
            </a:r>
            <a:r>
              <a:rPr lang="en-US" altLang="zh-CN" b="1" dirty="0"/>
              <a:t>I/O</a:t>
            </a:r>
            <a:r>
              <a:rPr lang="zh-CN" altLang="en-US" b="1" dirty="0">
                <a:latin typeface="宋体" pitchFamily="2" charset="-122"/>
              </a:rPr>
              <a:t>型，即以</a:t>
            </a:r>
            <a:r>
              <a:rPr lang="en-US" altLang="zh-CN" b="1" dirty="0"/>
              <a:t>I/O</a:t>
            </a:r>
            <a:r>
              <a:rPr lang="zh-CN" altLang="en-US" b="1" dirty="0">
                <a:latin typeface="宋体" pitchFamily="2" charset="-122"/>
              </a:rPr>
              <a:t>为主的程序；又有些作业既重要又紧迫；而有的作业则要求系统能及时响应，这时应如何组织这些作业，这便是作业管理问题。</a:t>
            </a:r>
            <a:endParaRPr lang="en-US" altLang="zh-CN" b="1" dirty="0">
              <a:latin typeface="宋体" pitchFamily="2" charset="-122"/>
            </a:endParaRPr>
          </a:p>
        </p:txBody>
      </p:sp>
    </p:spTree>
    <p:extLst>
      <p:ext uri="{BB962C8B-B14F-4D97-AF65-F5344CB8AC3E}">
        <p14:creationId xmlns:p14="http://schemas.microsoft.com/office/powerpoint/2010/main" val="82931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2019年9月23日9时58分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4" name="文本占位符 3"/>
          <p:cNvSpPr>
            <a:spLocks noGrp="1"/>
          </p:cNvSpPr>
          <p:nvPr>
            <p:ph type="body" sz="quarter" idx="13"/>
          </p:nvPr>
        </p:nvSpPr>
        <p:spPr/>
        <p:txBody>
          <a:bodyPr>
            <a:normAutofit/>
          </a:bodyPr>
          <a:lstStyle/>
          <a:p>
            <a:pPr>
              <a:lnSpc>
                <a:spcPct val="130000"/>
              </a:lnSpc>
              <a:spcBef>
                <a:spcPct val="50000"/>
              </a:spcBef>
            </a:pPr>
            <a:r>
              <a:rPr lang="en-US" altLang="zh-CN" b="1" dirty="0">
                <a:latin typeface="宋体" pitchFamily="2" charset="-122"/>
              </a:rPr>
              <a:t>     (6) </a:t>
            </a:r>
            <a:r>
              <a:rPr lang="zh-CN" altLang="en-US" b="1" dirty="0">
                <a:latin typeface="宋体" pitchFamily="2" charset="-122"/>
              </a:rPr>
              <a:t>用户与系统的接口问题。为使用户能方便的使用操作系统，</a:t>
            </a:r>
            <a:r>
              <a:rPr lang="en-US" altLang="zh-CN" b="1" dirty="0">
                <a:latin typeface="宋体" pitchFamily="2" charset="-122"/>
              </a:rPr>
              <a:t>OS</a:t>
            </a:r>
            <a:r>
              <a:rPr lang="zh-CN" altLang="en-US" b="1" dirty="0">
                <a:latin typeface="宋体" pitchFamily="2" charset="-122"/>
              </a:rPr>
              <a:t>还应提供用户与</a:t>
            </a:r>
            <a:r>
              <a:rPr lang="en-US" altLang="zh-CN" b="1" dirty="0">
                <a:latin typeface="宋体" pitchFamily="2" charset="-122"/>
              </a:rPr>
              <a:t>OS</a:t>
            </a:r>
            <a:r>
              <a:rPr lang="zh-CN" altLang="en-US" b="1" dirty="0">
                <a:latin typeface="宋体" pitchFamily="2" charset="-122"/>
              </a:rPr>
              <a:t>之间的接口。</a:t>
            </a:r>
            <a:endParaRPr lang="zh-CN" altLang="en-US" b="1" dirty="0"/>
          </a:p>
        </p:txBody>
      </p:sp>
    </p:spTree>
    <p:extLst>
      <p:ext uri="{BB962C8B-B14F-4D97-AF65-F5344CB8AC3E}">
        <p14:creationId xmlns:p14="http://schemas.microsoft.com/office/powerpoint/2010/main" val="2938429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2019年9月23日10时6分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4" name="文本占位符 3"/>
          <p:cNvSpPr>
            <a:spLocks noGrp="1"/>
          </p:cNvSpPr>
          <p:nvPr>
            <p:ph type="body" sz="quarter" idx="13"/>
          </p:nvPr>
        </p:nvSpPr>
        <p:spPr>
          <a:xfrm>
            <a:off x="251521" y="692150"/>
            <a:ext cx="8424168" cy="5400675"/>
          </a:xfrm>
        </p:spPr>
        <p:txBody>
          <a:bodyPr>
            <a:normAutofit fontScale="92500" lnSpcReduction="20000"/>
          </a:bodyPr>
          <a:lstStyle/>
          <a:p>
            <a:pPr algn="just">
              <a:spcBef>
                <a:spcPct val="50000"/>
              </a:spcBef>
            </a:pPr>
            <a:r>
              <a:rPr lang="en-US" altLang="zh-CN" sz="3500" b="1" dirty="0">
                <a:latin typeface="宋体" pitchFamily="2" charset="-122"/>
              </a:rPr>
              <a:t>1.2.4</a:t>
            </a:r>
            <a:r>
              <a:rPr lang="zh-CN" altLang="en-US" sz="3500" b="1" dirty="0">
                <a:latin typeface="宋体" pitchFamily="2" charset="-122"/>
              </a:rPr>
              <a:t>　分时系统</a:t>
            </a:r>
          </a:p>
          <a:p>
            <a:pPr marL="0" indent="0">
              <a:lnSpc>
                <a:spcPct val="150000"/>
              </a:lnSpc>
              <a:spcBef>
                <a:spcPct val="50000"/>
              </a:spcBef>
            </a:pPr>
            <a:r>
              <a:rPr lang="zh-CN" altLang="en-US" sz="3000" b="1" dirty="0">
                <a:latin typeface="黑体" panose="02010609060101010101" pitchFamily="49" charset="-122"/>
                <a:ea typeface="黑体" panose="02010609060101010101" pitchFamily="49" charset="-122"/>
              </a:rPr>
              <a:t>　　</a:t>
            </a:r>
            <a:r>
              <a:rPr lang="en-US" altLang="zh-CN" sz="3000" b="1" dirty="0">
                <a:latin typeface="黑体" panose="02010609060101010101" pitchFamily="49" charset="-122"/>
                <a:ea typeface="黑体" panose="02010609060101010101" pitchFamily="49" charset="-122"/>
              </a:rPr>
              <a:t>1. </a:t>
            </a:r>
            <a:r>
              <a:rPr lang="zh-CN" altLang="en-US" sz="3000" b="1" dirty="0">
                <a:latin typeface="黑体" panose="02010609060101010101" pitchFamily="49" charset="-122"/>
                <a:ea typeface="黑体" panose="02010609060101010101" pitchFamily="49" charset="-122"/>
              </a:rPr>
              <a:t>分时系统的引入</a:t>
            </a:r>
            <a:br>
              <a:rPr lang="zh-CN" altLang="en-US" sz="3000" b="1" dirty="0">
                <a:latin typeface="黑体" panose="02010609060101010101" pitchFamily="49" charset="-122"/>
                <a:ea typeface="黑体" panose="02010609060101010101" pitchFamily="49" charset="-122"/>
              </a:rPr>
            </a:br>
            <a:r>
              <a:rPr lang="zh-CN" altLang="en-US" sz="3000" b="1" dirty="0">
                <a:latin typeface="黑体" panose="02010609060101010101" pitchFamily="49" charset="-122"/>
                <a:ea typeface="黑体" panose="02010609060101010101" pitchFamily="49" charset="-122"/>
              </a:rPr>
              <a:t>　　</a:t>
            </a:r>
            <a:r>
              <a:rPr lang="zh-CN" altLang="en-US" sz="3000" b="1" dirty="0"/>
              <a:t>如果说推动多道批处理系统形成和发展的主要动力是提高资源利用率和系统吞吐量，那么，推动分时系统形成和发展的主要动力，则是</a:t>
            </a:r>
            <a:r>
              <a:rPr lang="zh-CN" altLang="en-US" sz="3000" b="1" dirty="0">
                <a:solidFill>
                  <a:srgbClr val="FF0000"/>
                </a:solidFill>
              </a:rPr>
              <a:t>为了满足用户对人</a:t>
            </a:r>
            <a:r>
              <a:rPr lang="en-US" altLang="zh-CN" sz="3000" b="1" dirty="0">
                <a:solidFill>
                  <a:srgbClr val="FF0000"/>
                </a:solidFill>
              </a:rPr>
              <a:t>—</a:t>
            </a:r>
            <a:r>
              <a:rPr lang="zh-CN" altLang="en-US" sz="3000" b="1" dirty="0">
                <a:solidFill>
                  <a:srgbClr val="FF0000"/>
                </a:solidFill>
              </a:rPr>
              <a:t>机交互的需求</a:t>
            </a:r>
            <a:r>
              <a:rPr lang="zh-CN" altLang="en-US" sz="3000" b="1" dirty="0"/>
              <a:t>，由此形成了一种新型</a:t>
            </a:r>
            <a:r>
              <a:rPr lang="en-US" altLang="zh-CN" sz="3000" b="1" dirty="0"/>
              <a:t>OS</a:t>
            </a:r>
            <a:r>
              <a:rPr lang="zh-CN" altLang="en-US" sz="3000" b="1" dirty="0"/>
              <a:t>。用户的需求具体表现在以下几个方面：</a:t>
            </a:r>
            <a:br>
              <a:rPr lang="zh-CN" altLang="en-US" sz="3000" b="1" dirty="0"/>
            </a:br>
            <a:r>
              <a:rPr lang="zh-CN" altLang="en-US" sz="3000" b="1" dirty="0"/>
              <a:t>　　</a:t>
            </a:r>
            <a:r>
              <a:rPr lang="en-US" altLang="zh-CN" sz="3000" b="1" dirty="0"/>
              <a:t>(1) </a:t>
            </a:r>
            <a:r>
              <a:rPr lang="zh-CN" altLang="en-US" sz="3000" b="1" dirty="0"/>
              <a:t>人</a:t>
            </a:r>
            <a:r>
              <a:rPr lang="en-US" altLang="zh-CN" sz="3000" b="1" dirty="0"/>
              <a:t>—</a:t>
            </a:r>
            <a:r>
              <a:rPr lang="zh-CN" altLang="en-US" sz="3000" b="1" dirty="0"/>
              <a:t>机交互。</a:t>
            </a:r>
            <a:br>
              <a:rPr lang="zh-CN" altLang="en-US" sz="3000" b="1" dirty="0"/>
            </a:br>
            <a:r>
              <a:rPr lang="zh-CN" altLang="en-US" sz="3000" b="1" dirty="0"/>
              <a:t>　　</a:t>
            </a:r>
            <a:r>
              <a:rPr lang="en-US" altLang="zh-CN" sz="3000" b="1" dirty="0"/>
              <a:t>(2) </a:t>
            </a:r>
            <a:r>
              <a:rPr lang="zh-CN" altLang="en-US" sz="3000" b="1" dirty="0"/>
              <a:t>共享主机</a:t>
            </a:r>
            <a:endParaRPr lang="zh-CN" altLang="en-US" sz="2600" b="1" dirty="0">
              <a:latin typeface="宋体" pitchFamily="2" charset="-122"/>
            </a:endParaRPr>
          </a:p>
        </p:txBody>
      </p:sp>
    </p:spTree>
    <p:extLst>
      <p:ext uri="{BB962C8B-B14F-4D97-AF65-F5344CB8AC3E}">
        <p14:creationId xmlns:p14="http://schemas.microsoft.com/office/powerpoint/2010/main" val="1352566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9E1E3F7-E52C-447D-8A4A-A4117EC457B8}"/>
              </a:ext>
            </a:extLst>
          </p:cNvPr>
          <p:cNvSpPr>
            <a:spLocks noGrp="1"/>
          </p:cNvSpPr>
          <p:nvPr>
            <p:ph type="dt" sz="half" idx="10"/>
          </p:nvPr>
        </p:nvSpPr>
        <p:spPr/>
        <p:txBody>
          <a:bodyPr/>
          <a:lstStyle/>
          <a:p>
            <a:fld id="{6BE142D1-2665-4F0C-9537-6BDE1360CB5B}" type="datetime8">
              <a:rPr lang="zh-CN" altLang="en-US" smtClean="0"/>
              <a:pPr/>
              <a:t>2019年9月23日10时8分</a:t>
            </a:fld>
            <a:endParaRPr lang="zh-CN" altLang="en-US"/>
          </a:p>
        </p:txBody>
      </p:sp>
      <p:sp>
        <p:nvSpPr>
          <p:cNvPr id="3" name="灯片编号占位符 2">
            <a:extLst>
              <a:ext uri="{FF2B5EF4-FFF2-40B4-BE49-F238E27FC236}">
                <a16:creationId xmlns:a16="http://schemas.microsoft.com/office/drawing/2014/main" id="{1EF7EB82-7FD0-4849-ABCA-C9A53F1A5FEA}"/>
              </a:ext>
            </a:extLst>
          </p:cNvPr>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4" name="文本占位符 3">
            <a:extLst>
              <a:ext uri="{FF2B5EF4-FFF2-40B4-BE49-F238E27FC236}">
                <a16:creationId xmlns:a16="http://schemas.microsoft.com/office/drawing/2014/main" id="{8C6966E0-DAD0-4A9E-A065-6E0141BD6A80}"/>
              </a:ext>
            </a:extLst>
          </p:cNvPr>
          <p:cNvSpPr>
            <a:spLocks noGrp="1"/>
          </p:cNvSpPr>
          <p:nvPr>
            <p:ph type="body" sz="quarter" idx="13"/>
          </p:nvPr>
        </p:nvSpPr>
        <p:spPr/>
        <p:txBody>
          <a:bodyPr/>
          <a:lstStyle/>
          <a:p>
            <a:r>
              <a:rPr lang="en-US" altLang="zh-CN" b="1" dirty="0"/>
              <a:t>2. </a:t>
            </a:r>
            <a:r>
              <a:rPr lang="zh-CN" altLang="en-US" b="1" dirty="0"/>
              <a:t>分时系统实现中的关键问题</a:t>
            </a:r>
            <a:br>
              <a:rPr lang="zh-CN" altLang="en-US" b="1" dirty="0"/>
            </a:br>
            <a:r>
              <a:rPr lang="zh-CN" altLang="en-US" b="1" dirty="0"/>
              <a:t>　　在多道批处理系统中，用户无法与自己的作业进行交互的主要原因是：作业都先驻留在外存上，即使以后被调入内存，也要经过较长时间的等待后方能运行，用户无法与自己的作业进行交互。 </a:t>
            </a:r>
            <a:br>
              <a:rPr lang="zh-CN" altLang="en-US" b="1" dirty="0"/>
            </a:br>
            <a:r>
              <a:rPr lang="zh-CN" altLang="en-US" b="1" dirty="0"/>
              <a:t>　　</a:t>
            </a:r>
            <a:r>
              <a:rPr lang="en-US" altLang="zh-CN" b="1" dirty="0"/>
              <a:t>1) </a:t>
            </a:r>
            <a:r>
              <a:rPr lang="zh-CN" altLang="en-US" b="1" dirty="0"/>
              <a:t>及时接收</a:t>
            </a:r>
            <a:br>
              <a:rPr lang="zh-CN" altLang="en-US" b="1" dirty="0"/>
            </a:br>
            <a:r>
              <a:rPr lang="zh-CN" altLang="en-US" b="1" dirty="0"/>
              <a:t>　　</a:t>
            </a:r>
            <a:r>
              <a:rPr lang="en-US" altLang="zh-CN" b="1" dirty="0"/>
              <a:t>2) </a:t>
            </a:r>
            <a:r>
              <a:rPr lang="zh-CN" altLang="en-US" b="1" dirty="0"/>
              <a:t>及时处理</a:t>
            </a:r>
            <a:endParaRPr lang="en-US" altLang="zh-CN" b="1" dirty="0"/>
          </a:p>
          <a:p>
            <a:pPr marL="548640" lvl="2" indent="0">
              <a:buNone/>
            </a:pPr>
            <a:r>
              <a:rPr lang="zh-CN" altLang="en-US" b="1" dirty="0"/>
              <a:t>     作业直接进入内存、采用轮转运行方式</a:t>
            </a:r>
            <a:br>
              <a:rPr lang="zh-CN" altLang="en-US" dirty="0"/>
            </a:br>
            <a:endParaRPr lang="zh-CN" altLang="en-US" dirty="0"/>
          </a:p>
        </p:txBody>
      </p:sp>
    </p:spTree>
    <p:extLst>
      <p:ext uri="{BB962C8B-B14F-4D97-AF65-F5344CB8AC3E}">
        <p14:creationId xmlns:p14="http://schemas.microsoft.com/office/powerpoint/2010/main" val="3170968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26D5A06-9EEB-46ED-B591-5B2384BFB2A9}"/>
              </a:ext>
            </a:extLst>
          </p:cNvPr>
          <p:cNvSpPr>
            <a:spLocks noGrp="1"/>
          </p:cNvSpPr>
          <p:nvPr>
            <p:ph type="dt" sz="half" idx="10"/>
          </p:nvPr>
        </p:nvSpPr>
        <p:spPr/>
        <p:txBody>
          <a:bodyPr/>
          <a:lstStyle/>
          <a:p>
            <a:fld id="{6BE142D1-2665-4F0C-9537-6BDE1360CB5B}" type="datetime8">
              <a:rPr lang="zh-CN" altLang="en-US" smtClean="0"/>
              <a:pPr/>
              <a:t>2019年9月23日10时11分</a:t>
            </a:fld>
            <a:endParaRPr lang="zh-CN" altLang="en-US"/>
          </a:p>
        </p:txBody>
      </p:sp>
      <p:sp>
        <p:nvSpPr>
          <p:cNvPr id="3" name="灯片编号占位符 2">
            <a:extLst>
              <a:ext uri="{FF2B5EF4-FFF2-40B4-BE49-F238E27FC236}">
                <a16:creationId xmlns:a16="http://schemas.microsoft.com/office/drawing/2014/main" id="{E196C9E9-D21A-4247-A4DA-AEA28130915A}"/>
              </a:ext>
            </a:extLst>
          </p:cNvPr>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4" name="文本占位符 3">
            <a:extLst>
              <a:ext uri="{FF2B5EF4-FFF2-40B4-BE49-F238E27FC236}">
                <a16:creationId xmlns:a16="http://schemas.microsoft.com/office/drawing/2014/main" id="{2422FE0E-0BE9-43B5-BB54-FD6911BD66B3}"/>
              </a:ext>
            </a:extLst>
          </p:cNvPr>
          <p:cNvSpPr>
            <a:spLocks noGrp="1"/>
          </p:cNvSpPr>
          <p:nvPr>
            <p:ph type="body" sz="quarter" idx="13"/>
          </p:nvPr>
        </p:nvSpPr>
        <p:spPr/>
        <p:txBody>
          <a:bodyPr/>
          <a:lstStyle/>
          <a:p>
            <a:r>
              <a:rPr lang="zh-CN" altLang="en-US" b="1" dirty="0"/>
              <a:t>　　</a:t>
            </a:r>
            <a:r>
              <a:rPr lang="en-US" altLang="zh-CN" b="1" dirty="0">
                <a:latin typeface="黑体" panose="02010609060101010101" pitchFamily="49" charset="-122"/>
                <a:ea typeface="黑体" panose="02010609060101010101" pitchFamily="49" charset="-122"/>
              </a:rPr>
              <a:t>3. </a:t>
            </a:r>
            <a:r>
              <a:rPr lang="zh-CN" altLang="en-US" b="1" dirty="0">
                <a:latin typeface="黑体" panose="02010609060101010101" pitchFamily="49" charset="-122"/>
                <a:ea typeface="黑体" panose="02010609060101010101" pitchFamily="49" charset="-122"/>
              </a:rPr>
              <a:t>分时系统的特征</a:t>
            </a:r>
            <a:br>
              <a:rPr lang="zh-CN" altLang="en-US" b="1" dirty="0">
                <a:latin typeface="黑体" panose="02010609060101010101" pitchFamily="49" charset="-122"/>
                <a:ea typeface="黑体" panose="02010609060101010101" pitchFamily="49" charset="-122"/>
              </a:rPr>
            </a:br>
            <a:r>
              <a:rPr lang="zh-CN" altLang="en-US" b="1" dirty="0">
                <a:latin typeface="黑体" panose="02010609060101010101" pitchFamily="49" charset="-122"/>
                <a:ea typeface="黑体" panose="02010609060101010101" pitchFamily="49" charset="-122"/>
              </a:rPr>
              <a:t>　　</a:t>
            </a:r>
            <a:r>
              <a:rPr lang="zh-CN" altLang="en-US" b="1" dirty="0"/>
              <a:t>分时系统与多道批处理系统相比，具有非常明显的不同特性，可以归纳成以下四个方面：</a:t>
            </a:r>
            <a:br>
              <a:rPr lang="zh-CN" altLang="en-US" b="1" dirty="0"/>
            </a:br>
            <a:r>
              <a:rPr lang="zh-CN" altLang="en-US" b="1" dirty="0"/>
              <a:t>　　</a:t>
            </a:r>
            <a:r>
              <a:rPr lang="en-US" altLang="zh-CN" b="1" dirty="0"/>
              <a:t>(1) </a:t>
            </a:r>
            <a:r>
              <a:rPr lang="zh-CN" altLang="en-US" b="1" dirty="0"/>
              <a:t>多路性。</a:t>
            </a:r>
            <a:br>
              <a:rPr lang="zh-CN" altLang="en-US" b="1" dirty="0"/>
            </a:br>
            <a:r>
              <a:rPr lang="zh-CN" altLang="en-US" b="1" dirty="0"/>
              <a:t>　　</a:t>
            </a:r>
            <a:r>
              <a:rPr lang="en-US" altLang="zh-CN" b="1" dirty="0"/>
              <a:t>(2) </a:t>
            </a:r>
            <a:r>
              <a:rPr lang="zh-CN" altLang="en-US" b="1" dirty="0"/>
              <a:t>独立性。</a:t>
            </a:r>
            <a:br>
              <a:rPr lang="zh-CN" altLang="en-US" b="1" dirty="0"/>
            </a:br>
            <a:r>
              <a:rPr lang="zh-CN" altLang="en-US" b="1" dirty="0"/>
              <a:t>　　</a:t>
            </a:r>
            <a:r>
              <a:rPr lang="en-US" altLang="zh-CN" b="1" dirty="0"/>
              <a:t>(3) </a:t>
            </a:r>
            <a:r>
              <a:rPr lang="zh-CN" altLang="en-US" b="1" dirty="0"/>
              <a:t>及时性。</a:t>
            </a:r>
            <a:br>
              <a:rPr lang="zh-CN" altLang="en-US" b="1" dirty="0"/>
            </a:br>
            <a:r>
              <a:rPr lang="zh-CN" altLang="en-US" b="1" dirty="0"/>
              <a:t>　　</a:t>
            </a:r>
            <a:r>
              <a:rPr lang="en-US" altLang="zh-CN" b="1" dirty="0"/>
              <a:t>(4) </a:t>
            </a:r>
            <a:r>
              <a:rPr lang="zh-CN" altLang="en-US" b="1" dirty="0"/>
              <a:t>交互性。 </a:t>
            </a:r>
          </a:p>
        </p:txBody>
      </p:sp>
    </p:spTree>
    <p:extLst>
      <p:ext uri="{BB962C8B-B14F-4D97-AF65-F5344CB8AC3E}">
        <p14:creationId xmlns:p14="http://schemas.microsoft.com/office/powerpoint/2010/main" val="3082584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2019年9月20日10时18分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4" name="文本占位符 3"/>
          <p:cNvSpPr>
            <a:spLocks noGrp="1"/>
          </p:cNvSpPr>
          <p:nvPr>
            <p:ph type="body" sz="quarter" idx="13"/>
          </p:nvPr>
        </p:nvSpPr>
        <p:spPr/>
        <p:txBody>
          <a:bodyPr/>
          <a:lstStyle/>
          <a:p>
            <a:pPr>
              <a:spcAft>
                <a:spcPts val="1200"/>
              </a:spcAft>
            </a:pPr>
            <a:r>
              <a:rPr lang="en-US" altLang="zh-CN" sz="3200" b="1" dirty="0">
                <a:latin typeface="宋体" pitchFamily="2" charset="-122"/>
              </a:rPr>
              <a:t>1.2.5</a:t>
            </a:r>
            <a:r>
              <a:rPr lang="zh-CN" altLang="en-US" sz="3200" b="1" dirty="0">
                <a:latin typeface="宋体" pitchFamily="2" charset="-122"/>
              </a:rPr>
              <a:t>　实时系统</a:t>
            </a:r>
          </a:p>
          <a:p>
            <a:pPr>
              <a:lnSpc>
                <a:spcPct val="150000"/>
              </a:lnSpc>
            </a:pPr>
            <a:r>
              <a:rPr lang="zh-CN" altLang="en-US" b="1" dirty="0">
                <a:latin typeface="宋体" pitchFamily="2" charset="-122"/>
              </a:rPr>
              <a:t>所谓</a:t>
            </a:r>
            <a:r>
              <a:rPr lang="zh-CN" altLang="en-US" b="1" dirty="0">
                <a:latin typeface="Courier New" pitchFamily="49" charset="0"/>
              </a:rPr>
              <a:t>“</a:t>
            </a:r>
            <a:r>
              <a:rPr lang="zh-CN" altLang="en-US" b="1" dirty="0">
                <a:latin typeface="宋体" pitchFamily="2" charset="-122"/>
              </a:rPr>
              <a:t>实时</a:t>
            </a:r>
            <a:r>
              <a:rPr lang="zh-CN" altLang="en-US" b="1" dirty="0">
                <a:latin typeface="Courier New" pitchFamily="49" charset="0"/>
              </a:rPr>
              <a:t>”</a:t>
            </a:r>
            <a:r>
              <a:rPr lang="zh-CN" altLang="en-US" b="1" dirty="0">
                <a:latin typeface="宋体" pitchFamily="2" charset="-122"/>
              </a:rPr>
              <a:t>，是表示</a:t>
            </a:r>
            <a:r>
              <a:rPr lang="zh-CN" altLang="en-US" b="1" dirty="0">
                <a:latin typeface="Courier New" pitchFamily="49" charset="0"/>
              </a:rPr>
              <a:t>“</a:t>
            </a:r>
            <a:r>
              <a:rPr lang="zh-CN" altLang="en-US" b="1" dirty="0">
                <a:latin typeface="宋体" pitchFamily="2" charset="-122"/>
              </a:rPr>
              <a:t>及时</a:t>
            </a:r>
            <a:r>
              <a:rPr lang="zh-CN" altLang="en-US" b="1" dirty="0">
                <a:latin typeface="Courier New" pitchFamily="49" charset="0"/>
              </a:rPr>
              <a:t>”</a:t>
            </a:r>
            <a:r>
              <a:rPr lang="zh-CN" altLang="en-US" b="1" dirty="0">
                <a:latin typeface="宋体" pitchFamily="2" charset="-122"/>
              </a:rPr>
              <a:t>，而实时系统</a:t>
            </a:r>
            <a:r>
              <a:rPr lang="en-US" altLang="zh-CN" b="1" dirty="0">
                <a:latin typeface="宋体" pitchFamily="2" charset="-122"/>
              </a:rPr>
              <a:t>(Real Time System)</a:t>
            </a:r>
            <a:r>
              <a:rPr lang="zh-CN" altLang="en-US" b="1" dirty="0">
                <a:latin typeface="宋体" pitchFamily="2" charset="-122"/>
              </a:rPr>
              <a:t>是指系统能及时</a:t>
            </a:r>
            <a:r>
              <a:rPr lang="en-US" altLang="zh-CN" b="1" dirty="0">
                <a:latin typeface="宋体" pitchFamily="2" charset="-122"/>
              </a:rPr>
              <a:t>(</a:t>
            </a:r>
            <a:r>
              <a:rPr lang="zh-CN" altLang="en-US" b="1" dirty="0">
                <a:latin typeface="宋体" pitchFamily="2" charset="-122"/>
              </a:rPr>
              <a:t>或即时</a:t>
            </a:r>
            <a:r>
              <a:rPr lang="en-US" altLang="zh-CN" b="1" dirty="0">
                <a:latin typeface="宋体" pitchFamily="2" charset="-122"/>
              </a:rPr>
              <a:t>)</a:t>
            </a:r>
            <a:r>
              <a:rPr lang="zh-CN" altLang="en-US" b="1" dirty="0">
                <a:latin typeface="宋体" pitchFamily="2" charset="-122"/>
              </a:rPr>
              <a:t>响应外部事件的请求，在规定的时间内完成对该事件的处理，并控制所有实时任务协调一致地运行。</a:t>
            </a:r>
          </a:p>
          <a:p>
            <a:endParaRPr lang="zh-CN" altLang="en-US" dirty="0"/>
          </a:p>
        </p:txBody>
      </p:sp>
    </p:spTree>
    <p:extLst>
      <p:ext uri="{BB962C8B-B14F-4D97-AF65-F5344CB8AC3E}">
        <p14:creationId xmlns:p14="http://schemas.microsoft.com/office/powerpoint/2010/main" val="4163416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2019年9月20日10时18分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4" name="文本占位符 3"/>
          <p:cNvSpPr>
            <a:spLocks noGrp="1"/>
          </p:cNvSpPr>
          <p:nvPr>
            <p:ph type="body" sz="quarter" idx="13"/>
          </p:nvPr>
        </p:nvSpPr>
        <p:spPr>
          <a:xfrm>
            <a:off x="468313" y="692150"/>
            <a:ext cx="8207375" cy="5833194"/>
          </a:xfrm>
        </p:spPr>
        <p:txBody>
          <a:bodyPr>
            <a:normAutofit/>
          </a:bodyPr>
          <a:lstStyle/>
          <a:p>
            <a:pPr>
              <a:spcAft>
                <a:spcPts val="1200"/>
              </a:spcAft>
            </a:pPr>
            <a:r>
              <a:rPr lang="en-US" altLang="zh-CN" sz="3800" b="1" dirty="0">
                <a:latin typeface="宋体" pitchFamily="2" charset="-122"/>
              </a:rPr>
              <a:t>1.2.5</a:t>
            </a:r>
            <a:r>
              <a:rPr lang="zh-CN" altLang="en-US" sz="3800" b="1" dirty="0">
                <a:latin typeface="宋体" pitchFamily="2" charset="-122"/>
              </a:rPr>
              <a:t>　实时系统</a:t>
            </a:r>
          </a:p>
          <a:p>
            <a:pPr>
              <a:lnSpc>
                <a:spcPct val="150000"/>
              </a:lnSpc>
            </a:pPr>
            <a:r>
              <a:rPr lang="en-US" altLang="zh-CN" dirty="0">
                <a:latin typeface="黑体" pitchFamily="2" charset="-122"/>
                <a:ea typeface="黑体" pitchFamily="2" charset="-122"/>
              </a:rPr>
              <a:t>1. </a:t>
            </a:r>
            <a:r>
              <a:rPr lang="zh-CN" altLang="en-US" dirty="0">
                <a:latin typeface="黑体" pitchFamily="2" charset="-122"/>
                <a:ea typeface="黑体" pitchFamily="2" charset="-122"/>
              </a:rPr>
              <a:t>实时系统的类型</a:t>
            </a:r>
            <a:endParaRPr lang="en-US" altLang="zh-CN" dirty="0">
              <a:latin typeface="黑体" pitchFamily="2" charset="-122"/>
              <a:ea typeface="黑体" pitchFamily="2" charset="-122"/>
            </a:endParaRPr>
          </a:p>
          <a:p>
            <a:pPr>
              <a:lnSpc>
                <a:spcPct val="150000"/>
              </a:lnSpc>
            </a:pPr>
            <a:r>
              <a:rPr lang="en-US" altLang="zh-CN" b="1" dirty="0"/>
              <a:t>		</a:t>
            </a:r>
            <a:r>
              <a:rPr lang="zh-CN" altLang="en-US" b="1" dirty="0"/>
              <a:t>随着计算机应用的普及，实时系统的类型也相应增多，下面列出当前常见的几种：</a:t>
            </a:r>
            <a:br>
              <a:rPr lang="zh-CN" altLang="en-US" b="1" dirty="0"/>
            </a:br>
            <a:r>
              <a:rPr lang="zh-CN" altLang="en-US" b="1" dirty="0"/>
              <a:t>　　</a:t>
            </a:r>
            <a:r>
              <a:rPr lang="en-US" altLang="zh-CN" b="1" dirty="0"/>
              <a:t>(1) </a:t>
            </a:r>
            <a:r>
              <a:rPr lang="zh-CN" altLang="en-US" b="1" dirty="0"/>
              <a:t>工业</a:t>
            </a:r>
            <a:r>
              <a:rPr lang="en-US" altLang="zh-CN" b="1" dirty="0"/>
              <a:t>(</a:t>
            </a:r>
            <a:r>
              <a:rPr lang="zh-CN" altLang="en-US" b="1" dirty="0"/>
              <a:t>武器</a:t>
            </a:r>
            <a:r>
              <a:rPr lang="en-US" altLang="zh-CN" b="1" dirty="0"/>
              <a:t>)</a:t>
            </a:r>
            <a:r>
              <a:rPr lang="zh-CN" altLang="en-US" b="1" dirty="0"/>
              <a:t>控制系统。</a:t>
            </a:r>
            <a:br>
              <a:rPr lang="zh-CN" altLang="en-US" b="1" dirty="0"/>
            </a:br>
            <a:r>
              <a:rPr lang="zh-CN" altLang="en-US" b="1" dirty="0"/>
              <a:t>　　</a:t>
            </a:r>
            <a:r>
              <a:rPr lang="en-US" altLang="zh-CN" b="1" dirty="0"/>
              <a:t>(2) </a:t>
            </a:r>
            <a:r>
              <a:rPr lang="zh-CN" altLang="en-US" b="1" dirty="0"/>
              <a:t>信息查询系统。</a:t>
            </a:r>
            <a:br>
              <a:rPr lang="zh-CN" altLang="en-US" b="1" dirty="0"/>
            </a:br>
            <a:r>
              <a:rPr lang="zh-CN" altLang="en-US" b="1" dirty="0"/>
              <a:t>　　</a:t>
            </a:r>
            <a:r>
              <a:rPr lang="en-US" altLang="zh-CN" b="1" dirty="0"/>
              <a:t>(3) </a:t>
            </a:r>
            <a:r>
              <a:rPr lang="zh-CN" altLang="en-US" b="1" dirty="0"/>
              <a:t>多媒体系统。</a:t>
            </a:r>
            <a:br>
              <a:rPr lang="zh-CN" altLang="en-US" b="1" dirty="0"/>
            </a:br>
            <a:r>
              <a:rPr lang="zh-CN" altLang="en-US" b="1" dirty="0"/>
              <a:t>　　</a:t>
            </a:r>
            <a:r>
              <a:rPr lang="en-US" altLang="zh-CN" b="1" dirty="0"/>
              <a:t>(4) </a:t>
            </a:r>
            <a:r>
              <a:rPr lang="zh-CN" altLang="en-US" b="1" dirty="0"/>
              <a:t>嵌入式系统</a:t>
            </a:r>
            <a:endParaRPr lang="en-US" altLang="zh-CN" b="1" dirty="0"/>
          </a:p>
        </p:txBody>
      </p:sp>
    </p:spTree>
    <p:extLst>
      <p:ext uri="{BB962C8B-B14F-4D97-AF65-F5344CB8AC3E}">
        <p14:creationId xmlns:p14="http://schemas.microsoft.com/office/powerpoint/2010/main" val="2152403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3600" dirty="0">
                <a:solidFill>
                  <a:schemeClr val="tx1"/>
                </a:solidFill>
              </a:rPr>
              <a:t>学习目标</a:t>
            </a:r>
          </a:p>
        </p:txBody>
      </p:sp>
      <p:sp>
        <p:nvSpPr>
          <p:cNvPr id="3" name="日期占位符 2"/>
          <p:cNvSpPr>
            <a:spLocks noGrp="1"/>
          </p:cNvSpPr>
          <p:nvPr>
            <p:ph type="dt" sz="half" idx="10"/>
          </p:nvPr>
        </p:nvSpPr>
        <p:spPr/>
        <p:txBody>
          <a:bodyPr/>
          <a:lstStyle/>
          <a:p>
            <a:fld id="{89DB4473-0784-4251-9DBA-96209780E87B}" type="datetime8">
              <a:rPr lang="zh-CN" altLang="en-US" smtClean="0"/>
              <a:pPr/>
              <a:t>2019年9月23日9时10分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5" name="Text Box 5"/>
          <p:cNvSpPr txBox="1">
            <a:spLocks noChangeArrowheads="1"/>
          </p:cNvSpPr>
          <p:nvPr/>
        </p:nvSpPr>
        <p:spPr bwMode="auto">
          <a:xfrm>
            <a:off x="454152" y="1143000"/>
            <a:ext cx="8382000" cy="5504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30000"/>
              </a:lnSpc>
              <a:spcBef>
                <a:spcPct val="50000"/>
              </a:spcBef>
            </a:pPr>
            <a:r>
              <a:rPr lang="en-US" altLang="zh-CN" sz="2800" b="1" dirty="0">
                <a:latin typeface="宋体" pitchFamily="2" charset="-122"/>
              </a:rPr>
              <a:t>1.</a:t>
            </a:r>
            <a:r>
              <a:rPr lang="zh-CN" altLang="en-US" sz="2800" b="1" dirty="0">
                <a:latin typeface="宋体" pitchFamily="2" charset="-122"/>
              </a:rPr>
              <a:t>掌握操作系统的基本概念、基本原理和基本功能，理解操作系统的各个组成部分及整体运行机制。</a:t>
            </a:r>
            <a:endParaRPr lang="en-US" altLang="zh-CN" sz="2800" b="1" dirty="0">
              <a:latin typeface="宋体" pitchFamily="2" charset="-122"/>
            </a:endParaRPr>
          </a:p>
          <a:p>
            <a:pPr algn="just" eaLnBrk="1" hangingPunct="1">
              <a:lnSpc>
                <a:spcPct val="130000"/>
              </a:lnSpc>
              <a:spcBef>
                <a:spcPct val="50000"/>
              </a:spcBef>
            </a:pPr>
            <a:r>
              <a:rPr lang="en-US" altLang="zh-CN" sz="2800" b="1" dirty="0">
                <a:latin typeface="宋体" pitchFamily="2" charset="-122"/>
              </a:rPr>
              <a:t>2.</a:t>
            </a:r>
            <a:r>
              <a:rPr lang="zh-CN" altLang="en-US" sz="2800" b="1" dirty="0">
                <a:latin typeface="宋体" pitchFamily="2" charset="-122"/>
              </a:rPr>
              <a:t>掌握操作系统中处理机管理、存储器管理、文件系统和设备管理的原理、策略、相关算法，理解彼此之间的相互关系。能利用</a:t>
            </a:r>
            <a:r>
              <a:rPr lang="en-US" altLang="zh-CN" sz="2800" b="1" dirty="0">
                <a:latin typeface="宋体" pitchFamily="2" charset="-122"/>
              </a:rPr>
              <a:t>C、C++</a:t>
            </a:r>
            <a:r>
              <a:rPr lang="zh-CN" altLang="en-US" sz="2800" b="1" dirty="0">
                <a:latin typeface="宋体" pitchFamily="2" charset="-122"/>
              </a:rPr>
              <a:t>、</a:t>
            </a:r>
            <a:r>
              <a:rPr lang="en-US" altLang="zh-CN" sz="2800" b="1" dirty="0">
                <a:latin typeface="宋体" pitchFamily="2" charset="-122"/>
              </a:rPr>
              <a:t>Java</a:t>
            </a:r>
            <a:r>
              <a:rPr lang="zh-CN" altLang="en-US" sz="2800" b="1" dirty="0">
                <a:latin typeface="宋体" pitchFamily="2" charset="-122"/>
              </a:rPr>
              <a:t>等语言描述操作系统中的经典算法。</a:t>
            </a:r>
            <a:endParaRPr lang="en-US" altLang="zh-CN" sz="2800" b="1" dirty="0">
              <a:latin typeface="宋体" pitchFamily="2" charset="-122"/>
            </a:endParaRPr>
          </a:p>
          <a:p>
            <a:pPr algn="just" eaLnBrk="1" hangingPunct="1">
              <a:lnSpc>
                <a:spcPct val="130000"/>
              </a:lnSpc>
              <a:spcBef>
                <a:spcPct val="50000"/>
              </a:spcBef>
            </a:pPr>
            <a:r>
              <a:rPr lang="en-US" altLang="zh-CN" sz="2800" b="1" dirty="0">
                <a:latin typeface="宋体" pitchFamily="2" charset="-122"/>
              </a:rPr>
              <a:t>3.</a:t>
            </a:r>
            <a:r>
              <a:rPr lang="zh-CN" altLang="en-US" sz="2800" b="1" dirty="0">
                <a:latin typeface="宋体" pitchFamily="2" charset="-122"/>
              </a:rPr>
              <a:t>能够运用所学的操作系统相关知识分析问题、解决问题。理解</a:t>
            </a:r>
            <a:r>
              <a:rPr lang="en-US" altLang="zh-CN" sz="2800" b="1" dirty="0">
                <a:latin typeface="宋体" pitchFamily="2" charset="-122"/>
              </a:rPr>
              <a:t>Linux</a:t>
            </a:r>
            <a:r>
              <a:rPr lang="zh-CN" altLang="en-US" sz="2800" b="1" dirty="0">
                <a:latin typeface="宋体" pitchFamily="2" charset="-122"/>
              </a:rPr>
              <a:t>、</a:t>
            </a:r>
            <a:r>
              <a:rPr lang="en-US" altLang="zh-CN" sz="2800" b="1" dirty="0">
                <a:latin typeface="宋体" pitchFamily="2" charset="-122"/>
              </a:rPr>
              <a:t>Windows</a:t>
            </a:r>
            <a:r>
              <a:rPr lang="zh-CN" altLang="en-US" sz="2800" b="1" dirty="0">
                <a:latin typeface="宋体" pitchFamily="2" charset="-122"/>
              </a:rPr>
              <a:t>系统平台下主要系统功能的运行机制</a:t>
            </a:r>
            <a:endParaRPr lang="zh-CN" altLang="en-US" sz="2800" dirty="0"/>
          </a:p>
        </p:txBody>
      </p:sp>
    </p:spTree>
    <p:extLst>
      <p:ext uri="{BB962C8B-B14F-4D97-AF65-F5344CB8AC3E}">
        <p14:creationId xmlns:p14="http://schemas.microsoft.com/office/powerpoint/2010/main" val="3206844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27EEC80-5119-4956-8325-EEDF30E0BC91}"/>
              </a:ext>
            </a:extLst>
          </p:cNvPr>
          <p:cNvSpPr>
            <a:spLocks noGrp="1"/>
          </p:cNvSpPr>
          <p:nvPr>
            <p:ph type="dt" sz="half" idx="10"/>
          </p:nvPr>
        </p:nvSpPr>
        <p:spPr/>
        <p:txBody>
          <a:bodyPr/>
          <a:lstStyle/>
          <a:p>
            <a:fld id="{6BE142D1-2665-4F0C-9537-6BDE1360CB5B}" type="datetime8">
              <a:rPr lang="zh-CN" altLang="en-US" smtClean="0"/>
              <a:pPr/>
              <a:t>2019年9月23日10时13分</a:t>
            </a:fld>
            <a:endParaRPr lang="zh-CN" altLang="en-US"/>
          </a:p>
        </p:txBody>
      </p:sp>
      <p:sp>
        <p:nvSpPr>
          <p:cNvPr id="3" name="灯片编号占位符 2">
            <a:extLst>
              <a:ext uri="{FF2B5EF4-FFF2-40B4-BE49-F238E27FC236}">
                <a16:creationId xmlns:a16="http://schemas.microsoft.com/office/drawing/2014/main" id="{591D600F-5E88-45AD-8A1A-A6C7ABCF9B25}"/>
              </a:ext>
            </a:extLst>
          </p:cNvPr>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4" name="文本占位符 3">
            <a:extLst>
              <a:ext uri="{FF2B5EF4-FFF2-40B4-BE49-F238E27FC236}">
                <a16:creationId xmlns:a16="http://schemas.microsoft.com/office/drawing/2014/main" id="{790134AD-A14F-4F94-AF53-2C0892D69A61}"/>
              </a:ext>
            </a:extLst>
          </p:cNvPr>
          <p:cNvSpPr>
            <a:spLocks noGrp="1"/>
          </p:cNvSpPr>
          <p:nvPr>
            <p:ph type="body" sz="quarter" idx="13"/>
          </p:nvPr>
        </p:nvSpPr>
        <p:spPr/>
        <p:txBody>
          <a:bodyPr/>
          <a:lstStyle/>
          <a:p>
            <a:r>
              <a:rPr lang="en-US" altLang="zh-CN" b="1" dirty="0"/>
              <a:t>2. </a:t>
            </a:r>
            <a:r>
              <a:rPr lang="zh-CN" altLang="en-US" b="1" dirty="0"/>
              <a:t>实时任务的类型</a:t>
            </a:r>
            <a:br>
              <a:rPr lang="zh-CN" altLang="en-US" b="1" dirty="0"/>
            </a:br>
            <a:r>
              <a:rPr lang="zh-CN" altLang="en-US" b="1" dirty="0"/>
              <a:t>　　</a:t>
            </a:r>
            <a:r>
              <a:rPr lang="en-US" altLang="zh-CN" b="1" dirty="0"/>
              <a:t>(1) </a:t>
            </a:r>
            <a:r>
              <a:rPr lang="zh-CN" altLang="en-US" b="1" dirty="0"/>
              <a:t>周期性实时任务和非周期性实时任务。</a:t>
            </a:r>
            <a:br>
              <a:rPr lang="zh-CN" altLang="en-US" b="1" dirty="0"/>
            </a:br>
            <a:r>
              <a:rPr lang="zh-CN" altLang="en-US" b="1" dirty="0"/>
              <a:t>　　</a:t>
            </a:r>
            <a:r>
              <a:rPr lang="en-US" altLang="zh-CN" b="1" dirty="0"/>
              <a:t>(2) </a:t>
            </a:r>
            <a:r>
              <a:rPr lang="zh-CN" altLang="en-US" b="1" dirty="0"/>
              <a:t>硬实时任务和软实时任务。 </a:t>
            </a:r>
          </a:p>
          <a:p>
            <a:endParaRPr lang="zh-CN" altLang="en-US" dirty="0"/>
          </a:p>
        </p:txBody>
      </p:sp>
    </p:spTree>
    <p:extLst>
      <p:ext uri="{BB962C8B-B14F-4D97-AF65-F5344CB8AC3E}">
        <p14:creationId xmlns:p14="http://schemas.microsoft.com/office/powerpoint/2010/main" val="1984696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2019年9月20日10时18分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6" name="Text Box 4"/>
          <p:cNvSpPr txBox="1">
            <a:spLocks noChangeArrowheads="1"/>
          </p:cNvSpPr>
          <p:nvPr/>
        </p:nvSpPr>
        <p:spPr bwMode="auto">
          <a:xfrm>
            <a:off x="467544" y="692696"/>
            <a:ext cx="82296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50000"/>
              </a:spcBef>
            </a:pPr>
            <a:r>
              <a:rPr lang="en-US" altLang="zh-CN" sz="2800" b="1">
                <a:latin typeface="宋体" pitchFamily="2" charset="-122"/>
              </a:rPr>
              <a:t>3</a:t>
            </a:r>
            <a:r>
              <a:rPr lang="zh-CN" altLang="en-US" sz="2800" b="1" dirty="0">
                <a:latin typeface="宋体" pitchFamily="2" charset="-122"/>
              </a:rPr>
              <a:t>．实时系统与分时系统特征的比较</a:t>
            </a:r>
          </a:p>
          <a:p>
            <a:pPr algn="just" eaLnBrk="1" hangingPunct="1">
              <a:lnSpc>
                <a:spcPct val="120000"/>
              </a:lnSpc>
              <a:spcBef>
                <a:spcPct val="50000"/>
              </a:spcBef>
            </a:pPr>
            <a:r>
              <a:rPr lang="zh-CN" altLang="en-US" sz="2800" b="1" dirty="0">
                <a:latin typeface="宋体" pitchFamily="2" charset="-122"/>
              </a:rPr>
              <a:t>　　</a:t>
            </a:r>
            <a:r>
              <a:rPr lang="en-US" altLang="zh-CN" sz="2800" b="1" dirty="0">
                <a:latin typeface="宋体" pitchFamily="2" charset="-122"/>
              </a:rPr>
              <a:t>(1) </a:t>
            </a:r>
            <a:r>
              <a:rPr lang="zh-CN" altLang="en-US" sz="2800" b="1" dirty="0">
                <a:latin typeface="宋体" pitchFamily="2" charset="-122"/>
              </a:rPr>
              <a:t>多路性。实时信息处理系统也按分时原则为多个终端用户服务。实时控制系统的多路性则主要表现在系统周期性地对多路现场信息进行采集，以及对多个对象或多个执行机构进行控制。而分时系统中的多路性则与用户情况有关，时多时少。</a:t>
            </a:r>
          </a:p>
          <a:p>
            <a:pPr eaLnBrk="1" hangingPunct="1">
              <a:lnSpc>
                <a:spcPct val="120000"/>
              </a:lnSpc>
              <a:spcBef>
                <a:spcPct val="50000"/>
              </a:spcBef>
            </a:pPr>
            <a:r>
              <a:rPr lang="zh-CN" altLang="en-US" sz="2800" b="1" dirty="0"/>
              <a:t>　　</a:t>
            </a:r>
            <a:r>
              <a:rPr lang="en-US" altLang="zh-CN" sz="2800" b="1" dirty="0"/>
              <a:t>(2) </a:t>
            </a:r>
            <a:r>
              <a:rPr lang="zh-CN" altLang="en-US" sz="2800" b="1" dirty="0">
                <a:latin typeface="宋体" pitchFamily="2" charset="-122"/>
              </a:rPr>
              <a:t>独立性。分时信息处理系统中的每个终端用户在向分时系统提出服务请求时，是彼此独立地操作，互不干扰；而实时控制系统中，对信息的采集和对对象的控制也都是彼此互不干扰。</a:t>
            </a:r>
            <a:r>
              <a:rPr lang="zh-CN" altLang="en-US" sz="2800" b="1" dirty="0"/>
              <a:t> </a:t>
            </a:r>
          </a:p>
        </p:txBody>
      </p:sp>
    </p:spTree>
    <p:extLst>
      <p:ext uri="{BB962C8B-B14F-4D97-AF65-F5344CB8AC3E}">
        <p14:creationId xmlns:p14="http://schemas.microsoft.com/office/powerpoint/2010/main" val="3294524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2019年9月20日10时18分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Text Box 4"/>
          <p:cNvSpPr txBox="1">
            <a:spLocks noChangeArrowheads="1"/>
          </p:cNvSpPr>
          <p:nvPr/>
        </p:nvSpPr>
        <p:spPr bwMode="auto">
          <a:xfrm>
            <a:off x="457200" y="762000"/>
            <a:ext cx="8458200" cy="496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50000"/>
              </a:spcBef>
            </a:pPr>
            <a:r>
              <a:rPr lang="zh-CN" altLang="en-US" sz="2800" b="1" dirty="0">
                <a:latin typeface="宋体" pitchFamily="2" charset="-122"/>
              </a:rPr>
              <a:t>　　</a:t>
            </a:r>
            <a:r>
              <a:rPr lang="en-US" altLang="zh-CN" sz="2800" b="1" dirty="0">
                <a:latin typeface="宋体" pitchFamily="2" charset="-122"/>
              </a:rPr>
              <a:t>(3) </a:t>
            </a:r>
            <a:r>
              <a:rPr lang="zh-CN" altLang="en-US" sz="2800" b="1" dirty="0">
                <a:latin typeface="宋体" pitchFamily="2" charset="-122"/>
              </a:rPr>
              <a:t>及时性。实时信息处理系统对实时性的要求与分时系统类似，都是以人所能接受的等待时间来确定的；而实时控制系统的及时性，则是以控制对象所要求的开始截止时间或完成截止时间来确定的，一般为秒级到毫秒级，要求高的实时系统在微秒级。</a:t>
            </a:r>
          </a:p>
          <a:p>
            <a:pPr eaLnBrk="1" hangingPunct="1">
              <a:lnSpc>
                <a:spcPct val="120000"/>
              </a:lnSpc>
              <a:spcBef>
                <a:spcPct val="50000"/>
              </a:spcBef>
            </a:pPr>
            <a:r>
              <a:rPr lang="zh-CN" altLang="en-US" sz="2800" b="1" dirty="0"/>
              <a:t>　　</a:t>
            </a:r>
            <a:r>
              <a:rPr lang="en-US" altLang="zh-CN" sz="2800" b="1" dirty="0"/>
              <a:t>(4) </a:t>
            </a:r>
            <a:r>
              <a:rPr lang="zh-CN" altLang="en-US" sz="2800" b="1" dirty="0">
                <a:latin typeface="宋体" pitchFamily="2" charset="-122"/>
              </a:rPr>
              <a:t>交互性。实时信息处理系统虽然也具有交互性，但这里人与系统的交互仅限于访问系统中某些特定的专用服务程序。它不像分时系统那样能向终端用户提供数据处理和资源共享等服务。</a:t>
            </a:r>
            <a:r>
              <a:rPr lang="zh-CN" altLang="en-US" sz="2800" b="1" dirty="0"/>
              <a:t> </a:t>
            </a:r>
          </a:p>
        </p:txBody>
      </p:sp>
    </p:spTree>
    <p:extLst>
      <p:ext uri="{BB962C8B-B14F-4D97-AF65-F5344CB8AC3E}">
        <p14:creationId xmlns:p14="http://schemas.microsoft.com/office/powerpoint/2010/main" val="167796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2019年9月20日10时18分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Text Box 4"/>
          <p:cNvSpPr txBox="1">
            <a:spLocks noChangeArrowheads="1"/>
          </p:cNvSpPr>
          <p:nvPr/>
        </p:nvSpPr>
        <p:spPr bwMode="auto">
          <a:xfrm>
            <a:off x="533400" y="914400"/>
            <a:ext cx="8153400" cy="339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50000"/>
              </a:spcBef>
            </a:pPr>
            <a:r>
              <a:rPr lang="zh-CN" altLang="en-US" sz="2800" b="1" dirty="0"/>
              <a:t>　　</a:t>
            </a:r>
            <a:r>
              <a:rPr lang="en-US" altLang="zh-CN" sz="2800" b="1" dirty="0"/>
              <a:t>(5) </a:t>
            </a:r>
            <a:r>
              <a:rPr lang="zh-CN" altLang="en-US" sz="2800" b="1" dirty="0">
                <a:latin typeface="宋体" pitchFamily="2" charset="-122"/>
              </a:rPr>
              <a:t>可靠性。分时系统虽然也要求系统可靠，但相比之下，实时系统则要求系统具有高度的可靠性。因为任何差错都可能带来巨大的经济损失，甚至是无法预料的灾难性后果，所以在实时系统中，往往都采取了多级容错措施来保障系统的安全性及数据的安全性。</a:t>
            </a:r>
            <a:r>
              <a:rPr lang="zh-CN" altLang="en-US" sz="2800" b="1" dirty="0"/>
              <a:t> </a:t>
            </a:r>
          </a:p>
        </p:txBody>
      </p:sp>
    </p:spTree>
    <p:extLst>
      <p:ext uri="{BB962C8B-B14F-4D97-AF65-F5344CB8AC3E}">
        <p14:creationId xmlns:p14="http://schemas.microsoft.com/office/powerpoint/2010/main" val="3757028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2019年9月20日10时18分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4" name="文本占位符 3"/>
          <p:cNvSpPr>
            <a:spLocks noGrp="1"/>
          </p:cNvSpPr>
          <p:nvPr>
            <p:ph type="body" sz="quarter" idx="13"/>
          </p:nvPr>
        </p:nvSpPr>
        <p:spPr/>
        <p:txBody>
          <a:bodyPr/>
          <a:lstStyle/>
          <a:p>
            <a:pPr algn="just">
              <a:lnSpc>
                <a:spcPct val="130000"/>
              </a:lnSpc>
              <a:spcBef>
                <a:spcPct val="50000"/>
              </a:spcBef>
            </a:pPr>
            <a:r>
              <a:rPr lang="en-US" altLang="zh-CN" sz="3200" b="1" dirty="0">
                <a:latin typeface="宋体" pitchFamily="2" charset="-122"/>
              </a:rPr>
              <a:t>1.2.6  </a:t>
            </a:r>
            <a:r>
              <a:rPr lang="zh-CN" altLang="en-US" sz="3200" b="1" dirty="0">
                <a:latin typeface="宋体" pitchFamily="2" charset="-122"/>
              </a:rPr>
              <a:t>微机操作系统的发展 </a:t>
            </a:r>
          </a:p>
          <a:p>
            <a:pPr marL="457200" indent="-457200" algn="just">
              <a:lnSpc>
                <a:spcPct val="130000"/>
              </a:lnSpc>
              <a:spcBef>
                <a:spcPct val="50000"/>
              </a:spcBef>
              <a:buFont typeface="Wingdings" panose="05000000000000000000" pitchFamily="2" charset="2"/>
              <a:buChar char="u"/>
            </a:pPr>
            <a:r>
              <a:rPr lang="zh-CN" altLang="en-US" b="1" dirty="0">
                <a:latin typeface="宋体" pitchFamily="2" charset="-122"/>
              </a:rPr>
              <a:t>单用户单任务操作系统</a:t>
            </a:r>
            <a:endParaRPr lang="en-US" altLang="zh-CN" b="1" dirty="0">
              <a:latin typeface="宋体" pitchFamily="2" charset="-122"/>
            </a:endParaRPr>
          </a:p>
          <a:p>
            <a:pPr marL="457200" indent="-457200" algn="just">
              <a:lnSpc>
                <a:spcPct val="130000"/>
              </a:lnSpc>
              <a:spcBef>
                <a:spcPct val="50000"/>
              </a:spcBef>
              <a:buFont typeface="Wingdings" panose="05000000000000000000" pitchFamily="2" charset="2"/>
              <a:buChar char="u"/>
            </a:pPr>
            <a:r>
              <a:rPr lang="zh-CN" altLang="en-US" b="1" dirty="0">
                <a:latin typeface="宋体" pitchFamily="2" charset="-122"/>
              </a:rPr>
              <a:t>单用户多任务操作系统</a:t>
            </a:r>
          </a:p>
          <a:p>
            <a:pPr marL="457200" indent="-457200" algn="just">
              <a:lnSpc>
                <a:spcPct val="130000"/>
              </a:lnSpc>
              <a:spcBef>
                <a:spcPct val="50000"/>
              </a:spcBef>
              <a:buFont typeface="Wingdings" panose="05000000000000000000" pitchFamily="2" charset="2"/>
              <a:buChar char="u"/>
            </a:pPr>
            <a:r>
              <a:rPr lang="zh-CN" altLang="en-US" b="1" dirty="0">
                <a:latin typeface="宋体" pitchFamily="2" charset="-122"/>
              </a:rPr>
              <a:t>多用户多任务操作系统</a:t>
            </a:r>
          </a:p>
          <a:p>
            <a:pPr algn="just">
              <a:lnSpc>
                <a:spcPct val="130000"/>
              </a:lnSpc>
              <a:spcBef>
                <a:spcPct val="50000"/>
              </a:spcBef>
            </a:pPr>
            <a:endParaRPr lang="zh-CN" altLang="en-US" b="1" dirty="0">
              <a:latin typeface="宋体" pitchFamily="2" charset="-122"/>
            </a:endParaRPr>
          </a:p>
          <a:p>
            <a:endParaRPr lang="zh-CN" altLang="en-US" dirty="0"/>
          </a:p>
        </p:txBody>
      </p:sp>
    </p:spTree>
    <p:extLst>
      <p:ext uri="{BB962C8B-B14F-4D97-AF65-F5344CB8AC3E}">
        <p14:creationId xmlns:p14="http://schemas.microsoft.com/office/powerpoint/2010/main" val="335107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3600" dirty="0">
                <a:solidFill>
                  <a:schemeClr val="tx1"/>
                </a:solidFill>
              </a:rPr>
              <a:t>课程组成与考核</a:t>
            </a:r>
          </a:p>
        </p:txBody>
      </p:sp>
      <p:sp>
        <p:nvSpPr>
          <p:cNvPr id="3" name="日期占位符 2"/>
          <p:cNvSpPr>
            <a:spLocks noGrp="1"/>
          </p:cNvSpPr>
          <p:nvPr>
            <p:ph type="dt" sz="half" idx="10"/>
          </p:nvPr>
        </p:nvSpPr>
        <p:spPr/>
        <p:txBody>
          <a:bodyPr/>
          <a:lstStyle/>
          <a:p>
            <a:fld id="{89DB4473-0784-4251-9DBA-96209780E87B}" type="datetime8">
              <a:rPr lang="zh-CN" altLang="en-US" smtClean="0"/>
              <a:pPr/>
              <a:t>2019年9月20日10时18分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5" name="TextBox 4"/>
          <p:cNvSpPr txBox="1"/>
          <p:nvPr/>
        </p:nvSpPr>
        <p:spPr>
          <a:xfrm>
            <a:off x="611560" y="1484784"/>
            <a:ext cx="8208912" cy="5047536"/>
          </a:xfrm>
          <a:prstGeom prst="rect">
            <a:avLst/>
          </a:prstGeom>
          <a:noFill/>
        </p:spPr>
        <p:txBody>
          <a:bodyPr wrap="square" rtlCol="0">
            <a:spAutoFit/>
          </a:bodyPr>
          <a:lstStyle/>
          <a:p>
            <a:pPr>
              <a:lnSpc>
                <a:spcPct val="150000"/>
              </a:lnSpc>
            </a:pPr>
            <a:r>
              <a:rPr lang="en-US" altLang="zh-CN" sz="2800" b="1" dirty="0">
                <a:latin typeface="+mj-ea"/>
                <a:ea typeface="+mj-ea"/>
              </a:rPr>
              <a:t>1、</a:t>
            </a:r>
            <a:r>
              <a:rPr lang="zh-CN" altLang="en-US" sz="2800" b="1" dirty="0">
                <a:latin typeface="+mj-ea"/>
                <a:ea typeface="+mj-ea"/>
              </a:rPr>
              <a:t>课堂授课（</a:t>
            </a:r>
            <a:r>
              <a:rPr lang="en-US" altLang="zh-CN" sz="2800" b="1" dirty="0">
                <a:latin typeface="+mj-ea"/>
                <a:ea typeface="+mj-ea"/>
              </a:rPr>
              <a:t>48</a:t>
            </a:r>
            <a:r>
              <a:rPr lang="zh-CN" altLang="en-US" sz="2800" b="1" dirty="0">
                <a:latin typeface="+mj-ea"/>
                <a:ea typeface="+mj-ea"/>
              </a:rPr>
              <a:t>学时）</a:t>
            </a:r>
            <a:endParaRPr lang="en-US" altLang="zh-CN" sz="2800" b="1" dirty="0">
              <a:latin typeface="+mj-ea"/>
              <a:ea typeface="+mj-ea"/>
            </a:endParaRPr>
          </a:p>
          <a:p>
            <a:pPr>
              <a:lnSpc>
                <a:spcPct val="150000"/>
              </a:lnSpc>
            </a:pPr>
            <a:r>
              <a:rPr lang="en-US" altLang="zh-CN" sz="2800" b="1" dirty="0">
                <a:latin typeface="+mj-ea"/>
                <a:ea typeface="+mj-ea"/>
              </a:rPr>
              <a:t>2、</a:t>
            </a:r>
            <a:r>
              <a:rPr lang="zh-CN" altLang="en-US" sz="2800" b="1" dirty="0">
                <a:latin typeface="+mj-ea"/>
                <a:ea typeface="+mj-ea"/>
              </a:rPr>
              <a:t>实验课（</a:t>
            </a:r>
            <a:r>
              <a:rPr lang="en-US" altLang="zh-CN" sz="2800" b="1" dirty="0">
                <a:latin typeface="+mj-ea"/>
                <a:ea typeface="+mj-ea"/>
              </a:rPr>
              <a:t>16</a:t>
            </a:r>
            <a:r>
              <a:rPr lang="zh-CN" altLang="en-US" sz="2800" b="1" dirty="0">
                <a:latin typeface="+mj-ea"/>
                <a:ea typeface="+mj-ea"/>
              </a:rPr>
              <a:t>学时）</a:t>
            </a:r>
            <a:endParaRPr lang="en-US" altLang="zh-CN" sz="2800" b="1" dirty="0">
              <a:latin typeface="+mj-ea"/>
              <a:ea typeface="+mj-ea"/>
            </a:endParaRPr>
          </a:p>
          <a:p>
            <a:pPr>
              <a:lnSpc>
                <a:spcPct val="150000"/>
              </a:lnSpc>
            </a:pPr>
            <a:r>
              <a:rPr lang="en-US" altLang="zh-CN" sz="2800" b="1" dirty="0">
                <a:latin typeface="+mj-ea"/>
                <a:ea typeface="+mj-ea"/>
              </a:rPr>
              <a:t>3、</a:t>
            </a:r>
            <a:r>
              <a:rPr lang="zh-CN" altLang="en-US" sz="2800" b="1" dirty="0">
                <a:latin typeface="+mj-ea"/>
                <a:ea typeface="+mj-ea"/>
              </a:rPr>
              <a:t>课程</a:t>
            </a:r>
            <a:r>
              <a:rPr lang="zh-CN" altLang="en-US" sz="2800" b="1">
                <a:latin typeface="+mj-ea"/>
                <a:ea typeface="+mj-ea"/>
              </a:rPr>
              <a:t>设计（</a:t>
            </a:r>
            <a:r>
              <a:rPr lang="en-US" altLang="zh-CN" sz="2800" b="1">
                <a:latin typeface="+mj-ea"/>
                <a:ea typeface="+mj-ea"/>
              </a:rPr>
              <a:t>1</a:t>
            </a:r>
            <a:r>
              <a:rPr lang="zh-CN" altLang="en-US" sz="2800" b="1">
                <a:latin typeface="+mj-ea"/>
                <a:ea typeface="+mj-ea"/>
              </a:rPr>
              <a:t>周</a:t>
            </a:r>
            <a:r>
              <a:rPr lang="zh-CN" altLang="en-US" sz="2800" b="1" dirty="0">
                <a:latin typeface="+mj-ea"/>
                <a:ea typeface="+mj-ea"/>
              </a:rPr>
              <a:t>）</a:t>
            </a:r>
            <a:endParaRPr lang="en-US" altLang="zh-CN" sz="2800" b="1" dirty="0">
              <a:latin typeface="+mj-ea"/>
              <a:ea typeface="+mj-ea"/>
            </a:endParaRPr>
          </a:p>
          <a:p>
            <a:pPr>
              <a:lnSpc>
                <a:spcPct val="150000"/>
              </a:lnSpc>
            </a:pPr>
            <a:endParaRPr lang="en-US" altLang="zh-CN" sz="2800" b="1" dirty="0">
              <a:latin typeface="+mj-ea"/>
              <a:ea typeface="+mj-ea"/>
            </a:endParaRPr>
          </a:p>
          <a:p>
            <a:pPr>
              <a:lnSpc>
                <a:spcPct val="150000"/>
              </a:lnSpc>
            </a:pPr>
            <a:r>
              <a:rPr lang="zh-CN" altLang="zh-CN" sz="2800" dirty="0"/>
              <a:t> </a:t>
            </a:r>
            <a:r>
              <a:rPr lang="zh-CN" altLang="en-US" sz="2800" dirty="0"/>
              <a:t>期末</a:t>
            </a:r>
            <a:r>
              <a:rPr lang="zh-CN" altLang="zh-CN" sz="2800" b="1" dirty="0"/>
              <a:t>总成绩＝平时</a:t>
            </a:r>
            <a:r>
              <a:rPr lang="zh-CN" altLang="zh-CN" sz="2800" b="1"/>
              <a:t>（</a:t>
            </a:r>
            <a:r>
              <a:rPr lang="en-US" altLang="zh-CN" sz="2800" b="1"/>
              <a:t>10</a:t>
            </a:r>
            <a:r>
              <a:rPr lang="zh-CN" altLang="zh-CN" sz="2800" b="1"/>
              <a:t>％）＋实验（</a:t>
            </a:r>
            <a:r>
              <a:rPr lang="en-US" altLang="zh-CN" sz="2800" b="1"/>
              <a:t>20</a:t>
            </a:r>
            <a:r>
              <a:rPr lang="zh-CN" altLang="zh-CN" sz="2800" b="1"/>
              <a:t>％）＋</a:t>
            </a:r>
            <a:r>
              <a:rPr lang="zh-CN" altLang="zh-CN" sz="2800" b="1" dirty="0"/>
              <a:t>考试（</a:t>
            </a:r>
            <a:r>
              <a:rPr lang="en-US" altLang="zh-CN" sz="2800" b="1" dirty="0"/>
              <a:t>70</a:t>
            </a:r>
            <a:r>
              <a:rPr lang="zh-CN" altLang="zh-CN" sz="2800" b="1" dirty="0"/>
              <a:t>％）</a:t>
            </a:r>
          </a:p>
          <a:p>
            <a:pPr>
              <a:lnSpc>
                <a:spcPct val="150000"/>
              </a:lnSpc>
            </a:pPr>
            <a:endParaRPr lang="en-US" altLang="zh-CN" sz="2800" b="1" dirty="0">
              <a:latin typeface="+mj-ea"/>
              <a:ea typeface="+mj-ea"/>
            </a:endParaRPr>
          </a:p>
          <a:p>
            <a:endParaRPr lang="zh-CN" altLang="en-US" sz="2800" b="1" dirty="0">
              <a:latin typeface="+mj-ea"/>
              <a:ea typeface="+mj-ea"/>
            </a:endParaRPr>
          </a:p>
        </p:txBody>
      </p:sp>
    </p:spTree>
    <p:extLst>
      <p:ext uri="{BB962C8B-B14F-4D97-AF65-F5344CB8AC3E}">
        <p14:creationId xmlns:p14="http://schemas.microsoft.com/office/powerpoint/2010/main" val="4033851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3600">
                <a:solidFill>
                  <a:schemeClr val="tx1"/>
                </a:solidFill>
              </a:rPr>
              <a:t>参考书</a:t>
            </a:r>
            <a:endParaRPr lang="zh-CN" altLang="en-US" sz="3600" dirty="0">
              <a:solidFill>
                <a:schemeClr val="tx1"/>
              </a:solidFill>
            </a:endParaRPr>
          </a:p>
        </p:txBody>
      </p:sp>
      <p:sp>
        <p:nvSpPr>
          <p:cNvPr id="3" name="日期占位符 2"/>
          <p:cNvSpPr>
            <a:spLocks noGrp="1"/>
          </p:cNvSpPr>
          <p:nvPr>
            <p:ph type="dt" sz="half" idx="10"/>
          </p:nvPr>
        </p:nvSpPr>
        <p:spPr/>
        <p:txBody>
          <a:bodyPr/>
          <a:lstStyle/>
          <a:p>
            <a:fld id="{89DB4473-0784-4251-9DBA-96209780E87B}" type="datetime8">
              <a:rPr lang="zh-CN" altLang="en-US" smtClean="0"/>
              <a:pPr/>
              <a:t>2019年9月20日10时18分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5" name="TextBox 4"/>
          <p:cNvSpPr txBox="1"/>
          <p:nvPr/>
        </p:nvSpPr>
        <p:spPr>
          <a:xfrm>
            <a:off x="611560" y="1484784"/>
            <a:ext cx="8208912" cy="1169551"/>
          </a:xfrm>
          <a:prstGeom prst="rect">
            <a:avLst/>
          </a:prstGeom>
          <a:noFill/>
        </p:spPr>
        <p:txBody>
          <a:bodyPr wrap="square" rtlCol="0">
            <a:spAutoFit/>
          </a:bodyPr>
          <a:lstStyle/>
          <a:p>
            <a:pPr>
              <a:lnSpc>
                <a:spcPct val="150000"/>
              </a:lnSpc>
            </a:pPr>
            <a:endParaRPr lang="en-US" altLang="zh-CN" sz="2800" b="1" dirty="0">
              <a:latin typeface="+mj-ea"/>
              <a:ea typeface="+mj-ea"/>
            </a:endParaRPr>
          </a:p>
          <a:p>
            <a:endParaRPr lang="zh-CN" altLang="en-US" sz="2800" b="1" dirty="0">
              <a:latin typeface="+mj-ea"/>
              <a:ea typeface="+mj-ea"/>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094937"/>
            <a:ext cx="3310962" cy="4467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312096"/>
            <a:ext cx="3170835" cy="4445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https://img12.360buyimg.com/n1/jfs/t23353/158/2398289320/149753/657ea64e/5b7e9376N766f597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830" y="1143000"/>
            <a:ext cx="4467170" cy="446717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9ADC32C6-83B0-45C2-AC6C-C155AD865374}"/>
              </a:ext>
            </a:extLst>
          </p:cNvPr>
          <p:cNvPicPr>
            <a:picLocks noChangeAspect="1"/>
          </p:cNvPicPr>
          <p:nvPr/>
        </p:nvPicPr>
        <p:blipFill>
          <a:blip r:embed="rId5"/>
          <a:stretch>
            <a:fillRect/>
          </a:stretch>
        </p:blipFill>
        <p:spPr>
          <a:xfrm>
            <a:off x="5250322" y="2519701"/>
            <a:ext cx="3295368" cy="4170995"/>
          </a:xfrm>
          <a:prstGeom prst="rect">
            <a:avLst/>
          </a:prstGeom>
        </p:spPr>
      </p:pic>
    </p:spTree>
    <p:extLst>
      <p:ext uri="{BB962C8B-B14F-4D97-AF65-F5344CB8AC3E}">
        <p14:creationId xmlns:p14="http://schemas.microsoft.com/office/powerpoint/2010/main" val="92582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171"/>
                                        </p:tgtEl>
                                        <p:attrNameLst>
                                          <p:attrName>style.visibility</p:attrName>
                                        </p:attrNameLst>
                                      </p:cBhvr>
                                      <p:to>
                                        <p:strVal val="visible"/>
                                      </p:to>
                                    </p:set>
                                    <p:anim calcmode="lin" valueType="num">
                                      <p:cBhvr additive="base">
                                        <p:cTn id="21" dur="500" fill="hold"/>
                                        <p:tgtEl>
                                          <p:spTgt spid="7171"/>
                                        </p:tgtEl>
                                        <p:attrNameLst>
                                          <p:attrName>ppt_x</p:attrName>
                                        </p:attrNameLst>
                                      </p:cBhvr>
                                      <p:tavLst>
                                        <p:tav tm="0">
                                          <p:val>
                                            <p:strVal val="#ppt_x"/>
                                          </p:val>
                                        </p:tav>
                                        <p:tav tm="100000">
                                          <p:val>
                                            <p:strVal val="#ppt_x"/>
                                          </p:val>
                                        </p:tav>
                                      </p:tavLst>
                                    </p:anim>
                                    <p:anim calcmode="lin" valueType="num">
                                      <p:cBhvr additive="base">
                                        <p:cTn id="22"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操作系统概念</a:t>
            </a:r>
            <a:endParaRPr lang="zh-CN" altLang="en-US" dirty="0"/>
          </a:p>
        </p:txBody>
      </p:sp>
      <p:sp>
        <p:nvSpPr>
          <p:cNvPr id="3" name="日期占位符 2"/>
          <p:cNvSpPr>
            <a:spLocks noGrp="1"/>
          </p:cNvSpPr>
          <p:nvPr>
            <p:ph type="dt" sz="half" idx="10"/>
          </p:nvPr>
        </p:nvSpPr>
        <p:spPr/>
        <p:txBody>
          <a:bodyPr/>
          <a:lstStyle/>
          <a:p>
            <a:fld id="{89DB4473-0784-4251-9DBA-96209780E87B}" type="datetime8">
              <a:rPr lang="zh-CN" altLang="en-US" smtClean="0"/>
              <a:pPr/>
              <a:t>2019年9月20日10时18分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10" name="矩形 9"/>
          <p:cNvSpPr/>
          <p:nvPr/>
        </p:nvSpPr>
        <p:spPr>
          <a:xfrm>
            <a:off x="446856" y="1412776"/>
            <a:ext cx="8229600" cy="2677656"/>
          </a:xfrm>
          <a:prstGeom prst="rect">
            <a:avLst/>
          </a:prstGeom>
        </p:spPr>
        <p:txBody>
          <a:bodyPr wrap="square">
            <a:spAutoFit/>
          </a:bodyPr>
          <a:lstStyle/>
          <a:p>
            <a:pPr marL="0" lvl="2" algn="just"/>
            <a:r>
              <a:rPr lang="en-US" altLang="zh-CN" sz="2800" b="1" dirty="0">
                <a:latin typeface="Times New Roman" panose="02020603050405020304" pitchFamily="18" charset="0"/>
                <a:ea typeface="+mj-ea"/>
                <a:cs typeface="Times New Roman" panose="02020603050405020304" pitchFamily="18" charset="0"/>
              </a:rPr>
              <a:t>        </a:t>
            </a:r>
            <a:r>
              <a:rPr lang="zh-CN" altLang="en-US" sz="2800" b="1" dirty="0">
                <a:latin typeface="Times New Roman" panose="02020603050405020304" pitchFamily="18" charset="0"/>
                <a:ea typeface="+mj-ea"/>
                <a:cs typeface="Times New Roman" panose="02020603050405020304" pitchFamily="18" charset="0"/>
              </a:rPr>
              <a:t>操作系统（</a:t>
            </a:r>
            <a:r>
              <a:rPr lang="en-US" altLang="zh-CN" sz="2800" b="1" dirty="0" err="1">
                <a:latin typeface="Times New Roman" panose="02020603050405020304" pitchFamily="18" charset="0"/>
                <a:ea typeface="+mj-ea"/>
                <a:cs typeface="Times New Roman" panose="02020603050405020304" pitchFamily="18" charset="0"/>
              </a:rPr>
              <a:t>Opertating</a:t>
            </a:r>
            <a:r>
              <a:rPr lang="en-US" altLang="zh-CN" sz="2800" b="1" dirty="0">
                <a:latin typeface="Times New Roman" panose="02020603050405020304" pitchFamily="18" charset="0"/>
                <a:ea typeface="+mj-ea"/>
                <a:cs typeface="Times New Roman" panose="02020603050405020304" pitchFamily="18" charset="0"/>
              </a:rPr>
              <a:t> System</a:t>
            </a:r>
            <a:r>
              <a:rPr lang="zh-CN" altLang="en-US" sz="2800" b="1" dirty="0">
                <a:latin typeface="Times New Roman" panose="02020603050405020304" pitchFamily="18" charset="0"/>
                <a:ea typeface="+mj-ea"/>
                <a:cs typeface="Times New Roman" panose="02020603050405020304" pitchFamily="18" charset="0"/>
              </a:rPr>
              <a:t>，</a:t>
            </a:r>
            <a:r>
              <a:rPr lang="en-US" altLang="zh-CN" sz="2800" b="1" dirty="0">
                <a:latin typeface="Times New Roman" panose="02020603050405020304" pitchFamily="18" charset="0"/>
                <a:ea typeface="+mj-ea"/>
                <a:cs typeface="Times New Roman" panose="02020603050405020304" pitchFamily="18" charset="0"/>
              </a:rPr>
              <a:t>OS</a:t>
            </a:r>
            <a:r>
              <a:rPr lang="zh-CN" altLang="en-US" sz="2800" b="1" dirty="0">
                <a:latin typeface="Times New Roman" panose="02020603050405020304" pitchFamily="18" charset="0"/>
                <a:ea typeface="+mj-ea"/>
                <a:cs typeface="Times New Roman" panose="02020603050405020304" pitchFamily="18" charset="0"/>
              </a:rPr>
              <a:t>）是配置在计算机硬件上的第一层软件，是对硬件系统的首次扩充。</a:t>
            </a:r>
            <a:endParaRPr lang="en-US" altLang="zh-CN" sz="2800" b="1" dirty="0">
              <a:latin typeface="Times New Roman" panose="02020603050405020304" pitchFamily="18" charset="0"/>
              <a:ea typeface="+mj-ea"/>
              <a:cs typeface="Times New Roman" panose="02020603050405020304" pitchFamily="18" charset="0"/>
            </a:endParaRPr>
          </a:p>
          <a:p>
            <a:pPr marL="0" lvl="2" algn="just"/>
            <a:r>
              <a:rPr lang="en-US" altLang="zh-CN" sz="2800" b="1" dirty="0">
                <a:latin typeface="Times New Roman" panose="02020603050405020304" pitchFamily="18" charset="0"/>
                <a:ea typeface="+mj-ea"/>
                <a:cs typeface="Times New Roman" panose="02020603050405020304" pitchFamily="18" charset="0"/>
              </a:rPr>
              <a:t>        </a:t>
            </a:r>
            <a:r>
              <a:rPr lang="zh-CN" altLang="en-US" sz="2800" b="1" dirty="0">
                <a:latin typeface="Times New Roman" panose="02020603050405020304" pitchFamily="18" charset="0"/>
                <a:ea typeface="+mj-ea"/>
                <a:cs typeface="Times New Roman" panose="02020603050405020304" pitchFamily="18" charset="0"/>
              </a:rPr>
              <a:t>其主要作用是管理好这些资源，提高它们的利用率和系统的吞吐量，并为用户和应用程序提供一个接口。</a:t>
            </a:r>
          </a:p>
        </p:txBody>
      </p:sp>
    </p:spTree>
    <p:extLst>
      <p:ext uri="{BB962C8B-B14F-4D97-AF65-F5344CB8AC3E}">
        <p14:creationId xmlns:p14="http://schemas.microsoft.com/office/powerpoint/2010/main" val="3577582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latin typeface="Times New Roman" panose="02020603050405020304" pitchFamily="18" charset="0"/>
                <a:cs typeface="Times New Roman" panose="02020603050405020304" pitchFamily="18" charset="0"/>
              </a:rPr>
              <a:t>1.1</a:t>
            </a:r>
            <a:r>
              <a:rPr lang="zh-CN" altLang="en-US" dirty="0">
                <a:solidFill>
                  <a:schemeClr val="tx1"/>
                </a:solidFill>
                <a:latin typeface="Times New Roman" panose="02020603050405020304" pitchFamily="18" charset="0"/>
                <a:cs typeface="Times New Roman" panose="02020603050405020304" pitchFamily="18" charset="0"/>
              </a:rPr>
              <a:t>　</a:t>
            </a:r>
            <a:r>
              <a:rPr lang="zh-CN" altLang="en-US" dirty="0">
                <a:solidFill>
                  <a:schemeClr val="tx1"/>
                </a:solidFill>
              </a:rPr>
              <a:t>操作系统的目标和作用 </a:t>
            </a:r>
          </a:p>
        </p:txBody>
      </p:sp>
      <p:sp>
        <p:nvSpPr>
          <p:cNvPr id="3" name="日期占位符 2"/>
          <p:cNvSpPr>
            <a:spLocks noGrp="1"/>
          </p:cNvSpPr>
          <p:nvPr>
            <p:ph type="dt" sz="half" idx="10"/>
          </p:nvPr>
        </p:nvSpPr>
        <p:spPr/>
        <p:txBody>
          <a:bodyPr/>
          <a:lstStyle/>
          <a:p>
            <a:fld id="{89DB4473-0784-4251-9DBA-96209780E87B}" type="datetime8">
              <a:rPr lang="zh-CN" altLang="en-US" smtClean="0"/>
              <a:pPr/>
              <a:t>2019年9月20日10时18分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a:p>
        </p:txBody>
      </p:sp>
      <p:graphicFrame>
        <p:nvGraphicFramePr>
          <p:cNvPr id="8" name="图示 7"/>
          <p:cNvGraphicFramePr/>
          <p:nvPr>
            <p:extLst>
              <p:ext uri="{D42A27DB-BD31-4B8C-83A1-F6EECF244321}">
                <p14:modId xmlns:p14="http://schemas.microsoft.com/office/powerpoint/2010/main" val="119331431"/>
              </p:ext>
            </p:extLst>
          </p:nvPr>
        </p:nvGraphicFramePr>
        <p:xfrm>
          <a:off x="1763688" y="1988840"/>
          <a:ext cx="6552728"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矩形 9"/>
          <p:cNvSpPr/>
          <p:nvPr/>
        </p:nvSpPr>
        <p:spPr>
          <a:xfrm>
            <a:off x="539552" y="1412776"/>
            <a:ext cx="3788217" cy="523220"/>
          </a:xfrm>
          <a:prstGeom prst="rect">
            <a:avLst/>
          </a:prstGeom>
        </p:spPr>
        <p:txBody>
          <a:bodyPr wrap="none">
            <a:spAutoFit/>
          </a:bodyPr>
          <a:lstStyle/>
          <a:p>
            <a:r>
              <a:rPr lang="en-US" altLang="zh-CN" sz="2800" b="1" dirty="0">
                <a:latin typeface="Times New Roman" panose="02020603050405020304" pitchFamily="18" charset="0"/>
                <a:ea typeface="+mj-ea"/>
                <a:cs typeface="Times New Roman" panose="02020603050405020304" pitchFamily="18" charset="0"/>
              </a:rPr>
              <a:t>1.1.1</a:t>
            </a:r>
            <a:r>
              <a:rPr lang="zh-CN" altLang="en-US" sz="2800" b="1" dirty="0">
                <a:latin typeface="Times New Roman" panose="02020603050405020304" pitchFamily="18" charset="0"/>
                <a:ea typeface="+mj-ea"/>
                <a:cs typeface="Times New Roman" panose="02020603050405020304" pitchFamily="18" charset="0"/>
              </a:rPr>
              <a:t>　操作系统的目标</a:t>
            </a:r>
          </a:p>
        </p:txBody>
      </p:sp>
    </p:spTree>
    <p:extLst>
      <p:ext uri="{BB962C8B-B14F-4D97-AF65-F5344CB8AC3E}">
        <p14:creationId xmlns:p14="http://schemas.microsoft.com/office/powerpoint/2010/main" val="409171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9DB4473-0784-4251-9DBA-96209780E87B}" type="datetime8">
              <a:rPr lang="zh-CN" altLang="en-US" smtClean="0"/>
              <a:pPr/>
              <a:t>2019年9月20日10时18分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5" name="文本占位符 4"/>
          <p:cNvSpPr>
            <a:spLocks noGrp="1"/>
          </p:cNvSpPr>
          <p:nvPr>
            <p:ph type="body" sz="quarter" idx="13"/>
          </p:nvPr>
        </p:nvSpPr>
        <p:spPr/>
        <p:txBody>
          <a:bodyPr/>
          <a:lstStyle/>
          <a:p>
            <a:r>
              <a:rPr lang="en-US" altLang="zh-CN" sz="3200" b="1" dirty="0">
                <a:latin typeface="Times New Roman" panose="02020603050405020304" pitchFamily="18" charset="0"/>
                <a:cs typeface="Times New Roman" panose="02020603050405020304" pitchFamily="18" charset="0"/>
              </a:rPr>
              <a:t>1.1.2</a:t>
            </a:r>
            <a:r>
              <a:rPr lang="zh-CN" altLang="en-US" sz="3200" b="1" dirty="0">
                <a:latin typeface="Times New Roman" panose="02020603050405020304" pitchFamily="18" charset="0"/>
                <a:cs typeface="Times New Roman" panose="02020603050405020304" pitchFamily="18" charset="0"/>
              </a:rPr>
              <a:t>　操作系统的作用</a:t>
            </a:r>
            <a:endParaRPr lang="en-US" altLang="zh-CN" sz="3200"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    1</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OS</a:t>
            </a:r>
            <a:r>
              <a:rPr lang="zh-CN" altLang="en-US" b="1" dirty="0">
                <a:latin typeface="Times New Roman" panose="02020603050405020304" pitchFamily="18" charset="0"/>
                <a:cs typeface="Times New Roman" panose="02020603050405020304" pitchFamily="18" charset="0"/>
              </a:rPr>
              <a:t>作为用户与计算机硬件系统之间的接口</a:t>
            </a:r>
          </a:p>
          <a:p>
            <a:endParaRPr lang="zh-CN" altLang="en-US" b="1" dirty="0">
              <a:latin typeface="Times New Roman" panose="02020603050405020304" pitchFamily="18" charset="0"/>
              <a:cs typeface="Times New Roman" panose="02020603050405020304" pitchFamily="18" charset="0"/>
            </a:endParaRPr>
          </a:p>
          <a:p>
            <a:endParaRPr lang="zh-CN" altLang="en-US" b="1" dirty="0">
              <a:latin typeface="Times New Roman" panose="02020603050405020304" pitchFamily="18" charset="0"/>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925058134"/>
              </p:ext>
            </p:extLst>
          </p:nvPr>
        </p:nvGraphicFramePr>
        <p:xfrm>
          <a:off x="1547664" y="2132856"/>
          <a:ext cx="6400800" cy="3082925"/>
        </p:xfrm>
        <a:graphic>
          <a:graphicData uri="http://schemas.openxmlformats.org/presentationml/2006/ole">
            <mc:AlternateContent xmlns:mc="http://schemas.openxmlformats.org/markup-compatibility/2006">
              <mc:Choice xmlns:v="urn:schemas-microsoft-com:vml" Requires="v">
                <p:oleObj spid="_x0000_s2076" r:id="rId3" imgW="2081216" imgH="1001039" progId="Visio.Drawing.4">
                  <p:embed/>
                </p:oleObj>
              </mc:Choice>
              <mc:Fallback>
                <p:oleObj r:id="rId3" imgW="2081216" imgH="1001039" progId="Visio.Drawing.4">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2132856"/>
                        <a:ext cx="6400800"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1028"/>
          <p:cNvSpPr txBox="1">
            <a:spLocks noChangeArrowheads="1"/>
          </p:cNvSpPr>
          <p:nvPr/>
        </p:nvSpPr>
        <p:spPr bwMode="auto">
          <a:xfrm>
            <a:off x="2987824" y="5334000"/>
            <a:ext cx="410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dirty="0">
                <a:latin typeface="宋体" pitchFamily="2" charset="-122"/>
              </a:rPr>
              <a:t>图</a:t>
            </a:r>
            <a:r>
              <a:rPr lang="en-US" altLang="zh-CN" dirty="0"/>
              <a:t>1-1</a:t>
            </a:r>
            <a:r>
              <a:rPr lang="zh-CN" altLang="en-US" dirty="0">
                <a:latin typeface="宋体" pitchFamily="2" charset="-122"/>
              </a:rPr>
              <a:t>　</a:t>
            </a:r>
            <a:r>
              <a:rPr lang="en-US" altLang="zh-CN" dirty="0"/>
              <a:t>OS</a:t>
            </a:r>
            <a:r>
              <a:rPr lang="zh-CN" altLang="en-US" dirty="0">
                <a:latin typeface="宋体" pitchFamily="2" charset="-122"/>
              </a:rPr>
              <a:t>作为接口的示意图</a:t>
            </a:r>
            <a:r>
              <a:rPr lang="zh-CN" altLang="en-US" dirty="0"/>
              <a:t> </a:t>
            </a:r>
          </a:p>
        </p:txBody>
      </p:sp>
    </p:spTree>
    <p:extLst>
      <p:ext uri="{BB962C8B-B14F-4D97-AF65-F5344CB8AC3E}">
        <p14:creationId xmlns:p14="http://schemas.microsoft.com/office/powerpoint/2010/main" val="2122286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2019年9月20日10时18分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4" name="文本占位符 3"/>
          <p:cNvSpPr>
            <a:spLocks noGrp="1"/>
          </p:cNvSpPr>
          <p:nvPr>
            <p:ph type="body" sz="quarter" idx="13"/>
          </p:nvPr>
        </p:nvSpPr>
        <p:spPr/>
        <p:txBody>
          <a:bodyPr>
            <a:normAutofit lnSpcReduction="10000"/>
          </a:bodyPr>
          <a:lstStyle/>
          <a:p>
            <a:r>
              <a:rPr lang="en-US" altLang="zh-CN" b="1" dirty="0">
                <a:latin typeface="宋体" pitchFamily="2" charset="-122"/>
              </a:rPr>
              <a:t>2</a:t>
            </a:r>
            <a:r>
              <a:rPr lang="zh-CN" altLang="en-US" b="1" dirty="0">
                <a:latin typeface="宋体" pitchFamily="2" charset="-122"/>
              </a:rPr>
              <a:t>．</a:t>
            </a:r>
            <a:r>
              <a:rPr lang="en-US" altLang="zh-CN" b="1" dirty="0">
                <a:latin typeface="宋体" pitchFamily="2" charset="-122"/>
              </a:rPr>
              <a:t>OS</a:t>
            </a:r>
            <a:r>
              <a:rPr lang="zh-CN" altLang="en-US" b="1" dirty="0">
                <a:latin typeface="宋体" pitchFamily="2" charset="-122"/>
              </a:rPr>
              <a:t>作为计算机系统资源的管理者</a:t>
            </a:r>
          </a:p>
          <a:p>
            <a:pPr marL="0">
              <a:lnSpc>
                <a:spcPct val="150000"/>
              </a:lnSpc>
              <a:spcBef>
                <a:spcPts val="0"/>
              </a:spcBef>
            </a:pPr>
            <a:r>
              <a:rPr lang="zh-CN" altLang="en-US" b="1" dirty="0"/>
              <a:t>    在一个计算机系统中，通常都含有各种各样的硬件和软件资源。归纳起来可将资源分为四类：处理器、存储器、</a:t>
            </a:r>
            <a:r>
              <a:rPr lang="en-US" altLang="zh-CN" b="1" dirty="0"/>
              <a:t>I/O</a:t>
            </a:r>
            <a:r>
              <a:rPr lang="zh-CN" altLang="en-US" b="1" dirty="0"/>
              <a:t>设备以及信息</a:t>
            </a:r>
            <a:r>
              <a:rPr lang="en-US" altLang="zh-CN" b="1" dirty="0"/>
              <a:t>(</a:t>
            </a:r>
            <a:r>
              <a:rPr lang="zh-CN" altLang="en-US" b="1" dirty="0"/>
              <a:t>数据和程序</a:t>
            </a:r>
            <a:r>
              <a:rPr lang="en-US" altLang="zh-CN" b="1" dirty="0"/>
              <a:t>)</a:t>
            </a:r>
            <a:r>
              <a:rPr lang="zh-CN" altLang="en-US" b="1" dirty="0"/>
              <a:t>。相应地，</a:t>
            </a:r>
            <a:r>
              <a:rPr lang="en-US" altLang="zh-CN" b="1" dirty="0"/>
              <a:t>OS</a:t>
            </a:r>
            <a:r>
              <a:rPr lang="zh-CN" altLang="en-US" b="1" dirty="0"/>
              <a:t>的主要功能也正是针对这四类资源进行有效的管理，即：处理机管理，用于分配和控制处理机；存储器管理，主要负责内存的分配与回收； </a:t>
            </a:r>
            <a:r>
              <a:rPr lang="en-US" altLang="zh-CN" b="1" dirty="0"/>
              <a:t>I/O</a:t>
            </a:r>
            <a:r>
              <a:rPr lang="zh-CN" altLang="en-US" b="1" dirty="0"/>
              <a:t>设备管理，负责</a:t>
            </a:r>
            <a:r>
              <a:rPr lang="en-US" altLang="zh-CN" b="1" dirty="0"/>
              <a:t>I/O</a:t>
            </a:r>
            <a:r>
              <a:rPr lang="zh-CN" altLang="en-US" b="1" dirty="0"/>
              <a:t>设备的分配与操纵；文件管理，负责文件的存取、共享和保护。</a:t>
            </a:r>
          </a:p>
        </p:txBody>
      </p:sp>
    </p:spTree>
    <p:extLst>
      <p:ext uri="{BB962C8B-B14F-4D97-AF65-F5344CB8AC3E}">
        <p14:creationId xmlns:p14="http://schemas.microsoft.com/office/powerpoint/2010/main" val="2475788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5762</TotalTime>
  <Words>1058</Words>
  <Application>Microsoft Office PowerPoint</Application>
  <PresentationFormat>全屏显示(4:3)</PresentationFormat>
  <Paragraphs>167</Paragraphs>
  <Slides>34</Slides>
  <Notes>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5" baseType="lpstr">
      <vt:lpstr>黑体</vt:lpstr>
      <vt:lpstr>宋体</vt:lpstr>
      <vt:lpstr>Bookman Old Style</vt:lpstr>
      <vt:lpstr>Calibri</vt:lpstr>
      <vt:lpstr>Courier New</vt:lpstr>
      <vt:lpstr>Gill Sans MT</vt:lpstr>
      <vt:lpstr>Times New Roman</vt:lpstr>
      <vt:lpstr>Wingdings</vt:lpstr>
      <vt:lpstr>Wingdings 3</vt:lpstr>
      <vt:lpstr>质朴</vt:lpstr>
      <vt:lpstr>VISIO 4 Drawing</vt:lpstr>
      <vt:lpstr>第1讲</vt:lpstr>
      <vt:lpstr>我们为什么学习计算机操作系统</vt:lpstr>
      <vt:lpstr>学习目标</vt:lpstr>
      <vt:lpstr>课程组成与考核</vt:lpstr>
      <vt:lpstr>参考书</vt:lpstr>
      <vt:lpstr>操作系统概念</vt:lpstr>
      <vt:lpstr>1.1　操作系统的目标和作用 </vt:lpstr>
      <vt:lpstr>PowerPoint 演示文稿</vt:lpstr>
      <vt:lpstr>PowerPoint 演示文稿</vt:lpstr>
      <vt:lpstr>PowerPoint 演示文稿</vt:lpstr>
      <vt:lpstr>PowerPoint 演示文稿</vt:lpstr>
      <vt:lpstr>1.2　操作系统的发展过程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112</cp:revision>
  <dcterms:created xsi:type="dcterms:W3CDTF">2013-09-15T00:45:06Z</dcterms:created>
  <dcterms:modified xsi:type="dcterms:W3CDTF">2019-09-23T02:27:35Z</dcterms:modified>
</cp:coreProperties>
</file>