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4"/>
  </p:notesMasterIdLst>
  <p:handoutMasterIdLst>
    <p:handoutMasterId r:id="rId35"/>
  </p:handoutMasterIdLst>
  <p:sldIdLst>
    <p:sldId id="256" r:id="rId2"/>
    <p:sldId id="279" r:id="rId3"/>
    <p:sldId id="377" r:id="rId4"/>
    <p:sldId id="378" r:id="rId5"/>
    <p:sldId id="379" r:id="rId6"/>
    <p:sldId id="284" r:id="rId7"/>
    <p:sldId id="380" r:id="rId8"/>
    <p:sldId id="381" r:id="rId9"/>
    <p:sldId id="280" r:id="rId10"/>
    <p:sldId id="281" r:id="rId11"/>
    <p:sldId id="282" r:id="rId12"/>
    <p:sldId id="257" r:id="rId13"/>
    <p:sldId id="258" r:id="rId14"/>
    <p:sldId id="259" r:id="rId15"/>
    <p:sldId id="260" r:id="rId16"/>
    <p:sldId id="261" r:id="rId17"/>
    <p:sldId id="262" r:id="rId18"/>
    <p:sldId id="263" r:id="rId19"/>
    <p:sldId id="264" r:id="rId20"/>
    <p:sldId id="265" r:id="rId21"/>
    <p:sldId id="266" r:id="rId22"/>
    <p:sldId id="267" r:id="rId23"/>
    <p:sldId id="277" r:id="rId24"/>
    <p:sldId id="269" r:id="rId25"/>
    <p:sldId id="268" r:id="rId26"/>
    <p:sldId id="278" r:id="rId27"/>
    <p:sldId id="270" r:id="rId28"/>
    <p:sldId id="272" r:id="rId29"/>
    <p:sldId id="273" r:id="rId30"/>
    <p:sldId id="274" r:id="rId31"/>
    <p:sldId id="275" r:id="rId32"/>
    <p:sldId id="276"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397230F-B90B-41C1-B7FE-0983E87D9122}">
          <p14:sldIdLst>
            <p14:sldId id="256"/>
            <p14:sldId id="279"/>
            <p14:sldId id="377"/>
            <p14:sldId id="378"/>
            <p14:sldId id="379"/>
            <p14:sldId id="284"/>
            <p14:sldId id="380"/>
            <p14:sldId id="381"/>
            <p14:sldId id="280"/>
            <p14:sldId id="281"/>
            <p14:sldId id="282"/>
            <p14:sldId id="257"/>
            <p14:sldId id="258"/>
            <p14:sldId id="259"/>
            <p14:sldId id="260"/>
            <p14:sldId id="261"/>
            <p14:sldId id="262"/>
            <p14:sldId id="263"/>
            <p14:sldId id="264"/>
            <p14:sldId id="265"/>
            <p14:sldId id="266"/>
            <p14:sldId id="267"/>
            <p14:sldId id="277"/>
            <p14:sldId id="269"/>
            <p14:sldId id="268"/>
            <p14:sldId id="278"/>
            <p14:sldId id="270"/>
            <p14:sldId id="272"/>
            <p14:sldId id="273"/>
            <p14:sldId id="274"/>
            <p14:sldId id="275"/>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5" autoAdjust="0"/>
    <p:restoredTop sz="79129" autoAdjust="0"/>
  </p:normalViewPr>
  <p:slideViewPr>
    <p:cSldViewPr>
      <p:cViewPr varScale="1">
        <p:scale>
          <a:sx n="68" d="100"/>
          <a:sy n="68" d="100"/>
        </p:scale>
        <p:origin x="181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B0349-F83A-4336-AC5E-17A28344A102}" type="doc">
      <dgm:prSet loTypeId="urn:microsoft.com/office/officeart/2005/8/layout/matrix3" loCatId="matrix" qsTypeId="urn:microsoft.com/office/officeart/2005/8/quickstyle/simple3" qsCatId="simple" csTypeId="urn:microsoft.com/office/officeart/2005/8/colors/accent1_2" csCatId="accent1"/>
      <dgm:spPr/>
      <dgm:t>
        <a:bodyPr/>
        <a:lstStyle/>
        <a:p>
          <a:endParaRPr lang="zh-CN" altLang="en-US"/>
        </a:p>
      </dgm:t>
    </dgm:pt>
    <dgm:pt modelId="{CE337A65-A246-4352-9EBF-4E948F26572D}">
      <dgm:prSet/>
      <dgm:spPr/>
      <dgm:t>
        <a:bodyPr/>
        <a:lstStyle/>
        <a:p>
          <a:pPr rtl="0"/>
          <a:r>
            <a:rPr lang="zh-CN"/>
            <a:t>进程控制</a:t>
          </a:r>
        </a:p>
      </dgm:t>
    </dgm:pt>
    <dgm:pt modelId="{CD5D2B51-4DA2-4E90-96C8-CC1512F95876}" type="parTrans" cxnId="{C55AD731-6A74-4AF6-AD93-C6C3E9E0764F}">
      <dgm:prSet/>
      <dgm:spPr/>
      <dgm:t>
        <a:bodyPr/>
        <a:lstStyle/>
        <a:p>
          <a:endParaRPr lang="zh-CN" altLang="en-US"/>
        </a:p>
      </dgm:t>
    </dgm:pt>
    <dgm:pt modelId="{DDF28B2C-6F5C-4BE6-A5F7-190CC5020692}" type="sibTrans" cxnId="{C55AD731-6A74-4AF6-AD93-C6C3E9E0764F}">
      <dgm:prSet/>
      <dgm:spPr/>
      <dgm:t>
        <a:bodyPr/>
        <a:lstStyle/>
        <a:p>
          <a:endParaRPr lang="zh-CN" altLang="en-US"/>
        </a:p>
      </dgm:t>
    </dgm:pt>
    <dgm:pt modelId="{A8CD84DA-0E58-4FB5-8C69-9697097AA8FA}">
      <dgm:prSet/>
      <dgm:spPr/>
      <dgm:t>
        <a:bodyPr/>
        <a:lstStyle/>
        <a:p>
          <a:pPr rtl="0"/>
          <a:r>
            <a:rPr lang="zh-CN"/>
            <a:t>进程同步</a:t>
          </a:r>
        </a:p>
      </dgm:t>
    </dgm:pt>
    <dgm:pt modelId="{28B0B5C6-21EF-4F5B-B5CA-AA2BCC607270}" type="parTrans" cxnId="{9CCD8C4F-29EE-41CD-970C-69DA27A6854D}">
      <dgm:prSet/>
      <dgm:spPr/>
      <dgm:t>
        <a:bodyPr/>
        <a:lstStyle/>
        <a:p>
          <a:endParaRPr lang="zh-CN" altLang="en-US"/>
        </a:p>
      </dgm:t>
    </dgm:pt>
    <dgm:pt modelId="{F7A858F6-B402-468D-9CA2-A5C4A60DEB4A}" type="sibTrans" cxnId="{9CCD8C4F-29EE-41CD-970C-69DA27A6854D}">
      <dgm:prSet/>
      <dgm:spPr/>
      <dgm:t>
        <a:bodyPr/>
        <a:lstStyle/>
        <a:p>
          <a:endParaRPr lang="zh-CN" altLang="en-US"/>
        </a:p>
      </dgm:t>
    </dgm:pt>
    <dgm:pt modelId="{291206C4-6789-443F-8F59-3484BB5E71E8}">
      <dgm:prSet/>
      <dgm:spPr/>
      <dgm:t>
        <a:bodyPr/>
        <a:lstStyle/>
        <a:p>
          <a:pPr rtl="0"/>
          <a:r>
            <a:rPr lang="zh-CN"/>
            <a:t>进程通信</a:t>
          </a:r>
        </a:p>
      </dgm:t>
    </dgm:pt>
    <dgm:pt modelId="{90F14651-65CF-41EE-9F2F-071366183BAE}" type="parTrans" cxnId="{DDF03CEC-AC08-4E52-BF5A-CC9BE84AF6C9}">
      <dgm:prSet/>
      <dgm:spPr/>
      <dgm:t>
        <a:bodyPr/>
        <a:lstStyle/>
        <a:p>
          <a:endParaRPr lang="zh-CN" altLang="en-US"/>
        </a:p>
      </dgm:t>
    </dgm:pt>
    <dgm:pt modelId="{235E60AF-1A02-4240-A253-1F8EFAA3780A}" type="sibTrans" cxnId="{DDF03CEC-AC08-4E52-BF5A-CC9BE84AF6C9}">
      <dgm:prSet/>
      <dgm:spPr/>
      <dgm:t>
        <a:bodyPr/>
        <a:lstStyle/>
        <a:p>
          <a:endParaRPr lang="zh-CN" altLang="en-US"/>
        </a:p>
      </dgm:t>
    </dgm:pt>
    <dgm:pt modelId="{E89E386F-EEFA-458A-843B-12AD9722918D}">
      <dgm:prSet/>
      <dgm:spPr/>
      <dgm:t>
        <a:bodyPr/>
        <a:lstStyle/>
        <a:p>
          <a:pPr rtl="0"/>
          <a:r>
            <a:rPr lang="zh-CN"/>
            <a:t>调度</a:t>
          </a:r>
        </a:p>
      </dgm:t>
    </dgm:pt>
    <dgm:pt modelId="{C1ADCBC5-9E45-445F-84A8-EE989948D263}" type="parTrans" cxnId="{1E61D51E-3FB8-4EB1-A53E-08AACEC5349D}">
      <dgm:prSet/>
      <dgm:spPr/>
      <dgm:t>
        <a:bodyPr/>
        <a:lstStyle/>
        <a:p>
          <a:endParaRPr lang="zh-CN" altLang="en-US"/>
        </a:p>
      </dgm:t>
    </dgm:pt>
    <dgm:pt modelId="{AF765D73-3156-44EA-AA7F-12CB7E5998EB}" type="sibTrans" cxnId="{1E61D51E-3FB8-4EB1-A53E-08AACEC5349D}">
      <dgm:prSet/>
      <dgm:spPr/>
      <dgm:t>
        <a:bodyPr/>
        <a:lstStyle/>
        <a:p>
          <a:endParaRPr lang="zh-CN" altLang="en-US"/>
        </a:p>
      </dgm:t>
    </dgm:pt>
    <dgm:pt modelId="{72DD2ABC-24EC-4D4A-9D61-3EAB50E38FD6}" type="pres">
      <dgm:prSet presAssocID="{19AB0349-F83A-4336-AC5E-17A28344A102}" presName="matrix" presStyleCnt="0">
        <dgm:presLayoutVars>
          <dgm:chMax val="1"/>
          <dgm:dir/>
          <dgm:resizeHandles val="exact"/>
        </dgm:presLayoutVars>
      </dgm:prSet>
      <dgm:spPr/>
    </dgm:pt>
    <dgm:pt modelId="{632F0C12-5BB3-4F22-8C9C-2E57E8E5B44F}" type="pres">
      <dgm:prSet presAssocID="{19AB0349-F83A-4336-AC5E-17A28344A102}" presName="diamond" presStyleLbl="bgShp" presStyleIdx="0" presStyleCnt="1"/>
      <dgm:spPr/>
    </dgm:pt>
    <dgm:pt modelId="{51B02BE0-CF45-42FB-98E4-E378D7549213}" type="pres">
      <dgm:prSet presAssocID="{19AB0349-F83A-4336-AC5E-17A28344A102}" presName="quad1" presStyleLbl="node1" presStyleIdx="0" presStyleCnt="4">
        <dgm:presLayoutVars>
          <dgm:chMax val="0"/>
          <dgm:chPref val="0"/>
          <dgm:bulletEnabled val="1"/>
        </dgm:presLayoutVars>
      </dgm:prSet>
      <dgm:spPr/>
    </dgm:pt>
    <dgm:pt modelId="{B67E074D-28F0-4923-8633-7B3885B4B6E7}" type="pres">
      <dgm:prSet presAssocID="{19AB0349-F83A-4336-AC5E-17A28344A102}" presName="quad2" presStyleLbl="node1" presStyleIdx="1" presStyleCnt="4">
        <dgm:presLayoutVars>
          <dgm:chMax val="0"/>
          <dgm:chPref val="0"/>
          <dgm:bulletEnabled val="1"/>
        </dgm:presLayoutVars>
      </dgm:prSet>
      <dgm:spPr/>
    </dgm:pt>
    <dgm:pt modelId="{4E96F086-4581-4ED5-A010-88558AF8A22E}" type="pres">
      <dgm:prSet presAssocID="{19AB0349-F83A-4336-AC5E-17A28344A102}" presName="quad3" presStyleLbl="node1" presStyleIdx="2" presStyleCnt="4">
        <dgm:presLayoutVars>
          <dgm:chMax val="0"/>
          <dgm:chPref val="0"/>
          <dgm:bulletEnabled val="1"/>
        </dgm:presLayoutVars>
      </dgm:prSet>
      <dgm:spPr/>
    </dgm:pt>
    <dgm:pt modelId="{4D2D493D-BFFC-4D45-AEC6-D3B4C9DC71A9}" type="pres">
      <dgm:prSet presAssocID="{19AB0349-F83A-4336-AC5E-17A28344A102}" presName="quad4" presStyleLbl="node1" presStyleIdx="3" presStyleCnt="4">
        <dgm:presLayoutVars>
          <dgm:chMax val="0"/>
          <dgm:chPref val="0"/>
          <dgm:bulletEnabled val="1"/>
        </dgm:presLayoutVars>
      </dgm:prSet>
      <dgm:spPr/>
    </dgm:pt>
  </dgm:ptLst>
  <dgm:cxnLst>
    <dgm:cxn modelId="{1E61D51E-3FB8-4EB1-A53E-08AACEC5349D}" srcId="{19AB0349-F83A-4336-AC5E-17A28344A102}" destId="{E89E386F-EEFA-458A-843B-12AD9722918D}" srcOrd="3" destOrd="0" parTransId="{C1ADCBC5-9E45-445F-84A8-EE989948D263}" sibTransId="{AF765D73-3156-44EA-AA7F-12CB7E5998EB}"/>
    <dgm:cxn modelId="{C55AD731-6A74-4AF6-AD93-C6C3E9E0764F}" srcId="{19AB0349-F83A-4336-AC5E-17A28344A102}" destId="{CE337A65-A246-4352-9EBF-4E948F26572D}" srcOrd="0" destOrd="0" parTransId="{CD5D2B51-4DA2-4E90-96C8-CC1512F95876}" sibTransId="{DDF28B2C-6F5C-4BE6-A5F7-190CC5020692}"/>
    <dgm:cxn modelId="{70EBDC3D-CEB4-4261-B4F0-083B0F2F648F}" type="presOf" srcId="{CE337A65-A246-4352-9EBF-4E948F26572D}" destId="{51B02BE0-CF45-42FB-98E4-E378D7549213}" srcOrd="0" destOrd="0" presId="urn:microsoft.com/office/officeart/2005/8/layout/matrix3"/>
    <dgm:cxn modelId="{20961241-832F-448E-8356-70C226C818E9}" type="presOf" srcId="{E89E386F-EEFA-458A-843B-12AD9722918D}" destId="{4D2D493D-BFFC-4D45-AEC6-D3B4C9DC71A9}" srcOrd="0" destOrd="0" presId="urn:microsoft.com/office/officeart/2005/8/layout/matrix3"/>
    <dgm:cxn modelId="{9CCD8C4F-29EE-41CD-970C-69DA27A6854D}" srcId="{19AB0349-F83A-4336-AC5E-17A28344A102}" destId="{A8CD84DA-0E58-4FB5-8C69-9697097AA8FA}" srcOrd="1" destOrd="0" parTransId="{28B0B5C6-21EF-4F5B-B5CA-AA2BCC607270}" sibTransId="{F7A858F6-B402-468D-9CA2-A5C4A60DEB4A}"/>
    <dgm:cxn modelId="{8826768D-9B1F-4E1C-A9E2-655FBE23C40B}" type="presOf" srcId="{19AB0349-F83A-4336-AC5E-17A28344A102}" destId="{72DD2ABC-24EC-4D4A-9D61-3EAB50E38FD6}" srcOrd="0" destOrd="0" presId="urn:microsoft.com/office/officeart/2005/8/layout/matrix3"/>
    <dgm:cxn modelId="{01F88AC8-6561-437B-A3D8-661555AA1881}" type="presOf" srcId="{291206C4-6789-443F-8F59-3484BB5E71E8}" destId="{4E96F086-4581-4ED5-A010-88558AF8A22E}" srcOrd="0" destOrd="0" presId="urn:microsoft.com/office/officeart/2005/8/layout/matrix3"/>
    <dgm:cxn modelId="{62F2A8C8-4F3F-43EA-BBE7-F020BDF997C7}" type="presOf" srcId="{A8CD84DA-0E58-4FB5-8C69-9697097AA8FA}" destId="{B67E074D-28F0-4923-8633-7B3885B4B6E7}" srcOrd="0" destOrd="0" presId="urn:microsoft.com/office/officeart/2005/8/layout/matrix3"/>
    <dgm:cxn modelId="{DDF03CEC-AC08-4E52-BF5A-CC9BE84AF6C9}" srcId="{19AB0349-F83A-4336-AC5E-17A28344A102}" destId="{291206C4-6789-443F-8F59-3484BB5E71E8}" srcOrd="2" destOrd="0" parTransId="{90F14651-65CF-41EE-9F2F-071366183BAE}" sibTransId="{235E60AF-1A02-4240-A253-1F8EFAA3780A}"/>
    <dgm:cxn modelId="{CACF2723-378C-4465-B280-198737BA572E}" type="presParOf" srcId="{72DD2ABC-24EC-4D4A-9D61-3EAB50E38FD6}" destId="{632F0C12-5BB3-4F22-8C9C-2E57E8E5B44F}" srcOrd="0" destOrd="0" presId="urn:microsoft.com/office/officeart/2005/8/layout/matrix3"/>
    <dgm:cxn modelId="{6DC75BAF-4F06-4BB5-8EBA-BE7DD5FA9F16}" type="presParOf" srcId="{72DD2ABC-24EC-4D4A-9D61-3EAB50E38FD6}" destId="{51B02BE0-CF45-42FB-98E4-E378D7549213}" srcOrd="1" destOrd="0" presId="urn:microsoft.com/office/officeart/2005/8/layout/matrix3"/>
    <dgm:cxn modelId="{E9CF949C-61A2-415E-A560-48726476AAB5}" type="presParOf" srcId="{72DD2ABC-24EC-4D4A-9D61-3EAB50E38FD6}" destId="{B67E074D-28F0-4923-8633-7B3885B4B6E7}" srcOrd="2" destOrd="0" presId="urn:microsoft.com/office/officeart/2005/8/layout/matrix3"/>
    <dgm:cxn modelId="{28CB12C7-135B-449F-AFCF-3078875AA599}" type="presParOf" srcId="{72DD2ABC-24EC-4D4A-9D61-3EAB50E38FD6}" destId="{4E96F086-4581-4ED5-A010-88558AF8A22E}" srcOrd="3" destOrd="0" presId="urn:microsoft.com/office/officeart/2005/8/layout/matrix3"/>
    <dgm:cxn modelId="{0EF4FDBF-7636-4D46-916B-004C1146F0F0}" type="presParOf" srcId="{72DD2ABC-24EC-4D4A-9D61-3EAB50E38FD6}" destId="{4D2D493D-BFFC-4D45-AEC6-D3B4C9DC71A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C89FD1-8599-4CD7-BCE3-5A9C28944499}" type="doc">
      <dgm:prSet loTypeId="urn:microsoft.com/office/officeart/2005/8/layout/matrix3" loCatId="matrix" qsTypeId="urn:microsoft.com/office/officeart/2005/8/quickstyle/simple3" qsCatId="simple" csTypeId="urn:microsoft.com/office/officeart/2005/8/colors/accent1_2" csCatId="accent1"/>
      <dgm:spPr/>
      <dgm:t>
        <a:bodyPr/>
        <a:lstStyle/>
        <a:p>
          <a:endParaRPr lang="zh-CN" altLang="en-US"/>
        </a:p>
      </dgm:t>
    </dgm:pt>
    <dgm:pt modelId="{5BC1AAE3-234B-4901-AEE3-75FF0AA5FFFD}">
      <dgm:prSet/>
      <dgm:spPr/>
      <dgm:t>
        <a:bodyPr/>
        <a:lstStyle/>
        <a:p>
          <a:pPr rtl="0"/>
          <a:r>
            <a:rPr lang="zh-CN"/>
            <a:t>内存分配</a:t>
          </a:r>
        </a:p>
      </dgm:t>
    </dgm:pt>
    <dgm:pt modelId="{0DE7CECC-E7A7-4906-9FC7-2486988E33C1}" type="parTrans" cxnId="{0D582AF3-26F1-457F-A5B9-E873B75BF1CD}">
      <dgm:prSet/>
      <dgm:spPr/>
      <dgm:t>
        <a:bodyPr/>
        <a:lstStyle/>
        <a:p>
          <a:endParaRPr lang="zh-CN" altLang="en-US"/>
        </a:p>
      </dgm:t>
    </dgm:pt>
    <dgm:pt modelId="{DFBABEC3-FFDB-4550-9F9C-D07C67321CAA}" type="sibTrans" cxnId="{0D582AF3-26F1-457F-A5B9-E873B75BF1CD}">
      <dgm:prSet/>
      <dgm:spPr/>
      <dgm:t>
        <a:bodyPr/>
        <a:lstStyle/>
        <a:p>
          <a:endParaRPr lang="zh-CN" altLang="en-US"/>
        </a:p>
      </dgm:t>
    </dgm:pt>
    <dgm:pt modelId="{5FD148C3-7B03-4D3C-B8CE-F06979156CB6}">
      <dgm:prSet/>
      <dgm:spPr/>
      <dgm:t>
        <a:bodyPr/>
        <a:lstStyle/>
        <a:p>
          <a:pPr rtl="0"/>
          <a:r>
            <a:rPr lang="zh-CN"/>
            <a:t>内存保护</a:t>
          </a:r>
        </a:p>
      </dgm:t>
    </dgm:pt>
    <dgm:pt modelId="{467AD45D-6E9F-44C0-B007-C86D4DAA14CD}" type="parTrans" cxnId="{B59D2CED-ED34-4B94-98AA-6B75A95B5A12}">
      <dgm:prSet/>
      <dgm:spPr/>
      <dgm:t>
        <a:bodyPr/>
        <a:lstStyle/>
        <a:p>
          <a:endParaRPr lang="zh-CN" altLang="en-US"/>
        </a:p>
      </dgm:t>
    </dgm:pt>
    <dgm:pt modelId="{F4F0D16C-2DBE-47A1-9AAB-BC634B039AB4}" type="sibTrans" cxnId="{B59D2CED-ED34-4B94-98AA-6B75A95B5A12}">
      <dgm:prSet/>
      <dgm:spPr/>
      <dgm:t>
        <a:bodyPr/>
        <a:lstStyle/>
        <a:p>
          <a:endParaRPr lang="zh-CN" altLang="en-US"/>
        </a:p>
      </dgm:t>
    </dgm:pt>
    <dgm:pt modelId="{DDEC5356-9387-44B9-9E7A-B3D7E1535D48}">
      <dgm:prSet/>
      <dgm:spPr/>
      <dgm:t>
        <a:bodyPr/>
        <a:lstStyle/>
        <a:p>
          <a:pPr rtl="0"/>
          <a:r>
            <a:rPr lang="zh-CN"/>
            <a:t>地址映射</a:t>
          </a:r>
        </a:p>
      </dgm:t>
    </dgm:pt>
    <dgm:pt modelId="{CCB2602C-4D8A-435E-B32C-C4046DB40043}" type="parTrans" cxnId="{CE48BE68-58B6-4456-9E6A-3DD8606CFBB6}">
      <dgm:prSet/>
      <dgm:spPr/>
      <dgm:t>
        <a:bodyPr/>
        <a:lstStyle/>
        <a:p>
          <a:endParaRPr lang="zh-CN" altLang="en-US"/>
        </a:p>
      </dgm:t>
    </dgm:pt>
    <dgm:pt modelId="{9A56DA09-2124-4C91-B033-D02FEC08085F}" type="sibTrans" cxnId="{CE48BE68-58B6-4456-9E6A-3DD8606CFBB6}">
      <dgm:prSet/>
      <dgm:spPr/>
      <dgm:t>
        <a:bodyPr/>
        <a:lstStyle/>
        <a:p>
          <a:endParaRPr lang="zh-CN" altLang="en-US"/>
        </a:p>
      </dgm:t>
    </dgm:pt>
    <dgm:pt modelId="{9EF93013-4F65-4BAA-A4F6-E5978FA4710B}">
      <dgm:prSet/>
      <dgm:spPr/>
      <dgm:t>
        <a:bodyPr/>
        <a:lstStyle/>
        <a:p>
          <a:pPr rtl="0"/>
          <a:r>
            <a:rPr lang="zh-CN"/>
            <a:t>内存扩充</a:t>
          </a:r>
        </a:p>
      </dgm:t>
    </dgm:pt>
    <dgm:pt modelId="{4893FC88-2951-4580-B5F3-61796E9DDA81}" type="parTrans" cxnId="{98464A98-4CB4-45C8-8228-BF7B0087BC68}">
      <dgm:prSet/>
      <dgm:spPr/>
      <dgm:t>
        <a:bodyPr/>
        <a:lstStyle/>
        <a:p>
          <a:endParaRPr lang="zh-CN" altLang="en-US"/>
        </a:p>
      </dgm:t>
    </dgm:pt>
    <dgm:pt modelId="{08330D42-1E7C-4A6C-AFED-E89CED13F5B9}" type="sibTrans" cxnId="{98464A98-4CB4-45C8-8228-BF7B0087BC68}">
      <dgm:prSet/>
      <dgm:spPr/>
      <dgm:t>
        <a:bodyPr/>
        <a:lstStyle/>
        <a:p>
          <a:endParaRPr lang="zh-CN" altLang="en-US"/>
        </a:p>
      </dgm:t>
    </dgm:pt>
    <dgm:pt modelId="{F5EEF831-FCB8-45F7-BBD4-1A948A5C272A}" type="pres">
      <dgm:prSet presAssocID="{33C89FD1-8599-4CD7-BCE3-5A9C28944499}" presName="matrix" presStyleCnt="0">
        <dgm:presLayoutVars>
          <dgm:chMax val="1"/>
          <dgm:dir/>
          <dgm:resizeHandles val="exact"/>
        </dgm:presLayoutVars>
      </dgm:prSet>
      <dgm:spPr/>
    </dgm:pt>
    <dgm:pt modelId="{5E19BAB4-27E1-440F-9CF2-D10A0A629067}" type="pres">
      <dgm:prSet presAssocID="{33C89FD1-8599-4CD7-BCE3-5A9C28944499}" presName="diamond" presStyleLbl="bgShp" presStyleIdx="0" presStyleCnt="1"/>
      <dgm:spPr/>
    </dgm:pt>
    <dgm:pt modelId="{51C4DD5E-FCA2-4C33-B1E2-D8941BB051A3}" type="pres">
      <dgm:prSet presAssocID="{33C89FD1-8599-4CD7-BCE3-5A9C28944499}" presName="quad1" presStyleLbl="node1" presStyleIdx="0" presStyleCnt="4">
        <dgm:presLayoutVars>
          <dgm:chMax val="0"/>
          <dgm:chPref val="0"/>
          <dgm:bulletEnabled val="1"/>
        </dgm:presLayoutVars>
      </dgm:prSet>
      <dgm:spPr/>
    </dgm:pt>
    <dgm:pt modelId="{8F9E93EC-BF5A-460F-A77A-FE71BD935EE8}" type="pres">
      <dgm:prSet presAssocID="{33C89FD1-8599-4CD7-BCE3-5A9C28944499}" presName="quad2" presStyleLbl="node1" presStyleIdx="1" presStyleCnt="4">
        <dgm:presLayoutVars>
          <dgm:chMax val="0"/>
          <dgm:chPref val="0"/>
          <dgm:bulletEnabled val="1"/>
        </dgm:presLayoutVars>
      </dgm:prSet>
      <dgm:spPr/>
    </dgm:pt>
    <dgm:pt modelId="{9C805E6C-3214-4772-AB64-E4A9B2DC4D56}" type="pres">
      <dgm:prSet presAssocID="{33C89FD1-8599-4CD7-BCE3-5A9C28944499}" presName="quad3" presStyleLbl="node1" presStyleIdx="2" presStyleCnt="4">
        <dgm:presLayoutVars>
          <dgm:chMax val="0"/>
          <dgm:chPref val="0"/>
          <dgm:bulletEnabled val="1"/>
        </dgm:presLayoutVars>
      </dgm:prSet>
      <dgm:spPr/>
    </dgm:pt>
    <dgm:pt modelId="{81D470C4-5848-47A3-A7CD-B50CEA6E4A96}" type="pres">
      <dgm:prSet presAssocID="{33C89FD1-8599-4CD7-BCE3-5A9C28944499}" presName="quad4" presStyleLbl="node1" presStyleIdx="3" presStyleCnt="4">
        <dgm:presLayoutVars>
          <dgm:chMax val="0"/>
          <dgm:chPref val="0"/>
          <dgm:bulletEnabled val="1"/>
        </dgm:presLayoutVars>
      </dgm:prSet>
      <dgm:spPr/>
    </dgm:pt>
  </dgm:ptLst>
  <dgm:cxnLst>
    <dgm:cxn modelId="{135BE82C-79C6-4707-8292-155A6703AFD6}" type="presOf" srcId="{5BC1AAE3-234B-4901-AEE3-75FF0AA5FFFD}" destId="{51C4DD5E-FCA2-4C33-B1E2-D8941BB051A3}" srcOrd="0" destOrd="0" presId="urn:microsoft.com/office/officeart/2005/8/layout/matrix3"/>
    <dgm:cxn modelId="{594A9F30-DC39-47B4-B015-2597D876F39D}" type="presOf" srcId="{33C89FD1-8599-4CD7-BCE3-5A9C28944499}" destId="{F5EEF831-FCB8-45F7-BBD4-1A948A5C272A}" srcOrd="0" destOrd="0" presId="urn:microsoft.com/office/officeart/2005/8/layout/matrix3"/>
    <dgm:cxn modelId="{CE48BE68-58B6-4456-9E6A-3DD8606CFBB6}" srcId="{33C89FD1-8599-4CD7-BCE3-5A9C28944499}" destId="{DDEC5356-9387-44B9-9E7A-B3D7E1535D48}" srcOrd="2" destOrd="0" parTransId="{CCB2602C-4D8A-435E-B32C-C4046DB40043}" sibTransId="{9A56DA09-2124-4C91-B033-D02FEC08085F}"/>
    <dgm:cxn modelId="{89AD4E72-9EB3-4872-998A-C471CF60BFAC}" type="presOf" srcId="{5FD148C3-7B03-4D3C-B8CE-F06979156CB6}" destId="{8F9E93EC-BF5A-460F-A77A-FE71BD935EE8}" srcOrd="0" destOrd="0" presId="urn:microsoft.com/office/officeart/2005/8/layout/matrix3"/>
    <dgm:cxn modelId="{3D35F877-B3D9-436D-BBB9-5074BF682ED4}" type="presOf" srcId="{9EF93013-4F65-4BAA-A4F6-E5978FA4710B}" destId="{81D470C4-5848-47A3-A7CD-B50CEA6E4A96}" srcOrd="0" destOrd="0" presId="urn:microsoft.com/office/officeart/2005/8/layout/matrix3"/>
    <dgm:cxn modelId="{98464A98-4CB4-45C8-8228-BF7B0087BC68}" srcId="{33C89FD1-8599-4CD7-BCE3-5A9C28944499}" destId="{9EF93013-4F65-4BAA-A4F6-E5978FA4710B}" srcOrd="3" destOrd="0" parTransId="{4893FC88-2951-4580-B5F3-61796E9DDA81}" sibTransId="{08330D42-1E7C-4A6C-AFED-E89CED13F5B9}"/>
    <dgm:cxn modelId="{53CF45C0-A839-43C6-B00D-E1631FDEF84D}" type="presOf" srcId="{DDEC5356-9387-44B9-9E7A-B3D7E1535D48}" destId="{9C805E6C-3214-4772-AB64-E4A9B2DC4D56}" srcOrd="0" destOrd="0" presId="urn:microsoft.com/office/officeart/2005/8/layout/matrix3"/>
    <dgm:cxn modelId="{B59D2CED-ED34-4B94-98AA-6B75A95B5A12}" srcId="{33C89FD1-8599-4CD7-BCE3-5A9C28944499}" destId="{5FD148C3-7B03-4D3C-B8CE-F06979156CB6}" srcOrd="1" destOrd="0" parTransId="{467AD45D-6E9F-44C0-B007-C86D4DAA14CD}" sibTransId="{F4F0D16C-2DBE-47A1-9AAB-BC634B039AB4}"/>
    <dgm:cxn modelId="{0D582AF3-26F1-457F-A5B9-E873B75BF1CD}" srcId="{33C89FD1-8599-4CD7-BCE3-5A9C28944499}" destId="{5BC1AAE3-234B-4901-AEE3-75FF0AA5FFFD}" srcOrd="0" destOrd="0" parTransId="{0DE7CECC-E7A7-4906-9FC7-2486988E33C1}" sibTransId="{DFBABEC3-FFDB-4550-9F9C-D07C67321CAA}"/>
    <dgm:cxn modelId="{79CA54ED-9941-4E29-B3A2-ED8620503AF4}" type="presParOf" srcId="{F5EEF831-FCB8-45F7-BBD4-1A948A5C272A}" destId="{5E19BAB4-27E1-440F-9CF2-D10A0A629067}" srcOrd="0" destOrd="0" presId="urn:microsoft.com/office/officeart/2005/8/layout/matrix3"/>
    <dgm:cxn modelId="{02427D84-F3AE-4742-BC8B-89D98C43A9D4}" type="presParOf" srcId="{F5EEF831-FCB8-45F7-BBD4-1A948A5C272A}" destId="{51C4DD5E-FCA2-4C33-B1E2-D8941BB051A3}" srcOrd="1" destOrd="0" presId="urn:microsoft.com/office/officeart/2005/8/layout/matrix3"/>
    <dgm:cxn modelId="{ECE24AD0-96D9-41D4-8040-2EE736EF93CC}" type="presParOf" srcId="{F5EEF831-FCB8-45F7-BBD4-1A948A5C272A}" destId="{8F9E93EC-BF5A-460F-A77A-FE71BD935EE8}" srcOrd="2" destOrd="0" presId="urn:microsoft.com/office/officeart/2005/8/layout/matrix3"/>
    <dgm:cxn modelId="{B631407C-1B0B-41F9-8076-A190C515876D}" type="presParOf" srcId="{F5EEF831-FCB8-45F7-BBD4-1A948A5C272A}" destId="{9C805E6C-3214-4772-AB64-E4A9B2DC4D56}" srcOrd="3" destOrd="0" presId="urn:microsoft.com/office/officeart/2005/8/layout/matrix3"/>
    <dgm:cxn modelId="{EA4D1271-FF31-417F-9557-D207DF5FF566}" type="presParOf" srcId="{F5EEF831-FCB8-45F7-BBD4-1A948A5C272A}" destId="{81D470C4-5848-47A3-A7CD-B50CEA6E4A9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C89FD1-8599-4CD7-BCE3-5A9C28944499}"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zh-CN" altLang="en-US"/>
        </a:p>
      </dgm:t>
    </dgm:pt>
    <dgm:pt modelId="{5BC1AAE3-234B-4901-AEE3-75FF0AA5FFFD}">
      <dgm:prSet custT="1"/>
      <dgm:spPr/>
      <dgm:t>
        <a:bodyPr/>
        <a:lstStyle/>
        <a:p>
          <a:pPr rtl="0"/>
          <a:r>
            <a:rPr lang="zh-CN" altLang="en-US" sz="2800" dirty="0"/>
            <a:t>缓冲管理</a:t>
          </a:r>
        </a:p>
      </dgm:t>
    </dgm:pt>
    <dgm:pt modelId="{0DE7CECC-E7A7-4906-9FC7-2486988E33C1}" type="parTrans" cxnId="{0D582AF3-26F1-457F-A5B9-E873B75BF1CD}">
      <dgm:prSet/>
      <dgm:spPr/>
      <dgm:t>
        <a:bodyPr/>
        <a:lstStyle/>
        <a:p>
          <a:endParaRPr lang="zh-CN" altLang="en-US" sz="2800"/>
        </a:p>
      </dgm:t>
    </dgm:pt>
    <dgm:pt modelId="{DFBABEC3-FFDB-4550-9F9C-D07C67321CAA}" type="sibTrans" cxnId="{0D582AF3-26F1-457F-A5B9-E873B75BF1CD}">
      <dgm:prSet/>
      <dgm:spPr/>
      <dgm:t>
        <a:bodyPr/>
        <a:lstStyle/>
        <a:p>
          <a:endParaRPr lang="zh-CN" altLang="en-US" sz="2800"/>
        </a:p>
      </dgm:t>
    </dgm:pt>
    <dgm:pt modelId="{5FD148C3-7B03-4D3C-B8CE-F06979156CB6}">
      <dgm:prSet custT="1"/>
      <dgm:spPr/>
      <dgm:t>
        <a:bodyPr/>
        <a:lstStyle/>
        <a:p>
          <a:pPr rtl="0"/>
          <a:r>
            <a:rPr lang="zh-CN" altLang="en-US" sz="2800" dirty="0"/>
            <a:t>设备分配</a:t>
          </a:r>
        </a:p>
      </dgm:t>
    </dgm:pt>
    <dgm:pt modelId="{467AD45D-6E9F-44C0-B007-C86D4DAA14CD}" type="parTrans" cxnId="{B59D2CED-ED34-4B94-98AA-6B75A95B5A12}">
      <dgm:prSet/>
      <dgm:spPr/>
      <dgm:t>
        <a:bodyPr/>
        <a:lstStyle/>
        <a:p>
          <a:endParaRPr lang="zh-CN" altLang="en-US" sz="2800"/>
        </a:p>
      </dgm:t>
    </dgm:pt>
    <dgm:pt modelId="{F4F0D16C-2DBE-47A1-9AAB-BC634B039AB4}" type="sibTrans" cxnId="{B59D2CED-ED34-4B94-98AA-6B75A95B5A12}">
      <dgm:prSet/>
      <dgm:spPr/>
      <dgm:t>
        <a:bodyPr/>
        <a:lstStyle/>
        <a:p>
          <a:endParaRPr lang="zh-CN" altLang="en-US" sz="2800"/>
        </a:p>
      </dgm:t>
    </dgm:pt>
    <dgm:pt modelId="{DDEC5356-9387-44B9-9E7A-B3D7E1535D48}">
      <dgm:prSet custT="1"/>
      <dgm:spPr/>
      <dgm:t>
        <a:bodyPr/>
        <a:lstStyle/>
        <a:p>
          <a:pPr rtl="0"/>
          <a:r>
            <a:rPr lang="zh-CN" altLang="en-US" sz="2800" dirty="0"/>
            <a:t>设备处理</a:t>
          </a:r>
        </a:p>
      </dgm:t>
    </dgm:pt>
    <dgm:pt modelId="{CCB2602C-4D8A-435E-B32C-C4046DB40043}" type="parTrans" cxnId="{CE48BE68-58B6-4456-9E6A-3DD8606CFBB6}">
      <dgm:prSet/>
      <dgm:spPr/>
      <dgm:t>
        <a:bodyPr/>
        <a:lstStyle/>
        <a:p>
          <a:endParaRPr lang="zh-CN" altLang="en-US" sz="2800"/>
        </a:p>
      </dgm:t>
    </dgm:pt>
    <dgm:pt modelId="{9A56DA09-2124-4C91-B033-D02FEC08085F}" type="sibTrans" cxnId="{CE48BE68-58B6-4456-9E6A-3DD8606CFBB6}">
      <dgm:prSet/>
      <dgm:spPr/>
      <dgm:t>
        <a:bodyPr/>
        <a:lstStyle/>
        <a:p>
          <a:endParaRPr lang="zh-CN" altLang="en-US" sz="2800"/>
        </a:p>
      </dgm:t>
    </dgm:pt>
    <dgm:pt modelId="{381C372C-9976-4FA1-835D-5E5DDFD33FEE}" type="pres">
      <dgm:prSet presAssocID="{33C89FD1-8599-4CD7-BCE3-5A9C28944499}" presName="cycle" presStyleCnt="0">
        <dgm:presLayoutVars>
          <dgm:dir/>
          <dgm:resizeHandles val="exact"/>
        </dgm:presLayoutVars>
      </dgm:prSet>
      <dgm:spPr/>
    </dgm:pt>
    <dgm:pt modelId="{E015D28B-88C4-4C01-A6CC-CD4780AA0DBF}" type="pres">
      <dgm:prSet presAssocID="{5BC1AAE3-234B-4901-AEE3-75FF0AA5FFFD}" presName="node" presStyleLbl="node1" presStyleIdx="0" presStyleCnt="3">
        <dgm:presLayoutVars>
          <dgm:bulletEnabled val="1"/>
        </dgm:presLayoutVars>
      </dgm:prSet>
      <dgm:spPr/>
    </dgm:pt>
    <dgm:pt modelId="{060D3E31-ED95-47AD-AD83-A2AE2D82513E}" type="pres">
      <dgm:prSet presAssocID="{5BC1AAE3-234B-4901-AEE3-75FF0AA5FFFD}" presName="spNode" presStyleCnt="0"/>
      <dgm:spPr/>
    </dgm:pt>
    <dgm:pt modelId="{C1F27294-C878-4904-9908-82BAE31CDFAD}" type="pres">
      <dgm:prSet presAssocID="{DFBABEC3-FFDB-4550-9F9C-D07C67321CAA}" presName="sibTrans" presStyleLbl="sibTrans1D1" presStyleIdx="0" presStyleCnt="3"/>
      <dgm:spPr/>
    </dgm:pt>
    <dgm:pt modelId="{3CCC40B6-6FD5-48C5-930B-C0DDF63D82A3}" type="pres">
      <dgm:prSet presAssocID="{5FD148C3-7B03-4D3C-B8CE-F06979156CB6}" presName="node" presStyleLbl="node1" presStyleIdx="1" presStyleCnt="3">
        <dgm:presLayoutVars>
          <dgm:bulletEnabled val="1"/>
        </dgm:presLayoutVars>
      </dgm:prSet>
      <dgm:spPr/>
    </dgm:pt>
    <dgm:pt modelId="{ADB6A5E2-F47D-4FCB-AE0A-7E24B537D150}" type="pres">
      <dgm:prSet presAssocID="{5FD148C3-7B03-4D3C-B8CE-F06979156CB6}" presName="spNode" presStyleCnt="0"/>
      <dgm:spPr/>
    </dgm:pt>
    <dgm:pt modelId="{5A34C52D-BE9D-425F-A564-18CFEFFF56F6}" type="pres">
      <dgm:prSet presAssocID="{F4F0D16C-2DBE-47A1-9AAB-BC634B039AB4}" presName="sibTrans" presStyleLbl="sibTrans1D1" presStyleIdx="1" presStyleCnt="3"/>
      <dgm:spPr/>
    </dgm:pt>
    <dgm:pt modelId="{44C23918-BB15-46D0-8284-1D66A48B8826}" type="pres">
      <dgm:prSet presAssocID="{DDEC5356-9387-44B9-9E7A-B3D7E1535D48}" presName="node" presStyleLbl="node1" presStyleIdx="2" presStyleCnt="3">
        <dgm:presLayoutVars>
          <dgm:bulletEnabled val="1"/>
        </dgm:presLayoutVars>
      </dgm:prSet>
      <dgm:spPr/>
    </dgm:pt>
    <dgm:pt modelId="{22BE1128-835A-4920-858A-6283951A4E2B}" type="pres">
      <dgm:prSet presAssocID="{DDEC5356-9387-44B9-9E7A-B3D7E1535D48}" presName="spNode" presStyleCnt="0"/>
      <dgm:spPr/>
    </dgm:pt>
    <dgm:pt modelId="{C7199A80-8313-4B13-B045-129AB3F32F77}" type="pres">
      <dgm:prSet presAssocID="{9A56DA09-2124-4C91-B033-D02FEC08085F}" presName="sibTrans" presStyleLbl="sibTrans1D1" presStyleIdx="2" presStyleCnt="3"/>
      <dgm:spPr/>
    </dgm:pt>
  </dgm:ptLst>
  <dgm:cxnLst>
    <dgm:cxn modelId="{4E173E2E-EFCB-4C69-9F33-61364D8114A2}" type="presOf" srcId="{5FD148C3-7B03-4D3C-B8CE-F06979156CB6}" destId="{3CCC40B6-6FD5-48C5-930B-C0DDF63D82A3}" srcOrd="0" destOrd="0" presId="urn:microsoft.com/office/officeart/2005/8/layout/cycle6"/>
    <dgm:cxn modelId="{7AAA5863-7686-46D5-A7AB-8E9019B2CB8C}" type="presOf" srcId="{DDEC5356-9387-44B9-9E7A-B3D7E1535D48}" destId="{44C23918-BB15-46D0-8284-1D66A48B8826}" srcOrd="0" destOrd="0" presId="urn:microsoft.com/office/officeart/2005/8/layout/cycle6"/>
    <dgm:cxn modelId="{CE48BE68-58B6-4456-9E6A-3DD8606CFBB6}" srcId="{33C89FD1-8599-4CD7-BCE3-5A9C28944499}" destId="{DDEC5356-9387-44B9-9E7A-B3D7E1535D48}" srcOrd="2" destOrd="0" parTransId="{CCB2602C-4D8A-435E-B32C-C4046DB40043}" sibTransId="{9A56DA09-2124-4C91-B033-D02FEC08085F}"/>
    <dgm:cxn modelId="{7C95B779-FD72-46A6-86FC-296C8C748A2B}" type="presOf" srcId="{DFBABEC3-FFDB-4550-9F9C-D07C67321CAA}" destId="{C1F27294-C878-4904-9908-82BAE31CDFAD}" srcOrd="0" destOrd="0" presId="urn:microsoft.com/office/officeart/2005/8/layout/cycle6"/>
    <dgm:cxn modelId="{32536AAF-459E-4AE5-B216-DA99E4FBDE86}" type="presOf" srcId="{F4F0D16C-2DBE-47A1-9AAB-BC634B039AB4}" destId="{5A34C52D-BE9D-425F-A564-18CFEFFF56F6}" srcOrd="0" destOrd="0" presId="urn:microsoft.com/office/officeart/2005/8/layout/cycle6"/>
    <dgm:cxn modelId="{53043FB4-4801-4858-AEEE-3BAE314948EE}" type="presOf" srcId="{33C89FD1-8599-4CD7-BCE3-5A9C28944499}" destId="{381C372C-9976-4FA1-835D-5E5DDFD33FEE}" srcOrd="0" destOrd="0" presId="urn:microsoft.com/office/officeart/2005/8/layout/cycle6"/>
    <dgm:cxn modelId="{4118BAC0-D140-4818-A58B-D898BACBA00D}" type="presOf" srcId="{9A56DA09-2124-4C91-B033-D02FEC08085F}" destId="{C7199A80-8313-4B13-B045-129AB3F32F77}" srcOrd="0" destOrd="0" presId="urn:microsoft.com/office/officeart/2005/8/layout/cycle6"/>
    <dgm:cxn modelId="{B59D2CED-ED34-4B94-98AA-6B75A95B5A12}" srcId="{33C89FD1-8599-4CD7-BCE3-5A9C28944499}" destId="{5FD148C3-7B03-4D3C-B8CE-F06979156CB6}" srcOrd="1" destOrd="0" parTransId="{467AD45D-6E9F-44C0-B007-C86D4DAA14CD}" sibTransId="{F4F0D16C-2DBE-47A1-9AAB-BC634B039AB4}"/>
    <dgm:cxn modelId="{0D582AF3-26F1-457F-A5B9-E873B75BF1CD}" srcId="{33C89FD1-8599-4CD7-BCE3-5A9C28944499}" destId="{5BC1AAE3-234B-4901-AEE3-75FF0AA5FFFD}" srcOrd="0" destOrd="0" parTransId="{0DE7CECC-E7A7-4906-9FC7-2486988E33C1}" sibTransId="{DFBABEC3-FFDB-4550-9F9C-D07C67321CAA}"/>
    <dgm:cxn modelId="{1B99D2F6-3390-430D-8549-21381DA6BD8E}" type="presOf" srcId="{5BC1AAE3-234B-4901-AEE3-75FF0AA5FFFD}" destId="{E015D28B-88C4-4C01-A6CC-CD4780AA0DBF}" srcOrd="0" destOrd="0" presId="urn:microsoft.com/office/officeart/2005/8/layout/cycle6"/>
    <dgm:cxn modelId="{E3834E0D-D15E-4248-992D-CA8F29681FCE}" type="presParOf" srcId="{381C372C-9976-4FA1-835D-5E5DDFD33FEE}" destId="{E015D28B-88C4-4C01-A6CC-CD4780AA0DBF}" srcOrd="0" destOrd="0" presId="urn:microsoft.com/office/officeart/2005/8/layout/cycle6"/>
    <dgm:cxn modelId="{B6F70D0B-07A9-4F07-BC7F-74D648DED75F}" type="presParOf" srcId="{381C372C-9976-4FA1-835D-5E5DDFD33FEE}" destId="{060D3E31-ED95-47AD-AD83-A2AE2D82513E}" srcOrd="1" destOrd="0" presId="urn:microsoft.com/office/officeart/2005/8/layout/cycle6"/>
    <dgm:cxn modelId="{947BF310-0F3F-49A6-941D-EB8070DA31B2}" type="presParOf" srcId="{381C372C-9976-4FA1-835D-5E5DDFD33FEE}" destId="{C1F27294-C878-4904-9908-82BAE31CDFAD}" srcOrd="2" destOrd="0" presId="urn:microsoft.com/office/officeart/2005/8/layout/cycle6"/>
    <dgm:cxn modelId="{6F4ACF72-3CFE-4B74-8FE7-770BE3F1FE8C}" type="presParOf" srcId="{381C372C-9976-4FA1-835D-5E5DDFD33FEE}" destId="{3CCC40B6-6FD5-48C5-930B-C0DDF63D82A3}" srcOrd="3" destOrd="0" presId="urn:microsoft.com/office/officeart/2005/8/layout/cycle6"/>
    <dgm:cxn modelId="{2205F226-6161-4B3B-B7C9-68980138EEA5}" type="presParOf" srcId="{381C372C-9976-4FA1-835D-5E5DDFD33FEE}" destId="{ADB6A5E2-F47D-4FCB-AE0A-7E24B537D150}" srcOrd="4" destOrd="0" presId="urn:microsoft.com/office/officeart/2005/8/layout/cycle6"/>
    <dgm:cxn modelId="{E19FA4FF-0A45-432B-890B-A40BFD8E7AA2}" type="presParOf" srcId="{381C372C-9976-4FA1-835D-5E5DDFD33FEE}" destId="{5A34C52D-BE9D-425F-A564-18CFEFFF56F6}" srcOrd="5" destOrd="0" presId="urn:microsoft.com/office/officeart/2005/8/layout/cycle6"/>
    <dgm:cxn modelId="{887E4391-CDC0-4F40-B297-AE7E7F0784C7}" type="presParOf" srcId="{381C372C-9976-4FA1-835D-5E5DDFD33FEE}" destId="{44C23918-BB15-46D0-8284-1D66A48B8826}" srcOrd="6" destOrd="0" presId="urn:microsoft.com/office/officeart/2005/8/layout/cycle6"/>
    <dgm:cxn modelId="{F7BEADE8-AD62-4F25-BCD1-408B6311415A}" type="presParOf" srcId="{381C372C-9976-4FA1-835D-5E5DDFD33FEE}" destId="{22BE1128-835A-4920-858A-6283951A4E2B}" srcOrd="7" destOrd="0" presId="urn:microsoft.com/office/officeart/2005/8/layout/cycle6"/>
    <dgm:cxn modelId="{F8A1C655-CD7C-4F00-BDCB-8535FDC7AC58}" type="presParOf" srcId="{381C372C-9976-4FA1-835D-5E5DDFD33FEE}" destId="{C7199A80-8313-4B13-B045-129AB3F32F77}"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C89FD1-8599-4CD7-BCE3-5A9C28944499}" type="doc">
      <dgm:prSet loTypeId="urn:microsoft.com/office/officeart/2005/8/layout/cycle6" loCatId="cycle" qsTypeId="urn:microsoft.com/office/officeart/2005/8/quickstyle/simple3" qsCatId="simple" csTypeId="urn:microsoft.com/office/officeart/2005/8/colors/accent1_2" csCatId="accent1" phldr="1"/>
      <dgm:spPr/>
      <dgm:t>
        <a:bodyPr/>
        <a:lstStyle/>
        <a:p>
          <a:endParaRPr lang="zh-CN" altLang="en-US"/>
        </a:p>
      </dgm:t>
    </dgm:pt>
    <dgm:pt modelId="{5BC1AAE3-234B-4901-AEE3-75FF0AA5FFFD}">
      <dgm:prSet custT="1"/>
      <dgm:spPr/>
      <dgm:t>
        <a:bodyPr/>
        <a:lstStyle/>
        <a:p>
          <a:pPr rtl="0"/>
          <a:r>
            <a:rPr lang="zh-CN" altLang="en-US" sz="2800" dirty="0"/>
            <a:t>文件存储空间管理</a:t>
          </a:r>
        </a:p>
      </dgm:t>
    </dgm:pt>
    <dgm:pt modelId="{0DE7CECC-E7A7-4906-9FC7-2486988E33C1}" type="parTrans" cxnId="{0D582AF3-26F1-457F-A5B9-E873B75BF1CD}">
      <dgm:prSet/>
      <dgm:spPr/>
      <dgm:t>
        <a:bodyPr/>
        <a:lstStyle/>
        <a:p>
          <a:endParaRPr lang="zh-CN" altLang="en-US" sz="2800"/>
        </a:p>
      </dgm:t>
    </dgm:pt>
    <dgm:pt modelId="{DFBABEC3-FFDB-4550-9F9C-D07C67321CAA}" type="sibTrans" cxnId="{0D582AF3-26F1-457F-A5B9-E873B75BF1CD}">
      <dgm:prSet/>
      <dgm:spPr/>
      <dgm:t>
        <a:bodyPr/>
        <a:lstStyle/>
        <a:p>
          <a:endParaRPr lang="zh-CN" altLang="en-US" sz="2800"/>
        </a:p>
      </dgm:t>
    </dgm:pt>
    <dgm:pt modelId="{5FD148C3-7B03-4D3C-B8CE-F06979156CB6}">
      <dgm:prSet custT="1"/>
      <dgm:spPr/>
      <dgm:t>
        <a:bodyPr/>
        <a:lstStyle/>
        <a:p>
          <a:pPr rtl="0"/>
          <a:r>
            <a:rPr lang="zh-CN" altLang="en-US" sz="2800" dirty="0"/>
            <a:t>文件读写管理</a:t>
          </a:r>
        </a:p>
      </dgm:t>
    </dgm:pt>
    <dgm:pt modelId="{467AD45D-6E9F-44C0-B007-C86D4DAA14CD}" type="parTrans" cxnId="{B59D2CED-ED34-4B94-98AA-6B75A95B5A12}">
      <dgm:prSet/>
      <dgm:spPr/>
      <dgm:t>
        <a:bodyPr/>
        <a:lstStyle/>
        <a:p>
          <a:endParaRPr lang="zh-CN" altLang="en-US" sz="2800"/>
        </a:p>
      </dgm:t>
    </dgm:pt>
    <dgm:pt modelId="{F4F0D16C-2DBE-47A1-9AAB-BC634B039AB4}" type="sibTrans" cxnId="{B59D2CED-ED34-4B94-98AA-6B75A95B5A12}">
      <dgm:prSet/>
      <dgm:spPr/>
      <dgm:t>
        <a:bodyPr/>
        <a:lstStyle/>
        <a:p>
          <a:endParaRPr lang="zh-CN" altLang="en-US" sz="2800"/>
        </a:p>
      </dgm:t>
    </dgm:pt>
    <dgm:pt modelId="{DDEC5356-9387-44B9-9E7A-B3D7E1535D48}">
      <dgm:prSet custT="1"/>
      <dgm:spPr/>
      <dgm:t>
        <a:bodyPr/>
        <a:lstStyle/>
        <a:p>
          <a:pPr rtl="0"/>
          <a:r>
            <a:rPr lang="zh-CN" altLang="en-US" sz="2800" dirty="0"/>
            <a:t>目录管理</a:t>
          </a:r>
        </a:p>
      </dgm:t>
    </dgm:pt>
    <dgm:pt modelId="{CCB2602C-4D8A-435E-B32C-C4046DB40043}" type="parTrans" cxnId="{CE48BE68-58B6-4456-9E6A-3DD8606CFBB6}">
      <dgm:prSet/>
      <dgm:spPr/>
      <dgm:t>
        <a:bodyPr/>
        <a:lstStyle/>
        <a:p>
          <a:endParaRPr lang="zh-CN" altLang="en-US" sz="2800"/>
        </a:p>
      </dgm:t>
    </dgm:pt>
    <dgm:pt modelId="{9A56DA09-2124-4C91-B033-D02FEC08085F}" type="sibTrans" cxnId="{CE48BE68-58B6-4456-9E6A-3DD8606CFBB6}">
      <dgm:prSet/>
      <dgm:spPr/>
      <dgm:t>
        <a:bodyPr/>
        <a:lstStyle/>
        <a:p>
          <a:endParaRPr lang="zh-CN" altLang="en-US" sz="2800"/>
        </a:p>
      </dgm:t>
    </dgm:pt>
    <dgm:pt modelId="{381C372C-9976-4FA1-835D-5E5DDFD33FEE}" type="pres">
      <dgm:prSet presAssocID="{33C89FD1-8599-4CD7-BCE3-5A9C28944499}" presName="cycle" presStyleCnt="0">
        <dgm:presLayoutVars>
          <dgm:dir/>
          <dgm:resizeHandles val="exact"/>
        </dgm:presLayoutVars>
      </dgm:prSet>
      <dgm:spPr/>
    </dgm:pt>
    <dgm:pt modelId="{E015D28B-88C4-4C01-A6CC-CD4780AA0DBF}" type="pres">
      <dgm:prSet presAssocID="{5BC1AAE3-234B-4901-AEE3-75FF0AA5FFFD}" presName="node" presStyleLbl="node1" presStyleIdx="0" presStyleCnt="3">
        <dgm:presLayoutVars>
          <dgm:bulletEnabled val="1"/>
        </dgm:presLayoutVars>
      </dgm:prSet>
      <dgm:spPr/>
    </dgm:pt>
    <dgm:pt modelId="{060D3E31-ED95-47AD-AD83-A2AE2D82513E}" type="pres">
      <dgm:prSet presAssocID="{5BC1AAE3-234B-4901-AEE3-75FF0AA5FFFD}" presName="spNode" presStyleCnt="0"/>
      <dgm:spPr/>
    </dgm:pt>
    <dgm:pt modelId="{C1F27294-C878-4904-9908-82BAE31CDFAD}" type="pres">
      <dgm:prSet presAssocID="{DFBABEC3-FFDB-4550-9F9C-D07C67321CAA}" presName="sibTrans" presStyleLbl="sibTrans1D1" presStyleIdx="0" presStyleCnt="3"/>
      <dgm:spPr/>
    </dgm:pt>
    <dgm:pt modelId="{3CCC40B6-6FD5-48C5-930B-C0DDF63D82A3}" type="pres">
      <dgm:prSet presAssocID="{5FD148C3-7B03-4D3C-B8CE-F06979156CB6}" presName="node" presStyleLbl="node1" presStyleIdx="1" presStyleCnt="3">
        <dgm:presLayoutVars>
          <dgm:bulletEnabled val="1"/>
        </dgm:presLayoutVars>
      </dgm:prSet>
      <dgm:spPr/>
    </dgm:pt>
    <dgm:pt modelId="{ADB6A5E2-F47D-4FCB-AE0A-7E24B537D150}" type="pres">
      <dgm:prSet presAssocID="{5FD148C3-7B03-4D3C-B8CE-F06979156CB6}" presName="spNode" presStyleCnt="0"/>
      <dgm:spPr/>
    </dgm:pt>
    <dgm:pt modelId="{5A34C52D-BE9D-425F-A564-18CFEFFF56F6}" type="pres">
      <dgm:prSet presAssocID="{F4F0D16C-2DBE-47A1-9AAB-BC634B039AB4}" presName="sibTrans" presStyleLbl="sibTrans1D1" presStyleIdx="1" presStyleCnt="3"/>
      <dgm:spPr/>
    </dgm:pt>
    <dgm:pt modelId="{44C23918-BB15-46D0-8284-1D66A48B8826}" type="pres">
      <dgm:prSet presAssocID="{DDEC5356-9387-44B9-9E7A-B3D7E1535D48}" presName="node" presStyleLbl="node1" presStyleIdx="2" presStyleCnt="3">
        <dgm:presLayoutVars>
          <dgm:bulletEnabled val="1"/>
        </dgm:presLayoutVars>
      </dgm:prSet>
      <dgm:spPr/>
    </dgm:pt>
    <dgm:pt modelId="{22BE1128-835A-4920-858A-6283951A4E2B}" type="pres">
      <dgm:prSet presAssocID="{DDEC5356-9387-44B9-9E7A-B3D7E1535D48}" presName="spNode" presStyleCnt="0"/>
      <dgm:spPr/>
    </dgm:pt>
    <dgm:pt modelId="{C7199A80-8313-4B13-B045-129AB3F32F77}" type="pres">
      <dgm:prSet presAssocID="{9A56DA09-2124-4C91-B033-D02FEC08085F}" presName="sibTrans" presStyleLbl="sibTrans1D1" presStyleIdx="2" presStyleCnt="3"/>
      <dgm:spPr/>
    </dgm:pt>
  </dgm:ptLst>
  <dgm:cxnLst>
    <dgm:cxn modelId="{115C7E1D-AF89-48F5-B7B9-F4CD88144BA7}" type="presOf" srcId="{DFBABEC3-FFDB-4550-9F9C-D07C67321CAA}" destId="{C1F27294-C878-4904-9908-82BAE31CDFAD}" srcOrd="0" destOrd="0" presId="urn:microsoft.com/office/officeart/2005/8/layout/cycle6"/>
    <dgm:cxn modelId="{BE17F964-7F4A-43BD-A7D9-200642673E02}" type="presOf" srcId="{DDEC5356-9387-44B9-9E7A-B3D7E1535D48}" destId="{44C23918-BB15-46D0-8284-1D66A48B8826}" srcOrd="0" destOrd="0" presId="urn:microsoft.com/office/officeart/2005/8/layout/cycle6"/>
    <dgm:cxn modelId="{111A7648-4BCD-4A21-9DB0-9679259227C5}" type="presOf" srcId="{F4F0D16C-2DBE-47A1-9AAB-BC634B039AB4}" destId="{5A34C52D-BE9D-425F-A564-18CFEFFF56F6}" srcOrd="0" destOrd="0" presId="urn:microsoft.com/office/officeart/2005/8/layout/cycle6"/>
    <dgm:cxn modelId="{CE48BE68-58B6-4456-9E6A-3DD8606CFBB6}" srcId="{33C89FD1-8599-4CD7-BCE3-5A9C28944499}" destId="{DDEC5356-9387-44B9-9E7A-B3D7E1535D48}" srcOrd="2" destOrd="0" parTransId="{CCB2602C-4D8A-435E-B32C-C4046DB40043}" sibTransId="{9A56DA09-2124-4C91-B033-D02FEC08085F}"/>
    <dgm:cxn modelId="{224FD148-BC5F-433C-9EE0-ECBCFFE41480}" type="presOf" srcId="{5BC1AAE3-234B-4901-AEE3-75FF0AA5FFFD}" destId="{E015D28B-88C4-4C01-A6CC-CD4780AA0DBF}" srcOrd="0" destOrd="0" presId="urn:microsoft.com/office/officeart/2005/8/layout/cycle6"/>
    <dgm:cxn modelId="{721E4752-6A9A-490F-85C7-DBB03E11CF3A}" type="presOf" srcId="{33C89FD1-8599-4CD7-BCE3-5A9C28944499}" destId="{381C372C-9976-4FA1-835D-5E5DDFD33FEE}" srcOrd="0" destOrd="0" presId="urn:microsoft.com/office/officeart/2005/8/layout/cycle6"/>
    <dgm:cxn modelId="{C718EA91-82E9-47D6-953C-E5F870BEC95A}" type="presOf" srcId="{9A56DA09-2124-4C91-B033-D02FEC08085F}" destId="{C7199A80-8313-4B13-B045-129AB3F32F77}" srcOrd="0" destOrd="0" presId="urn:microsoft.com/office/officeart/2005/8/layout/cycle6"/>
    <dgm:cxn modelId="{7A55BC9D-954A-453D-AD93-EA0F8FEA322C}" type="presOf" srcId="{5FD148C3-7B03-4D3C-B8CE-F06979156CB6}" destId="{3CCC40B6-6FD5-48C5-930B-C0DDF63D82A3}" srcOrd="0" destOrd="0" presId="urn:microsoft.com/office/officeart/2005/8/layout/cycle6"/>
    <dgm:cxn modelId="{B59D2CED-ED34-4B94-98AA-6B75A95B5A12}" srcId="{33C89FD1-8599-4CD7-BCE3-5A9C28944499}" destId="{5FD148C3-7B03-4D3C-B8CE-F06979156CB6}" srcOrd="1" destOrd="0" parTransId="{467AD45D-6E9F-44C0-B007-C86D4DAA14CD}" sibTransId="{F4F0D16C-2DBE-47A1-9AAB-BC634B039AB4}"/>
    <dgm:cxn modelId="{0D582AF3-26F1-457F-A5B9-E873B75BF1CD}" srcId="{33C89FD1-8599-4CD7-BCE3-5A9C28944499}" destId="{5BC1AAE3-234B-4901-AEE3-75FF0AA5FFFD}" srcOrd="0" destOrd="0" parTransId="{0DE7CECC-E7A7-4906-9FC7-2486988E33C1}" sibTransId="{DFBABEC3-FFDB-4550-9F9C-D07C67321CAA}"/>
    <dgm:cxn modelId="{F24E8CFD-B184-49C1-B7B4-2008A28226CA}" type="presParOf" srcId="{381C372C-9976-4FA1-835D-5E5DDFD33FEE}" destId="{E015D28B-88C4-4C01-A6CC-CD4780AA0DBF}" srcOrd="0" destOrd="0" presId="urn:microsoft.com/office/officeart/2005/8/layout/cycle6"/>
    <dgm:cxn modelId="{73A4DE5E-E70A-4249-A424-0E63160D6A1D}" type="presParOf" srcId="{381C372C-9976-4FA1-835D-5E5DDFD33FEE}" destId="{060D3E31-ED95-47AD-AD83-A2AE2D82513E}" srcOrd="1" destOrd="0" presId="urn:microsoft.com/office/officeart/2005/8/layout/cycle6"/>
    <dgm:cxn modelId="{542FA3D1-9016-4F2B-BA76-D6FD7A134031}" type="presParOf" srcId="{381C372C-9976-4FA1-835D-5E5DDFD33FEE}" destId="{C1F27294-C878-4904-9908-82BAE31CDFAD}" srcOrd="2" destOrd="0" presId="urn:microsoft.com/office/officeart/2005/8/layout/cycle6"/>
    <dgm:cxn modelId="{5B45F435-4E3E-429E-9522-211EB1C97449}" type="presParOf" srcId="{381C372C-9976-4FA1-835D-5E5DDFD33FEE}" destId="{3CCC40B6-6FD5-48C5-930B-C0DDF63D82A3}" srcOrd="3" destOrd="0" presId="urn:microsoft.com/office/officeart/2005/8/layout/cycle6"/>
    <dgm:cxn modelId="{E0AD6B33-B3B4-45FA-AD43-7F3A27F0C567}" type="presParOf" srcId="{381C372C-9976-4FA1-835D-5E5DDFD33FEE}" destId="{ADB6A5E2-F47D-4FCB-AE0A-7E24B537D150}" srcOrd="4" destOrd="0" presId="urn:microsoft.com/office/officeart/2005/8/layout/cycle6"/>
    <dgm:cxn modelId="{7FF54074-6B58-45EC-B47B-F14AE6F3BBE7}" type="presParOf" srcId="{381C372C-9976-4FA1-835D-5E5DDFD33FEE}" destId="{5A34C52D-BE9D-425F-A564-18CFEFFF56F6}" srcOrd="5" destOrd="0" presId="urn:microsoft.com/office/officeart/2005/8/layout/cycle6"/>
    <dgm:cxn modelId="{684464A3-ED9B-417C-9876-21A095D20216}" type="presParOf" srcId="{381C372C-9976-4FA1-835D-5E5DDFD33FEE}" destId="{44C23918-BB15-46D0-8284-1D66A48B8826}" srcOrd="6" destOrd="0" presId="urn:microsoft.com/office/officeart/2005/8/layout/cycle6"/>
    <dgm:cxn modelId="{D12D6521-BF25-4CB0-8AC1-BD34C373FBFC}" type="presParOf" srcId="{381C372C-9976-4FA1-835D-5E5DDFD33FEE}" destId="{22BE1128-835A-4920-858A-6283951A4E2B}" srcOrd="7" destOrd="0" presId="urn:microsoft.com/office/officeart/2005/8/layout/cycle6"/>
    <dgm:cxn modelId="{DC0F684E-07D1-451D-B766-6979518580BC}" type="presParOf" srcId="{381C372C-9976-4FA1-835D-5E5DDFD33FEE}" destId="{C7199A80-8313-4B13-B045-129AB3F32F77}"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F0C12-5BB3-4F22-8C9C-2E57E8E5B44F}">
      <dsp:nvSpPr>
        <dsp:cNvPr id="0" name=""/>
        <dsp:cNvSpPr/>
      </dsp:nvSpPr>
      <dsp:spPr>
        <a:xfrm>
          <a:off x="1800200" y="0"/>
          <a:ext cx="4320480" cy="4320480"/>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51B02BE0-CF45-42FB-98E4-E378D7549213}">
      <dsp:nvSpPr>
        <dsp:cNvPr id="0" name=""/>
        <dsp:cNvSpPr/>
      </dsp:nvSpPr>
      <dsp:spPr>
        <a:xfrm>
          <a:off x="2210645" y="410445"/>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zh-CN" sz="3900" kern="1200"/>
            <a:t>进程控制</a:t>
          </a:r>
        </a:p>
      </dsp:txBody>
      <dsp:txXfrm>
        <a:off x="2292899" y="492699"/>
        <a:ext cx="1520479" cy="1520479"/>
      </dsp:txXfrm>
    </dsp:sp>
    <dsp:sp modelId="{B67E074D-28F0-4923-8633-7B3885B4B6E7}">
      <dsp:nvSpPr>
        <dsp:cNvPr id="0" name=""/>
        <dsp:cNvSpPr/>
      </dsp:nvSpPr>
      <dsp:spPr>
        <a:xfrm>
          <a:off x="4025247" y="410445"/>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zh-CN" sz="3900" kern="1200"/>
            <a:t>进程同步</a:t>
          </a:r>
        </a:p>
      </dsp:txBody>
      <dsp:txXfrm>
        <a:off x="4107501" y="492699"/>
        <a:ext cx="1520479" cy="1520479"/>
      </dsp:txXfrm>
    </dsp:sp>
    <dsp:sp modelId="{4E96F086-4581-4ED5-A010-88558AF8A22E}">
      <dsp:nvSpPr>
        <dsp:cNvPr id="0" name=""/>
        <dsp:cNvSpPr/>
      </dsp:nvSpPr>
      <dsp:spPr>
        <a:xfrm>
          <a:off x="2210645" y="2225047"/>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zh-CN" sz="3900" kern="1200"/>
            <a:t>进程通信</a:t>
          </a:r>
        </a:p>
      </dsp:txBody>
      <dsp:txXfrm>
        <a:off x="2292899" y="2307301"/>
        <a:ext cx="1520479" cy="1520479"/>
      </dsp:txXfrm>
    </dsp:sp>
    <dsp:sp modelId="{4D2D493D-BFFC-4D45-AEC6-D3B4C9DC71A9}">
      <dsp:nvSpPr>
        <dsp:cNvPr id="0" name=""/>
        <dsp:cNvSpPr/>
      </dsp:nvSpPr>
      <dsp:spPr>
        <a:xfrm>
          <a:off x="4025247" y="2225047"/>
          <a:ext cx="1684987" cy="1684987"/>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zh-CN" sz="3900" kern="1200"/>
            <a:t>调度</a:t>
          </a:r>
        </a:p>
      </dsp:txBody>
      <dsp:txXfrm>
        <a:off x="4107501" y="2307301"/>
        <a:ext cx="1520479" cy="1520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9BAB4-27E1-440F-9CF2-D10A0A629067}">
      <dsp:nvSpPr>
        <dsp:cNvPr id="0" name=""/>
        <dsp:cNvSpPr/>
      </dsp:nvSpPr>
      <dsp:spPr>
        <a:xfrm>
          <a:off x="1332148" y="0"/>
          <a:ext cx="3960440" cy="3960440"/>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0000"/>
            </a:srgbClr>
          </a:outerShdw>
        </a:effectLst>
      </dsp:spPr>
      <dsp:style>
        <a:lnRef idx="0">
          <a:scrgbClr r="0" g="0" b="0"/>
        </a:lnRef>
        <a:fillRef idx="1">
          <a:scrgbClr r="0" g="0" b="0"/>
        </a:fillRef>
        <a:effectRef idx="1">
          <a:scrgbClr r="0" g="0" b="0"/>
        </a:effectRef>
        <a:fontRef idx="minor"/>
      </dsp:style>
    </dsp:sp>
    <dsp:sp modelId="{51C4DD5E-FCA2-4C33-B1E2-D8941BB051A3}">
      <dsp:nvSpPr>
        <dsp:cNvPr id="0" name=""/>
        <dsp:cNvSpPr/>
      </dsp:nvSpPr>
      <dsp:spPr>
        <a:xfrm>
          <a:off x="1708389" y="376241"/>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a:t>内存分配</a:t>
          </a:r>
        </a:p>
      </dsp:txBody>
      <dsp:txXfrm>
        <a:off x="1783789" y="451641"/>
        <a:ext cx="1393771" cy="1393771"/>
      </dsp:txXfrm>
    </dsp:sp>
    <dsp:sp modelId="{8F9E93EC-BF5A-460F-A77A-FE71BD935EE8}">
      <dsp:nvSpPr>
        <dsp:cNvPr id="0" name=""/>
        <dsp:cNvSpPr/>
      </dsp:nvSpPr>
      <dsp:spPr>
        <a:xfrm>
          <a:off x="3371774" y="376241"/>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a:t>内存保护</a:t>
          </a:r>
        </a:p>
      </dsp:txBody>
      <dsp:txXfrm>
        <a:off x="3447174" y="451641"/>
        <a:ext cx="1393771" cy="1393771"/>
      </dsp:txXfrm>
    </dsp:sp>
    <dsp:sp modelId="{9C805E6C-3214-4772-AB64-E4A9B2DC4D56}">
      <dsp:nvSpPr>
        <dsp:cNvPr id="0" name=""/>
        <dsp:cNvSpPr/>
      </dsp:nvSpPr>
      <dsp:spPr>
        <a:xfrm>
          <a:off x="1708389" y="2039626"/>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a:t>地址映射</a:t>
          </a:r>
        </a:p>
      </dsp:txBody>
      <dsp:txXfrm>
        <a:off x="1783789" y="2115026"/>
        <a:ext cx="1393771" cy="1393771"/>
      </dsp:txXfrm>
    </dsp:sp>
    <dsp:sp modelId="{81D470C4-5848-47A3-A7CD-B50CEA6E4A96}">
      <dsp:nvSpPr>
        <dsp:cNvPr id="0" name=""/>
        <dsp:cNvSpPr/>
      </dsp:nvSpPr>
      <dsp:spPr>
        <a:xfrm>
          <a:off x="3371774" y="2039626"/>
          <a:ext cx="1544571" cy="1544571"/>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sz="3600" kern="1200"/>
            <a:t>内存扩充</a:t>
          </a:r>
        </a:p>
      </dsp:txBody>
      <dsp:txXfrm>
        <a:off x="3447174" y="2115026"/>
        <a:ext cx="1393771" cy="13937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5D28B-88C4-4C01-A6CC-CD4780AA0DBF}">
      <dsp:nvSpPr>
        <dsp:cNvPr id="0" name=""/>
        <dsp:cNvSpPr/>
      </dsp:nvSpPr>
      <dsp:spPr>
        <a:xfrm>
          <a:off x="2565284" y="1064"/>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缓冲管理</a:t>
          </a:r>
        </a:p>
      </dsp:txBody>
      <dsp:txXfrm>
        <a:off x="2621834" y="57614"/>
        <a:ext cx="1669097" cy="1045328"/>
      </dsp:txXfrm>
    </dsp:sp>
    <dsp:sp modelId="{C1F27294-C878-4904-9908-82BAE31CDFAD}">
      <dsp:nvSpPr>
        <dsp:cNvPr id="0" name=""/>
        <dsp:cNvSpPr/>
      </dsp:nvSpPr>
      <dsp:spPr>
        <a:xfrm>
          <a:off x="1909771" y="580278"/>
          <a:ext cx="3093224" cy="3093224"/>
        </a:xfrm>
        <a:custGeom>
          <a:avLst/>
          <a:gdLst/>
          <a:ahLst/>
          <a:cxnLst/>
          <a:rect l="0" t="0" r="0" b="0"/>
          <a:pathLst>
            <a:path>
              <a:moveTo>
                <a:pt x="2450690" y="291760"/>
              </a:moveTo>
              <a:arcTo wR="1546612" hR="1546612" stAng="18346288"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CC40B6-6FD5-48C5-930B-C0DDF63D82A3}">
      <dsp:nvSpPr>
        <dsp:cNvPr id="0" name=""/>
        <dsp:cNvSpPr/>
      </dsp:nvSpPr>
      <dsp:spPr>
        <a:xfrm>
          <a:off x="3904690"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设备分配</a:t>
          </a:r>
        </a:p>
      </dsp:txBody>
      <dsp:txXfrm>
        <a:off x="3961240" y="2377533"/>
        <a:ext cx="1669097" cy="1045328"/>
      </dsp:txXfrm>
    </dsp:sp>
    <dsp:sp modelId="{5A34C52D-BE9D-425F-A564-18CFEFFF56F6}">
      <dsp:nvSpPr>
        <dsp:cNvPr id="0" name=""/>
        <dsp:cNvSpPr/>
      </dsp:nvSpPr>
      <dsp:spPr>
        <a:xfrm>
          <a:off x="1909771" y="580278"/>
          <a:ext cx="3093224" cy="3093224"/>
        </a:xfrm>
        <a:custGeom>
          <a:avLst/>
          <a:gdLst/>
          <a:ahLst/>
          <a:cxnLst/>
          <a:rect l="0" t="0" r="0" b="0"/>
          <a:pathLst>
            <a:path>
              <a:moveTo>
                <a:pt x="2283589" y="2906345"/>
              </a:moveTo>
              <a:arcTo wR="1546612" hR="1546612" stAng="3692535" swAng="34149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C23918-BB15-46D0-8284-1D66A48B8826}">
      <dsp:nvSpPr>
        <dsp:cNvPr id="0" name=""/>
        <dsp:cNvSpPr/>
      </dsp:nvSpPr>
      <dsp:spPr>
        <a:xfrm>
          <a:off x="1225879"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设备处理</a:t>
          </a:r>
        </a:p>
      </dsp:txBody>
      <dsp:txXfrm>
        <a:off x="1282429" y="2377533"/>
        <a:ext cx="1669097" cy="1045328"/>
      </dsp:txXfrm>
    </dsp:sp>
    <dsp:sp modelId="{C7199A80-8313-4B13-B045-129AB3F32F77}">
      <dsp:nvSpPr>
        <dsp:cNvPr id="0" name=""/>
        <dsp:cNvSpPr/>
      </dsp:nvSpPr>
      <dsp:spPr>
        <a:xfrm>
          <a:off x="1909771" y="580278"/>
          <a:ext cx="3093224" cy="3093224"/>
        </a:xfrm>
        <a:custGeom>
          <a:avLst/>
          <a:gdLst/>
          <a:ahLst/>
          <a:cxnLst/>
          <a:rect l="0" t="0" r="0" b="0"/>
          <a:pathLst>
            <a:path>
              <a:moveTo>
                <a:pt x="10308" y="1724882"/>
              </a:moveTo>
              <a:arcTo wR="1546612" hR="1546612" stAng="10402866"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5D28B-88C4-4C01-A6CC-CD4780AA0DBF}">
      <dsp:nvSpPr>
        <dsp:cNvPr id="0" name=""/>
        <dsp:cNvSpPr/>
      </dsp:nvSpPr>
      <dsp:spPr>
        <a:xfrm>
          <a:off x="2565284" y="1064"/>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文件存储空间管理</a:t>
          </a:r>
        </a:p>
      </dsp:txBody>
      <dsp:txXfrm>
        <a:off x="2621834" y="57614"/>
        <a:ext cx="1669097" cy="1045328"/>
      </dsp:txXfrm>
    </dsp:sp>
    <dsp:sp modelId="{C1F27294-C878-4904-9908-82BAE31CDFAD}">
      <dsp:nvSpPr>
        <dsp:cNvPr id="0" name=""/>
        <dsp:cNvSpPr/>
      </dsp:nvSpPr>
      <dsp:spPr>
        <a:xfrm>
          <a:off x="1909771" y="580278"/>
          <a:ext cx="3093224" cy="3093224"/>
        </a:xfrm>
        <a:custGeom>
          <a:avLst/>
          <a:gdLst/>
          <a:ahLst/>
          <a:cxnLst/>
          <a:rect l="0" t="0" r="0" b="0"/>
          <a:pathLst>
            <a:path>
              <a:moveTo>
                <a:pt x="2450690" y="291760"/>
              </a:moveTo>
              <a:arcTo wR="1546612" hR="1546612" stAng="18346288"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CC40B6-6FD5-48C5-930B-C0DDF63D82A3}">
      <dsp:nvSpPr>
        <dsp:cNvPr id="0" name=""/>
        <dsp:cNvSpPr/>
      </dsp:nvSpPr>
      <dsp:spPr>
        <a:xfrm>
          <a:off x="3904690"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文件读写管理</a:t>
          </a:r>
        </a:p>
      </dsp:txBody>
      <dsp:txXfrm>
        <a:off x="3961240" y="2377533"/>
        <a:ext cx="1669097" cy="1045328"/>
      </dsp:txXfrm>
    </dsp:sp>
    <dsp:sp modelId="{5A34C52D-BE9D-425F-A564-18CFEFFF56F6}">
      <dsp:nvSpPr>
        <dsp:cNvPr id="0" name=""/>
        <dsp:cNvSpPr/>
      </dsp:nvSpPr>
      <dsp:spPr>
        <a:xfrm>
          <a:off x="1909771" y="580278"/>
          <a:ext cx="3093224" cy="3093224"/>
        </a:xfrm>
        <a:custGeom>
          <a:avLst/>
          <a:gdLst/>
          <a:ahLst/>
          <a:cxnLst/>
          <a:rect l="0" t="0" r="0" b="0"/>
          <a:pathLst>
            <a:path>
              <a:moveTo>
                <a:pt x="2283589" y="2906345"/>
              </a:moveTo>
              <a:arcTo wR="1546612" hR="1546612" stAng="3692535" swAng="34149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C23918-BB15-46D0-8284-1D66A48B8826}">
      <dsp:nvSpPr>
        <dsp:cNvPr id="0" name=""/>
        <dsp:cNvSpPr/>
      </dsp:nvSpPr>
      <dsp:spPr>
        <a:xfrm>
          <a:off x="1225879" y="2320983"/>
          <a:ext cx="1782197" cy="1158428"/>
        </a:xfrm>
        <a:prstGeom prst="round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kern="1200" dirty="0"/>
            <a:t>目录管理</a:t>
          </a:r>
        </a:p>
      </dsp:txBody>
      <dsp:txXfrm>
        <a:off x="1282429" y="2377533"/>
        <a:ext cx="1669097" cy="1045328"/>
      </dsp:txXfrm>
    </dsp:sp>
    <dsp:sp modelId="{C7199A80-8313-4B13-B045-129AB3F32F77}">
      <dsp:nvSpPr>
        <dsp:cNvPr id="0" name=""/>
        <dsp:cNvSpPr/>
      </dsp:nvSpPr>
      <dsp:spPr>
        <a:xfrm>
          <a:off x="1909771" y="580278"/>
          <a:ext cx="3093224" cy="3093224"/>
        </a:xfrm>
        <a:custGeom>
          <a:avLst/>
          <a:gdLst/>
          <a:ahLst/>
          <a:cxnLst/>
          <a:rect l="0" t="0" r="0" b="0"/>
          <a:pathLst>
            <a:path>
              <a:moveTo>
                <a:pt x="10308" y="1724882"/>
              </a:moveTo>
              <a:arcTo wR="1546612" hR="1546612" stAng="10402866" swAng="365084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2019/9/25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4022487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2019/9/25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252944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extLst>
      <p:ext uri="{BB962C8B-B14F-4D97-AF65-F5344CB8AC3E}">
        <p14:creationId xmlns:p14="http://schemas.microsoft.com/office/powerpoint/2010/main" val="389712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C97FA-DC5D-4BAC-9F14-F824A46E9B8F}" type="slidenum">
              <a:rPr lang="zh-CN" altLang="en-US" smtClean="0"/>
              <a:pPr/>
              <a:t>11</a:t>
            </a:fld>
            <a:endParaRPr lang="zh-CN" altLang="en-US"/>
          </a:p>
        </p:txBody>
      </p:sp>
    </p:spTree>
    <p:extLst>
      <p:ext uri="{BB962C8B-B14F-4D97-AF65-F5344CB8AC3E}">
        <p14:creationId xmlns:p14="http://schemas.microsoft.com/office/powerpoint/2010/main" val="786813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26</a:t>
            </a:fld>
            <a:endParaRPr lang="zh-CN" altLang="en-US"/>
          </a:p>
        </p:txBody>
      </p:sp>
    </p:spTree>
    <p:extLst>
      <p:ext uri="{BB962C8B-B14F-4D97-AF65-F5344CB8AC3E}">
        <p14:creationId xmlns:p14="http://schemas.microsoft.com/office/powerpoint/2010/main" val="145453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79E859DE-EE20-4012-B7AC-0EEDA4CD0340}" type="datetime8">
              <a:rPr lang="zh-CN" altLang="en-US" smtClean="0"/>
              <a:pPr/>
              <a:t>2019年9月25日9时10分</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AFDB023-E095-4008-8B8B-C9515585DFD8}" type="datetime8">
              <a:rPr lang="zh-CN" altLang="en-US" smtClean="0"/>
              <a:pPr/>
              <a:t>2019年9月25日9时10分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F1B9371-AC99-4734-B9DB-17B2CEA54C21}" type="datetime8">
              <a:rPr lang="zh-CN" altLang="en-US" smtClean="0"/>
              <a:pPr/>
              <a:t>2019年9月25日9时10分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49B0A5A-E24A-48F8-8532-A2651F1C0E05}" type="slidenum">
              <a:rPr lang="en-US" altLang="zh-CN"/>
              <a:pPr>
                <a:defRPr/>
              </a:pPr>
              <a:t>‹#›</a:t>
            </a:fld>
            <a:endParaRPr lang="en-US" altLang="zh-CN"/>
          </a:p>
        </p:txBody>
      </p:sp>
    </p:spTree>
    <p:extLst>
      <p:ext uri="{BB962C8B-B14F-4D97-AF65-F5344CB8AC3E}">
        <p14:creationId xmlns:p14="http://schemas.microsoft.com/office/powerpoint/2010/main" val="257145703"/>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fld id="{71DF561C-A039-4877-AA4A-6908B08AB3AF}" type="datetime8">
              <a:rPr lang="zh-CN" altLang="en-US" smtClean="0"/>
              <a:pPr/>
              <a:t>2019年9月25日9时10分</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1EA452A7-2E37-4A25-8902-7B1AF5004E32}" type="datetime8">
              <a:rPr lang="zh-CN" altLang="en-US" smtClean="0"/>
              <a:pPr/>
              <a:t>2019年9月25日9时10分</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011421" y="0"/>
            <a:ext cx="3108543" cy="461665"/>
          </a:xfrm>
          <a:prstGeom prst="rect">
            <a:avLst/>
          </a:prstGeom>
          <a:noFill/>
        </p:spPr>
        <p:txBody>
          <a:bodyPr wrap="none" rtlCol="0">
            <a:spAutoFit/>
          </a:bodyPr>
          <a:lstStyle/>
          <a:p>
            <a:r>
              <a:rPr lang="zh-CN" altLang="en-US" sz="2400" u="wavyDbl" baseline="0" dirty="0">
                <a:uFill>
                  <a:solidFill>
                    <a:srgbClr val="7030A0"/>
                  </a:solidFill>
                </a:uFill>
              </a:rPr>
              <a:t>第一章 操作系统引论</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8C0134C3-82B1-41DF-A073-2124D8B86C04}" type="datetime8">
              <a:rPr lang="zh-CN" altLang="en-US" smtClean="0"/>
              <a:pPr/>
              <a:t>2019年9月25日9时10分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731ABDAD-E713-4E3C-A857-70BD5CA3E3CF}" type="datetime8">
              <a:rPr lang="zh-CN" altLang="en-US" smtClean="0"/>
              <a:pPr/>
              <a:t>2019年9月25日9时10分</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3600">
                <a:solidFill>
                  <a:schemeClr val="tx1"/>
                </a:solidFil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89DB4473-0784-4251-9DBA-96209780E87B}" type="datetime8">
              <a:rPr lang="zh-CN" altLang="en-US" smtClean="0"/>
              <a:pPr/>
              <a:t>2019年9月25日9时10分</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5940152" y="0"/>
            <a:ext cx="3108543" cy="461665"/>
          </a:xfrm>
          <a:prstGeom prst="rect">
            <a:avLst/>
          </a:prstGeom>
          <a:noFill/>
        </p:spPr>
        <p:txBody>
          <a:bodyPr wrap="none" rtlCol="0">
            <a:spAutoFit/>
          </a:bodyPr>
          <a:lstStyle/>
          <a:p>
            <a:r>
              <a:rPr lang="zh-CN" altLang="en-US" sz="2400" u="wavyDbl" baseline="0" dirty="0">
                <a:uFill>
                  <a:solidFill>
                    <a:srgbClr val="7030A0"/>
                  </a:solidFill>
                </a:uFill>
              </a:rPr>
              <a:t>第一章 操作系统引论</a:t>
            </a: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buNone/>
              <a:defRPr sz="2800" b="1"/>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B911AE79-3114-4469-BD32-6AA9C8C3D722}" type="datetime8">
              <a:rPr lang="zh-CN" altLang="en-US" smtClean="0"/>
              <a:pPr/>
              <a:t>2019年9月25日9时10分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图片与标题">
    <p:bg>
      <p:bgRef idx="1001">
        <a:schemeClr val="bg1"/>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7200" y="1484784"/>
            <a:ext cx="8229600" cy="4690464"/>
          </a:xfrm>
          <a:solidFill>
            <a:schemeClr val="tx1">
              <a:shade val="50000"/>
            </a:schemeClr>
          </a:solidFill>
          <a:ln>
            <a:noFill/>
          </a:ln>
          <a:effectLst/>
        </p:spPr>
        <p:txBody>
          <a:bodyPr/>
          <a:lstStyle>
            <a:lvl1pPr marL="0" indent="0">
              <a:spcBef>
                <a:spcPts val="600"/>
              </a:spcBef>
              <a:buNone/>
              <a:defRPr sz="3200"/>
            </a:lvl1pPr>
          </a:lstStyle>
          <a:p>
            <a:r>
              <a:rPr kumimoji="0" lang="zh-CN" altLang="en-US" dirty="0"/>
              <a:t>单击图标添加图片</a:t>
            </a:r>
            <a:endParaRPr kumimoji="0" lang="en-US" dirty="0"/>
          </a:p>
        </p:txBody>
      </p:sp>
      <p:sp>
        <p:nvSpPr>
          <p:cNvPr id="4" name="文本占位符 3"/>
          <p:cNvSpPr>
            <a:spLocks noGrp="1"/>
          </p:cNvSpPr>
          <p:nvPr>
            <p:ph type="body" sz="half" idx="2"/>
          </p:nvPr>
        </p:nvSpPr>
        <p:spPr>
          <a:xfrm>
            <a:off x="467544" y="692696"/>
            <a:ext cx="8229600" cy="533400"/>
          </a:xfrm>
        </p:spPr>
        <p:txBody>
          <a:bodyPr anchor="ctr" anchorCtr="0">
            <a:normAutofit/>
          </a:bodyPr>
          <a:lstStyle>
            <a:lvl1pPr marL="0" indent="0" algn="l">
              <a:buFontTx/>
              <a:buNone/>
              <a:defRPr sz="2800" b="1">
                <a:latin typeface="+mj-ea"/>
                <a:ea typeface="+mj-ea"/>
              </a:defRPr>
            </a:lvl1pPr>
            <a:lvl2pPr>
              <a:defRPr sz="1200"/>
            </a:lvl2pPr>
            <a:lvl3pPr>
              <a:defRPr sz="1000"/>
            </a:lvl3pPr>
            <a:lvl4pPr>
              <a:defRPr sz="900"/>
            </a:lvl4pPr>
            <a:lvl5pPr>
              <a:defRPr sz="900"/>
            </a:lvl5pPr>
          </a:lstStyle>
          <a:p>
            <a:pPr lvl="0" eaLnBrk="1" latinLnBrk="0" hangingPunct="1"/>
            <a:r>
              <a:rPr kumimoji="0" lang="zh-CN" altLang="en-US" dirty="0"/>
              <a:t>单击此处编辑母版文本样式</a:t>
            </a:r>
          </a:p>
        </p:txBody>
      </p:sp>
      <p:sp>
        <p:nvSpPr>
          <p:cNvPr id="5" name="日期占位符 4"/>
          <p:cNvSpPr>
            <a:spLocks noGrp="1"/>
          </p:cNvSpPr>
          <p:nvPr>
            <p:ph type="dt" sz="half" idx="10"/>
          </p:nvPr>
        </p:nvSpPr>
        <p:spPr/>
        <p:txBody>
          <a:bodyPr/>
          <a:lstStyle/>
          <a:p>
            <a:fld id="{A7F83559-79D9-4FE9-8E52-79B3B7907A88}" type="datetime8">
              <a:rPr lang="zh-CN" altLang="en-US" smtClean="0"/>
              <a:pPr/>
              <a:t>2019年9月25日9时10分</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6011421" y="0"/>
            <a:ext cx="3108543" cy="461665"/>
          </a:xfrm>
          <a:prstGeom prst="rect">
            <a:avLst/>
          </a:prstGeom>
          <a:noFill/>
        </p:spPr>
        <p:txBody>
          <a:bodyPr wrap="none" rtlCol="0">
            <a:spAutoFit/>
          </a:bodyPr>
          <a:lstStyle/>
          <a:p>
            <a:r>
              <a:rPr lang="zh-CN" altLang="en-US" sz="2400" u="wavyDbl" baseline="0" dirty="0">
                <a:uFill>
                  <a:solidFill>
                    <a:srgbClr val="7030A0"/>
                  </a:solidFill>
                </a:uFill>
              </a:rPr>
              <a:t>第一章 操作系统引论</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9DB4473-0784-4251-9DBA-96209780E87B}" type="datetime8">
              <a:rPr lang="zh-CN" altLang="en-US" smtClean="0"/>
              <a:pPr/>
              <a:t>2019年9月25日9时10分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userDrawn="1"/>
        </p:nvSpPr>
        <p:spPr>
          <a:xfrm>
            <a:off x="6011421" y="0"/>
            <a:ext cx="3108543" cy="461665"/>
          </a:xfrm>
          <a:prstGeom prst="rect">
            <a:avLst/>
          </a:prstGeom>
          <a:noFill/>
        </p:spPr>
        <p:txBody>
          <a:bodyPr wrap="none" rtlCol="0">
            <a:spAutoFit/>
          </a:bodyPr>
          <a:lstStyle/>
          <a:p>
            <a:r>
              <a:rPr lang="zh-CN" altLang="en-US" sz="2400" u="wavyDbl" baseline="0" dirty="0">
                <a:uFill>
                  <a:solidFill>
                    <a:srgbClr val="7030A0"/>
                  </a:solidFill>
                </a:uFill>
              </a:rPr>
              <a:t>第一章 操作系统引论</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4" r:id="rId6"/>
    <p:sldLayoutId id="2147483679" r:id="rId7"/>
    <p:sldLayoutId id="2147483680" r:id="rId8"/>
    <p:sldLayoutId id="2147483681" r:id="rId9"/>
    <p:sldLayoutId id="2147483682" r:id="rId10"/>
    <p:sldLayoutId id="2147483683" r:id="rId11"/>
    <p:sldLayoutId id="2147483685" r:id="rId12"/>
  </p:sldLayoutIdLst>
  <p:hf hdr="0" ftr="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2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28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8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4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2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a:t>
            </a:r>
            <a:r>
              <a:rPr lang="en-US" altLang="zh-CN" b="1" dirty="0"/>
              <a:t>2</a:t>
            </a:r>
            <a:r>
              <a:rPr lang="zh-CN" altLang="en-US" b="1" dirty="0"/>
              <a:t>讲</a:t>
            </a:r>
          </a:p>
        </p:txBody>
      </p:sp>
      <p:sp>
        <p:nvSpPr>
          <p:cNvPr id="3" name="副标题 2"/>
          <p:cNvSpPr>
            <a:spLocks noGrp="1"/>
          </p:cNvSpPr>
          <p:nvPr>
            <p:ph type="body" idx="1"/>
          </p:nvPr>
        </p:nvSpPr>
        <p:spPr/>
        <p:txBody>
          <a:bodyPr/>
          <a:lstStyle/>
          <a:p>
            <a:r>
              <a:rPr lang="zh-CN" altLang="en-US" dirty="0"/>
              <a:t>操作系统引论</a:t>
            </a:r>
          </a:p>
        </p:txBody>
      </p:sp>
      <p:sp>
        <p:nvSpPr>
          <p:cNvPr id="4" name="日期占位符 3"/>
          <p:cNvSpPr>
            <a:spLocks noGrp="1"/>
          </p:cNvSpPr>
          <p:nvPr>
            <p:ph type="dt" sz="half" idx="10"/>
          </p:nvPr>
        </p:nvSpPr>
        <p:spPr/>
        <p:txBody>
          <a:bodyPr/>
          <a:lstStyle/>
          <a:p>
            <a:fld id="{17DF4821-8392-4BC6-ABBD-5DEF8A9ED237}" type="datetime8">
              <a:rPr lang="zh-CN" altLang="en-US" smtClean="0"/>
              <a:pPr/>
              <a:t>2019年9月25日9时10分</a:t>
            </a:fld>
            <a:endParaRPr lang="zh-CN" altLang="en-US"/>
          </a:p>
        </p:txBody>
      </p:sp>
      <p:sp>
        <p:nvSpPr>
          <p:cNvPr id="5" name="灯片编号占位符 4"/>
          <p:cNvSpPr>
            <a:spLocks noGrp="1"/>
          </p:cNvSpPr>
          <p:nvPr>
            <p:ph type="sldNum" sz="quarter" idx="12"/>
          </p:nvPr>
        </p:nvSpPr>
        <p:spPr/>
        <p:txBody>
          <a:bodyPr/>
          <a:lstStyle/>
          <a:p>
            <a:r>
              <a:rPr lang="en-US" altLang="zh-CN"/>
              <a:t>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4"/>
          <p:cNvSpPr txBox="1">
            <a:spLocks noChangeArrowheads="1"/>
          </p:cNvSpPr>
          <p:nvPr/>
        </p:nvSpPr>
        <p:spPr bwMode="auto">
          <a:xfrm>
            <a:off x="533400" y="914400"/>
            <a:ext cx="8153400" cy="339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50000"/>
              </a:spcBef>
            </a:pPr>
            <a:r>
              <a:rPr lang="zh-CN" altLang="en-US" sz="2800" b="1" dirty="0"/>
              <a:t>　　</a:t>
            </a:r>
            <a:r>
              <a:rPr lang="en-US" altLang="zh-CN" sz="2800" b="1" dirty="0"/>
              <a:t>(5) </a:t>
            </a:r>
            <a:r>
              <a:rPr lang="zh-CN" altLang="en-US" sz="2800" b="1" dirty="0">
                <a:latin typeface="宋体" pitchFamily="2" charset="-122"/>
              </a:rPr>
              <a:t>可靠性。分时系统虽然也要求系统可靠，但相比之下，实时系统则要求系统具有高度的可靠性。因为任何差错都可能带来巨大的经济损失，甚至是无法预料的灾难性后果，所以在实时系统中，往往都采取了多级容错措施来保障系统的安全性及数据的安全性。</a:t>
            </a:r>
            <a:r>
              <a:rPr lang="zh-CN" altLang="en-US" sz="2800" b="1" dirty="0"/>
              <a:t> </a:t>
            </a:r>
          </a:p>
        </p:txBody>
      </p:sp>
    </p:spTree>
    <p:extLst>
      <p:ext uri="{BB962C8B-B14F-4D97-AF65-F5344CB8AC3E}">
        <p14:creationId xmlns:p14="http://schemas.microsoft.com/office/powerpoint/2010/main" val="375702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p:txBody>
          <a:bodyPr/>
          <a:lstStyle/>
          <a:p>
            <a:pPr algn="just">
              <a:lnSpc>
                <a:spcPct val="130000"/>
              </a:lnSpc>
              <a:spcBef>
                <a:spcPct val="50000"/>
              </a:spcBef>
            </a:pPr>
            <a:r>
              <a:rPr lang="en-US" altLang="zh-CN" sz="3200" b="1" dirty="0">
                <a:latin typeface="宋体" pitchFamily="2" charset="-122"/>
              </a:rPr>
              <a:t>1.2.6  </a:t>
            </a:r>
            <a:r>
              <a:rPr lang="zh-CN" altLang="en-US" sz="3200" b="1" dirty="0">
                <a:latin typeface="宋体" pitchFamily="2" charset="-122"/>
              </a:rPr>
              <a:t>微机操作系统的发展 </a:t>
            </a:r>
          </a:p>
          <a:p>
            <a:pPr marL="457200" indent="-457200" algn="just">
              <a:lnSpc>
                <a:spcPct val="130000"/>
              </a:lnSpc>
              <a:spcBef>
                <a:spcPct val="50000"/>
              </a:spcBef>
              <a:buFont typeface="Wingdings" panose="05000000000000000000" pitchFamily="2" charset="2"/>
              <a:buChar char="u"/>
            </a:pPr>
            <a:r>
              <a:rPr lang="zh-CN" altLang="en-US" b="1" dirty="0">
                <a:latin typeface="宋体" pitchFamily="2" charset="-122"/>
              </a:rPr>
              <a:t>单用户单任务操作系统</a:t>
            </a:r>
            <a:endParaRPr lang="en-US" altLang="zh-CN" b="1" dirty="0">
              <a:latin typeface="宋体" pitchFamily="2" charset="-122"/>
            </a:endParaRPr>
          </a:p>
          <a:p>
            <a:pPr marL="457200" indent="-457200" algn="just">
              <a:lnSpc>
                <a:spcPct val="130000"/>
              </a:lnSpc>
              <a:spcBef>
                <a:spcPct val="50000"/>
              </a:spcBef>
              <a:buFont typeface="Wingdings" panose="05000000000000000000" pitchFamily="2" charset="2"/>
              <a:buChar char="u"/>
            </a:pPr>
            <a:r>
              <a:rPr lang="zh-CN" altLang="en-US" b="1" dirty="0">
                <a:latin typeface="宋体" pitchFamily="2" charset="-122"/>
              </a:rPr>
              <a:t>单用户多任务操作系统</a:t>
            </a:r>
          </a:p>
          <a:p>
            <a:pPr marL="457200" indent="-457200" algn="just">
              <a:lnSpc>
                <a:spcPct val="130000"/>
              </a:lnSpc>
              <a:spcBef>
                <a:spcPct val="50000"/>
              </a:spcBef>
              <a:buFont typeface="Wingdings" panose="05000000000000000000" pitchFamily="2" charset="2"/>
              <a:buChar char="u"/>
            </a:pPr>
            <a:r>
              <a:rPr lang="zh-CN" altLang="en-US" b="1" dirty="0">
                <a:latin typeface="宋体" pitchFamily="2" charset="-122"/>
              </a:rPr>
              <a:t>多用户多任务操作系统</a:t>
            </a:r>
          </a:p>
          <a:p>
            <a:pPr algn="just">
              <a:lnSpc>
                <a:spcPct val="130000"/>
              </a:lnSpc>
              <a:spcBef>
                <a:spcPct val="50000"/>
              </a:spcBef>
            </a:pPr>
            <a:endParaRPr lang="zh-CN" altLang="en-US" b="1" dirty="0">
              <a:latin typeface="宋体" pitchFamily="2" charset="-122"/>
            </a:endParaRPr>
          </a:p>
          <a:p>
            <a:endParaRPr lang="zh-CN" altLang="en-US" dirty="0"/>
          </a:p>
        </p:txBody>
      </p:sp>
    </p:spTree>
    <p:extLst>
      <p:ext uri="{BB962C8B-B14F-4D97-AF65-F5344CB8AC3E}">
        <p14:creationId xmlns:p14="http://schemas.microsoft.com/office/powerpoint/2010/main" val="335107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1.3</a:t>
            </a:r>
            <a:r>
              <a:rPr lang="zh-CN" altLang="en-US" dirty="0">
                <a:latin typeface="宋体" charset="-122"/>
              </a:rPr>
              <a:t>　操作系统的基本特性</a:t>
            </a:r>
            <a:r>
              <a:rPr lang="zh-CN" altLang="en-US" dirty="0"/>
              <a:t>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2019年9月25日9时10分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8" name="Text Box 5"/>
          <p:cNvSpPr txBox="1">
            <a:spLocks noChangeArrowheads="1"/>
          </p:cNvSpPr>
          <p:nvPr/>
        </p:nvSpPr>
        <p:spPr bwMode="auto">
          <a:xfrm>
            <a:off x="323528" y="1196752"/>
            <a:ext cx="8515672"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2800" b="1" dirty="0">
                <a:latin typeface="宋体" charset="-122"/>
              </a:rPr>
              <a:t>1.3.1  </a:t>
            </a:r>
            <a:r>
              <a:rPr lang="zh-CN" altLang="en-US" sz="2800" b="1" dirty="0">
                <a:latin typeface="宋体" charset="-122"/>
              </a:rPr>
              <a:t>并发性</a:t>
            </a:r>
          </a:p>
          <a:p>
            <a:pPr algn="just" eaLnBrk="1" hangingPunct="1">
              <a:spcBef>
                <a:spcPct val="50000"/>
              </a:spcBef>
            </a:pPr>
            <a:r>
              <a:rPr lang="zh-CN" altLang="en-US" sz="2800" b="1" dirty="0">
                <a:latin typeface="宋体" charset="-122"/>
              </a:rPr>
              <a:t>　　</a:t>
            </a:r>
            <a:r>
              <a:rPr lang="en-US" altLang="zh-CN" sz="2800" b="1" dirty="0">
                <a:latin typeface="宋体" charset="-122"/>
              </a:rPr>
              <a:t>1</a:t>
            </a:r>
            <a:r>
              <a:rPr lang="zh-CN" altLang="en-US" sz="2800" b="1" dirty="0">
                <a:latin typeface="宋体" charset="-122"/>
              </a:rPr>
              <a:t>．并行与并发</a:t>
            </a:r>
            <a:endParaRPr lang="en-US" altLang="zh-CN" sz="2800" b="1" dirty="0">
              <a:latin typeface="宋体" charset="-122"/>
            </a:endParaRPr>
          </a:p>
          <a:p>
            <a:pPr algn="just" eaLnBrk="1" hangingPunct="1">
              <a:spcBef>
                <a:spcPct val="50000"/>
              </a:spcBef>
            </a:pPr>
            <a:r>
              <a:rPr lang="zh-CN" altLang="en-US" sz="2800" b="1" dirty="0">
                <a:latin typeface="宋体" charset="-122"/>
              </a:rPr>
              <a:t>    并行性是指两个或多个事件在同一时刻发生；</a:t>
            </a:r>
            <a:endParaRPr lang="en-US" altLang="zh-CN" sz="2800" b="1" dirty="0">
              <a:latin typeface="宋体" charset="-122"/>
            </a:endParaRPr>
          </a:p>
          <a:p>
            <a:pPr algn="just" eaLnBrk="1" hangingPunct="1">
              <a:spcBef>
                <a:spcPct val="50000"/>
              </a:spcBef>
            </a:pPr>
            <a:r>
              <a:rPr lang="en-US" altLang="zh-CN" sz="2800" b="1" dirty="0">
                <a:latin typeface="宋体" charset="-122"/>
              </a:rPr>
              <a:t>    </a:t>
            </a:r>
            <a:r>
              <a:rPr lang="zh-CN" altLang="en-US" sz="2800" b="1" dirty="0">
                <a:latin typeface="宋体" charset="-122"/>
              </a:rPr>
              <a:t>并发性是指两个或多个事件在同一时间间隔内发生。</a:t>
            </a:r>
            <a:endParaRPr lang="en-US" altLang="zh-CN" sz="2800" b="1" dirty="0">
              <a:latin typeface="宋体" charset="-122"/>
            </a:endParaRPr>
          </a:p>
          <a:p>
            <a:pPr algn="just" eaLnBrk="1" hangingPunct="1">
              <a:spcBef>
                <a:spcPct val="50000"/>
              </a:spcBef>
            </a:pPr>
            <a:r>
              <a:rPr lang="en-US" altLang="zh-CN" sz="2800" b="1" dirty="0">
                <a:latin typeface="宋体" charset="-122"/>
              </a:rPr>
              <a:t>    2</a:t>
            </a:r>
            <a:r>
              <a:rPr lang="zh-CN" altLang="en-US" sz="2800" b="1" dirty="0">
                <a:latin typeface="宋体" charset="-122"/>
              </a:rPr>
              <a:t>．引入进程</a:t>
            </a:r>
            <a:endParaRPr lang="en-US" altLang="zh-CN" sz="2800" b="1" dirty="0">
              <a:latin typeface="宋体" charset="-122"/>
            </a:endParaRPr>
          </a:p>
          <a:p>
            <a:pPr algn="just" eaLnBrk="1" hangingPunct="1">
              <a:lnSpc>
                <a:spcPct val="150000"/>
              </a:lnSpc>
              <a:spcBef>
                <a:spcPct val="50000"/>
              </a:spcBef>
            </a:pPr>
            <a:r>
              <a:rPr lang="zh-CN" altLang="en-US" sz="2800" b="1" dirty="0">
                <a:latin typeface="宋体" charset="-122"/>
              </a:rPr>
              <a:t>    在操作系统中引入进程的目的，就是为了使多个程序能并发执行。</a:t>
            </a:r>
          </a:p>
          <a:p>
            <a:pPr algn="just" eaLnBrk="1" hangingPunct="1">
              <a:spcBef>
                <a:spcPct val="50000"/>
              </a:spcBef>
            </a:pPr>
            <a:endParaRPr lang="zh-CN" altLang="en-US" sz="2800" b="1" dirty="0">
              <a:latin typeface="宋体" charset="-122"/>
            </a:endParaRPr>
          </a:p>
        </p:txBody>
      </p:sp>
    </p:spTree>
    <p:extLst>
      <p:ext uri="{BB962C8B-B14F-4D97-AF65-F5344CB8AC3E}">
        <p14:creationId xmlns:p14="http://schemas.microsoft.com/office/powerpoint/2010/main" val="266199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2019年9月25日9时10分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7" name="文本占位符 6"/>
          <p:cNvSpPr>
            <a:spLocks noGrp="1"/>
          </p:cNvSpPr>
          <p:nvPr>
            <p:ph type="body" sz="quarter" idx="13"/>
          </p:nvPr>
        </p:nvSpPr>
        <p:spPr/>
        <p:txBody>
          <a:bodyPr/>
          <a:lstStyle/>
          <a:p>
            <a:pPr algn="just">
              <a:lnSpc>
                <a:spcPct val="130000"/>
              </a:lnSpc>
              <a:spcBef>
                <a:spcPct val="50000"/>
              </a:spcBef>
            </a:pPr>
            <a:r>
              <a:rPr lang="en-US" altLang="zh-CN">
                <a:latin typeface="宋体" charset="-122"/>
              </a:rPr>
              <a:t>    </a:t>
            </a:r>
            <a:r>
              <a:rPr lang="en-US" altLang="zh-CN" b="1">
                <a:latin typeface="宋体" charset="-122"/>
              </a:rPr>
              <a:t>3</a:t>
            </a:r>
            <a:r>
              <a:rPr lang="zh-CN" altLang="en-US" b="1" dirty="0">
                <a:latin typeface="宋体" charset="-122"/>
              </a:rPr>
              <a:t>．引入线程</a:t>
            </a:r>
          </a:p>
          <a:p>
            <a:pPr>
              <a:lnSpc>
                <a:spcPct val="130000"/>
              </a:lnSpc>
              <a:spcBef>
                <a:spcPct val="50000"/>
              </a:spcBef>
            </a:pPr>
            <a:r>
              <a:rPr lang="zh-CN" altLang="en-US" dirty="0">
                <a:latin typeface="宋体" charset="-122"/>
              </a:rPr>
              <a:t>　　通常在一个进程中可以包含若干个线程，它们可以利用进程所拥有的资源。在引入线程的</a:t>
            </a:r>
            <a:r>
              <a:rPr lang="en-US" altLang="zh-CN" dirty="0"/>
              <a:t>OS</a:t>
            </a:r>
            <a:r>
              <a:rPr lang="zh-CN" altLang="en-US" dirty="0">
                <a:latin typeface="宋体" charset="-122"/>
              </a:rPr>
              <a:t>中，通常都是把进程作为分配资源的基本单位，而把线程作为独立运行和独立调度的基本单位。</a:t>
            </a:r>
            <a:endParaRPr lang="zh-CN" altLang="en-US" dirty="0"/>
          </a:p>
        </p:txBody>
      </p:sp>
    </p:spTree>
    <p:extLst>
      <p:ext uri="{BB962C8B-B14F-4D97-AF65-F5344CB8AC3E}">
        <p14:creationId xmlns:p14="http://schemas.microsoft.com/office/powerpoint/2010/main" val="3858386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lstStyle/>
          <a:p>
            <a:pPr algn="just">
              <a:lnSpc>
                <a:spcPct val="120000"/>
              </a:lnSpc>
              <a:spcBef>
                <a:spcPct val="50000"/>
              </a:spcBef>
            </a:pPr>
            <a:r>
              <a:rPr lang="en-US" altLang="zh-CN" dirty="0">
                <a:latin typeface="宋体" charset="-122"/>
              </a:rPr>
              <a:t>1.3.2</a:t>
            </a:r>
            <a:r>
              <a:rPr lang="zh-CN" altLang="en-US" dirty="0">
                <a:latin typeface="宋体" charset="-122"/>
              </a:rPr>
              <a:t>　共享性</a:t>
            </a:r>
          </a:p>
          <a:p>
            <a:pPr algn="just">
              <a:lnSpc>
                <a:spcPct val="120000"/>
              </a:lnSpc>
              <a:spcBef>
                <a:spcPct val="50000"/>
              </a:spcBef>
            </a:pPr>
            <a:r>
              <a:rPr lang="zh-CN" altLang="en-US" dirty="0">
                <a:latin typeface="宋体" charset="-122"/>
              </a:rPr>
              <a:t>　　</a:t>
            </a:r>
            <a:r>
              <a:rPr lang="en-US" altLang="zh-CN" dirty="0">
                <a:latin typeface="宋体" charset="-122"/>
              </a:rPr>
              <a:t>1</a:t>
            </a:r>
            <a:r>
              <a:rPr lang="zh-CN" altLang="en-US" dirty="0">
                <a:latin typeface="宋体" charset="-122"/>
              </a:rPr>
              <a:t>．互斥共享方式</a:t>
            </a:r>
          </a:p>
          <a:p>
            <a:r>
              <a:rPr lang="zh-CN" altLang="en-US" dirty="0">
                <a:latin typeface="宋体" charset="-122"/>
              </a:rPr>
              <a:t>    系统中的某些资源，如打印机、磁带机，虽然它们可以提供给多个进程</a:t>
            </a:r>
            <a:r>
              <a:rPr lang="en-US" altLang="zh-CN" dirty="0"/>
              <a:t>(</a:t>
            </a:r>
            <a:r>
              <a:rPr lang="zh-CN" altLang="en-US" dirty="0">
                <a:latin typeface="宋体" charset="-122"/>
              </a:rPr>
              <a:t>线程</a:t>
            </a:r>
            <a:r>
              <a:rPr lang="en-US" altLang="zh-CN" dirty="0"/>
              <a:t>)</a:t>
            </a:r>
            <a:r>
              <a:rPr lang="zh-CN" altLang="en-US" dirty="0">
                <a:latin typeface="宋体" charset="-122"/>
              </a:rPr>
              <a:t>使用，但为使所打印或记录的结果不致造成混淆，应规定在一段时间内只允许一个进程</a:t>
            </a:r>
            <a:r>
              <a:rPr lang="en-US" altLang="zh-CN" dirty="0"/>
              <a:t>(</a:t>
            </a:r>
            <a:r>
              <a:rPr lang="zh-CN" altLang="en-US" dirty="0">
                <a:latin typeface="宋体" charset="-122"/>
              </a:rPr>
              <a:t>线程</a:t>
            </a:r>
            <a:r>
              <a:rPr lang="en-US" altLang="zh-CN" dirty="0"/>
              <a:t>)</a:t>
            </a:r>
            <a:r>
              <a:rPr lang="zh-CN" altLang="en-US" dirty="0">
                <a:latin typeface="宋体" charset="-122"/>
              </a:rPr>
              <a:t>访问该资源。</a:t>
            </a:r>
            <a:endParaRPr lang="zh-CN" altLang="en-US" dirty="0"/>
          </a:p>
        </p:txBody>
      </p:sp>
    </p:spTree>
    <p:extLst>
      <p:ext uri="{BB962C8B-B14F-4D97-AF65-F5344CB8AC3E}">
        <p14:creationId xmlns:p14="http://schemas.microsoft.com/office/powerpoint/2010/main" val="3239713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r>
              <a:rPr lang="en-US" altLang="zh-CN"/>
              <a:t>    2</a:t>
            </a:r>
            <a:r>
              <a:rPr lang="zh-CN" altLang="en-US" dirty="0"/>
              <a:t>．同时访问方式</a:t>
            </a:r>
          </a:p>
          <a:p>
            <a:r>
              <a:rPr lang="zh-CN" altLang="en-US" dirty="0"/>
              <a:t>　　系统中还有另一类资源，允许在一段时间内由多个进程“同时”对它们进行访问。这里所谓的“同时”，在单处理机环境下往往是宏观上的，而在微观上，这些进程可能是交替地对该资源进行访问。</a:t>
            </a:r>
          </a:p>
        </p:txBody>
      </p:sp>
    </p:spTree>
    <p:extLst>
      <p:ext uri="{BB962C8B-B14F-4D97-AF65-F5344CB8AC3E}">
        <p14:creationId xmlns:p14="http://schemas.microsoft.com/office/powerpoint/2010/main" val="277504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lstStyle/>
          <a:p>
            <a:r>
              <a:rPr lang="en-US" altLang="zh-CN" dirty="0"/>
              <a:t>1.3.3</a:t>
            </a:r>
            <a:r>
              <a:rPr lang="zh-CN" altLang="en-US" dirty="0"/>
              <a:t>　虚拟技术</a:t>
            </a:r>
          </a:p>
          <a:p>
            <a:r>
              <a:rPr lang="zh-CN" altLang="en-US" dirty="0"/>
              <a:t>　　</a:t>
            </a:r>
            <a:r>
              <a:rPr lang="en-US" altLang="zh-CN" dirty="0"/>
              <a:t>1</a:t>
            </a:r>
            <a:r>
              <a:rPr lang="zh-CN" altLang="en-US" dirty="0"/>
              <a:t>．时分复用技术</a:t>
            </a:r>
          </a:p>
          <a:p>
            <a:r>
              <a:rPr lang="en-US" altLang="zh-CN" dirty="0">
                <a:latin typeface="宋体" charset="-122"/>
              </a:rPr>
              <a:t>      1) </a:t>
            </a:r>
            <a:r>
              <a:rPr lang="zh-CN" altLang="en-US" dirty="0">
                <a:latin typeface="宋体" charset="-122"/>
              </a:rPr>
              <a:t>虚拟处理机技术</a:t>
            </a:r>
            <a:endParaRPr lang="en-US" altLang="zh-CN" dirty="0">
              <a:latin typeface="宋体" charset="-122"/>
            </a:endParaRPr>
          </a:p>
          <a:p>
            <a:r>
              <a:rPr lang="zh-CN" altLang="en-US" dirty="0">
                <a:latin typeface="宋体" charset="-122"/>
              </a:rPr>
              <a:t>　    </a:t>
            </a:r>
            <a:r>
              <a:rPr lang="en-US" altLang="zh-CN" dirty="0">
                <a:latin typeface="宋体" charset="-122"/>
              </a:rPr>
              <a:t>2) </a:t>
            </a:r>
            <a:r>
              <a:rPr lang="zh-CN" altLang="en-US" dirty="0">
                <a:latin typeface="宋体" charset="-122"/>
              </a:rPr>
              <a:t>虚拟设备技术</a:t>
            </a:r>
            <a:endParaRPr lang="en-US" altLang="zh-CN" dirty="0">
              <a:latin typeface="宋体" charset="-122"/>
            </a:endParaRPr>
          </a:p>
          <a:p>
            <a:r>
              <a:rPr lang="en-US" altLang="zh-CN" dirty="0">
                <a:latin typeface="宋体" charset="-122"/>
              </a:rPr>
              <a:t>    2</a:t>
            </a:r>
            <a:r>
              <a:rPr lang="zh-CN" altLang="en-US" dirty="0">
                <a:latin typeface="宋体" charset="-122"/>
              </a:rPr>
              <a:t>．空分复用技术</a:t>
            </a:r>
            <a:endParaRPr lang="en-US" altLang="zh-CN" dirty="0">
              <a:latin typeface="宋体" charset="-122"/>
            </a:endParaRPr>
          </a:p>
          <a:p>
            <a:r>
              <a:rPr lang="en-US" altLang="zh-CN" dirty="0">
                <a:latin typeface="宋体" charset="-122"/>
              </a:rPr>
              <a:t>      1) </a:t>
            </a:r>
            <a:r>
              <a:rPr lang="zh-CN" altLang="en-US" dirty="0">
                <a:latin typeface="宋体" charset="-122"/>
              </a:rPr>
              <a:t>虚拟磁盘技术</a:t>
            </a:r>
            <a:endParaRPr lang="en-US" altLang="zh-CN" dirty="0">
              <a:latin typeface="宋体" charset="-122"/>
            </a:endParaRPr>
          </a:p>
          <a:p>
            <a:r>
              <a:rPr lang="en-US" altLang="zh-CN" dirty="0">
                <a:latin typeface="宋体" charset="-122"/>
              </a:rPr>
              <a:t>      2) </a:t>
            </a:r>
            <a:r>
              <a:rPr lang="zh-CN" altLang="en-US" dirty="0">
                <a:latin typeface="宋体" charset="-122"/>
              </a:rPr>
              <a:t>虚拟存储器技术</a:t>
            </a:r>
          </a:p>
          <a:p>
            <a:endParaRPr lang="zh-CN" altLang="en-US" dirty="0">
              <a:latin typeface="宋体" charset="-122"/>
            </a:endParaRPr>
          </a:p>
          <a:p>
            <a:endParaRPr lang="zh-CN" altLang="en-US" dirty="0">
              <a:latin typeface="宋体" charset="-122"/>
            </a:endParaRPr>
          </a:p>
          <a:p>
            <a:endParaRPr lang="zh-CN" altLang="en-US" dirty="0"/>
          </a:p>
        </p:txBody>
      </p:sp>
    </p:spTree>
    <p:extLst>
      <p:ext uri="{BB962C8B-B14F-4D97-AF65-F5344CB8AC3E}">
        <p14:creationId xmlns:p14="http://schemas.microsoft.com/office/powerpoint/2010/main" val="423402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p:txBody>
          <a:bodyPr/>
          <a:lstStyle/>
          <a:p>
            <a:r>
              <a:rPr lang="en-US" altLang="zh-CN" dirty="0"/>
              <a:t>1.3.4</a:t>
            </a:r>
            <a:r>
              <a:rPr lang="zh-CN" altLang="en-US" dirty="0"/>
              <a:t>　异步性</a:t>
            </a:r>
          </a:p>
          <a:p>
            <a:r>
              <a:rPr lang="zh-CN" altLang="en-US" dirty="0"/>
              <a:t>　　在多道程序环境下允许多个进程并发执行，但只有进程在获得所需的资源后方能执行。在单处理机环境下，由于系统中只有一台处理机，因而每次只允许一个进程执行，其余进程只能等待。</a:t>
            </a:r>
            <a:endParaRPr lang="en-US" altLang="zh-CN" dirty="0"/>
          </a:p>
          <a:p>
            <a:r>
              <a:rPr lang="zh-CN" altLang="en-US" dirty="0"/>
              <a:t>   由于资源等因素的限制，使进程的执行通常都不是“一气呵成”，而是以“停停走走”的方式运行。 </a:t>
            </a:r>
          </a:p>
          <a:p>
            <a:endParaRPr lang="zh-CN" altLang="en-US" dirty="0"/>
          </a:p>
        </p:txBody>
      </p:sp>
    </p:spTree>
    <p:extLst>
      <p:ext uri="{BB962C8B-B14F-4D97-AF65-F5344CB8AC3E}">
        <p14:creationId xmlns:p14="http://schemas.microsoft.com/office/powerpoint/2010/main" val="2337522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1.4</a:t>
            </a:r>
            <a:r>
              <a:rPr lang="zh-CN" altLang="en-US" dirty="0">
                <a:latin typeface="宋体" charset="-122"/>
              </a:rPr>
              <a:t>　操作系统的主要功能</a:t>
            </a:r>
            <a:r>
              <a:rPr lang="zh-CN" altLang="en-US" dirty="0"/>
              <a:t> </a:t>
            </a:r>
          </a:p>
        </p:txBody>
      </p:sp>
      <p:sp>
        <p:nvSpPr>
          <p:cNvPr id="4" name="日期占位符 3"/>
          <p:cNvSpPr>
            <a:spLocks noGrp="1"/>
          </p:cNvSpPr>
          <p:nvPr>
            <p:ph type="dt" sz="half" idx="10"/>
          </p:nvPr>
        </p:nvSpPr>
        <p:spPr/>
        <p:txBody>
          <a:bodyPr/>
          <a:lstStyle/>
          <a:p>
            <a:fld id="{1EA452A7-2E37-4A25-8902-7B1AF5004E32}" type="datetime8">
              <a:rPr lang="zh-CN" altLang="en-US" smtClean="0"/>
              <a:pPr/>
              <a:t>2019年9月25日9时10分</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8" name="Text Box 5"/>
          <p:cNvSpPr txBox="1">
            <a:spLocks noChangeArrowheads="1"/>
          </p:cNvSpPr>
          <p:nvPr/>
        </p:nvSpPr>
        <p:spPr bwMode="auto">
          <a:xfrm>
            <a:off x="323528" y="1196752"/>
            <a:ext cx="8515672"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30000"/>
              </a:lnSpc>
              <a:spcBef>
                <a:spcPct val="50000"/>
              </a:spcBef>
            </a:pPr>
            <a:r>
              <a:rPr lang="en-US" altLang="zh-CN" sz="2800" b="1" dirty="0">
                <a:latin typeface="宋体" charset="-122"/>
              </a:rPr>
              <a:t>1.4.1</a:t>
            </a:r>
            <a:r>
              <a:rPr lang="zh-CN" altLang="en-US" sz="2800" b="1" dirty="0">
                <a:latin typeface="宋体" charset="-122"/>
              </a:rPr>
              <a:t>　处理机管理功能</a:t>
            </a:r>
            <a:endParaRPr lang="en-US" altLang="zh-CN" sz="2800" b="1" dirty="0">
              <a:latin typeface="宋体" charset="-122"/>
            </a:endParaRPr>
          </a:p>
          <a:p>
            <a:pPr algn="just" eaLnBrk="1" hangingPunct="1">
              <a:lnSpc>
                <a:spcPct val="130000"/>
              </a:lnSpc>
              <a:spcBef>
                <a:spcPct val="50000"/>
              </a:spcBef>
            </a:pPr>
            <a:endParaRPr lang="zh-CN" altLang="en-US" sz="2800" b="1" dirty="0">
              <a:latin typeface="宋体" charset="-122"/>
            </a:endParaRPr>
          </a:p>
          <a:p>
            <a:pPr algn="just" eaLnBrk="1" hangingPunct="1">
              <a:lnSpc>
                <a:spcPct val="130000"/>
              </a:lnSpc>
              <a:spcBef>
                <a:spcPct val="50000"/>
              </a:spcBef>
            </a:pPr>
            <a:endParaRPr lang="zh-CN" altLang="en-US" sz="2800" b="1" dirty="0">
              <a:latin typeface="宋体" charset="-122"/>
            </a:endParaRPr>
          </a:p>
          <a:p>
            <a:pPr algn="just" eaLnBrk="1" hangingPunct="1">
              <a:spcBef>
                <a:spcPct val="50000"/>
              </a:spcBef>
            </a:pPr>
            <a:endParaRPr lang="zh-CN" altLang="en-US" sz="2800" b="1" dirty="0">
              <a:latin typeface="宋体" charset="-122"/>
            </a:endParaRPr>
          </a:p>
        </p:txBody>
      </p:sp>
      <p:graphicFrame>
        <p:nvGraphicFramePr>
          <p:cNvPr id="7" name="图示 6"/>
          <p:cNvGraphicFramePr/>
          <p:nvPr>
            <p:extLst>
              <p:ext uri="{D42A27DB-BD31-4B8C-83A1-F6EECF244321}">
                <p14:modId xmlns:p14="http://schemas.microsoft.com/office/powerpoint/2010/main" val="1936952495"/>
              </p:ext>
            </p:extLst>
          </p:nvPr>
        </p:nvGraphicFramePr>
        <p:xfrm>
          <a:off x="683568" y="2132856"/>
          <a:ext cx="792088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10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2019年9月25日9时10分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5" name="文本占位符 4"/>
          <p:cNvSpPr>
            <a:spLocks noGrp="1"/>
          </p:cNvSpPr>
          <p:nvPr>
            <p:ph type="body" sz="quarter" idx="13"/>
          </p:nvPr>
        </p:nvSpPr>
        <p:spPr>
          <a:xfrm>
            <a:off x="468313" y="692151"/>
            <a:ext cx="8207375" cy="720626"/>
          </a:xfrm>
        </p:spPr>
        <p:txBody>
          <a:bodyPr>
            <a:normAutofit lnSpcReduction="10000"/>
          </a:bodyPr>
          <a:lstStyle/>
          <a:p>
            <a:r>
              <a:rPr lang="en-US" altLang="zh-CN" dirty="0">
                <a:latin typeface="宋体" charset="-122"/>
              </a:rPr>
              <a:t>1.4.2</a:t>
            </a:r>
            <a:r>
              <a:rPr lang="zh-CN" altLang="en-US" dirty="0">
                <a:latin typeface="宋体" charset="-122"/>
              </a:rPr>
              <a:t>　存储器管理功能</a:t>
            </a:r>
            <a:endParaRPr lang="en-US" altLang="zh-CN" dirty="0">
              <a:latin typeface="宋体" charset="-122"/>
            </a:endParaRPr>
          </a:p>
          <a:p>
            <a:endParaRPr lang="zh-CN" altLang="en-US" dirty="0">
              <a:latin typeface="宋体" charset="-122"/>
            </a:endParaRPr>
          </a:p>
          <a:p>
            <a:endParaRPr lang="zh-CN" altLang="en-US" dirty="0">
              <a:latin typeface="宋体" charset="-122"/>
            </a:endParaRPr>
          </a:p>
          <a:p>
            <a:endParaRPr lang="zh-CN" altLang="en-US" dirty="0"/>
          </a:p>
        </p:txBody>
      </p:sp>
      <p:graphicFrame>
        <p:nvGraphicFramePr>
          <p:cNvPr id="7" name="图示 6"/>
          <p:cNvGraphicFramePr/>
          <p:nvPr>
            <p:extLst>
              <p:ext uri="{D42A27DB-BD31-4B8C-83A1-F6EECF244321}">
                <p14:modId xmlns:p14="http://schemas.microsoft.com/office/powerpoint/2010/main" val="2983654787"/>
              </p:ext>
            </p:extLst>
          </p:nvPr>
        </p:nvGraphicFramePr>
        <p:xfrm>
          <a:off x="1403648" y="1916832"/>
          <a:ext cx="6624736"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29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4" name="文本占位符 3"/>
          <p:cNvSpPr>
            <a:spLocks noGrp="1"/>
          </p:cNvSpPr>
          <p:nvPr>
            <p:ph type="body" sz="quarter" idx="13"/>
          </p:nvPr>
        </p:nvSpPr>
        <p:spPr>
          <a:xfrm>
            <a:off x="251521" y="692150"/>
            <a:ext cx="8424168" cy="5400675"/>
          </a:xfrm>
        </p:spPr>
        <p:txBody>
          <a:bodyPr>
            <a:normAutofit fontScale="92500" lnSpcReduction="20000"/>
          </a:bodyPr>
          <a:lstStyle/>
          <a:p>
            <a:pPr algn="just">
              <a:spcBef>
                <a:spcPct val="50000"/>
              </a:spcBef>
            </a:pPr>
            <a:r>
              <a:rPr lang="en-US" altLang="zh-CN" sz="3500" b="1" dirty="0">
                <a:latin typeface="宋体" pitchFamily="2" charset="-122"/>
              </a:rPr>
              <a:t>1.2.4</a:t>
            </a:r>
            <a:r>
              <a:rPr lang="zh-CN" altLang="en-US" sz="3500" b="1" dirty="0">
                <a:latin typeface="宋体" pitchFamily="2" charset="-122"/>
              </a:rPr>
              <a:t>　分时系统</a:t>
            </a:r>
          </a:p>
          <a:p>
            <a:pPr marL="0" indent="0">
              <a:lnSpc>
                <a:spcPct val="150000"/>
              </a:lnSpc>
              <a:spcBef>
                <a:spcPct val="50000"/>
              </a:spcBef>
            </a:pPr>
            <a:r>
              <a:rPr lang="zh-CN" altLang="en-US" sz="3000" b="1" dirty="0">
                <a:latin typeface="黑体" panose="02010609060101010101" pitchFamily="49" charset="-122"/>
                <a:ea typeface="黑体" panose="02010609060101010101" pitchFamily="49" charset="-122"/>
              </a:rPr>
              <a:t>　　</a:t>
            </a:r>
            <a:r>
              <a:rPr lang="en-US" altLang="zh-CN" sz="3000" b="1" dirty="0">
                <a:latin typeface="黑体" panose="02010609060101010101" pitchFamily="49" charset="-122"/>
                <a:ea typeface="黑体" panose="02010609060101010101" pitchFamily="49" charset="-122"/>
              </a:rPr>
              <a:t>1. </a:t>
            </a:r>
            <a:r>
              <a:rPr lang="zh-CN" altLang="en-US" sz="3000" b="1" dirty="0">
                <a:latin typeface="黑体" panose="02010609060101010101" pitchFamily="49" charset="-122"/>
                <a:ea typeface="黑体" panose="02010609060101010101" pitchFamily="49" charset="-122"/>
              </a:rPr>
              <a:t>分时系统的引入</a:t>
            </a:r>
            <a:br>
              <a:rPr lang="zh-CN" altLang="en-US" sz="3000" b="1" dirty="0">
                <a:latin typeface="黑体" panose="02010609060101010101" pitchFamily="49" charset="-122"/>
                <a:ea typeface="黑体" panose="02010609060101010101" pitchFamily="49" charset="-122"/>
              </a:rPr>
            </a:br>
            <a:r>
              <a:rPr lang="zh-CN" altLang="en-US" sz="3000" b="1" dirty="0">
                <a:latin typeface="黑体" panose="02010609060101010101" pitchFamily="49" charset="-122"/>
                <a:ea typeface="黑体" panose="02010609060101010101" pitchFamily="49" charset="-122"/>
              </a:rPr>
              <a:t>　　</a:t>
            </a:r>
            <a:r>
              <a:rPr lang="zh-CN" altLang="en-US" sz="3000" b="1" dirty="0"/>
              <a:t>如果说推动多道批处理系统形成和发展的主要动力是提高资源利用率和系统吞吐量，那么，推动分时系统形成和发展的主要动力，则是</a:t>
            </a:r>
            <a:r>
              <a:rPr lang="zh-CN" altLang="en-US" sz="3000" b="1" dirty="0">
                <a:solidFill>
                  <a:srgbClr val="FF0000"/>
                </a:solidFill>
              </a:rPr>
              <a:t>为了满足用户对人</a:t>
            </a:r>
            <a:r>
              <a:rPr lang="en-US" altLang="zh-CN" sz="3000" b="1" dirty="0">
                <a:solidFill>
                  <a:srgbClr val="FF0000"/>
                </a:solidFill>
              </a:rPr>
              <a:t>—</a:t>
            </a:r>
            <a:r>
              <a:rPr lang="zh-CN" altLang="en-US" sz="3000" b="1" dirty="0">
                <a:solidFill>
                  <a:srgbClr val="FF0000"/>
                </a:solidFill>
              </a:rPr>
              <a:t>机交互的需求</a:t>
            </a:r>
            <a:r>
              <a:rPr lang="zh-CN" altLang="en-US" sz="3000" b="1" dirty="0"/>
              <a:t>，由此形成了一种新型</a:t>
            </a:r>
            <a:r>
              <a:rPr lang="en-US" altLang="zh-CN" sz="3000" b="1" dirty="0"/>
              <a:t>OS</a:t>
            </a:r>
            <a:r>
              <a:rPr lang="zh-CN" altLang="en-US" sz="3000" b="1" dirty="0"/>
              <a:t>。用户的需求具体表现在以下几个方面：</a:t>
            </a:r>
            <a:br>
              <a:rPr lang="zh-CN" altLang="en-US" sz="3000" b="1" dirty="0"/>
            </a:br>
            <a:r>
              <a:rPr lang="zh-CN" altLang="en-US" sz="3000" b="1" dirty="0"/>
              <a:t>　　</a:t>
            </a:r>
            <a:r>
              <a:rPr lang="en-US" altLang="zh-CN" sz="3000" b="1" dirty="0"/>
              <a:t>(1) </a:t>
            </a:r>
            <a:r>
              <a:rPr lang="zh-CN" altLang="en-US" sz="3000" b="1" dirty="0"/>
              <a:t>人</a:t>
            </a:r>
            <a:r>
              <a:rPr lang="en-US" altLang="zh-CN" sz="3000" b="1" dirty="0"/>
              <a:t>—</a:t>
            </a:r>
            <a:r>
              <a:rPr lang="zh-CN" altLang="en-US" sz="3000" b="1" dirty="0"/>
              <a:t>机交互。</a:t>
            </a:r>
            <a:br>
              <a:rPr lang="zh-CN" altLang="en-US" sz="3000" b="1" dirty="0"/>
            </a:br>
            <a:r>
              <a:rPr lang="zh-CN" altLang="en-US" sz="3000" b="1" dirty="0"/>
              <a:t>　　</a:t>
            </a:r>
            <a:r>
              <a:rPr lang="en-US" altLang="zh-CN" sz="3000" b="1" dirty="0"/>
              <a:t>(2) </a:t>
            </a:r>
            <a:r>
              <a:rPr lang="zh-CN" altLang="en-US" sz="3000" b="1" dirty="0"/>
              <a:t>共享主机</a:t>
            </a:r>
            <a:endParaRPr lang="zh-CN" altLang="en-US" sz="2600" b="1" dirty="0">
              <a:latin typeface="宋体" pitchFamily="2" charset="-122"/>
            </a:endParaRPr>
          </a:p>
        </p:txBody>
      </p:sp>
    </p:spTree>
    <p:extLst>
      <p:ext uri="{BB962C8B-B14F-4D97-AF65-F5344CB8AC3E}">
        <p14:creationId xmlns:p14="http://schemas.microsoft.com/office/powerpoint/2010/main" val="135256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2019年9月25日9时10分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5" name="文本占位符 4"/>
          <p:cNvSpPr>
            <a:spLocks noGrp="1"/>
          </p:cNvSpPr>
          <p:nvPr>
            <p:ph type="body" sz="quarter" idx="13"/>
          </p:nvPr>
        </p:nvSpPr>
        <p:spPr>
          <a:xfrm>
            <a:off x="468313" y="692151"/>
            <a:ext cx="8207375" cy="720626"/>
          </a:xfrm>
        </p:spPr>
        <p:txBody>
          <a:bodyPr>
            <a:normAutofit/>
          </a:bodyPr>
          <a:lstStyle/>
          <a:p>
            <a:pPr algn="just">
              <a:lnSpc>
                <a:spcPct val="130000"/>
              </a:lnSpc>
              <a:spcBef>
                <a:spcPct val="50000"/>
              </a:spcBef>
            </a:pPr>
            <a:r>
              <a:rPr lang="en-US" altLang="zh-CN" dirty="0">
                <a:latin typeface="宋体" charset="-122"/>
              </a:rPr>
              <a:t>1.4.3</a:t>
            </a:r>
            <a:r>
              <a:rPr lang="zh-CN" altLang="en-US" dirty="0">
                <a:latin typeface="宋体" charset="-122"/>
              </a:rPr>
              <a:t>　设备管理功能</a:t>
            </a:r>
          </a:p>
          <a:p>
            <a:endParaRPr lang="zh-CN" altLang="en-US" dirty="0">
              <a:latin typeface="宋体" charset="-122"/>
            </a:endParaRPr>
          </a:p>
          <a:p>
            <a:endParaRPr lang="zh-CN" altLang="en-US" dirty="0">
              <a:latin typeface="宋体" charset="-122"/>
            </a:endParaRPr>
          </a:p>
          <a:p>
            <a:endParaRPr lang="zh-CN" altLang="en-US" dirty="0"/>
          </a:p>
        </p:txBody>
      </p:sp>
      <p:graphicFrame>
        <p:nvGraphicFramePr>
          <p:cNvPr id="7" name="图示 6"/>
          <p:cNvGraphicFramePr/>
          <p:nvPr>
            <p:extLst>
              <p:ext uri="{D42A27DB-BD31-4B8C-83A1-F6EECF244321}">
                <p14:modId xmlns:p14="http://schemas.microsoft.com/office/powerpoint/2010/main" val="2413819144"/>
              </p:ext>
            </p:extLst>
          </p:nvPr>
        </p:nvGraphicFramePr>
        <p:xfrm>
          <a:off x="1403648" y="1916832"/>
          <a:ext cx="6912768"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07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9DB4473-0784-4251-9DBA-96209780E87B}" type="datetime8">
              <a:rPr lang="zh-CN" altLang="en-US" smtClean="0"/>
              <a:pPr/>
              <a:t>2019年9月25日9时10分</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
        <p:nvSpPr>
          <p:cNvPr id="5" name="文本占位符 4"/>
          <p:cNvSpPr>
            <a:spLocks noGrp="1"/>
          </p:cNvSpPr>
          <p:nvPr>
            <p:ph type="body" sz="quarter" idx="13"/>
          </p:nvPr>
        </p:nvSpPr>
        <p:spPr>
          <a:xfrm>
            <a:off x="468313" y="692151"/>
            <a:ext cx="8207375" cy="720626"/>
          </a:xfrm>
        </p:spPr>
        <p:txBody>
          <a:bodyPr>
            <a:normAutofit/>
          </a:bodyPr>
          <a:lstStyle/>
          <a:p>
            <a:pPr algn="just">
              <a:lnSpc>
                <a:spcPct val="130000"/>
              </a:lnSpc>
              <a:spcBef>
                <a:spcPct val="50000"/>
              </a:spcBef>
            </a:pPr>
            <a:r>
              <a:rPr lang="en-US" altLang="zh-CN" dirty="0">
                <a:latin typeface="宋体" charset="-122"/>
              </a:rPr>
              <a:t>1.4.4</a:t>
            </a:r>
            <a:r>
              <a:rPr lang="zh-CN" altLang="en-US" dirty="0">
                <a:latin typeface="宋体" charset="-122"/>
              </a:rPr>
              <a:t>　文件管理功能</a:t>
            </a:r>
          </a:p>
          <a:p>
            <a:endParaRPr lang="zh-CN" altLang="en-US" dirty="0">
              <a:latin typeface="宋体" charset="-122"/>
            </a:endParaRPr>
          </a:p>
          <a:p>
            <a:endParaRPr lang="zh-CN" altLang="en-US" dirty="0">
              <a:latin typeface="宋体" charset="-122"/>
            </a:endParaRPr>
          </a:p>
          <a:p>
            <a:endParaRPr lang="zh-CN" altLang="en-US" dirty="0"/>
          </a:p>
        </p:txBody>
      </p:sp>
      <p:graphicFrame>
        <p:nvGraphicFramePr>
          <p:cNvPr id="7" name="图示 6"/>
          <p:cNvGraphicFramePr/>
          <p:nvPr>
            <p:extLst>
              <p:ext uri="{D42A27DB-BD31-4B8C-83A1-F6EECF244321}">
                <p14:modId xmlns:p14="http://schemas.microsoft.com/office/powerpoint/2010/main" val="1632962605"/>
              </p:ext>
            </p:extLst>
          </p:nvPr>
        </p:nvGraphicFramePr>
        <p:xfrm>
          <a:off x="1403648" y="1916832"/>
          <a:ext cx="6912768"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150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a:xfrm>
            <a:off x="323528" y="692150"/>
            <a:ext cx="8712967" cy="5833194"/>
          </a:xfrm>
        </p:spPr>
        <p:txBody>
          <a:bodyPr>
            <a:normAutofit/>
          </a:bodyPr>
          <a:lstStyle/>
          <a:p>
            <a:r>
              <a:rPr lang="en-US" altLang="zh-CN" dirty="0"/>
              <a:t>1.4.5</a:t>
            </a:r>
            <a:r>
              <a:rPr lang="zh-CN" altLang="en-US" dirty="0"/>
              <a:t>　操作系统与用户之间的接口</a:t>
            </a:r>
          </a:p>
          <a:p>
            <a:r>
              <a:rPr lang="zh-CN" altLang="en-US" dirty="0"/>
              <a:t>　　为了方便用户使用操作系统，</a:t>
            </a:r>
            <a:r>
              <a:rPr lang="en-US" altLang="zh-CN" dirty="0"/>
              <a:t>OS</a:t>
            </a:r>
            <a:r>
              <a:rPr lang="zh-CN" altLang="en-US" dirty="0"/>
              <a:t>又向用户提供了“用户与操作系统的接口”。该接口通常可分为两大类：</a:t>
            </a:r>
          </a:p>
          <a:p>
            <a:r>
              <a:rPr lang="zh-CN" altLang="en-US" dirty="0"/>
              <a:t>　　</a:t>
            </a:r>
            <a:r>
              <a:rPr lang="en-US" altLang="zh-CN" dirty="0"/>
              <a:t>(1) </a:t>
            </a:r>
            <a:r>
              <a:rPr lang="zh-CN" altLang="en-US" dirty="0"/>
              <a:t>用户接口。它是提供给用户使用的接口，用户可通过该接口取得操作系统的服务；</a:t>
            </a:r>
          </a:p>
          <a:p>
            <a:r>
              <a:rPr lang="zh-CN" altLang="en-US" dirty="0"/>
              <a:t>　　</a:t>
            </a:r>
            <a:r>
              <a:rPr lang="en-US" altLang="zh-CN" dirty="0"/>
              <a:t>(2) </a:t>
            </a:r>
            <a:r>
              <a:rPr lang="zh-CN" altLang="en-US" dirty="0"/>
              <a:t>程序接口。它是提供给程序员在编程时使用的接口，是用户程序取得操作系统服务的惟一途径。 </a:t>
            </a:r>
          </a:p>
        </p:txBody>
      </p:sp>
    </p:spTree>
    <p:extLst>
      <p:ext uri="{BB962C8B-B14F-4D97-AF65-F5344CB8AC3E}">
        <p14:creationId xmlns:p14="http://schemas.microsoft.com/office/powerpoint/2010/main" val="398405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a:xfrm>
            <a:off x="323528" y="692150"/>
            <a:ext cx="8712967" cy="5833194"/>
          </a:xfrm>
        </p:spPr>
        <p:txBody>
          <a:bodyPr>
            <a:normAutofit/>
          </a:bodyPr>
          <a:lstStyle/>
          <a:p>
            <a:r>
              <a:rPr lang="en-US" altLang="zh-CN"/>
              <a:t>1.4.6</a:t>
            </a:r>
            <a:r>
              <a:rPr lang="zh-CN" altLang="en-US"/>
              <a:t>　现代操作系统的新功能</a:t>
            </a:r>
            <a:endParaRPr lang="en-US" altLang="zh-CN"/>
          </a:p>
          <a:p>
            <a:r>
              <a:rPr lang="zh-CN" altLang="en-US" dirty="0"/>
              <a:t>　</a:t>
            </a:r>
            <a:r>
              <a:rPr lang="zh-CN" altLang="en-US"/>
              <a:t>　</a:t>
            </a:r>
            <a:r>
              <a:rPr lang="en-US" altLang="zh-CN"/>
              <a:t>1</a:t>
            </a:r>
            <a:r>
              <a:rPr lang="zh-CN" altLang="en-US"/>
              <a:t>、系统安全</a:t>
            </a:r>
            <a:endParaRPr lang="en-US" altLang="zh-CN"/>
          </a:p>
          <a:p>
            <a:r>
              <a:rPr lang="en-US" altLang="zh-CN"/>
              <a:t>	  </a:t>
            </a:r>
            <a:r>
              <a:rPr lang="zh-CN" altLang="en-US"/>
              <a:t>认证技术、密码技术、访问控制技术、反病毒技术</a:t>
            </a:r>
            <a:endParaRPr lang="en-US" altLang="zh-CN"/>
          </a:p>
          <a:p>
            <a:r>
              <a:rPr lang="zh-CN" altLang="en-US" dirty="0"/>
              <a:t>　</a:t>
            </a:r>
            <a:r>
              <a:rPr lang="zh-CN" altLang="en-US"/>
              <a:t>　</a:t>
            </a:r>
            <a:r>
              <a:rPr lang="en-US" altLang="zh-CN"/>
              <a:t>2</a:t>
            </a:r>
            <a:r>
              <a:rPr lang="zh-CN" altLang="en-US"/>
              <a:t>、网络功能和服务 </a:t>
            </a:r>
            <a:endParaRPr lang="en-US" altLang="zh-CN"/>
          </a:p>
          <a:p>
            <a:r>
              <a:rPr lang="en-US" altLang="zh-CN"/>
              <a:t>	  </a:t>
            </a:r>
            <a:r>
              <a:rPr lang="zh-CN" altLang="en-US"/>
              <a:t>网络通信、资源管理、应用互操作</a:t>
            </a:r>
            <a:endParaRPr lang="en-US" altLang="zh-CN"/>
          </a:p>
          <a:p>
            <a:r>
              <a:rPr lang="en-US" altLang="zh-CN"/>
              <a:t>    3</a:t>
            </a:r>
            <a:r>
              <a:rPr lang="zh-CN" altLang="en-US"/>
              <a:t>、支持多媒体</a:t>
            </a:r>
            <a:endParaRPr lang="en-US" altLang="zh-CN"/>
          </a:p>
          <a:p>
            <a:r>
              <a:rPr lang="en-US" altLang="zh-CN"/>
              <a:t>	  </a:t>
            </a:r>
            <a:r>
              <a:rPr lang="zh-CN" altLang="en-US"/>
              <a:t>接纳控制功能、实时调度、媒体文件存储</a:t>
            </a:r>
            <a:endParaRPr lang="zh-CN" altLang="en-US" dirty="0"/>
          </a:p>
        </p:txBody>
      </p:sp>
    </p:spTree>
    <p:extLst>
      <p:ext uri="{BB962C8B-B14F-4D97-AF65-F5344CB8AC3E}">
        <p14:creationId xmlns:p14="http://schemas.microsoft.com/office/powerpoint/2010/main" val="2422893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dirty="0"/>
              <a:t>1.5  OS</a:t>
            </a:r>
            <a:r>
              <a:rPr lang="zh-CN" altLang="en-US" dirty="0">
                <a:latin typeface="宋体" charset="-122"/>
              </a:rPr>
              <a:t>结构设计</a:t>
            </a:r>
            <a:r>
              <a:rPr lang="zh-CN" altLang="en-US" dirty="0"/>
              <a:t> </a:t>
            </a:r>
          </a:p>
        </p:txBody>
      </p:sp>
      <p:sp>
        <p:nvSpPr>
          <p:cNvPr id="4" name="日期占位符 3"/>
          <p:cNvSpPr>
            <a:spLocks noGrp="1"/>
          </p:cNvSpPr>
          <p:nvPr>
            <p:ph type="dt" sz="half" idx="10"/>
          </p:nvPr>
        </p:nvSpPr>
        <p:spPr/>
        <p:txBody>
          <a:bodyPr/>
          <a:lstStyle/>
          <a:p>
            <a:fld id="{1EA452A7-2E37-4A25-8902-7B1AF5004E32}" type="datetime8">
              <a:rPr lang="zh-CN" altLang="en-US" smtClean="0">
                <a:solidFill>
                  <a:srgbClr val="464653"/>
                </a:solidFill>
              </a:rPr>
              <a:pPr/>
              <a:t>2019年9月25日9时10分</a:t>
            </a:fld>
            <a:endParaRPr lang="zh-CN" altLang="en-US">
              <a:solidFill>
                <a:srgbClr val="464653"/>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464653"/>
                </a:solidFill>
              </a:rPr>
              <a:pPr/>
              <a:t>24</a:t>
            </a:fld>
            <a:endParaRPr lang="zh-CN" altLang="en-US">
              <a:solidFill>
                <a:srgbClr val="464653"/>
              </a:solidFill>
            </a:endParaRPr>
          </a:p>
        </p:txBody>
      </p:sp>
      <p:sp>
        <p:nvSpPr>
          <p:cNvPr id="8" name="Text Box 5"/>
          <p:cNvSpPr txBox="1">
            <a:spLocks noChangeArrowheads="1"/>
          </p:cNvSpPr>
          <p:nvPr/>
        </p:nvSpPr>
        <p:spPr bwMode="auto">
          <a:xfrm>
            <a:off x="323528" y="1196752"/>
            <a:ext cx="8515672" cy="784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2800" b="1" dirty="0">
                <a:solidFill>
                  <a:prstClr val="black"/>
                </a:solidFill>
                <a:latin typeface="宋体" charset="-122"/>
              </a:rPr>
              <a:t>1.5.1  </a:t>
            </a:r>
            <a:r>
              <a:rPr lang="zh-CN" altLang="en-US" sz="2800" b="1" dirty="0">
                <a:solidFill>
                  <a:prstClr val="black"/>
                </a:solidFill>
                <a:latin typeface="宋体" charset="-122"/>
              </a:rPr>
              <a:t>传统的操作系统结构</a:t>
            </a:r>
          </a:p>
          <a:p>
            <a:pPr algn="just" eaLnBrk="1" hangingPunct="1">
              <a:spcBef>
                <a:spcPct val="50000"/>
              </a:spcBef>
            </a:pPr>
            <a:r>
              <a:rPr lang="zh-CN" altLang="en-US" sz="2800" b="1" dirty="0">
                <a:solidFill>
                  <a:prstClr val="black"/>
                </a:solidFill>
                <a:latin typeface="宋体" charset="-122"/>
              </a:rPr>
              <a:t>　　 </a:t>
            </a:r>
            <a:r>
              <a:rPr lang="en-US" altLang="zh-CN" sz="2800" b="1" dirty="0">
                <a:solidFill>
                  <a:prstClr val="black"/>
                </a:solidFill>
                <a:latin typeface="宋体" charset="-122"/>
              </a:rPr>
              <a:t>1</a:t>
            </a:r>
            <a:r>
              <a:rPr lang="zh-CN" altLang="en-US" sz="2800" b="1" dirty="0">
                <a:solidFill>
                  <a:prstClr val="black"/>
                </a:solidFill>
                <a:latin typeface="宋体" charset="-122"/>
              </a:rPr>
              <a:t>．无结构操作系统</a:t>
            </a:r>
            <a:endParaRPr lang="en-US" altLang="zh-CN" sz="2800" b="1" dirty="0">
              <a:solidFill>
                <a:prstClr val="black"/>
              </a:solidFill>
              <a:latin typeface="宋体" charset="-122"/>
            </a:endParaRPr>
          </a:p>
          <a:p>
            <a:pPr algn="just" eaLnBrk="1" hangingPunct="1">
              <a:spcBef>
                <a:spcPct val="50000"/>
              </a:spcBef>
            </a:pPr>
            <a:r>
              <a:rPr lang="zh-CN" altLang="en-US" sz="2800" b="1" dirty="0">
                <a:latin typeface="宋体" charset="-122"/>
              </a:rPr>
              <a:t>　   </a:t>
            </a:r>
            <a:r>
              <a:rPr lang="en-US" altLang="zh-CN" sz="2800" b="1" dirty="0">
                <a:latin typeface="宋体" charset="-122"/>
              </a:rPr>
              <a:t>2</a:t>
            </a:r>
            <a:r>
              <a:rPr lang="zh-CN" altLang="en-US" sz="2800" b="1" dirty="0">
                <a:latin typeface="宋体" charset="-122"/>
              </a:rPr>
              <a:t>．模块化结构</a:t>
            </a:r>
            <a:r>
              <a:rPr lang="en-US" altLang="zh-CN" sz="2800" b="1" dirty="0">
                <a:latin typeface="宋体" charset="-122"/>
              </a:rPr>
              <a:t>OS</a:t>
            </a:r>
          </a:p>
          <a:p>
            <a:pPr algn="just" eaLnBrk="1" hangingPunct="1">
              <a:lnSpc>
                <a:spcPct val="150000"/>
              </a:lnSpc>
              <a:spcBef>
                <a:spcPct val="50000"/>
              </a:spcBef>
            </a:pPr>
            <a:r>
              <a:rPr lang="en-US" altLang="zh-CN" sz="2800" b="1" dirty="0">
                <a:latin typeface="宋体" charset="-122"/>
              </a:rPr>
              <a:t>    OS</a:t>
            </a:r>
            <a:r>
              <a:rPr lang="zh-CN" altLang="en-US" sz="2800" b="1" dirty="0">
                <a:latin typeface="宋体" charset="-122"/>
              </a:rPr>
              <a:t>不再是由众多的过程直接构成，而是将</a:t>
            </a:r>
            <a:r>
              <a:rPr lang="en-US" altLang="zh-CN" sz="2800" b="1" dirty="0">
                <a:latin typeface="宋体" charset="-122"/>
              </a:rPr>
              <a:t>OS</a:t>
            </a:r>
            <a:r>
              <a:rPr lang="zh-CN" altLang="en-US" sz="2800" b="1" dirty="0">
                <a:latin typeface="宋体" charset="-122"/>
              </a:rPr>
              <a:t>按其功能精心地划分为若干个具有一定独立性和大小的模块；每个模块具有某方面的管理功能，如进程管理模块、存储器管理模块、</a:t>
            </a:r>
            <a:r>
              <a:rPr lang="en-US" altLang="zh-CN" sz="2800" b="1" dirty="0">
                <a:latin typeface="宋体" charset="-122"/>
              </a:rPr>
              <a:t>I/O</a:t>
            </a:r>
            <a:r>
              <a:rPr lang="zh-CN" altLang="en-US" sz="2800" b="1" dirty="0">
                <a:latin typeface="宋体" charset="-122"/>
              </a:rPr>
              <a:t>设备管理模块等，并仔细地规定好各模块间的接口，使各模块之间能通过该接口实现交互。</a:t>
            </a:r>
          </a:p>
          <a:p>
            <a:pPr algn="just" eaLnBrk="1" hangingPunct="1">
              <a:spcBef>
                <a:spcPct val="50000"/>
              </a:spcBef>
            </a:pPr>
            <a:endParaRPr lang="en-US" altLang="zh-CN" sz="2800" b="1" dirty="0">
              <a:latin typeface="宋体" charset="-122"/>
            </a:endParaRPr>
          </a:p>
          <a:p>
            <a:pPr algn="just" eaLnBrk="1" hangingPunct="1">
              <a:spcBef>
                <a:spcPct val="50000"/>
              </a:spcBef>
            </a:pPr>
            <a:endParaRPr lang="zh-CN" altLang="en-US" sz="2800" b="1" dirty="0">
              <a:solidFill>
                <a:prstClr val="black"/>
              </a:solidFill>
              <a:latin typeface="宋体" charset="-122"/>
            </a:endParaRPr>
          </a:p>
          <a:p>
            <a:pPr algn="just" eaLnBrk="1" hangingPunct="1">
              <a:spcBef>
                <a:spcPct val="50000"/>
              </a:spcBef>
            </a:pPr>
            <a:endParaRPr lang="zh-CN" altLang="en-US" sz="2800" b="1" dirty="0">
              <a:solidFill>
                <a:prstClr val="black"/>
              </a:solidFill>
              <a:latin typeface="宋体" charset="-122"/>
            </a:endParaRPr>
          </a:p>
        </p:txBody>
      </p:sp>
    </p:spTree>
    <p:extLst>
      <p:ext uri="{BB962C8B-B14F-4D97-AF65-F5344CB8AC3E}">
        <p14:creationId xmlns:p14="http://schemas.microsoft.com/office/powerpoint/2010/main" val="868276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lstStyle/>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713375732"/>
              </p:ext>
            </p:extLst>
          </p:nvPr>
        </p:nvGraphicFramePr>
        <p:xfrm>
          <a:off x="-180528" y="1484784"/>
          <a:ext cx="9001001" cy="3308060"/>
        </p:xfrm>
        <a:graphic>
          <a:graphicData uri="http://schemas.openxmlformats.org/presentationml/2006/ole">
            <mc:AlternateContent xmlns:mc="http://schemas.openxmlformats.org/markup-compatibility/2006">
              <mc:Choice xmlns:v="urn:schemas-microsoft-com:vml" Requires="v">
                <p:oleObj spid="_x0000_s7184" r:id="rId3" imgW="4097172" imgH="1505122" progId="Visio.Drawing.11">
                  <p:embed/>
                </p:oleObj>
              </mc:Choice>
              <mc:Fallback>
                <p:oleObj r:id="rId3" imgW="4097172" imgH="1505122" progId="Visio.Drawing.11">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28" y="1484784"/>
                        <a:ext cx="9001001" cy="3308060"/>
                      </a:xfrm>
                      <a:prstGeom prst="rect">
                        <a:avLst/>
                      </a:prstGeom>
                      <a:noFill/>
                      <a:ln>
                        <a:noFill/>
                      </a:ln>
                    </p:spPr>
                  </p:pic>
                </p:oleObj>
              </mc:Fallback>
            </mc:AlternateContent>
          </a:graphicData>
        </a:graphic>
      </p:graphicFrame>
      <p:sp>
        <p:nvSpPr>
          <p:cNvPr id="6" name="Text Box 4"/>
          <p:cNvSpPr txBox="1">
            <a:spLocks noChangeArrowheads="1"/>
          </p:cNvSpPr>
          <p:nvPr/>
        </p:nvSpPr>
        <p:spPr bwMode="auto">
          <a:xfrm>
            <a:off x="2590800" y="5486400"/>
            <a:ext cx="417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dirty="0">
                <a:latin typeface="宋体" charset="-122"/>
              </a:rPr>
              <a:t>图</a:t>
            </a:r>
            <a:r>
              <a:rPr lang="en-US" altLang="zh-CN" dirty="0"/>
              <a:t>1-6  </a:t>
            </a:r>
            <a:r>
              <a:rPr lang="zh-CN" altLang="en-US" dirty="0">
                <a:latin typeface="宋体" charset="-122"/>
              </a:rPr>
              <a:t>模块化结构的操作系统</a:t>
            </a:r>
            <a:r>
              <a:rPr lang="zh-CN" altLang="en-US" dirty="0"/>
              <a:t> </a:t>
            </a:r>
          </a:p>
        </p:txBody>
      </p:sp>
    </p:spTree>
    <p:extLst>
      <p:ext uri="{BB962C8B-B14F-4D97-AF65-F5344CB8AC3E}">
        <p14:creationId xmlns:p14="http://schemas.microsoft.com/office/powerpoint/2010/main" val="348985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a:xfrm>
            <a:off x="251520" y="692150"/>
            <a:ext cx="8712967" cy="6165850"/>
          </a:xfrm>
        </p:spPr>
        <p:txBody>
          <a:bodyPr>
            <a:normAutofit lnSpcReduction="10000"/>
          </a:bodyPr>
          <a:lstStyle/>
          <a:p>
            <a:r>
              <a:rPr lang="en-US" altLang="zh-CN"/>
              <a:t>    </a:t>
            </a:r>
            <a:r>
              <a:rPr lang="zh-CN" altLang="en-US"/>
              <a:t>模块化结构的优缺点：</a:t>
            </a:r>
            <a:endParaRPr lang="en-US" altLang="zh-CN"/>
          </a:p>
          <a:p>
            <a:r>
              <a:rPr lang="en-US" altLang="zh-CN"/>
              <a:t>1</a:t>
            </a:r>
            <a:r>
              <a:rPr lang="zh-CN" altLang="en-US"/>
              <a:t>、优点：</a:t>
            </a:r>
            <a:endParaRPr lang="en-US" altLang="zh-CN"/>
          </a:p>
          <a:p>
            <a:r>
              <a:rPr lang="en-US" altLang="zh-CN"/>
              <a:t>   </a:t>
            </a:r>
            <a:r>
              <a:rPr lang="zh-CN" altLang="en-US"/>
              <a:t>（</a:t>
            </a:r>
            <a:r>
              <a:rPr lang="en-US" altLang="zh-CN"/>
              <a:t>1</a:t>
            </a:r>
            <a:r>
              <a:rPr lang="zh-CN" altLang="en-US"/>
              <a:t>）提高了</a:t>
            </a:r>
            <a:r>
              <a:rPr lang="en-US" altLang="zh-CN"/>
              <a:t>OS</a:t>
            </a:r>
            <a:r>
              <a:rPr lang="zh-CN" altLang="en-US"/>
              <a:t>设计的正确性、可理解性和可维护性。</a:t>
            </a:r>
            <a:endParaRPr lang="en-US" altLang="zh-CN"/>
          </a:p>
          <a:p>
            <a:r>
              <a:rPr lang="en-US" altLang="zh-CN"/>
              <a:t>   </a:t>
            </a:r>
            <a:r>
              <a:rPr lang="zh-CN" altLang="en-US"/>
              <a:t>（</a:t>
            </a:r>
            <a:r>
              <a:rPr lang="en-US" altLang="zh-CN"/>
              <a:t>2</a:t>
            </a:r>
            <a:r>
              <a:rPr lang="zh-CN" altLang="en-US"/>
              <a:t>）增强</a:t>
            </a:r>
            <a:r>
              <a:rPr lang="en-US" altLang="zh-CN"/>
              <a:t>OS</a:t>
            </a:r>
            <a:r>
              <a:rPr lang="zh-CN" altLang="en-US"/>
              <a:t>的可适应性。</a:t>
            </a:r>
            <a:endParaRPr lang="en-US" altLang="zh-CN"/>
          </a:p>
          <a:p>
            <a:r>
              <a:rPr lang="en-US" altLang="zh-CN"/>
              <a:t>   </a:t>
            </a:r>
            <a:r>
              <a:rPr lang="zh-CN" altLang="en-US"/>
              <a:t>（</a:t>
            </a:r>
            <a:r>
              <a:rPr lang="en-US" altLang="zh-CN"/>
              <a:t>3</a:t>
            </a:r>
            <a:r>
              <a:rPr lang="zh-CN" altLang="en-US"/>
              <a:t>）加速</a:t>
            </a:r>
            <a:r>
              <a:rPr lang="en-US" altLang="zh-CN"/>
              <a:t>OS</a:t>
            </a:r>
            <a:r>
              <a:rPr lang="zh-CN" altLang="en-US"/>
              <a:t>的开发过程。</a:t>
            </a:r>
            <a:r>
              <a:rPr lang="en-US" altLang="zh-CN"/>
              <a:t> </a:t>
            </a:r>
          </a:p>
          <a:p>
            <a:r>
              <a:rPr lang="en-US" altLang="zh-CN"/>
              <a:t>2</a:t>
            </a:r>
            <a:r>
              <a:rPr lang="zh-CN" altLang="en-US"/>
              <a:t>、缺点：</a:t>
            </a:r>
            <a:endParaRPr lang="en-US" altLang="zh-CN"/>
          </a:p>
          <a:p>
            <a:r>
              <a:rPr lang="en-US" altLang="zh-CN"/>
              <a:t>   </a:t>
            </a:r>
            <a:r>
              <a:rPr lang="zh-CN" altLang="en-US"/>
              <a:t>（</a:t>
            </a:r>
            <a:r>
              <a:rPr lang="en-US" altLang="zh-CN"/>
              <a:t>1</a:t>
            </a:r>
            <a:r>
              <a:rPr lang="zh-CN" altLang="en-US"/>
              <a:t>）模块接口定义困难。（</a:t>
            </a:r>
            <a:r>
              <a:rPr lang="en-US" altLang="zh-CN"/>
              <a:t>2</a:t>
            </a:r>
            <a:r>
              <a:rPr lang="zh-CN" altLang="en-US"/>
              <a:t>）模块设计推进无序</a:t>
            </a:r>
            <a:endParaRPr lang="en-US" altLang="zh-CN"/>
          </a:p>
          <a:p>
            <a:r>
              <a:rPr lang="en-US" altLang="zh-CN"/>
              <a:t>        </a:t>
            </a:r>
          </a:p>
          <a:p>
            <a:endParaRPr lang="zh-CN" altLang="en-US" dirty="0"/>
          </a:p>
        </p:txBody>
      </p:sp>
    </p:spTree>
    <p:extLst>
      <p:ext uri="{BB962C8B-B14F-4D97-AF65-F5344CB8AC3E}">
        <p14:creationId xmlns:p14="http://schemas.microsoft.com/office/powerpoint/2010/main" val="167654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normAutofit/>
          </a:bodyPr>
          <a:lstStyle/>
          <a:p>
            <a:pPr algn="just">
              <a:lnSpc>
                <a:spcPct val="130000"/>
              </a:lnSpc>
              <a:spcBef>
                <a:spcPct val="50000"/>
              </a:spcBef>
            </a:pPr>
            <a:r>
              <a:rPr lang="zh-CN" altLang="en-US"/>
              <a:t>    </a:t>
            </a:r>
            <a:r>
              <a:rPr lang="en-US" altLang="zh-CN">
                <a:latin typeface="宋体" charset="-122"/>
              </a:rPr>
              <a:t>3</a:t>
            </a:r>
            <a:r>
              <a:rPr lang="zh-CN" altLang="en-US" dirty="0">
                <a:latin typeface="宋体" charset="-122"/>
              </a:rPr>
              <a:t>．分层式结构</a:t>
            </a:r>
            <a:r>
              <a:rPr lang="en-US" altLang="zh-CN" dirty="0">
                <a:latin typeface="宋体" charset="-122"/>
              </a:rPr>
              <a:t>OS</a:t>
            </a:r>
          </a:p>
          <a:p>
            <a:pPr>
              <a:lnSpc>
                <a:spcPct val="130000"/>
              </a:lnSpc>
              <a:spcBef>
                <a:spcPct val="50000"/>
              </a:spcBef>
            </a:pPr>
            <a:r>
              <a:rPr lang="zh-CN" altLang="en-US" dirty="0">
                <a:latin typeface="宋体" charset="-122"/>
              </a:rPr>
              <a:t>　　为了将模块</a:t>
            </a:r>
            <a:r>
              <a:rPr lang="en-US" altLang="zh-CN" dirty="0">
                <a:latin typeface="宋体" charset="-122"/>
              </a:rPr>
              <a:t>―</a:t>
            </a:r>
            <a:r>
              <a:rPr lang="zh-CN" altLang="en-US" dirty="0">
                <a:latin typeface="宋体" charset="-122"/>
              </a:rPr>
              <a:t>接口法中</a:t>
            </a:r>
            <a:r>
              <a:rPr lang="zh-CN" altLang="en-US" dirty="0"/>
              <a:t>“</a:t>
            </a:r>
            <a:r>
              <a:rPr lang="zh-CN" altLang="en-US" dirty="0">
                <a:latin typeface="宋体" charset="-122"/>
              </a:rPr>
              <a:t>决定顺序</a:t>
            </a:r>
            <a:r>
              <a:rPr lang="zh-CN" altLang="en-US" dirty="0"/>
              <a:t>”</a:t>
            </a:r>
            <a:r>
              <a:rPr lang="zh-CN" altLang="en-US" dirty="0">
                <a:latin typeface="宋体" charset="-122"/>
              </a:rPr>
              <a:t>的无序性变为有序性，引入了有序分层法。分层法的设计任务是，在目标系统</a:t>
            </a:r>
            <a:r>
              <a:rPr lang="en-US" altLang="zh-CN" dirty="0"/>
              <a:t>An</a:t>
            </a:r>
            <a:r>
              <a:rPr lang="zh-CN" altLang="en-US" dirty="0">
                <a:latin typeface="宋体" charset="-122"/>
              </a:rPr>
              <a:t>和裸机系统</a:t>
            </a:r>
            <a:r>
              <a:rPr lang="en-US" altLang="zh-CN" dirty="0"/>
              <a:t>(</a:t>
            </a:r>
            <a:r>
              <a:rPr lang="zh-CN" altLang="en-US" dirty="0">
                <a:latin typeface="宋体" charset="-122"/>
              </a:rPr>
              <a:t>又称宿主系统</a:t>
            </a:r>
            <a:r>
              <a:rPr lang="en-US" altLang="zh-CN" dirty="0"/>
              <a:t>)A0</a:t>
            </a:r>
            <a:r>
              <a:rPr lang="zh-CN" altLang="en-US" dirty="0">
                <a:latin typeface="宋体" charset="-122"/>
              </a:rPr>
              <a:t>之间，铺设若干个层次的软件</a:t>
            </a:r>
            <a:r>
              <a:rPr lang="en-US" altLang="zh-CN" dirty="0"/>
              <a:t>A1</a:t>
            </a:r>
            <a:r>
              <a:rPr lang="zh-CN" altLang="en-US" dirty="0">
                <a:latin typeface="宋体" charset="-122"/>
              </a:rPr>
              <a:t>、</a:t>
            </a:r>
            <a:r>
              <a:rPr lang="en-US" altLang="zh-CN" dirty="0"/>
              <a:t>A2</a:t>
            </a:r>
            <a:r>
              <a:rPr lang="zh-CN" altLang="en-US" dirty="0">
                <a:latin typeface="宋体" charset="-122"/>
              </a:rPr>
              <a:t>、</a:t>
            </a:r>
            <a:r>
              <a:rPr lang="en-US" altLang="zh-CN" dirty="0"/>
              <a:t>A3</a:t>
            </a:r>
            <a:r>
              <a:rPr lang="zh-CN" altLang="en-US" dirty="0">
                <a:latin typeface="宋体" charset="-122"/>
              </a:rPr>
              <a:t>、</a:t>
            </a:r>
            <a:r>
              <a:rPr lang="en-US" altLang="zh-CN" dirty="0"/>
              <a:t>…</a:t>
            </a:r>
            <a:r>
              <a:rPr lang="zh-CN" altLang="en-US" dirty="0">
                <a:latin typeface="宋体" charset="-122"/>
              </a:rPr>
              <a:t>、</a:t>
            </a:r>
            <a:r>
              <a:rPr lang="en-US" altLang="zh-CN" dirty="0"/>
              <a:t>An</a:t>
            </a:r>
            <a:r>
              <a:rPr lang="zh-CN" altLang="en-US" dirty="0">
                <a:latin typeface="宋体" charset="-122"/>
              </a:rPr>
              <a:t>－</a:t>
            </a:r>
            <a:r>
              <a:rPr lang="en-US" altLang="zh-CN" dirty="0"/>
              <a:t>1</a:t>
            </a:r>
            <a:r>
              <a:rPr lang="zh-CN" altLang="en-US" dirty="0">
                <a:latin typeface="宋体" charset="-122"/>
              </a:rPr>
              <a:t>，使</a:t>
            </a:r>
            <a:r>
              <a:rPr lang="en-US" altLang="zh-CN" dirty="0"/>
              <a:t>An</a:t>
            </a:r>
            <a:r>
              <a:rPr lang="zh-CN" altLang="en-US" dirty="0">
                <a:latin typeface="宋体" charset="-122"/>
              </a:rPr>
              <a:t>通过</a:t>
            </a:r>
            <a:r>
              <a:rPr lang="en-US" altLang="zh-CN" dirty="0"/>
              <a:t>An</a:t>
            </a:r>
            <a:r>
              <a:rPr lang="zh-CN" altLang="en-US" dirty="0">
                <a:latin typeface="宋体" charset="-122"/>
              </a:rPr>
              <a:t>－</a:t>
            </a:r>
            <a:r>
              <a:rPr lang="en-US" altLang="zh-CN" dirty="0"/>
              <a:t>1</a:t>
            </a:r>
            <a:r>
              <a:rPr lang="zh-CN" altLang="en-US" dirty="0">
                <a:latin typeface="宋体" charset="-122"/>
              </a:rPr>
              <a:t>、</a:t>
            </a:r>
            <a:r>
              <a:rPr lang="en-US" altLang="zh-CN" dirty="0"/>
              <a:t>An</a:t>
            </a:r>
            <a:r>
              <a:rPr lang="zh-CN" altLang="en-US" dirty="0">
                <a:latin typeface="宋体" charset="-122"/>
              </a:rPr>
              <a:t>－</a:t>
            </a:r>
            <a:r>
              <a:rPr lang="en-US" altLang="zh-CN" dirty="0"/>
              <a:t>2</a:t>
            </a:r>
            <a:r>
              <a:rPr lang="zh-CN" altLang="en-US" dirty="0">
                <a:latin typeface="宋体" charset="-122"/>
              </a:rPr>
              <a:t>、</a:t>
            </a:r>
            <a:r>
              <a:rPr lang="en-US" altLang="zh-CN" dirty="0"/>
              <a:t>…</a:t>
            </a:r>
            <a:r>
              <a:rPr lang="zh-CN" altLang="en-US" dirty="0">
                <a:latin typeface="宋体" charset="-122"/>
              </a:rPr>
              <a:t>、</a:t>
            </a:r>
            <a:r>
              <a:rPr lang="en-US" altLang="zh-CN" dirty="0"/>
              <a:t>A2</a:t>
            </a:r>
            <a:r>
              <a:rPr lang="zh-CN" altLang="en-US" dirty="0">
                <a:latin typeface="宋体" charset="-122"/>
              </a:rPr>
              <a:t>、</a:t>
            </a:r>
            <a:r>
              <a:rPr lang="en-US" altLang="zh-CN" dirty="0"/>
              <a:t>A1</a:t>
            </a:r>
            <a:r>
              <a:rPr lang="zh-CN" altLang="en-US" dirty="0">
                <a:latin typeface="宋体" charset="-122"/>
              </a:rPr>
              <a:t>层，最终能在</a:t>
            </a:r>
            <a:r>
              <a:rPr lang="en-US" altLang="zh-CN" dirty="0"/>
              <a:t>A0</a:t>
            </a:r>
            <a:r>
              <a:rPr lang="zh-CN" altLang="en-US" dirty="0">
                <a:latin typeface="宋体" charset="-122"/>
              </a:rPr>
              <a:t>上运行。在操作系统中，常采用自底向上法来铺设这些中间层。</a:t>
            </a:r>
            <a:endParaRPr lang="zh-CN" altLang="en-US" dirty="0"/>
          </a:p>
        </p:txBody>
      </p:sp>
    </p:spTree>
    <p:extLst>
      <p:ext uri="{BB962C8B-B14F-4D97-AF65-F5344CB8AC3E}">
        <p14:creationId xmlns:p14="http://schemas.microsoft.com/office/powerpoint/2010/main" val="3062836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lstStyle/>
          <a:p>
            <a:r>
              <a:rPr lang="en-US" altLang="zh-CN" dirty="0"/>
              <a:t>1.5.4</a:t>
            </a:r>
            <a:r>
              <a:rPr lang="zh-CN" altLang="en-US" dirty="0"/>
              <a:t>　微内核</a:t>
            </a:r>
            <a:r>
              <a:rPr lang="en-US" altLang="zh-CN" dirty="0"/>
              <a:t>OS</a:t>
            </a:r>
            <a:r>
              <a:rPr lang="zh-CN" altLang="en-US" dirty="0"/>
              <a:t>结构</a:t>
            </a:r>
            <a:endParaRPr lang="en-US" altLang="zh-CN" dirty="0"/>
          </a:p>
          <a:p>
            <a:r>
              <a:rPr lang="zh-CN" altLang="en-US" dirty="0"/>
              <a:t>    在进行现代操作系统结构设计时，即使在单处理机环境下，大多也采用基于客户</a:t>
            </a:r>
            <a:r>
              <a:rPr lang="en-US" altLang="zh-CN" dirty="0"/>
              <a:t>/</a:t>
            </a:r>
            <a:r>
              <a:rPr lang="zh-CN" altLang="en-US" dirty="0"/>
              <a:t>服务器模式的微内核结构，将操作系统划分为两大部分：微内核和多个服务器。</a:t>
            </a:r>
          </a:p>
        </p:txBody>
      </p:sp>
    </p:spTree>
    <p:extLst>
      <p:ext uri="{BB962C8B-B14F-4D97-AF65-F5344CB8AC3E}">
        <p14:creationId xmlns:p14="http://schemas.microsoft.com/office/powerpoint/2010/main" val="2350441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p:txBody>
          <a:bodyPr/>
          <a:lstStyle/>
          <a:p>
            <a:r>
              <a:rPr lang="en-US" altLang="zh-CN"/>
              <a:t>    1</a:t>
            </a:r>
            <a:r>
              <a:rPr lang="en-US" altLang="zh-CN" dirty="0"/>
              <a:t>) </a:t>
            </a:r>
            <a:r>
              <a:rPr lang="zh-CN" altLang="en-US" dirty="0"/>
              <a:t>足够小的内核</a:t>
            </a:r>
          </a:p>
          <a:p>
            <a:r>
              <a:rPr lang="zh-CN" altLang="en-US" dirty="0"/>
              <a:t>　　在微内核操作系统中，内核是指精心设计的、能实现现代</a:t>
            </a:r>
            <a:r>
              <a:rPr lang="en-US" altLang="zh-CN" dirty="0"/>
              <a:t>OS</a:t>
            </a:r>
            <a:r>
              <a:rPr lang="zh-CN" altLang="en-US" dirty="0"/>
              <a:t>最基本的核心功能的部分。微内核并非是一个完整的</a:t>
            </a:r>
            <a:r>
              <a:rPr lang="en-US" altLang="zh-CN" dirty="0"/>
              <a:t>OS</a:t>
            </a:r>
            <a:r>
              <a:rPr lang="zh-CN" altLang="en-US" dirty="0"/>
              <a:t>，而只是操作系统中最基本的部分，它通常用于：① 实现与硬件紧密相关的处理；② 实现一些较基本的功能；③ 负责客户和服务器之间的通信。它们只是为构建通用</a:t>
            </a:r>
            <a:r>
              <a:rPr lang="en-US" altLang="zh-CN" dirty="0"/>
              <a:t>OS</a:t>
            </a:r>
            <a:r>
              <a:rPr lang="zh-CN" altLang="en-US" dirty="0"/>
              <a:t>提供一个重要基础，这样就可以确保把操作系统内核做得很小。 　</a:t>
            </a:r>
          </a:p>
          <a:p>
            <a:endParaRPr lang="zh-CN" altLang="en-US" dirty="0"/>
          </a:p>
        </p:txBody>
      </p:sp>
    </p:spTree>
    <p:extLst>
      <p:ext uri="{BB962C8B-B14F-4D97-AF65-F5344CB8AC3E}">
        <p14:creationId xmlns:p14="http://schemas.microsoft.com/office/powerpoint/2010/main" val="218580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E1E3F7-E52C-447D-8A4A-A4117EC457B8}"/>
              </a:ext>
            </a:extLst>
          </p:cNvPr>
          <p:cNvSpPr>
            <a:spLocks noGrp="1"/>
          </p:cNvSpPr>
          <p:nvPr>
            <p:ph type="dt" sz="half" idx="10"/>
          </p:nvPr>
        </p:nvSpPr>
        <p:spPr/>
        <p:txBody>
          <a:bodyPr/>
          <a:lstStyle/>
          <a:p>
            <a:fld id="{6BE142D1-2665-4F0C-9537-6BDE1360CB5B}" type="datetime8">
              <a:rPr lang="zh-CN" altLang="en-US" smtClean="0"/>
              <a:pPr/>
              <a:t>2019年9月25日9时11分</a:t>
            </a:fld>
            <a:endParaRPr lang="zh-CN" altLang="en-US"/>
          </a:p>
        </p:txBody>
      </p:sp>
      <p:sp>
        <p:nvSpPr>
          <p:cNvPr id="3" name="灯片编号占位符 2">
            <a:extLst>
              <a:ext uri="{FF2B5EF4-FFF2-40B4-BE49-F238E27FC236}">
                <a16:creationId xmlns:a16="http://schemas.microsoft.com/office/drawing/2014/main" id="{1EF7EB82-7FD0-4849-ABCA-C9A53F1A5FEA}"/>
              </a:ext>
            </a:extLst>
          </p:cNvPr>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4" name="文本占位符 3">
            <a:extLst>
              <a:ext uri="{FF2B5EF4-FFF2-40B4-BE49-F238E27FC236}">
                <a16:creationId xmlns:a16="http://schemas.microsoft.com/office/drawing/2014/main" id="{8C6966E0-DAD0-4A9E-A065-6E0141BD6A80}"/>
              </a:ext>
            </a:extLst>
          </p:cNvPr>
          <p:cNvSpPr>
            <a:spLocks noGrp="1"/>
          </p:cNvSpPr>
          <p:nvPr>
            <p:ph type="body" sz="quarter" idx="13"/>
          </p:nvPr>
        </p:nvSpPr>
        <p:spPr/>
        <p:txBody>
          <a:bodyPr>
            <a:normAutofit lnSpcReduction="10000"/>
          </a:bodyPr>
          <a:lstStyle/>
          <a:p>
            <a:r>
              <a:rPr lang="en-US" altLang="zh-CN" b="1" dirty="0"/>
              <a:t>2. </a:t>
            </a:r>
            <a:r>
              <a:rPr lang="zh-CN" altLang="en-US" b="1" dirty="0"/>
              <a:t>分时系统实现中的关键问题</a:t>
            </a:r>
            <a:br>
              <a:rPr lang="zh-CN" altLang="en-US" b="1" dirty="0"/>
            </a:br>
            <a:r>
              <a:rPr lang="zh-CN" altLang="en-US" b="1" dirty="0"/>
              <a:t>　　在多道批处理系统中，用户无法与自己的作业进行交互的主要原因是：作业都先驻留在外存上，即使以后被调入内存，也要经过较长时间的等待后方能运行，用户无法与自己的作业进行交互。 </a:t>
            </a:r>
            <a:br>
              <a:rPr lang="zh-CN" altLang="en-US" b="1" dirty="0"/>
            </a:br>
            <a:r>
              <a:rPr lang="zh-CN" altLang="en-US" b="1" dirty="0"/>
              <a:t>　　</a:t>
            </a:r>
            <a:r>
              <a:rPr lang="en-US" altLang="zh-CN" b="1" dirty="0"/>
              <a:t>1) </a:t>
            </a:r>
            <a:r>
              <a:rPr lang="zh-CN" altLang="en-US" b="1" dirty="0"/>
              <a:t>及时接收</a:t>
            </a:r>
            <a:br>
              <a:rPr lang="zh-CN" altLang="en-US" b="1" dirty="0"/>
            </a:br>
            <a:r>
              <a:rPr lang="zh-CN" altLang="en-US" b="1" dirty="0"/>
              <a:t>　　</a:t>
            </a:r>
            <a:r>
              <a:rPr lang="en-US" altLang="zh-CN" b="1" dirty="0"/>
              <a:t>2) </a:t>
            </a:r>
            <a:r>
              <a:rPr lang="zh-CN" altLang="en-US" b="1" dirty="0"/>
              <a:t>及时处理</a:t>
            </a:r>
            <a:endParaRPr lang="en-US" altLang="zh-CN" b="1" dirty="0"/>
          </a:p>
          <a:p>
            <a:pPr marL="548640" lvl="2" indent="0">
              <a:buNone/>
            </a:pPr>
            <a:r>
              <a:rPr lang="zh-CN" altLang="en-US" b="1" dirty="0"/>
              <a:t>     作业直接进入内存、采用轮转运行方式</a:t>
            </a:r>
            <a:br>
              <a:rPr lang="zh-CN" altLang="en-US" dirty="0"/>
            </a:br>
            <a:endParaRPr lang="zh-CN" altLang="en-US" dirty="0"/>
          </a:p>
        </p:txBody>
      </p:sp>
    </p:spTree>
    <p:extLst>
      <p:ext uri="{BB962C8B-B14F-4D97-AF65-F5344CB8AC3E}">
        <p14:creationId xmlns:p14="http://schemas.microsoft.com/office/powerpoint/2010/main" val="3170968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a:latin typeface="宋体" charset="-122"/>
              </a:rPr>
              <a:t>    2</a:t>
            </a:r>
            <a:r>
              <a:rPr lang="en-US" altLang="zh-CN" dirty="0">
                <a:latin typeface="宋体" charset="-122"/>
              </a:rPr>
              <a:t>) </a:t>
            </a:r>
            <a:r>
              <a:rPr lang="zh-CN" altLang="en-US" dirty="0">
                <a:latin typeface="宋体" charset="-122"/>
              </a:rPr>
              <a:t>基于客户</a:t>
            </a:r>
            <a:r>
              <a:rPr lang="en-US" altLang="zh-CN" dirty="0">
                <a:latin typeface="宋体" charset="-122"/>
              </a:rPr>
              <a:t>/</a:t>
            </a:r>
            <a:r>
              <a:rPr lang="zh-CN" altLang="en-US" dirty="0">
                <a:latin typeface="宋体" charset="-122"/>
              </a:rPr>
              <a:t>服务器模式</a:t>
            </a:r>
          </a:p>
          <a:p>
            <a:r>
              <a:rPr lang="zh-CN" altLang="en-US" dirty="0"/>
              <a:t>    将操作系统中最基本的部分放入内核中，而把操作系统的绝大部分功能都放在微内核外面的一组服务器</a:t>
            </a:r>
            <a:r>
              <a:rPr lang="en-US" altLang="zh-CN" dirty="0"/>
              <a:t>(</a:t>
            </a:r>
            <a:r>
              <a:rPr lang="zh-CN" altLang="en-US" dirty="0"/>
              <a:t>进程</a:t>
            </a:r>
            <a:r>
              <a:rPr lang="en-US" altLang="zh-CN" dirty="0"/>
              <a:t>)</a:t>
            </a:r>
            <a:r>
              <a:rPr lang="zh-CN" altLang="en-US" dirty="0"/>
              <a:t>中实现。例如用于提供对进程</a:t>
            </a:r>
            <a:r>
              <a:rPr lang="en-US" altLang="zh-CN" dirty="0"/>
              <a:t>(</a:t>
            </a:r>
            <a:r>
              <a:rPr lang="zh-CN" altLang="en-US" dirty="0"/>
              <a:t>线程</a:t>
            </a:r>
            <a:r>
              <a:rPr lang="en-US" altLang="zh-CN" dirty="0"/>
              <a:t>)</a:t>
            </a:r>
            <a:r>
              <a:rPr lang="zh-CN" altLang="en-US" dirty="0"/>
              <a:t>进行管理的进程</a:t>
            </a:r>
            <a:r>
              <a:rPr lang="en-US" altLang="zh-CN" dirty="0"/>
              <a:t>(</a:t>
            </a:r>
            <a:r>
              <a:rPr lang="zh-CN" altLang="en-US" dirty="0"/>
              <a:t>线程</a:t>
            </a:r>
            <a:r>
              <a:rPr lang="en-US" altLang="zh-CN" dirty="0"/>
              <a:t>)</a:t>
            </a:r>
            <a:r>
              <a:rPr lang="zh-CN" altLang="en-US" dirty="0"/>
              <a:t>服务器，提供虚拟存储器管理功能的虚拟存储器服务器，提供</a:t>
            </a:r>
            <a:r>
              <a:rPr lang="en-US" altLang="zh-CN" dirty="0"/>
              <a:t>I/O</a:t>
            </a:r>
            <a:r>
              <a:rPr lang="zh-CN" altLang="en-US" dirty="0"/>
              <a:t>设备管理的</a:t>
            </a:r>
            <a:r>
              <a:rPr lang="en-US" altLang="zh-CN" dirty="0"/>
              <a:t>I/O</a:t>
            </a:r>
            <a:r>
              <a:rPr lang="zh-CN" altLang="en-US" dirty="0"/>
              <a:t>设备管理服务器等，它们都是被作为进程来实现的，运行在用户态，客户与服务器之间是借助微内核提供的消息传递机制来实现信息交互的。</a:t>
            </a:r>
          </a:p>
        </p:txBody>
      </p:sp>
    </p:spTree>
    <p:extLst>
      <p:ext uri="{BB962C8B-B14F-4D97-AF65-F5344CB8AC3E}">
        <p14:creationId xmlns:p14="http://schemas.microsoft.com/office/powerpoint/2010/main" val="673536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1028"/>
          <p:cNvSpPr txBox="1">
            <a:spLocks noChangeArrowheads="1"/>
          </p:cNvSpPr>
          <p:nvPr/>
        </p:nvSpPr>
        <p:spPr bwMode="auto">
          <a:xfrm>
            <a:off x="1752600" y="4724400"/>
            <a:ext cx="562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a:latin typeface="宋体" charset="-122"/>
              </a:rPr>
              <a:t>图</a:t>
            </a:r>
            <a:r>
              <a:rPr lang="en-US" altLang="zh-CN"/>
              <a:t>1-10  </a:t>
            </a:r>
            <a:r>
              <a:rPr lang="zh-CN" altLang="en-US">
                <a:latin typeface="宋体" charset="-122"/>
              </a:rPr>
              <a:t>在单机环境下的客户</a:t>
            </a:r>
            <a:r>
              <a:rPr lang="en-US" altLang="zh-CN"/>
              <a:t>/</a:t>
            </a:r>
            <a:r>
              <a:rPr lang="zh-CN" altLang="en-US">
                <a:latin typeface="宋体" charset="-122"/>
              </a:rPr>
              <a:t>服务器模式</a:t>
            </a:r>
            <a:r>
              <a:rPr lang="zh-CN" altLang="en-US"/>
              <a:t> </a:t>
            </a:r>
          </a:p>
        </p:txBody>
      </p:sp>
      <p:graphicFrame>
        <p:nvGraphicFramePr>
          <p:cNvPr id="6" name="Object 1029"/>
          <p:cNvGraphicFramePr>
            <a:graphicFrameLocks noChangeAspect="1"/>
          </p:cNvGraphicFramePr>
          <p:nvPr/>
        </p:nvGraphicFramePr>
        <p:xfrm>
          <a:off x="533400" y="2057400"/>
          <a:ext cx="8229600" cy="1671638"/>
        </p:xfrm>
        <a:graphic>
          <a:graphicData uri="http://schemas.openxmlformats.org/presentationml/2006/ole">
            <mc:AlternateContent xmlns:mc="http://schemas.openxmlformats.org/markup-compatibility/2006">
              <mc:Choice xmlns:v="urn:schemas-microsoft-com:vml" Requires="v">
                <p:oleObj spid="_x0000_s8207" r:id="rId3" imgW="3146766" imgH="640980" progId="Visio.Drawing.4">
                  <p:embed/>
                </p:oleObj>
              </mc:Choice>
              <mc:Fallback>
                <p:oleObj r:id="rId3" imgW="3146766" imgH="64098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057400"/>
                        <a:ext cx="8229600" cy="167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12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2019年9月25日9时10分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lstStyle/>
          <a:p>
            <a:r>
              <a:rPr lang="en-US" altLang="zh-CN" dirty="0"/>
              <a:t>2</a:t>
            </a:r>
            <a:r>
              <a:rPr lang="zh-CN" altLang="en-US" dirty="0"/>
              <a:t>．微内核的基本功能</a:t>
            </a:r>
          </a:p>
          <a:p>
            <a:r>
              <a:rPr lang="zh-CN" altLang="en-US" dirty="0"/>
              <a:t>　　</a:t>
            </a:r>
            <a:r>
              <a:rPr lang="en-US" altLang="zh-CN" dirty="0"/>
              <a:t>1) </a:t>
            </a:r>
            <a:r>
              <a:rPr lang="zh-CN" altLang="en-US" dirty="0"/>
              <a:t>进程</a:t>
            </a:r>
            <a:r>
              <a:rPr lang="en-US" altLang="zh-CN" dirty="0"/>
              <a:t>(</a:t>
            </a:r>
            <a:r>
              <a:rPr lang="zh-CN" altLang="en-US" dirty="0"/>
              <a:t>线程</a:t>
            </a:r>
            <a:r>
              <a:rPr lang="en-US" altLang="zh-CN" dirty="0"/>
              <a:t>)</a:t>
            </a:r>
            <a:r>
              <a:rPr lang="zh-CN" altLang="en-US" dirty="0"/>
              <a:t>管理 </a:t>
            </a:r>
            <a:endParaRPr lang="en-US" altLang="zh-CN" dirty="0"/>
          </a:p>
          <a:p>
            <a:r>
              <a:rPr lang="zh-CN" altLang="en-US" dirty="0">
                <a:latin typeface="宋体" charset="-122"/>
              </a:rPr>
              <a:t>　  </a:t>
            </a:r>
            <a:r>
              <a:rPr lang="en-US" altLang="zh-CN" dirty="0">
                <a:latin typeface="宋体" charset="-122"/>
              </a:rPr>
              <a:t>2) </a:t>
            </a:r>
            <a:r>
              <a:rPr lang="zh-CN" altLang="en-US" dirty="0">
                <a:latin typeface="宋体" charset="-122"/>
              </a:rPr>
              <a:t>低级存储器管理</a:t>
            </a:r>
            <a:endParaRPr lang="en-US" altLang="zh-CN" dirty="0">
              <a:latin typeface="宋体" charset="-122"/>
            </a:endParaRPr>
          </a:p>
          <a:p>
            <a:r>
              <a:rPr lang="zh-CN" altLang="en-US" dirty="0">
                <a:latin typeface="宋体" charset="-122"/>
              </a:rPr>
              <a:t>　　</a:t>
            </a:r>
            <a:r>
              <a:rPr lang="en-US" altLang="zh-CN" dirty="0">
                <a:latin typeface="宋体" charset="-122"/>
              </a:rPr>
              <a:t>3) </a:t>
            </a:r>
            <a:r>
              <a:rPr lang="zh-CN" altLang="en-US" dirty="0">
                <a:latin typeface="宋体" charset="-122"/>
              </a:rPr>
              <a:t>中断和陷入处理</a:t>
            </a:r>
          </a:p>
          <a:p>
            <a:endParaRPr lang="zh-CN" altLang="en-US" dirty="0">
              <a:latin typeface="宋体" charset="-122"/>
            </a:endParaRPr>
          </a:p>
          <a:p>
            <a:endParaRPr lang="zh-CN" altLang="en-US" dirty="0"/>
          </a:p>
        </p:txBody>
      </p:sp>
    </p:spTree>
    <p:extLst>
      <p:ext uri="{BB962C8B-B14F-4D97-AF65-F5344CB8AC3E}">
        <p14:creationId xmlns:p14="http://schemas.microsoft.com/office/powerpoint/2010/main" val="3122024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6D5A06-9EEB-46ED-B591-5B2384BFB2A9}"/>
              </a:ext>
            </a:extLst>
          </p:cNvPr>
          <p:cNvSpPr>
            <a:spLocks noGrp="1"/>
          </p:cNvSpPr>
          <p:nvPr>
            <p:ph type="dt" sz="half" idx="10"/>
          </p:nvPr>
        </p:nvSpPr>
        <p:spPr/>
        <p:txBody>
          <a:bodyPr/>
          <a:lstStyle/>
          <a:p>
            <a:fld id="{6BE142D1-2665-4F0C-9537-6BDE1360CB5B}" type="datetime8">
              <a:rPr lang="zh-CN" altLang="en-US" smtClean="0"/>
              <a:pPr/>
              <a:t>2019年9月25日9时11分</a:t>
            </a:fld>
            <a:endParaRPr lang="zh-CN" altLang="en-US"/>
          </a:p>
        </p:txBody>
      </p:sp>
      <p:sp>
        <p:nvSpPr>
          <p:cNvPr id="3" name="灯片编号占位符 2">
            <a:extLst>
              <a:ext uri="{FF2B5EF4-FFF2-40B4-BE49-F238E27FC236}">
                <a16:creationId xmlns:a16="http://schemas.microsoft.com/office/drawing/2014/main" id="{E196C9E9-D21A-4247-A4DA-AEA28130915A}"/>
              </a:ext>
            </a:extLst>
          </p:cNvPr>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a:extLst>
              <a:ext uri="{FF2B5EF4-FFF2-40B4-BE49-F238E27FC236}">
                <a16:creationId xmlns:a16="http://schemas.microsoft.com/office/drawing/2014/main" id="{2422FE0E-0BE9-43B5-BB54-FD6911BD66B3}"/>
              </a:ext>
            </a:extLst>
          </p:cNvPr>
          <p:cNvSpPr>
            <a:spLocks noGrp="1"/>
          </p:cNvSpPr>
          <p:nvPr>
            <p:ph type="body" sz="quarter" idx="13"/>
          </p:nvPr>
        </p:nvSpPr>
        <p:spPr/>
        <p:txBody>
          <a:bodyPr/>
          <a:lstStyle/>
          <a:p>
            <a:r>
              <a:rPr lang="zh-CN" altLang="en-US" b="1" dirty="0"/>
              <a:t>　　</a:t>
            </a:r>
            <a:r>
              <a:rPr lang="en-US" altLang="zh-CN" b="1" dirty="0">
                <a:latin typeface="黑体" panose="02010609060101010101" pitchFamily="49" charset="-122"/>
                <a:ea typeface="黑体" panose="02010609060101010101" pitchFamily="49" charset="-122"/>
              </a:rPr>
              <a:t>3. </a:t>
            </a:r>
            <a:r>
              <a:rPr lang="zh-CN" altLang="en-US" b="1" dirty="0">
                <a:latin typeface="黑体" panose="02010609060101010101" pitchFamily="49" charset="-122"/>
                <a:ea typeface="黑体" panose="02010609060101010101" pitchFamily="49" charset="-122"/>
              </a:rPr>
              <a:t>分时系统的特征</a:t>
            </a:r>
            <a:br>
              <a:rPr lang="zh-CN" altLang="en-US" b="1" dirty="0">
                <a:latin typeface="黑体" panose="02010609060101010101" pitchFamily="49" charset="-122"/>
                <a:ea typeface="黑体" panose="02010609060101010101" pitchFamily="49" charset="-122"/>
              </a:rPr>
            </a:br>
            <a:r>
              <a:rPr lang="zh-CN" altLang="en-US" b="1" dirty="0">
                <a:latin typeface="黑体" panose="02010609060101010101" pitchFamily="49" charset="-122"/>
                <a:ea typeface="黑体" panose="02010609060101010101" pitchFamily="49" charset="-122"/>
              </a:rPr>
              <a:t>　　</a:t>
            </a:r>
            <a:r>
              <a:rPr lang="zh-CN" altLang="en-US" b="1" dirty="0"/>
              <a:t>分时系统与多道批处理系统相比，具有非常明显的不同特性，可以归纳成以下四个方面：</a:t>
            </a:r>
            <a:br>
              <a:rPr lang="zh-CN" altLang="en-US" b="1" dirty="0"/>
            </a:br>
            <a:r>
              <a:rPr lang="zh-CN" altLang="en-US" b="1" dirty="0"/>
              <a:t>　　</a:t>
            </a:r>
            <a:r>
              <a:rPr lang="en-US" altLang="zh-CN" b="1" dirty="0"/>
              <a:t>(1) </a:t>
            </a:r>
            <a:r>
              <a:rPr lang="zh-CN" altLang="en-US" b="1" dirty="0"/>
              <a:t>多路性。</a:t>
            </a:r>
            <a:br>
              <a:rPr lang="zh-CN" altLang="en-US" b="1" dirty="0"/>
            </a:br>
            <a:r>
              <a:rPr lang="zh-CN" altLang="en-US" b="1" dirty="0"/>
              <a:t>　　</a:t>
            </a:r>
            <a:r>
              <a:rPr lang="en-US" altLang="zh-CN" b="1" dirty="0"/>
              <a:t>(2) </a:t>
            </a:r>
            <a:r>
              <a:rPr lang="zh-CN" altLang="en-US" b="1" dirty="0"/>
              <a:t>独立性。</a:t>
            </a:r>
            <a:br>
              <a:rPr lang="zh-CN" altLang="en-US" b="1" dirty="0"/>
            </a:br>
            <a:r>
              <a:rPr lang="zh-CN" altLang="en-US" b="1" dirty="0"/>
              <a:t>　　</a:t>
            </a:r>
            <a:r>
              <a:rPr lang="en-US" altLang="zh-CN" b="1" dirty="0"/>
              <a:t>(3) </a:t>
            </a:r>
            <a:r>
              <a:rPr lang="zh-CN" altLang="en-US" b="1" dirty="0"/>
              <a:t>及时性。</a:t>
            </a:r>
            <a:br>
              <a:rPr lang="zh-CN" altLang="en-US" b="1" dirty="0"/>
            </a:br>
            <a:r>
              <a:rPr lang="zh-CN" altLang="en-US" b="1" dirty="0"/>
              <a:t>　　</a:t>
            </a:r>
            <a:r>
              <a:rPr lang="en-US" altLang="zh-CN" b="1" dirty="0"/>
              <a:t>(4) </a:t>
            </a:r>
            <a:r>
              <a:rPr lang="zh-CN" altLang="en-US" b="1" dirty="0"/>
              <a:t>交互性。 </a:t>
            </a:r>
          </a:p>
        </p:txBody>
      </p:sp>
    </p:spTree>
    <p:extLst>
      <p:ext uri="{BB962C8B-B14F-4D97-AF65-F5344CB8AC3E}">
        <p14:creationId xmlns:p14="http://schemas.microsoft.com/office/powerpoint/2010/main" val="308258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p:txBody>
          <a:bodyPr/>
          <a:lstStyle/>
          <a:p>
            <a:pPr>
              <a:spcAft>
                <a:spcPts val="1200"/>
              </a:spcAft>
            </a:pPr>
            <a:r>
              <a:rPr lang="en-US" altLang="zh-CN" sz="3200" b="1" dirty="0">
                <a:latin typeface="宋体" pitchFamily="2" charset="-122"/>
              </a:rPr>
              <a:t>1.2.5</a:t>
            </a:r>
            <a:r>
              <a:rPr lang="zh-CN" altLang="en-US" sz="3200" b="1" dirty="0">
                <a:latin typeface="宋体" pitchFamily="2" charset="-122"/>
              </a:rPr>
              <a:t>　实时系统</a:t>
            </a:r>
          </a:p>
          <a:p>
            <a:pPr>
              <a:lnSpc>
                <a:spcPct val="150000"/>
              </a:lnSpc>
            </a:pPr>
            <a:r>
              <a:rPr lang="zh-CN" altLang="en-US" b="1" dirty="0">
                <a:latin typeface="宋体" pitchFamily="2" charset="-122"/>
              </a:rPr>
              <a:t>所谓</a:t>
            </a:r>
            <a:r>
              <a:rPr lang="zh-CN" altLang="en-US" b="1" dirty="0">
                <a:latin typeface="Courier New" pitchFamily="49" charset="0"/>
              </a:rPr>
              <a:t>“</a:t>
            </a:r>
            <a:r>
              <a:rPr lang="zh-CN" altLang="en-US" b="1" dirty="0">
                <a:latin typeface="宋体" pitchFamily="2" charset="-122"/>
              </a:rPr>
              <a:t>实时</a:t>
            </a:r>
            <a:r>
              <a:rPr lang="zh-CN" altLang="en-US" b="1" dirty="0">
                <a:latin typeface="Courier New" pitchFamily="49" charset="0"/>
              </a:rPr>
              <a:t>”</a:t>
            </a:r>
            <a:r>
              <a:rPr lang="zh-CN" altLang="en-US" b="1" dirty="0">
                <a:latin typeface="宋体" pitchFamily="2" charset="-122"/>
              </a:rPr>
              <a:t>，是表示</a:t>
            </a:r>
            <a:r>
              <a:rPr lang="zh-CN" altLang="en-US" b="1" dirty="0">
                <a:latin typeface="Courier New" pitchFamily="49" charset="0"/>
              </a:rPr>
              <a:t>“</a:t>
            </a:r>
            <a:r>
              <a:rPr lang="zh-CN" altLang="en-US" b="1" dirty="0">
                <a:latin typeface="宋体" pitchFamily="2" charset="-122"/>
              </a:rPr>
              <a:t>及时</a:t>
            </a:r>
            <a:r>
              <a:rPr lang="zh-CN" altLang="en-US" b="1" dirty="0">
                <a:latin typeface="Courier New" pitchFamily="49" charset="0"/>
              </a:rPr>
              <a:t>”</a:t>
            </a:r>
            <a:r>
              <a:rPr lang="zh-CN" altLang="en-US" b="1" dirty="0">
                <a:latin typeface="宋体" pitchFamily="2" charset="-122"/>
              </a:rPr>
              <a:t>，而实时系统</a:t>
            </a:r>
            <a:r>
              <a:rPr lang="en-US" altLang="zh-CN" b="1" dirty="0">
                <a:latin typeface="宋体" pitchFamily="2" charset="-122"/>
              </a:rPr>
              <a:t>(Real Time System)</a:t>
            </a:r>
            <a:r>
              <a:rPr lang="zh-CN" altLang="en-US" b="1" dirty="0">
                <a:latin typeface="宋体" pitchFamily="2" charset="-122"/>
              </a:rPr>
              <a:t>是指系统能及时</a:t>
            </a:r>
            <a:r>
              <a:rPr lang="en-US" altLang="zh-CN" b="1" dirty="0">
                <a:latin typeface="宋体" pitchFamily="2" charset="-122"/>
              </a:rPr>
              <a:t>(</a:t>
            </a:r>
            <a:r>
              <a:rPr lang="zh-CN" altLang="en-US" b="1" dirty="0">
                <a:latin typeface="宋体" pitchFamily="2" charset="-122"/>
              </a:rPr>
              <a:t>或即时</a:t>
            </a:r>
            <a:r>
              <a:rPr lang="en-US" altLang="zh-CN" b="1" dirty="0">
                <a:latin typeface="宋体" pitchFamily="2" charset="-122"/>
              </a:rPr>
              <a:t>)</a:t>
            </a:r>
            <a:r>
              <a:rPr lang="zh-CN" altLang="en-US" b="1" dirty="0">
                <a:latin typeface="宋体" pitchFamily="2" charset="-122"/>
              </a:rPr>
              <a:t>响应外部事件的请求，在规定的时间内完成对该事件的处理，并控制所有实时任务协调一致地运行。</a:t>
            </a:r>
          </a:p>
          <a:p>
            <a:endParaRPr lang="zh-CN" altLang="en-US" dirty="0"/>
          </a:p>
        </p:txBody>
      </p:sp>
    </p:spTree>
    <p:extLst>
      <p:ext uri="{BB962C8B-B14F-4D97-AF65-F5344CB8AC3E}">
        <p14:creationId xmlns:p14="http://schemas.microsoft.com/office/powerpoint/2010/main" val="416341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a:bodyPr>
          <a:lstStyle/>
          <a:p>
            <a:pPr>
              <a:spcAft>
                <a:spcPts val="1200"/>
              </a:spcAft>
            </a:pPr>
            <a:r>
              <a:rPr lang="en-US" altLang="zh-CN" sz="3800" b="1" dirty="0">
                <a:latin typeface="宋体" pitchFamily="2" charset="-122"/>
              </a:rPr>
              <a:t>1.2.5</a:t>
            </a:r>
            <a:r>
              <a:rPr lang="zh-CN" altLang="en-US" sz="3800" b="1" dirty="0">
                <a:latin typeface="宋体" pitchFamily="2" charset="-122"/>
              </a:rPr>
              <a:t>　实时系统</a:t>
            </a:r>
          </a:p>
          <a:p>
            <a:pPr>
              <a:lnSpc>
                <a:spcPct val="150000"/>
              </a:lnSpc>
            </a:pPr>
            <a:r>
              <a:rPr lang="en-US" altLang="zh-CN" dirty="0">
                <a:latin typeface="黑体" pitchFamily="2" charset="-122"/>
                <a:ea typeface="黑体" pitchFamily="2" charset="-122"/>
              </a:rPr>
              <a:t>1. </a:t>
            </a:r>
            <a:r>
              <a:rPr lang="zh-CN" altLang="en-US" dirty="0">
                <a:latin typeface="黑体" pitchFamily="2" charset="-122"/>
                <a:ea typeface="黑体" pitchFamily="2" charset="-122"/>
              </a:rPr>
              <a:t>实时系统的类型</a:t>
            </a:r>
            <a:endParaRPr lang="en-US" altLang="zh-CN" dirty="0">
              <a:latin typeface="黑体" pitchFamily="2" charset="-122"/>
              <a:ea typeface="黑体" pitchFamily="2" charset="-122"/>
            </a:endParaRPr>
          </a:p>
          <a:p>
            <a:pPr>
              <a:lnSpc>
                <a:spcPct val="150000"/>
              </a:lnSpc>
            </a:pPr>
            <a:r>
              <a:rPr lang="en-US" altLang="zh-CN" b="1" dirty="0"/>
              <a:t>		</a:t>
            </a:r>
            <a:r>
              <a:rPr lang="zh-CN" altLang="en-US" b="1" dirty="0"/>
              <a:t>随着计算机应用的普及，实时系统的类型也相应增多，下面列出当前常见的几种：</a:t>
            </a:r>
            <a:br>
              <a:rPr lang="zh-CN" altLang="en-US" b="1" dirty="0"/>
            </a:br>
            <a:r>
              <a:rPr lang="zh-CN" altLang="en-US" b="1" dirty="0"/>
              <a:t>　　</a:t>
            </a:r>
            <a:r>
              <a:rPr lang="en-US" altLang="zh-CN" b="1" dirty="0"/>
              <a:t>(1) </a:t>
            </a:r>
            <a:r>
              <a:rPr lang="zh-CN" altLang="en-US" b="1" dirty="0"/>
              <a:t>工业</a:t>
            </a:r>
            <a:r>
              <a:rPr lang="en-US" altLang="zh-CN" b="1" dirty="0"/>
              <a:t>(</a:t>
            </a:r>
            <a:r>
              <a:rPr lang="zh-CN" altLang="en-US" b="1" dirty="0"/>
              <a:t>武器</a:t>
            </a:r>
            <a:r>
              <a:rPr lang="en-US" altLang="zh-CN" b="1" dirty="0"/>
              <a:t>)</a:t>
            </a:r>
            <a:r>
              <a:rPr lang="zh-CN" altLang="en-US" b="1" dirty="0"/>
              <a:t>控制系统。</a:t>
            </a:r>
            <a:br>
              <a:rPr lang="zh-CN" altLang="en-US" b="1" dirty="0"/>
            </a:br>
            <a:r>
              <a:rPr lang="zh-CN" altLang="en-US" b="1" dirty="0"/>
              <a:t>　　</a:t>
            </a:r>
            <a:r>
              <a:rPr lang="en-US" altLang="zh-CN" b="1" dirty="0"/>
              <a:t>(2) </a:t>
            </a:r>
            <a:r>
              <a:rPr lang="zh-CN" altLang="en-US" b="1" dirty="0"/>
              <a:t>信息查询系统。</a:t>
            </a:r>
            <a:br>
              <a:rPr lang="zh-CN" altLang="en-US" b="1" dirty="0"/>
            </a:br>
            <a:r>
              <a:rPr lang="zh-CN" altLang="en-US" b="1" dirty="0"/>
              <a:t>　　</a:t>
            </a:r>
            <a:r>
              <a:rPr lang="en-US" altLang="zh-CN" b="1" dirty="0"/>
              <a:t>(3) </a:t>
            </a:r>
            <a:r>
              <a:rPr lang="zh-CN" altLang="en-US" b="1" dirty="0"/>
              <a:t>多媒体系统。</a:t>
            </a:r>
            <a:br>
              <a:rPr lang="zh-CN" altLang="en-US" b="1" dirty="0"/>
            </a:br>
            <a:r>
              <a:rPr lang="zh-CN" altLang="en-US" b="1" dirty="0"/>
              <a:t>　　</a:t>
            </a:r>
            <a:r>
              <a:rPr lang="en-US" altLang="zh-CN" b="1" dirty="0"/>
              <a:t>(4) </a:t>
            </a:r>
            <a:r>
              <a:rPr lang="zh-CN" altLang="en-US" b="1" dirty="0"/>
              <a:t>嵌入式系统</a:t>
            </a:r>
            <a:endParaRPr lang="en-US" altLang="zh-CN" b="1" dirty="0"/>
          </a:p>
        </p:txBody>
      </p:sp>
    </p:spTree>
    <p:extLst>
      <p:ext uri="{BB962C8B-B14F-4D97-AF65-F5344CB8AC3E}">
        <p14:creationId xmlns:p14="http://schemas.microsoft.com/office/powerpoint/2010/main" val="215240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7EEC80-5119-4956-8325-EEDF30E0BC91}"/>
              </a:ext>
            </a:extLst>
          </p:cNvPr>
          <p:cNvSpPr>
            <a:spLocks noGrp="1"/>
          </p:cNvSpPr>
          <p:nvPr>
            <p:ph type="dt" sz="half" idx="10"/>
          </p:nvPr>
        </p:nvSpPr>
        <p:spPr/>
        <p:txBody>
          <a:bodyPr/>
          <a:lstStyle/>
          <a:p>
            <a:fld id="{6BE142D1-2665-4F0C-9537-6BDE1360CB5B}" type="datetime8">
              <a:rPr lang="zh-CN" altLang="en-US" smtClean="0"/>
              <a:pPr/>
              <a:t>2019年9月25日9时11分</a:t>
            </a:fld>
            <a:endParaRPr lang="zh-CN" altLang="en-US"/>
          </a:p>
        </p:txBody>
      </p:sp>
      <p:sp>
        <p:nvSpPr>
          <p:cNvPr id="3" name="灯片编号占位符 2">
            <a:extLst>
              <a:ext uri="{FF2B5EF4-FFF2-40B4-BE49-F238E27FC236}">
                <a16:creationId xmlns:a16="http://schemas.microsoft.com/office/drawing/2014/main" id="{591D600F-5E88-45AD-8A1A-A6C7ABCF9B25}"/>
              </a:ext>
            </a:extLst>
          </p:cNvPr>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a:extLst>
              <a:ext uri="{FF2B5EF4-FFF2-40B4-BE49-F238E27FC236}">
                <a16:creationId xmlns:a16="http://schemas.microsoft.com/office/drawing/2014/main" id="{790134AD-A14F-4F94-AF53-2C0892D69A61}"/>
              </a:ext>
            </a:extLst>
          </p:cNvPr>
          <p:cNvSpPr>
            <a:spLocks noGrp="1"/>
          </p:cNvSpPr>
          <p:nvPr>
            <p:ph type="body" sz="quarter" idx="13"/>
          </p:nvPr>
        </p:nvSpPr>
        <p:spPr/>
        <p:txBody>
          <a:bodyPr/>
          <a:lstStyle/>
          <a:p>
            <a:r>
              <a:rPr lang="en-US" altLang="zh-CN" b="1" dirty="0"/>
              <a:t>2. </a:t>
            </a:r>
            <a:r>
              <a:rPr lang="zh-CN" altLang="en-US" b="1" dirty="0"/>
              <a:t>实时任务的类型</a:t>
            </a:r>
            <a:br>
              <a:rPr lang="zh-CN" altLang="en-US" b="1" dirty="0"/>
            </a:br>
            <a:r>
              <a:rPr lang="zh-CN" altLang="en-US" b="1" dirty="0"/>
              <a:t>　　</a:t>
            </a:r>
            <a:r>
              <a:rPr lang="en-US" altLang="zh-CN" b="1" dirty="0"/>
              <a:t>(1) </a:t>
            </a:r>
            <a:r>
              <a:rPr lang="zh-CN" altLang="en-US" b="1" dirty="0"/>
              <a:t>周期性实时任务和非周期性实时任务。</a:t>
            </a:r>
            <a:br>
              <a:rPr lang="zh-CN" altLang="en-US" b="1" dirty="0"/>
            </a:br>
            <a:r>
              <a:rPr lang="zh-CN" altLang="en-US" b="1" dirty="0"/>
              <a:t>　　</a:t>
            </a:r>
            <a:r>
              <a:rPr lang="en-US" altLang="zh-CN" b="1" dirty="0"/>
              <a:t>(2) </a:t>
            </a:r>
            <a:r>
              <a:rPr lang="zh-CN" altLang="en-US" b="1" dirty="0"/>
              <a:t>硬实时任务和软实时任务。 </a:t>
            </a:r>
          </a:p>
          <a:p>
            <a:endParaRPr lang="zh-CN" altLang="en-US" dirty="0"/>
          </a:p>
        </p:txBody>
      </p:sp>
    </p:spTree>
    <p:extLst>
      <p:ext uri="{BB962C8B-B14F-4D97-AF65-F5344CB8AC3E}">
        <p14:creationId xmlns:p14="http://schemas.microsoft.com/office/powerpoint/2010/main" val="198469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6" name="Text Box 4"/>
          <p:cNvSpPr txBox="1">
            <a:spLocks noChangeArrowheads="1"/>
          </p:cNvSpPr>
          <p:nvPr/>
        </p:nvSpPr>
        <p:spPr bwMode="auto">
          <a:xfrm>
            <a:off x="467544" y="692696"/>
            <a:ext cx="82296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en-US" altLang="zh-CN" sz="2800" b="1">
                <a:latin typeface="宋体" pitchFamily="2" charset="-122"/>
              </a:rPr>
              <a:t>3</a:t>
            </a:r>
            <a:r>
              <a:rPr lang="zh-CN" altLang="en-US" sz="2800" b="1" dirty="0">
                <a:latin typeface="宋体" pitchFamily="2" charset="-122"/>
              </a:rPr>
              <a:t>．实时系统与分时系统特征的比较</a:t>
            </a:r>
          </a:p>
          <a:p>
            <a:pPr algn="just" eaLnBrk="1" hangingPunct="1">
              <a:lnSpc>
                <a:spcPct val="120000"/>
              </a:lnSpc>
              <a:spcBef>
                <a:spcPct val="50000"/>
              </a:spcBef>
            </a:pPr>
            <a:r>
              <a:rPr lang="zh-CN" altLang="en-US" sz="2800" b="1" dirty="0">
                <a:latin typeface="宋体" pitchFamily="2" charset="-122"/>
              </a:rPr>
              <a:t>　　</a:t>
            </a:r>
            <a:r>
              <a:rPr lang="en-US" altLang="zh-CN" sz="2800" b="1" dirty="0">
                <a:latin typeface="宋体" pitchFamily="2" charset="-122"/>
              </a:rPr>
              <a:t>(1) </a:t>
            </a:r>
            <a:r>
              <a:rPr lang="zh-CN" altLang="en-US" sz="2800" b="1" dirty="0">
                <a:latin typeface="宋体" pitchFamily="2" charset="-122"/>
              </a:rPr>
              <a:t>多路性。实时信息处理系统也按分时原则为多个终端用户服务。实时控制系统的多路性则主要表现在系统周期性地对多路现场信息进行采集，以及对多个对象或多个执行机构进行控制。而分时系统中的多路性则与用户情况有关，时多时少。</a:t>
            </a:r>
          </a:p>
          <a:p>
            <a:pPr eaLnBrk="1" hangingPunct="1">
              <a:lnSpc>
                <a:spcPct val="120000"/>
              </a:lnSpc>
              <a:spcBef>
                <a:spcPct val="50000"/>
              </a:spcBef>
            </a:pPr>
            <a:r>
              <a:rPr lang="zh-CN" altLang="en-US" sz="2800" b="1" dirty="0"/>
              <a:t>　　</a:t>
            </a:r>
            <a:r>
              <a:rPr lang="en-US" altLang="zh-CN" sz="2800" b="1" dirty="0"/>
              <a:t>(2) </a:t>
            </a:r>
            <a:r>
              <a:rPr lang="zh-CN" altLang="en-US" sz="2800" b="1" dirty="0">
                <a:latin typeface="宋体" pitchFamily="2" charset="-122"/>
              </a:rPr>
              <a:t>独立性。分时信息处理系统中的每个终端用户在向分时系统提出服务请求时，是彼此独立地操作，互不干扰；而实时控制系统中，对信息的采集和对对象的控制也都是彼此互不干扰。</a:t>
            </a:r>
            <a:r>
              <a:rPr lang="zh-CN" altLang="en-US" sz="2800" b="1" dirty="0"/>
              <a:t> </a:t>
            </a:r>
          </a:p>
        </p:txBody>
      </p:sp>
    </p:spTree>
    <p:extLst>
      <p:ext uri="{BB962C8B-B14F-4D97-AF65-F5344CB8AC3E}">
        <p14:creationId xmlns:p14="http://schemas.microsoft.com/office/powerpoint/2010/main" val="329452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E142D1-2665-4F0C-9537-6BDE1360CB5B}" type="datetime8">
              <a:rPr lang="zh-CN" altLang="en-US" smtClean="0"/>
              <a:pPr/>
              <a:t>2019年9月25日9时11分</a:t>
            </a:fld>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Text Box 4"/>
          <p:cNvSpPr txBox="1">
            <a:spLocks noChangeArrowheads="1"/>
          </p:cNvSpPr>
          <p:nvPr/>
        </p:nvSpPr>
        <p:spPr bwMode="auto">
          <a:xfrm>
            <a:off x="457200" y="762000"/>
            <a:ext cx="8458200" cy="496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sz="2800" b="1" dirty="0">
                <a:latin typeface="宋体" pitchFamily="2" charset="-122"/>
              </a:rPr>
              <a:t>　　</a:t>
            </a:r>
            <a:r>
              <a:rPr lang="en-US" altLang="zh-CN" sz="2800" b="1" dirty="0">
                <a:latin typeface="宋体" pitchFamily="2" charset="-122"/>
              </a:rPr>
              <a:t>(3) </a:t>
            </a:r>
            <a:r>
              <a:rPr lang="zh-CN" altLang="en-US" sz="2800" b="1" dirty="0">
                <a:latin typeface="宋体" pitchFamily="2" charset="-122"/>
              </a:rPr>
              <a:t>及时性。实时信息处理系统对实时性的要求与分时系统类似，都是以人所能接受的等待时间来确定的；而实时控制系统的及时性，则是以控制对象所要求的开始截止时间或完成截止时间来确定的，一般为秒级到毫秒级，要求高的实时系统在微秒级。</a:t>
            </a:r>
          </a:p>
          <a:p>
            <a:pPr eaLnBrk="1" hangingPunct="1">
              <a:lnSpc>
                <a:spcPct val="120000"/>
              </a:lnSpc>
              <a:spcBef>
                <a:spcPct val="50000"/>
              </a:spcBef>
            </a:pPr>
            <a:r>
              <a:rPr lang="zh-CN" altLang="en-US" sz="2800" b="1" dirty="0"/>
              <a:t>　　</a:t>
            </a:r>
            <a:r>
              <a:rPr lang="en-US" altLang="zh-CN" sz="2800" b="1" dirty="0"/>
              <a:t>(4) </a:t>
            </a:r>
            <a:r>
              <a:rPr lang="zh-CN" altLang="en-US" sz="2800" b="1" dirty="0">
                <a:latin typeface="宋体" pitchFamily="2" charset="-122"/>
              </a:rPr>
              <a:t>交互性。实时信息处理系统虽然也具有交互性，但这里人与系统的交互仅限于访问系统中某些特定的专用服务程序。它不像分时系统那样能向终端用户提供数据处理和资源共享等服务。</a:t>
            </a:r>
            <a:r>
              <a:rPr lang="zh-CN" altLang="en-US" sz="2800" b="1" dirty="0"/>
              <a:t> </a:t>
            </a:r>
          </a:p>
        </p:txBody>
      </p:sp>
    </p:spTree>
    <p:extLst>
      <p:ext uri="{BB962C8B-B14F-4D97-AF65-F5344CB8AC3E}">
        <p14:creationId xmlns:p14="http://schemas.microsoft.com/office/powerpoint/2010/main" val="167796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1143</TotalTime>
  <Words>391</Words>
  <Application>Microsoft Office PowerPoint</Application>
  <PresentationFormat>全屏显示(4:3)</PresentationFormat>
  <Paragraphs>177</Paragraphs>
  <Slides>32</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4" baseType="lpstr">
      <vt:lpstr>黑体</vt:lpstr>
      <vt:lpstr>宋体</vt:lpstr>
      <vt:lpstr>Bookman Old Style</vt:lpstr>
      <vt:lpstr>Calibri</vt:lpstr>
      <vt:lpstr>Courier New</vt:lpstr>
      <vt:lpstr>Gill Sans MT</vt:lpstr>
      <vt:lpstr>Times New Roman</vt:lpstr>
      <vt:lpstr>Wingdings</vt:lpstr>
      <vt:lpstr>Wingdings 3</vt:lpstr>
      <vt:lpstr>质朴</vt:lpstr>
      <vt:lpstr>Microsoft Visio 2003-2010 Drawing</vt:lpstr>
      <vt:lpstr>VISIO 4 Drawing</vt:lpstr>
      <vt:lpstr>第2讲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操作系统的基本特性 </vt:lpstr>
      <vt:lpstr>PowerPoint 演示文稿</vt:lpstr>
      <vt:lpstr>PowerPoint 演示文稿</vt:lpstr>
      <vt:lpstr>PowerPoint 演示文稿</vt:lpstr>
      <vt:lpstr>PowerPoint 演示文稿</vt:lpstr>
      <vt:lpstr>PowerPoint 演示文稿</vt:lpstr>
      <vt:lpstr>1.4　操作系统的主要功能 </vt:lpstr>
      <vt:lpstr>PowerPoint 演示文稿</vt:lpstr>
      <vt:lpstr>PowerPoint 演示文稿</vt:lpstr>
      <vt:lpstr>PowerPoint 演示文稿</vt:lpstr>
      <vt:lpstr>PowerPoint 演示文稿</vt:lpstr>
      <vt:lpstr>PowerPoint 演示文稿</vt:lpstr>
      <vt:lpstr>1.5  OS结构设计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ThinkPad</cp:lastModifiedBy>
  <cp:revision>101</cp:revision>
  <dcterms:created xsi:type="dcterms:W3CDTF">2013-09-15T00:45:06Z</dcterms:created>
  <dcterms:modified xsi:type="dcterms:W3CDTF">2019-09-25T02:50:19Z</dcterms:modified>
</cp:coreProperties>
</file>