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43"/>
  </p:notesMasterIdLst>
  <p:handoutMasterIdLst>
    <p:handoutMasterId r:id="rId44"/>
  </p:handoutMasterIdLst>
  <p:sldIdLst>
    <p:sldId id="256" r:id="rId2"/>
    <p:sldId id="259" r:id="rId3"/>
    <p:sldId id="300" r:id="rId4"/>
    <p:sldId id="280" r:id="rId5"/>
    <p:sldId id="292" r:id="rId6"/>
    <p:sldId id="281" r:id="rId7"/>
    <p:sldId id="282" r:id="rId8"/>
    <p:sldId id="283" r:id="rId9"/>
    <p:sldId id="284" r:id="rId10"/>
    <p:sldId id="285" r:id="rId11"/>
    <p:sldId id="286" r:id="rId12"/>
    <p:sldId id="287" r:id="rId13"/>
    <p:sldId id="293" r:id="rId14"/>
    <p:sldId id="288" r:id="rId15"/>
    <p:sldId id="294" r:id="rId16"/>
    <p:sldId id="289" r:id="rId17"/>
    <p:sldId id="295" r:id="rId18"/>
    <p:sldId id="290" r:id="rId19"/>
    <p:sldId id="296" r:id="rId20"/>
    <p:sldId id="260" r:id="rId21"/>
    <p:sldId id="261" r:id="rId22"/>
    <p:sldId id="262" r:id="rId23"/>
    <p:sldId id="263" r:id="rId24"/>
    <p:sldId id="264" r:id="rId25"/>
    <p:sldId id="265" r:id="rId26"/>
    <p:sldId id="266" r:id="rId27"/>
    <p:sldId id="267" r:id="rId28"/>
    <p:sldId id="268" r:id="rId29"/>
    <p:sldId id="269" r:id="rId30"/>
    <p:sldId id="270" r:id="rId31"/>
    <p:sldId id="271" r:id="rId32"/>
    <p:sldId id="297" r:id="rId33"/>
    <p:sldId id="298" r:id="rId34"/>
    <p:sldId id="299" r:id="rId35"/>
    <p:sldId id="273" r:id="rId36"/>
    <p:sldId id="274" r:id="rId37"/>
    <p:sldId id="275" r:id="rId38"/>
    <p:sldId id="276" r:id="rId39"/>
    <p:sldId id="277" r:id="rId40"/>
    <p:sldId id="278" r:id="rId41"/>
    <p:sldId id="279" r:id="rId4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27" autoAdjust="0"/>
    <p:restoredTop sz="79136" autoAdjust="0"/>
  </p:normalViewPr>
  <p:slideViewPr>
    <p:cSldViewPr>
      <p:cViewPr varScale="1">
        <p:scale>
          <a:sx n="68" d="100"/>
          <a:sy n="68" d="100"/>
        </p:scale>
        <p:origin x="1814" y="58"/>
      </p:cViewPr>
      <p:guideLst>
        <p:guide orient="horz" pos="2160"/>
        <p:guide pos="2880"/>
      </p:guideLst>
    </p:cSldViewPr>
  </p:slideViewPr>
  <p:notesTextViewPr>
    <p:cViewPr>
      <p:scale>
        <a:sx n="100" d="100"/>
        <a:sy n="100" d="100"/>
      </p:scale>
      <p:origin x="0" y="0"/>
    </p:cViewPr>
  </p:notesTextViewPr>
  <p:notesViewPr>
    <p:cSldViewPr>
      <p:cViewPr varScale="1">
        <p:scale>
          <a:sx n="67" d="100"/>
          <a:sy n="67" d="100"/>
        </p:scale>
        <p:origin x="-334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3030C0-1A9B-4540-A361-B8C31BCE20EC}" type="doc">
      <dgm:prSet loTypeId="urn:microsoft.com/office/officeart/2005/8/layout/matrix3" loCatId="matrix" qsTypeId="urn:microsoft.com/office/officeart/2005/8/quickstyle/simple3" qsCatId="simple" csTypeId="urn:microsoft.com/office/officeart/2005/8/colors/accent1_2" csCatId="accent1"/>
      <dgm:spPr/>
      <dgm:t>
        <a:bodyPr/>
        <a:lstStyle/>
        <a:p>
          <a:endParaRPr lang="zh-CN" altLang="en-US"/>
        </a:p>
      </dgm:t>
    </dgm:pt>
    <dgm:pt modelId="{6248C42A-DE1F-4C73-92FB-50710DAFA51E}">
      <dgm:prSet custT="1"/>
      <dgm:spPr/>
      <dgm:t>
        <a:bodyPr/>
        <a:lstStyle/>
        <a:p>
          <a:pPr rtl="0"/>
          <a:r>
            <a:rPr lang="zh-CN" altLang="en-US" sz="2400" dirty="0"/>
            <a:t>用户登录</a:t>
          </a:r>
        </a:p>
      </dgm:t>
    </dgm:pt>
    <dgm:pt modelId="{7E3018F3-CE5F-46CD-9C23-9EF527278519}" type="parTrans" cxnId="{46FDBFD6-CA69-4A1C-9531-403208B7DBBE}">
      <dgm:prSet/>
      <dgm:spPr/>
      <dgm:t>
        <a:bodyPr/>
        <a:lstStyle/>
        <a:p>
          <a:endParaRPr lang="zh-CN" altLang="en-US" sz="2400"/>
        </a:p>
      </dgm:t>
    </dgm:pt>
    <dgm:pt modelId="{94098251-0B72-47CE-BF9D-F349D739A618}" type="sibTrans" cxnId="{46FDBFD6-CA69-4A1C-9531-403208B7DBBE}">
      <dgm:prSet/>
      <dgm:spPr/>
      <dgm:t>
        <a:bodyPr/>
        <a:lstStyle/>
        <a:p>
          <a:endParaRPr lang="zh-CN" altLang="en-US" sz="2400"/>
        </a:p>
      </dgm:t>
    </dgm:pt>
    <dgm:pt modelId="{4F66806B-155E-4224-B020-DD2031F4F3C9}">
      <dgm:prSet custT="1"/>
      <dgm:spPr/>
      <dgm:t>
        <a:bodyPr/>
        <a:lstStyle/>
        <a:p>
          <a:pPr rtl="0"/>
          <a:r>
            <a:rPr lang="zh-CN" altLang="en-US" sz="2400" dirty="0"/>
            <a:t>作业调度</a:t>
          </a:r>
        </a:p>
      </dgm:t>
    </dgm:pt>
    <dgm:pt modelId="{9AC65119-5E04-4D99-BC04-C75F01AAA25A}" type="parTrans" cxnId="{FF01408F-2075-488E-80B0-FF754F0550CC}">
      <dgm:prSet/>
      <dgm:spPr/>
      <dgm:t>
        <a:bodyPr/>
        <a:lstStyle/>
        <a:p>
          <a:endParaRPr lang="zh-CN" altLang="en-US" sz="2400"/>
        </a:p>
      </dgm:t>
    </dgm:pt>
    <dgm:pt modelId="{0A06E4D2-6F0A-4251-AC96-2C90CC4CADB0}" type="sibTrans" cxnId="{FF01408F-2075-488E-80B0-FF754F0550CC}">
      <dgm:prSet/>
      <dgm:spPr/>
      <dgm:t>
        <a:bodyPr/>
        <a:lstStyle/>
        <a:p>
          <a:endParaRPr lang="zh-CN" altLang="en-US" sz="2400"/>
        </a:p>
      </dgm:t>
    </dgm:pt>
    <dgm:pt modelId="{3278903D-408C-4F10-B275-1F9BBA7032E1}">
      <dgm:prSet custT="1"/>
      <dgm:spPr/>
      <dgm:t>
        <a:bodyPr/>
        <a:lstStyle/>
        <a:p>
          <a:pPr rtl="0"/>
          <a:r>
            <a:rPr lang="zh-CN" altLang="en-US" sz="2400"/>
            <a:t>提供服务</a:t>
          </a:r>
        </a:p>
      </dgm:t>
    </dgm:pt>
    <dgm:pt modelId="{7E3118AE-B726-4D32-AD63-EE7FA89D175E}" type="parTrans" cxnId="{388BA329-BF23-4476-8121-97B7D8664FB0}">
      <dgm:prSet/>
      <dgm:spPr/>
      <dgm:t>
        <a:bodyPr/>
        <a:lstStyle/>
        <a:p>
          <a:endParaRPr lang="zh-CN" altLang="en-US" sz="2400"/>
        </a:p>
      </dgm:t>
    </dgm:pt>
    <dgm:pt modelId="{2013DD02-E161-4DE4-9900-C55148B78D54}" type="sibTrans" cxnId="{388BA329-BF23-4476-8121-97B7D8664FB0}">
      <dgm:prSet/>
      <dgm:spPr/>
      <dgm:t>
        <a:bodyPr/>
        <a:lstStyle/>
        <a:p>
          <a:endParaRPr lang="zh-CN" altLang="en-US" sz="2400"/>
        </a:p>
      </dgm:t>
    </dgm:pt>
    <dgm:pt modelId="{7F3E703B-78B0-4879-97EB-3DF3703208C0}">
      <dgm:prSet custT="1"/>
      <dgm:spPr/>
      <dgm:t>
        <a:bodyPr/>
        <a:lstStyle/>
        <a:p>
          <a:pPr rtl="0"/>
          <a:r>
            <a:rPr lang="zh-CN" altLang="en-US" sz="2400"/>
            <a:t>应用请求</a:t>
          </a:r>
        </a:p>
      </dgm:t>
    </dgm:pt>
    <dgm:pt modelId="{86BD8B7B-6DAF-4393-BE08-F11E85F89D08}" type="parTrans" cxnId="{36620FC0-0D64-4446-A515-52041C3033AB}">
      <dgm:prSet/>
      <dgm:spPr/>
      <dgm:t>
        <a:bodyPr/>
        <a:lstStyle/>
        <a:p>
          <a:endParaRPr lang="zh-CN" altLang="en-US" sz="2400"/>
        </a:p>
      </dgm:t>
    </dgm:pt>
    <dgm:pt modelId="{72C914B6-489E-487E-9302-F2AC47B7F923}" type="sibTrans" cxnId="{36620FC0-0D64-4446-A515-52041C3033AB}">
      <dgm:prSet/>
      <dgm:spPr/>
      <dgm:t>
        <a:bodyPr/>
        <a:lstStyle/>
        <a:p>
          <a:endParaRPr lang="zh-CN" altLang="en-US" sz="2400"/>
        </a:p>
      </dgm:t>
    </dgm:pt>
    <dgm:pt modelId="{F35BCDBD-5A01-4675-BFCD-9FC298EC2A9F}" type="pres">
      <dgm:prSet presAssocID="{893030C0-1A9B-4540-A361-B8C31BCE20EC}" presName="matrix" presStyleCnt="0">
        <dgm:presLayoutVars>
          <dgm:chMax val="1"/>
          <dgm:dir/>
          <dgm:resizeHandles val="exact"/>
        </dgm:presLayoutVars>
      </dgm:prSet>
      <dgm:spPr/>
    </dgm:pt>
    <dgm:pt modelId="{D98B050A-E73C-478A-AA14-89B16E66DC1B}" type="pres">
      <dgm:prSet presAssocID="{893030C0-1A9B-4540-A361-B8C31BCE20EC}" presName="diamond" presStyleLbl="bgShp" presStyleIdx="0" presStyleCnt="1"/>
      <dgm:spPr/>
    </dgm:pt>
    <dgm:pt modelId="{BDC9EBF4-687B-4F62-929D-BDD3D3A2257C}" type="pres">
      <dgm:prSet presAssocID="{893030C0-1A9B-4540-A361-B8C31BCE20EC}" presName="quad1" presStyleLbl="node1" presStyleIdx="0" presStyleCnt="4">
        <dgm:presLayoutVars>
          <dgm:chMax val="0"/>
          <dgm:chPref val="0"/>
          <dgm:bulletEnabled val="1"/>
        </dgm:presLayoutVars>
      </dgm:prSet>
      <dgm:spPr/>
    </dgm:pt>
    <dgm:pt modelId="{FF2DBA0C-F779-4BBA-A474-E8911BFFEDC7}" type="pres">
      <dgm:prSet presAssocID="{893030C0-1A9B-4540-A361-B8C31BCE20EC}" presName="quad2" presStyleLbl="node1" presStyleIdx="1" presStyleCnt="4">
        <dgm:presLayoutVars>
          <dgm:chMax val="0"/>
          <dgm:chPref val="0"/>
          <dgm:bulletEnabled val="1"/>
        </dgm:presLayoutVars>
      </dgm:prSet>
      <dgm:spPr/>
    </dgm:pt>
    <dgm:pt modelId="{D7F06252-3AA1-451D-B5AC-0503B3215FBB}" type="pres">
      <dgm:prSet presAssocID="{893030C0-1A9B-4540-A361-B8C31BCE20EC}" presName="quad3" presStyleLbl="node1" presStyleIdx="2" presStyleCnt="4">
        <dgm:presLayoutVars>
          <dgm:chMax val="0"/>
          <dgm:chPref val="0"/>
          <dgm:bulletEnabled val="1"/>
        </dgm:presLayoutVars>
      </dgm:prSet>
      <dgm:spPr/>
    </dgm:pt>
    <dgm:pt modelId="{2B164D4F-B72F-4C76-8890-C54D9A839503}" type="pres">
      <dgm:prSet presAssocID="{893030C0-1A9B-4540-A361-B8C31BCE20EC}" presName="quad4" presStyleLbl="node1" presStyleIdx="3" presStyleCnt="4">
        <dgm:presLayoutVars>
          <dgm:chMax val="0"/>
          <dgm:chPref val="0"/>
          <dgm:bulletEnabled val="1"/>
        </dgm:presLayoutVars>
      </dgm:prSet>
      <dgm:spPr/>
    </dgm:pt>
  </dgm:ptLst>
  <dgm:cxnLst>
    <dgm:cxn modelId="{B3331A01-6155-4E2E-9B76-7C72E9575468}" type="presOf" srcId="{3278903D-408C-4F10-B275-1F9BBA7032E1}" destId="{D7F06252-3AA1-451D-B5AC-0503B3215FBB}" srcOrd="0" destOrd="0" presId="urn:microsoft.com/office/officeart/2005/8/layout/matrix3"/>
    <dgm:cxn modelId="{388BA329-BF23-4476-8121-97B7D8664FB0}" srcId="{893030C0-1A9B-4540-A361-B8C31BCE20EC}" destId="{3278903D-408C-4F10-B275-1F9BBA7032E1}" srcOrd="2" destOrd="0" parTransId="{7E3118AE-B726-4D32-AD63-EE7FA89D175E}" sibTransId="{2013DD02-E161-4DE4-9900-C55148B78D54}"/>
    <dgm:cxn modelId="{EE52E951-A37F-4F05-8889-3856BF10773F}" type="presOf" srcId="{7F3E703B-78B0-4879-97EB-3DF3703208C0}" destId="{2B164D4F-B72F-4C76-8890-C54D9A839503}" srcOrd="0" destOrd="0" presId="urn:microsoft.com/office/officeart/2005/8/layout/matrix3"/>
    <dgm:cxn modelId="{FF01408F-2075-488E-80B0-FF754F0550CC}" srcId="{893030C0-1A9B-4540-A361-B8C31BCE20EC}" destId="{4F66806B-155E-4224-B020-DD2031F4F3C9}" srcOrd="1" destOrd="0" parTransId="{9AC65119-5E04-4D99-BC04-C75F01AAA25A}" sibTransId="{0A06E4D2-6F0A-4251-AC96-2C90CC4CADB0}"/>
    <dgm:cxn modelId="{A3B814A7-0751-4AE1-B66F-D0251D2084EF}" type="presOf" srcId="{893030C0-1A9B-4540-A361-B8C31BCE20EC}" destId="{F35BCDBD-5A01-4675-BFCD-9FC298EC2A9F}" srcOrd="0" destOrd="0" presId="urn:microsoft.com/office/officeart/2005/8/layout/matrix3"/>
    <dgm:cxn modelId="{2AA4CFAA-12DB-443F-8AB8-D6E2231F78CE}" type="presOf" srcId="{4F66806B-155E-4224-B020-DD2031F4F3C9}" destId="{FF2DBA0C-F779-4BBA-A474-E8911BFFEDC7}" srcOrd="0" destOrd="0" presId="urn:microsoft.com/office/officeart/2005/8/layout/matrix3"/>
    <dgm:cxn modelId="{36620FC0-0D64-4446-A515-52041C3033AB}" srcId="{893030C0-1A9B-4540-A361-B8C31BCE20EC}" destId="{7F3E703B-78B0-4879-97EB-3DF3703208C0}" srcOrd="3" destOrd="0" parTransId="{86BD8B7B-6DAF-4393-BE08-F11E85F89D08}" sibTransId="{72C914B6-489E-487E-9302-F2AC47B7F923}"/>
    <dgm:cxn modelId="{46FDBFD6-CA69-4A1C-9531-403208B7DBBE}" srcId="{893030C0-1A9B-4540-A361-B8C31BCE20EC}" destId="{6248C42A-DE1F-4C73-92FB-50710DAFA51E}" srcOrd="0" destOrd="0" parTransId="{7E3018F3-CE5F-46CD-9C23-9EF527278519}" sibTransId="{94098251-0B72-47CE-BF9D-F349D739A618}"/>
    <dgm:cxn modelId="{D1466AF9-45FE-45BD-8CE6-9A42586FAA1D}" type="presOf" srcId="{6248C42A-DE1F-4C73-92FB-50710DAFA51E}" destId="{BDC9EBF4-687B-4F62-929D-BDD3D3A2257C}" srcOrd="0" destOrd="0" presId="urn:microsoft.com/office/officeart/2005/8/layout/matrix3"/>
    <dgm:cxn modelId="{EB49B28A-F672-4C64-883F-D2523A4176AB}" type="presParOf" srcId="{F35BCDBD-5A01-4675-BFCD-9FC298EC2A9F}" destId="{D98B050A-E73C-478A-AA14-89B16E66DC1B}" srcOrd="0" destOrd="0" presId="urn:microsoft.com/office/officeart/2005/8/layout/matrix3"/>
    <dgm:cxn modelId="{6DC45767-2518-4862-AB47-061E3059EBC3}" type="presParOf" srcId="{F35BCDBD-5A01-4675-BFCD-9FC298EC2A9F}" destId="{BDC9EBF4-687B-4F62-929D-BDD3D3A2257C}" srcOrd="1" destOrd="0" presId="urn:microsoft.com/office/officeart/2005/8/layout/matrix3"/>
    <dgm:cxn modelId="{E77C8CE8-4E41-41F9-8741-D8326EBE214F}" type="presParOf" srcId="{F35BCDBD-5A01-4675-BFCD-9FC298EC2A9F}" destId="{FF2DBA0C-F779-4BBA-A474-E8911BFFEDC7}" srcOrd="2" destOrd="0" presId="urn:microsoft.com/office/officeart/2005/8/layout/matrix3"/>
    <dgm:cxn modelId="{B93EC306-3D7C-4CFF-B024-F2B8E464A600}" type="presParOf" srcId="{F35BCDBD-5A01-4675-BFCD-9FC298EC2A9F}" destId="{D7F06252-3AA1-451D-B5AC-0503B3215FBB}" srcOrd="3" destOrd="0" presId="urn:microsoft.com/office/officeart/2005/8/layout/matrix3"/>
    <dgm:cxn modelId="{23869523-973C-4FA4-BD0B-3D81D13CD20D}" type="presParOf" srcId="{F35BCDBD-5A01-4675-BFCD-9FC298EC2A9F}" destId="{2B164D4F-B72F-4C76-8890-C54D9A839503}"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456207D-0BF6-4090-B4D4-CA3A35ADC574}" type="doc">
      <dgm:prSet loTypeId="urn:diagrams.loki3.com/TabbedArc+Icon" loCatId="officeonline" qsTypeId="urn:microsoft.com/office/officeart/2005/8/quickstyle/simple3" qsCatId="simple" csTypeId="urn:microsoft.com/office/officeart/2005/8/colors/accent1_2" csCatId="accent1"/>
      <dgm:spPr/>
      <dgm:t>
        <a:bodyPr/>
        <a:lstStyle/>
        <a:p>
          <a:endParaRPr lang="zh-CN" altLang="en-US"/>
        </a:p>
      </dgm:t>
    </dgm:pt>
    <dgm:pt modelId="{6DC758E6-76F3-4DC3-B5CE-875D00D5CEA4}">
      <dgm:prSet custT="1"/>
      <dgm:spPr/>
      <dgm:t>
        <a:bodyPr/>
        <a:lstStyle/>
        <a:p>
          <a:pPr rtl="0"/>
          <a:r>
            <a:rPr lang="zh-CN" altLang="en-US" sz="2400"/>
            <a:t>正常结束</a:t>
          </a:r>
        </a:p>
      </dgm:t>
    </dgm:pt>
    <dgm:pt modelId="{1CEE6BF9-0458-4A69-81DA-04693891E60A}" type="parTrans" cxnId="{0AF89D85-6B5F-4E28-B401-15DF8580DEA1}">
      <dgm:prSet/>
      <dgm:spPr/>
      <dgm:t>
        <a:bodyPr/>
        <a:lstStyle/>
        <a:p>
          <a:endParaRPr lang="zh-CN" altLang="en-US" sz="2400"/>
        </a:p>
      </dgm:t>
    </dgm:pt>
    <dgm:pt modelId="{298AA1D9-7ABE-4A8B-9167-D53C4D1F058A}" type="sibTrans" cxnId="{0AF89D85-6B5F-4E28-B401-15DF8580DEA1}">
      <dgm:prSet/>
      <dgm:spPr/>
      <dgm:t>
        <a:bodyPr/>
        <a:lstStyle/>
        <a:p>
          <a:endParaRPr lang="zh-CN" altLang="en-US" sz="2400"/>
        </a:p>
      </dgm:t>
    </dgm:pt>
    <dgm:pt modelId="{F0479AC1-FB19-4BA9-A1CD-544991327B41}">
      <dgm:prSet custT="1"/>
      <dgm:spPr/>
      <dgm:t>
        <a:bodyPr/>
        <a:lstStyle/>
        <a:p>
          <a:pPr rtl="0"/>
          <a:r>
            <a:rPr lang="zh-CN" altLang="en-US" sz="2400"/>
            <a:t>异常结束</a:t>
          </a:r>
        </a:p>
      </dgm:t>
    </dgm:pt>
    <dgm:pt modelId="{4E161A4F-F5E0-4AED-BDF4-B6BC6DBD9885}" type="parTrans" cxnId="{06161227-4F5A-458C-BB6E-1CE7386A1D6C}">
      <dgm:prSet/>
      <dgm:spPr/>
      <dgm:t>
        <a:bodyPr/>
        <a:lstStyle/>
        <a:p>
          <a:endParaRPr lang="zh-CN" altLang="en-US" sz="2400"/>
        </a:p>
      </dgm:t>
    </dgm:pt>
    <dgm:pt modelId="{E4534A1E-8074-40E9-81E4-7B27D8E1F5FF}" type="sibTrans" cxnId="{06161227-4F5A-458C-BB6E-1CE7386A1D6C}">
      <dgm:prSet/>
      <dgm:spPr/>
      <dgm:t>
        <a:bodyPr/>
        <a:lstStyle/>
        <a:p>
          <a:endParaRPr lang="zh-CN" altLang="en-US" sz="2400"/>
        </a:p>
      </dgm:t>
    </dgm:pt>
    <dgm:pt modelId="{30A9620E-883D-45FC-98A5-85875A6C9B0B}">
      <dgm:prSet custT="1"/>
      <dgm:spPr/>
      <dgm:t>
        <a:bodyPr/>
        <a:lstStyle/>
        <a:p>
          <a:pPr rtl="0"/>
          <a:r>
            <a:rPr lang="zh-CN" altLang="en-US" sz="2400"/>
            <a:t>外界干预</a:t>
          </a:r>
        </a:p>
      </dgm:t>
    </dgm:pt>
    <dgm:pt modelId="{D5983A7E-693C-424C-A9D8-8C3790875273}" type="parTrans" cxnId="{46162405-07B2-4AE5-B883-750A01920CF6}">
      <dgm:prSet/>
      <dgm:spPr/>
      <dgm:t>
        <a:bodyPr/>
        <a:lstStyle/>
        <a:p>
          <a:endParaRPr lang="zh-CN" altLang="en-US" sz="2400"/>
        </a:p>
      </dgm:t>
    </dgm:pt>
    <dgm:pt modelId="{E9B36A56-D54E-4580-BE90-9DDC29D514EB}" type="sibTrans" cxnId="{46162405-07B2-4AE5-B883-750A01920CF6}">
      <dgm:prSet/>
      <dgm:spPr/>
      <dgm:t>
        <a:bodyPr/>
        <a:lstStyle/>
        <a:p>
          <a:endParaRPr lang="zh-CN" altLang="en-US" sz="2400"/>
        </a:p>
      </dgm:t>
    </dgm:pt>
    <dgm:pt modelId="{904DCE2E-6B0E-4BBD-BA1C-1AB8D3CA21F2}" type="pres">
      <dgm:prSet presAssocID="{C456207D-0BF6-4090-B4D4-CA3A35ADC574}" presName="Name0" presStyleCnt="0">
        <dgm:presLayoutVars>
          <dgm:dir/>
          <dgm:resizeHandles val="exact"/>
        </dgm:presLayoutVars>
      </dgm:prSet>
      <dgm:spPr/>
    </dgm:pt>
    <dgm:pt modelId="{F2B401E1-3BF2-48C4-BA6E-1EBF14B03B5A}" type="pres">
      <dgm:prSet presAssocID="{6DC758E6-76F3-4DC3-B5CE-875D00D5CEA4}" presName="twoplus" presStyleLbl="node1" presStyleIdx="0" presStyleCnt="3">
        <dgm:presLayoutVars>
          <dgm:bulletEnabled val="1"/>
        </dgm:presLayoutVars>
      </dgm:prSet>
      <dgm:spPr/>
    </dgm:pt>
    <dgm:pt modelId="{F8D76A85-D16D-430D-AF49-E2942DC1A52D}" type="pres">
      <dgm:prSet presAssocID="{F0479AC1-FB19-4BA9-A1CD-544991327B41}" presName="twoplus" presStyleLbl="node1" presStyleIdx="1" presStyleCnt="3">
        <dgm:presLayoutVars>
          <dgm:bulletEnabled val="1"/>
        </dgm:presLayoutVars>
      </dgm:prSet>
      <dgm:spPr/>
    </dgm:pt>
    <dgm:pt modelId="{0D5873C3-4DEE-488A-B7A8-7453ED85E5D0}" type="pres">
      <dgm:prSet presAssocID="{30A9620E-883D-45FC-98A5-85875A6C9B0B}" presName="twoplus" presStyleLbl="node1" presStyleIdx="2" presStyleCnt="3">
        <dgm:presLayoutVars>
          <dgm:bulletEnabled val="1"/>
        </dgm:presLayoutVars>
      </dgm:prSet>
      <dgm:spPr/>
    </dgm:pt>
  </dgm:ptLst>
  <dgm:cxnLst>
    <dgm:cxn modelId="{46162405-07B2-4AE5-B883-750A01920CF6}" srcId="{C456207D-0BF6-4090-B4D4-CA3A35ADC574}" destId="{30A9620E-883D-45FC-98A5-85875A6C9B0B}" srcOrd="2" destOrd="0" parTransId="{D5983A7E-693C-424C-A9D8-8C3790875273}" sibTransId="{E9B36A56-D54E-4580-BE90-9DDC29D514EB}"/>
    <dgm:cxn modelId="{97FC041E-C75E-4CD1-9AEA-002A200CF3F4}" type="presOf" srcId="{F0479AC1-FB19-4BA9-A1CD-544991327B41}" destId="{F8D76A85-D16D-430D-AF49-E2942DC1A52D}" srcOrd="0" destOrd="0" presId="urn:diagrams.loki3.com/TabbedArc+Icon"/>
    <dgm:cxn modelId="{06161227-4F5A-458C-BB6E-1CE7386A1D6C}" srcId="{C456207D-0BF6-4090-B4D4-CA3A35ADC574}" destId="{F0479AC1-FB19-4BA9-A1CD-544991327B41}" srcOrd="1" destOrd="0" parTransId="{4E161A4F-F5E0-4AED-BDF4-B6BC6DBD9885}" sibTransId="{E4534A1E-8074-40E9-81E4-7B27D8E1F5FF}"/>
    <dgm:cxn modelId="{B065D629-4EC0-4025-892A-C90DAFE7A825}" type="presOf" srcId="{6DC758E6-76F3-4DC3-B5CE-875D00D5CEA4}" destId="{F2B401E1-3BF2-48C4-BA6E-1EBF14B03B5A}" srcOrd="0" destOrd="0" presId="urn:diagrams.loki3.com/TabbedArc+Icon"/>
    <dgm:cxn modelId="{0AF89D85-6B5F-4E28-B401-15DF8580DEA1}" srcId="{C456207D-0BF6-4090-B4D4-CA3A35ADC574}" destId="{6DC758E6-76F3-4DC3-B5CE-875D00D5CEA4}" srcOrd="0" destOrd="0" parTransId="{1CEE6BF9-0458-4A69-81DA-04693891E60A}" sibTransId="{298AA1D9-7ABE-4A8B-9167-D53C4D1F058A}"/>
    <dgm:cxn modelId="{B63593AE-AE34-4847-A47E-BE4132DD6776}" type="presOf" srcId="{C456207D-0BF6-4090-B4D4-CA3A35ADC574}" destId="{904DCE2E-6B0E-4BBD-BA1C-1AB8D3CA21F2}" srcOrd="0" destOrd="0" presId="urn:diagrams.loki3.com/TabbedArc+Icon"/>
    <dgm:cxn modelId="{2B2463EF-F2AB-41E1-AA0D-C62EF6119106}" type="presOf" srcId="{30A9620E-883D-45FC-98A5-85875A6C9B0B}" destId="{0D5873C3-4DEE-488A-B7A8-7453ED85E5D0}" srcOrd="0" destOrd="0" presId="urn:diagrams.loki3.com/TabbedArc+Icon"/>
    <dgm:cxn modelId="{4E8CC3CB-3D9F-4D70-9108-2C1107D482C5}" type="presParOf" srcId="{904DCE2E-6B0E-4BBD-BA1C-1AB8D3CA21F2}" destId="{F2B401E1-3BF2-48C4-BA6E-1EBF14B03B5A}" srcOrd="0" destOrd="0" presId="urn:diagrams.loki3.com/TabbedArc+Icon"/>
    <dgm:cxn modelId="{4C48A117-9DEE-4941-821F-F1DA39CA2A9F}" type="presParOf" srcId="{904DCE2E-6B0E-4BBD-BA1C-1AB8D3CA21F2}" destId="{F8D76A85-D16D-430D-AF49-E2942DC1A52D}" srcOrd="1" destOrd="0" presId="urn:diagrams.loki3.com/TabbedArc+Icon"/>
    <dgm:cxn modelId="{E0102E61-F855-474C-963C-FE31595F52D9}" type="presParOf" srcId="{904DCE2E-6B0E-4BBD-BA1C-1AB8D3CA21F2}" destId="{0D5873C3-4DEE-488A-B7A8-7453ED85E5D0}" srcOrd="2" destOrd="0" presId="urn:diagrams.loki3.com/TabbedArc+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B98DD9F-7E3B-4373-9683-B5164F761C51}" type="doc">
      <dgm:prSet loTypeId="urn:microsoft.com/office/officeart/2008/layout/LinedList" loCatId="list" qsTypeId="urn:microsoft.com/office/officeart/2005/8/quickstyle/simple3" qsCatId="simple" csTypeId="urn:microsoft.com/office/officeart/2005/8/colors/accent1_2" csCatId="accent1" phldr="1"/>
      <dgm:spPr/>
      <dgm:t>
        <a:bodyPr/>
        <a:lstStyle/>
        <a:p>
          <a:endParaRPr lang="zh-CN" altLang="en-US"/>
        </a:p>
      </dgm:t>
    </dgm:pt>
    <dgm:pt modelId="{1C4BE9BB-8AAC-405E-B209-45E930152D27}">
      <dgm:prSet custT="1"/>
      <dgm:spPr/>
      <dgm:t>
        <a:bodyPr/>
        <a:lstStyle/>
        <a:p>
          <a:pPr rtl="0"/>
          <a:r>
            <a:rPr lang="zh-CN" altLang="en-US" sz="2800"/>
            <a:t>向系统请求共享资源失败</a:t>
          </a:r>
          <a:endParaRPr lang="zh-CN" altLang="en-US" sz="2800" dirty="0"/>
        </a:p>
      </dgm:t>
    </dgm:pt>
    <dgm:pt modelId="{062C9AF2-1929-499A-8E89-3EEC07CA17C3}" type="parTrans" cxnId="{510A008A-9081-476E-9A68-0AE9AC8611D0}">
      <dgm:prSet/>
      <dgm:spPr/>
      <dgm:t>
        <a:bodyPr/>
        <a:lstStyle/>
        <a:p>
          <a:endParaRPr lang="zh-CN" altLang="en-US" sz="1400"/>
        </a:p>
      </dgm:t>
    </dgm:pt>
    <dgm:pt modelId="{0799330B-F4E1-40C7-8535-A06092D9BE5D}" type="sibTrans" cxnId="{510A008A-9081-476E-9A68-0AE9AC8611D0}">
      <dgm:prSet/>
      <dgm:spPr/>
      <dgm:t>
        <a:bodyPr/>
        <a:lstStyle/>
        <a:p>
          <a:endParaRPr lang="zh-CN" altLang="en-US" sz="1400"/>
        </a:p>
      </dgm:t>
    </dgm:pt>
    <dgm:pt modelId="{4A35D308-9897-42E9-AD57-9923106DDD8D}">
      <dgm:prSet custT="1"/>
      <dgm:spPr/>
      <dgm:t>
        <a:bodyPr/>
        <a:lstStyle/>
        <a:p>
          <a:pPr rtl="0"/>
          <a:r>
            <a:rPr lang="zh-CN" altLang="en-US" sz="2800"/>
            <a:t>等待某种操作的完成</a:t>
          </a:r>
          <a:endParaRPr lang="zh-CN" altLang="en-US" sz="2800" dirty="0"/>
        </a:p>
      </dgm:t>
    </dgm:pt>
    <dgm:pt modelId="{14A8233A-3FF1-49FE-A49B-0837C8D8B7FD}" type="parTrans" cxnId="{4F301F60-E529-48CB-B59C-9AD96712E335}">
      <dgm:prSet/>
      <dgm:spPr/>
      <dgm:t>
        <a:bodyPr/>
        <a:lstStyle/>
        <a:p>
          <a:endParaRPr lang="zh-CN" altLang="en-US" sz="1400"/>
        </a:p>
      </dgm:t>
    </dgm:pt>
    <dgm:pt modelId="{0AD8C261-020B-48AE-9AD9-464D62EB35F5}" type="sibTrans" cxnId="{4F301F60-E529-48CB-B59C-9AD96712E335}">
      <dgm:prSet/>
      <dgm:spPr/>
      <dgm:t>
        <a:bodyPr/>
        <a:lstStyle/>
        <a:p>
          <a:endParaRPr lang="zh-CN" altLang="en-US" sz="1400"/>
        </a:p>
      </dgm:t>
    </dgm:pt>
    <dgm:pt modelId="{9A12BA54-851A-444D-A22B-63CBDFCEF2A9}">
      <dgm:prSet custT="1"/>
      <dgm:spPr/>
      <dgm:t>
        <a:bodyPr/>
        <a:lstStyle/>
        <a:p>
          <a:pPr rtl="0"/>
          <a:r>
            <a:rPr lang="zh-CN" altLang="en-US" sz="2800"/>
            <a:t>新数据尚未到达</a:t>
          </a:r>
        </a:p>
      </dgm:t>
    </dgm:pt>
    <dgm:pt modelId="{48FD77A9-C585-49B7-BB35-C66248DFE8EF}" type="parTrans" cxnId="{44453F0F-521A-4C34-9F8D-491B777A23B7}">
      <dgm:prSet/>
      <dgm:spPr/>
      <dgm:t>
        <a:bodyPr/>
        <a:lstStyle/>
        <a:p>
          <a:endParaRPr lang="zh-CN" altLang="en-US" sz="1400"/>
        </a:p>
      </dgm:t>
    </dgm:pt>
    <dgm:pt modelId="{2BDF0E88-F8DD-4BA9-9D74-AF2A52990210}" type="sibTrans" cxnId="{44453F0F-521A-4C34-9F8D-491B777A23B7}">
      <dgm:prSet/>
      <dgm:spPr/>
      <dgm:t>
        <a:bodyPr/>
        <a:lstStyle/>
        <a:p>
          <a:endParaRPr lang="zh-CN" altLang="en-US" sz="1400"/>
        </a:p>
      </dgm:t>
    </dgm:pt>
    <dgm:pt modelId="{46F7BAB5-77CA-44E6-89E9-70177C0CE63A}">
      <dgm:prSet custT="1"/>
      <dgm:spPr/>
      <dgm:t>
        <a:bodyPr/>
        <a:lstStyle/>
        <a:p>
          <a:pPr rtl="0"/>
          <a:r>
            <a:rPr lang="zh-CN" altLang="en-US" sz="2800"/>
            <a:t>无新工作可做</a:t>
          </a:r>
        </a:p>
      </dgm:t>
    </dgm:pt>
    <dgm:pt modelId="{B46BB047-E507-4779-9D2E-EDD8306E07E8}" type="parTrans" cxnId="{DC05A31E-4E0D-4636-BCFF-8E5AB561B81C}">
      <dgm:prSet/>
      <dgm:spPr/>
      <dgm:t>
        <a:bodyPr/>
        <a:lstStyle/>
        <a:p>
          <a:endParaRPr lang="zh-CN" altLang="en-US" sz="1400"/>
        </a:p>
      </dgm:t>
    </dgm:pt>
    <dgm:pt modelId="{B034C7B3-A868-42B7-B211-197790EEE09B}" type="sibTrans" cxnId="{DC05A31E-4E0D-4636-BCFF-8E5AB561B81C}">
      <dgm:prSet/>
      <dgm:spPr/>
      <dgm:t>
        <a:bodyPr/>
        <a:lstStyle/>
        <a:p>
          <a:endParaRPr lang="zh-CN" altLang="en-US" sz="1400"/>
        </a:p>
      </dgm:t>
    </dgm:pt>
    <dgm:pt modelId="{D938A9C2-4B2D-445A-A58E-123CADC26577}" type="pres">
      <dgm:prSet presAssocID="{0B98DD9F-7E3B-4373-9683-B5164F761C51}" presName="vert0" presStyleCnt="0">
        <dgm:presLayoutVars>
          <dgm:dir/>
          <dgm:animOne val="branch"/>
          <dgm:animLvl val="lvl"/>
        </dgm:presLayoutVars>
      </dgm:prSet>
      <dgm:spPr/>
    </dgm:pt>
    <dgm:pt modelId="{54647C61-53DC-482E-9AB9-6FDF08F39809}" type="pres">
      <dgm:prSet presAssocID="{1C4BE9BB-8AAC-405E-B209-45E930152D27}" presName="thickLine" presStyleLbl="alignNode1" presStyleIdx="0" presStyleCnt="4"/>
      <dgm:spPr/>
    </dgm:pt>
    <dgm:pt modelId="{75B6A35B-F355-47BE-9DCD-21447848AF47}" type="pres">
      <dgm:prSet presAssocID="{1C4BE9BB-8AAC-405E-B209-45E930152D27}" presName="horz1" presStyleCnt="0"/>
      <dgm:spPr/>
    </dgm:pt>
    <dgm:pt modelId="{FCBDAF1F-0292-4D47-A09E-A068D9D6BA7F}" type="pres">
      <dgm:prSet presAssocID="{1C4BE9BB-8AAC-405E-B209-45E930152D27}" presName="tx1" presStyleLbl="revTx" presStyleIdx="0" presStyleCnt="4"/>
      <dgm:spPr/>
    </dgm:pt>
    <dgm:pt modelId="{AE0F6632-B5A0-4F37-8E23-8251135FDC6E}" type="pres">
      <dgm:prSet presAssocID="{1C4BE9BB-8AAC-405E-B209-45E930152D27}" presName="vert1" presStyleCnt="0"/>
      <dgm:spPr/>
    </dgm:pt>
    <dgm:pt modelId="{698C55ED-81E9-4F32-95CB-E999EE17AE3D}" type="pres">
      <dgm:prSet presAssocID="{4A35D308-9897-42E9-AD57-9923106DDD8D}" presName="thickLine" presStyleLbl="alignNode1" presStyleIdx="1" presStyleCnt="4"/>
      <dgm:spPr/>
    </dgm:pt>
    <dgm:pt modelId="{6247C882-0251-4075-8733-970AC1E2E2F9}" type="pres">
      <dgm:prSet presAssocID="{4A35D308-9897-42E9-AD57-9923106DDD8D}" presName="horz1" presStyleCnt="0"/>
      <dgm:spPr/>
    </dgm:pt>
    <dgm:pt modelId="{5F3211D8-A765-4118-B333-D8984AFF10C1}" type="pres">
      <dgm:prSet presAssocID="{4A35D308-9897-42E9-AD57-9923106DDD8D}" presName="tx1" presStyleLbl="revTx" presStyleIdx="1" presStyleCnt="4"/>
      <dgm:spPr/>
    </dgm:pt>
    <dgm:pt modelId="{19CF467E-40E1-4D2F-B0B2-B3EB3027A55A}" type="pres">
      <dgm:prSet presAssocID="{4A35D308-9897-42E9-AD57-9923106DDD8D}" presName="vert1" presStyleCnt="0"/>
      <dgm:spPr/>
    </dgm:pt>
    <dgm:pt modelId="{0D351C07-E032-479B-A811-CFD5DC9F6224}" type="pres">
      <dgm:prSet presAssocID="{9A12BA54-851A-444D-A22B-63CBDFCEF2A9}" presName="thickLine" presStyleLbl="alignNode1" presStyleIdx="2" presStyleCnt="4"/>
      <dgm:spPr/>
    </dgm:pt>
    <dgm:pt modelId="{DA652A62-AC06-471D-9AFA-BC65FF612CE8}" type="pres">
      <dgm:prSet presAssocID="{9A12BA54-851A-444D-A22B-63CBDFCEF2A9}" presName="horz1" presStyleCnt="0"/>
      <dgm:spPr/>
    </dgm:pt>
    <dgm:pt modelId="{7AE1A49C-E68C-4C7A-AF24-99AC93D45EDB}" type="pres">
      <dgm:prSet presAssocID="{9A12BA54-851A-444D-A22B-63CBDFCEF2A9}" presName="tx1" presStyleLbl="revTx" presStyleIdx="2" presStyleCnt="4"/>
      <dgm:spPr/>
    </dgm:pt>
    <dgm:pt modelId="{D4C35B6B-94A9-48EC-ACB9-BE9DB9497463}" type="pres">
      <dgm:prSet presAssocID="{9A12BA54-851A-444D-A22B-63CBDFCEF2A9}" presName="vert1" presStyleCnt="0"/>
      <dgm:spPr/>
    </dgm:pt>
    <dgm:pt modelId="{C18602BF-A3E3-43AB-8374-98634F833197}" type="pres">
      <dgm:prSet presAssocID="{46F7BAB5-77CA-44E6-89E9-70177C0CE63A}" presName="thickLine" presStyleLbl="alignNode1" presStyleIdx="3" presStyleCnt="4"/>
      <dgm:spPr/>
    </dgm:pt>
    <dgm:pt modelId="{58F7EE39-5776-450E-8E93-1FA3340869DE}" type="pres">
      <dgm:prSet presAssocID="{46F7BAB5-77CA-44E6-89E9-70177C0CE63A}" presName="horz1" presStyleCnt="0"/>
      <dgm:spPr/>
    </dgm:pt>
    <dgm:pt modelId="{F1D137EA-BB3E-4ED8-B830-C7FA579ECA16}" type="pres">
      <dgm:prSet presAssocID="{46F7BAB5-77CA-44E6-89E9-70177C0CE63A}" presName="tx1" presStyleLbl="revTx" presStyleIdx="3" presStyleCnt="4"/>
      <dgm:spPr/>
    </dgm:pt>
    <dgm:pt modelId="{CBE7DF44-33C0-4194-864E-30DB2E6171D2}" type="pres">
      <dgm:prSet presAssocID="{46F7BAB5-77CA-44E6-89E9-70177C0CE63A}" presName="vert1" presStyleCnt="0"/>
      <dgm:spPr/>
    </dgm:pt>
  </dgm:ptLst>
  <dgm:cxnLst>
    <dgm:cxn modelId="{44453F0F-521A-4C34-9F8D-491B777A23B7}" srcId="{0B98DD9F-7E3B-4373-9683-B5164F761C51}" destId="{9A12BA54-851A-444D-A22B-63CBDFCEF2A9}" srcOrd="2" destOrd="0" parTransId="{48FD77A9-C585-49B7-BB35-C66248DFE8EF}" sibTransId="{2BDF0E88-F8DD-4BA9-9D74-AF2A52990210}"/>
    <dgm:cxn modelId="{DC05A31E-4E0D-4636-BCFF-8E5AB561B81C}" srcId="{0B98DD9F-7E3B-4373-9683-B5164F761C51}" destId="{46F7BAB5-77CA-44E6-89E9-70177C0CE63A}" srcOrd="3" destOrd="0" parTransId="{B46BB047-E507-4779-9D2E-EDD8306E07E8}" sibTransId="{B034C7B3-A868-42B7-B211-197790EEE09B}"/>
    <dgm:cxn modelId="{6E9CE421-5CC6-4E04-97D0-D3F2807F5286}" type="presOf" srcId="{46F7BAB5-77CA-44E6-89E9-70177C0CE63A}" destId="{F1D137EA-BB3E-4ED8-B830-C7FA579ECA16}" srcOrd="0" destOrd="0" presId="urn:microsoft.com/office/officeart/2008/layout/LinedList"/>
    <dgm:cxn modelId="{4F301F60-E529-48CB-B59C-9AD96712E335}" srcId="{0B98DD9F-7E3B-4373-9683-B5164F761C51}" destId="{4A35D308-9897-42E9-AD57-9923106DDD8D}" srcOrd="1" destOrd="0" parTransId="{14A8233A-3FF1-49FE-A49B-0837C8D8B7FD}" sibTransId="{0AD8C261-020B-48AE-9AD9-464D62EB35F5}"/>
    <dgm:cxn modelId="{510A008A-9081-476E-9A68-0AE9AC8611D0}" srcId="{0B98DD9F-7E3B-4373-9683-B5164F761C51}" destId="{1C4BE9BB-8AAC-405E-B209-45E930152D27}" srcOrd="0" destOrd="0" parTransId="{062C9AF2-1929-499A-8E89-3EEC07CA17C3}" sibTransId="{0799330B-F4E1-40C7-8535-A06092D9BE5D}"/>
    <dgm:cxn modelId="{0FF83590-76AD-49C5-BEAE-16A4C4E6B042}" type="presOf" srcId="{1C4BE9BB-8AAC-405E-B209-45E930152D27}" destId="{FCBDAF1F-0292-4D47-A09E-A068D9D6BA7F}" srcOrd="0" destOrd="0" presId="urn:microsoft.com/office/officeart/2008/layout/LinedList"/>
    <dgm:cxn modelId="{0B58C4AE-A65D-41A4-82F8-77EFD7AA9237}" type="presOf" srcId="{4A35D308-9897-42E9-AD57-9923106DDD8D}" destId="{5F3211D8-A765-4118-B333-D8984AFF10C1}" srcOrd="0" destOrd="0" presId="urn:microsoft.com/office/officeart/2008/layout/LinedList"/>
    <dgm:cxn modelId="{8279BDE1-418C-4334-A185-EF81DAF6204F}" type="presOf" srcId="{0B98DD9F-7E3B-4373-9683-B5164F761C51}" destId="{D938A9C2-4B2D-445A-A58E-123CADC26577}" srcOrd="0" destOrd="0" presId="urn:microsoft.com/office/officeart/2008/layout/LinedList"/>
    <dgm:cxn modelId="{A7A0B4E3-8C41-4ABF-8A91-86B97C54AEFB}" type="presOf" srcId="{9A12BA54-851A-444D-A22B-63CBDFCEF2A9}" destId="{7AE1A49C-E68C-4C7A-AF24-99AC93D45EDB}" srcOrd="0" destOrd="0" presId="urn:microsoft.com/office/officeart/2008/layout/LinedList"/>
    <dgm:cxn modelId="{604E2F56-D30D-4731-BBB5-5E34D66C304E}" type="presParOf" srcId="{D938A9C2-4B2D-445A-A58E-123CADC26577}" destId="{54647C61-53DC-482E-9AB9-6FDF08F39809}" srcOrd="0" destOrd="0" presId="urn:microsoft.com/office/officeart/2008/layout/LinedList"/>
    <dgm:cxn modelId="{CE5E3C27-071E-4F2F-AD1B-17B2E28566E4}" type="presParOf" srcId="{D938A9C2-4B2D-445A-A58E-123CADC26577}" destId="{75B6A35B-F355-47BE-9DCD-21447848AF47}" srcOrd="1" destOrd="0" presId="urn:microsoft.com/office/officeart/2008/layout/LinedList"/>
    <dgm:cxn modelId="{582AEF40-AF61-4F0E-9060-2BFD3F0BDBCB}" type="presParOf" srcId="{75B6A35B-F355-47BE-9DCD-21447848AF47}" destId="{FCBDAF1F-0292-4D47-A09E-A068D9D6BA7F}" srcOrd="0" destOrd="0" presId="urn:microsoft.com/office/officeart/2008/layout/LinedList"/>
    <dgm:cxn modelId="{2907668C-D8BD-4628-B485-00A3FD7D961A}" type="presParOf" srcId="{75B6A35B-F355-47BE-9DCD-21447848AF47}" destId="{AE0F6632-B5A0-4F37-8E23-8251135FDC6E}" srcOrd="1" destOrd="0" presId="urn:microsoft.com/office/officeart/2008/layout/LinedList"/>
    <dgm:cxn modelId="{FA8758CA-AA33-4BA6-9830-9474B1817FFC}" type="presParOf" srcId="{D938A9C2-4B2D-445A-A58E-123CADC26577}" destId="{698C55ED-81E9-4F32-95CB-E999EE17AE3D}" srcOrd="2" destOrd="0" presId="urn:microsoft.com/office/officeart/2008/layout/LinedList"/>
    <dgm:cxn modelId="{5C000AE5-1B75-45F8-BD59-86E373BB65CD}" type="presParOf" srcId="{D938A9C2-4B2D-445A-A58E-123CADC26577}" destId="{6247C882-0251-4075-8733-970AC1E2E2F9}" srcOrd="3" destOrd="0" presId="urn:microsoft.com/office/officeart/2008/layout/LinedList"/>
    <dgm:cxn modelId="{85EAEBB0-B1B1-433D-859C-471FA42DA7E6}" type="presParOf" srcId="{6247C882-0251-4075-8733-970AC1E2E2F9}" destId="{5F3211D8-A765-4118-B333-D8984AFF10C1}" srcOrd="0" destOrd="0" presId="urn:microsoft.com/office/officeart/2008/layout/LinedList"/>
    <dgm:cxn modelId="{9B523E75-ACA9-46DE-8A6A-92BA877DB375}" type="presParOf" srcId="{6247C882-0251-4075-8733-970AC1E2E2F9}" destId="{19CF467E-40E1-4D2F-B0B2-B3EB3027A55A}" srcOrd="1" destOrd="0" presId="urn:microsoft.com/office/officeart/2008/layout/LinedList"/>
    <dgm:cxn modelId="{5B1E45D1-A9FA-469C-A08E-ED739C022669}" type="presParOf" srcId="{D938A9C2-4B2D-445A-A58E-123CADC26577}" destId="{0D351C07-E032-479B-A811-CFD5DC9F6224}" srcOrd="4" destOrd="0" presId="urn:microsoft.com/office/officeart/2008/layout/LinedList"/>
    <dgm:cxn modelId="{7008AF7D-A34E-4A95-A594-18965CE3C42C}" type="presParOf" srcId="{D938A9C2-4B2D-445A-A58E-123CADC26577}" destId="{DA652A62-AC06-471D-9AFA-BC65FF612CE8}" srcOrd="5" destOrd="0" presId="urn:microsoft.com/office/officeart/2008/layout/LinedList"/>
    <dgm:cxn modelId="{2B9A7A3E-D1DF-44B8-A901-81869E11B637}" type="presParOf" srcId="{DA652A62-AC06-471D-9AFA-BC65FF612CE8}" destId="{7AE1A49C-E68C-4C7A-AF24-99AC93D45EDB}" srcOrd="0" destOrd="0" presId="urn:microsoft.com/office/officeart/2008/layout/LinedList"/>
    <dgm:cxn modelId="{6639CD71-32F1-4DDC-8D8C-84C6D2F08A3F}" type="presParOf" srcId="{DA652A62-AC06-471D-9AFA-BC65FF612CE8}" destId="{D4C35B6B-94A9-48EC-ACB9-BE9DB9497463}" srcOrd="1" destOrd="0" presId="urn:microsoft.com/office/officeart/2008/layout/LinedList"/>
    <dgm:cxn modelId="{2C52B73D-8D4F-44EB-839A-F09C70D43B8B}" type="presParOf" srcId="{D938A9C2-4B2D-445A-A58E-123CADC26577}" destId="{C18602BF-A3E3-43AB-8374-98634F833197}" srcOrd="6" destOrd="0" presId="urn:microsoft.com/office/officeart/2008/layout/LinedList"/>
    <dgm:cxn modelId="{0F301609-3BB0-4BDC-AC2E-3E6C2947B2C9}" type="presParOf" srcId="{D938A9C2-4B2D-445A-A58E-123CADC26577}" destId="{58F7EE39-5776-450E-8E93-1FA3340869DE}" srcOrd="7" destOrd="0" presId="urn:microsoft.com/office/officeart/2008/layout/LinedList"/>
    <dgm:cxn modelId="{3755E2E0-2177-457D-8262-C97B12D5EC86}" type="presParOf" srcId="{58F7EE39-5776-450E-8E93-1FA3340869DE}" destId="{F1D137EA-BB3E-4ED8-B830-C7FA579ECA16}" srcOrd="0" destOrd="0" presId="urn:microsoft.com/office/officeart/2008/layout/LinedList"/>
    <dgm:cxn modelId="{1B55FF17-B9E6-49A2-9809-318C8EC918F5}" type="presParOf" srcId="{58F7EE39-5776-450E-8E93-1FA3340869DE}" destId="{CBE7DF44-33C0-4194-864E-30DB2E6171D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8B050A-E73C-478A-AA14-89B16E66DC1B}">
      <dsp:nvSpPr>
        <dsp:cNvPr id="0" name=""/>
        <dsp:cNvSpPr/>
      </dsp:nvSpPr>
      <dsp:spPr>
        <a:xfrm>
          <a:off x="1584176" y="0"/>
          <a:ext cx="4464496" cy="4464496"/>
        </a:xfrm>
        <a:prstGeom prst="diamond">
          <a:avLst/>
        </a:prstGeom>
        <a:solidFill>
          <a:schemeClr val="accent1">
            <a:tint val="40000"/>
            <a:hueOff val="0"/>
            <a:satOff val="0"/>
            <a:lumOff val="0"/>
            <a:alphaOff val="0"/>
          </a:schemeClr>
        </a:solidFill>
        <a:ln>
          <a:noFill/>
        </a:ln>
        <a:effectLst>
          <a:outerShdw blurRad="38100" dist="25400" dir="5400000" rotWithShape="0">
            <a:srgbClr val="000000">
              <a:alpha val="40000"/>
            </a:srgbClr>
          </a:outerShdw>
        </a:effectLst>
      </dsp:spPr>
      <dsp:style>
        <a:lnRef idx="0">
          <a:scrgbClr r="0" g="0" b="0"/>
        </a:lnRef>
        <a:fillRef idx="1">
          <a:scrgbClr r="0" g="0" b="0"/>
        </a:fillRef>
        <a:effectRef idx="1">
          <a:scrgbClr r="0" g="0" b="0"/>
        </a:effectRef>
        <a:fontRef idx="minor"/>
      </dsp:style>
    </dsp:sp>
    <dsp:sp modelId="{BDC9EBF4-687B-4F62-929D-BDD3D3A2257C}">
      <dsp:nvSpPr>
        <dsp:cNvPr id="0" name=""/>
        <dsp:cNvSpPr/>
      </dsp:nvSpPr>
      <dsp:spPr>
        <a:xfrm>
          <a:off x="2008303" y="424127"/>
          <a:ext cx="1741153" cy="1741153"/>
        </a:xfrm>
        <a:prstGeom prst="roundRect">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altLang="en-US" sz="2400" kern="1200" dirty="0"/>
            <a:t>用户登录</a:t>
          </a:r>
        </a:p>
      </dsp:txBody>
      <dsp:txXfrm>
        <a:off x="2093299" y="509123"/>
        <a:ext cx="1571161" cy="1571161"/>
      </dsp:txXfrm>
    </dsp:sp>
    <dsp:sp modelId="{FF2DBA0C-F779-4BBA-A474-E8911BFFEDC7}">
      <dsp:nvSpPr>
        <dsp:cNvPr id="0" name=""/>
        <dsp:cNvSpPr/>
      </dsp:nvSpPr>
      <dsp:spPr>
        <a:xfrm>
          <a:off x="3883391" y="424127"/>
          <a:ext cx="1741153" cy="1741153"/>
        </a:xfrm>
        <a:prstGeom prst="roundRect">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altLang="en-US" sz="2400" kern="1200" dirty="0"/>
            <a:t>作业调度</a:t>
          </a:r>
        </a:p>
      </dsp:txBody>
      <dsp:txXfrm>
        <a:off x="3968387" y="509123"/>
        <a:ext cx="1571161" cy="1571161"/>
      </dsp:txXfrm>
    </dsp:sp>
    <dsp:sp modelId="{D7F06252-3AA1-451D-B5AC-0503B3215FBB}">
      <dsp:nvSpPr>
        <dsp:cNvPr id="0" name=""/>
        <dsp:cNvSpPr/>
      </dsp:nvSpPr>
      <dsp:spPr>
        <a:xfrm>
          <a:off x="2008303" y="2299215"/>
          <a:ext cx="1741153" cy="1741153"/>
        </a:xfrm>
        <a:prstGeom prst="roundRect">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altLang="en-US" sz="2400" kern="1200"/>
            <a:t>提供服务</a:t>
          </a:r>
        </a:p>
      </dsp:txBody>
      <dsp:txXfrm>
        <a:off x="2093299" y="2384211"/>
        <a:ext cx="1571161" cy="1571161"/>
      </dsp:txXfrm>
    </dsp:sp>
    <dsp:sp modelId="{2B164D4F-B72F-4C76-8890-C54D9A839503}">
      <dsp:nvSpPr>
        <dsp:cNvPr id="0" name=""/>
        <dsp:cNvSpPr/>
      </dsp:nvSpPr>
      <dsp:spPr>
        <a:xfrm>
          <a:off x="3883391" y="2299215"/>
          <a:ext cx="1741153" cy="1741153"/>
        </a:xfrm>
        <a:prstGeom prst="roundRect">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altLang="en-US" sz="2400" kern="1200"/>
            <a:t>应用请求</a:t>
          </a:r>
        </a:p>
      </dsp:txBody>
      <dsp:txXfrm>
        <a:off x="3968387" y="2384211"/>
        <a:ext cx="1571161" cy="15711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B401E1-3BF2-48C4-BA6E-1EBF14B03B5A}">
      <dsp:nvSpPr>
        <dsp:cNvPr id="0" name=""/>
        <dsp:cNvSpPr/>
      </dsp:nvSpPr>
      <dsp:spPr>
        <a:xfrm rot="19200000">
          <a:off x="1066" y="1024694"/>
          <a:ext cx="1802135" cy="1171387"/>
        </a:xfrm>
        <a:prstGeom prst="round2SameRect">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30480" rIns="91440" bIns="30480" numCol="1" spcCol="1270" anchor="ctr" anchorCtr="0">
          <a:noAutofit/>
        </a:bodyPr>
        <a:lstStyle/>
        <a:p>
          <a:pPr marL="0" lvl="0" indent="0" algn="ctr" defTabSz="1066800" rtl="0">
            <a:lnSpc>
              <a:spcPct val="90000"/>
            </a:lnSpc>
            <a:spcBef>
              <a:spcPct val="0"/>
            </a:spcBef>
            <a:spcAft>
              <a:spcPct val="35000"/>
            </a:spcAft>
            <a:buNone/>
          </a:pPr>
          <a:r>
            <a:rPr lang="zh-CN" altLang="en-US" sz="2400" kern="1200"/>
            <a:t>正常结束</a:t>
          </a:r>
        </a:p>
      </dsp:txBody>
      <dsp:txXfrm>
        <a:off x="76626" y="1075187"/>
        <a:ext cx="1687771" cy="1114205"/>
      </dsp:txXfrm>
    </dsp:sp>
    <dsp:sp modelId="{F8D76A85-D16D-430D-AF49-E2942DC1A52D}">
      <dsp:nvSpPr>
        <dsp:cNvPr id="0" name=""/>
        <dsp:cNvSpPr/>
      </dsp:nvSpPr>
      <dsp:spPr>
        <a:xfrm>
          <a:off x="2042132" y="281806"/>
          <a:ext cx="1802135" cy="1171387"/>
        </a:xfrm>
        <a:prstGeom prst="round2SameRect">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30480" rIns="91440" bIns="30480" numCol="1" spcCol="1270" anchor="ctr" anchorCtr="0">
          <a:noAutofit/>
        </a:bodyPr>
        <a:lstStyle/>
        <a:p>
          <a:pPr marL="0" lvl="0" indent="0" algn="ctr" defTabSz="1066800" rtl="0">
            <a:lnSpc>
              <a:spcPct val="90000"/>
            </a:lnSpc>
            <a:spcBef>
              <a:spcPct val="0"/>
            </a:spcBef>
            <a:spcAft>
              <a:spcPct val="35000"/>
            </a:spcAft>
            <a:buNone/>
          </a:pPr>
          <a:r>
            <a:rPr lang="zh-CN" altLang="en-US" sz="2400" kern="1200"/>
            <a:t>异常结束</a:t>
          </a:r>
        </a:p>
      </dsp:txBody>
      <dsp:txXfrm>
        <a:off x="2099314" y="338988"/>
        <a:ext cx="1687771" cy="1114205"/>
      </dsp:txXfrm>
    </dsp:sp>
    <dsp:sp modelId="{0D5873C3-4DEE-488A-B7A8-7453ED85E5D0}">
      <dsp:nvSpPr>
        <dsp:cNvPr id="0" name=""/>
        <dsp:cNvSpPr/>
      </dsp:nvSpPr>
      <dsp:spPr>
        <a:xfrm rot="2400000">
          <a:off x="4083198" y="1024694"/>
          <a:ext cx="1802135" cy="1171387"/>
        </a:xfrm>
        <a:prstGeom prst="round2SameRect">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30480" rIns="91440" bIns="30480" numCol="1" spcCol="1270" anchor="ctr" anchorCtr="0">
          <a:noAutofit/>
        </a:bodyPr>
        <a:lstStyle/>
        <a:p>
          <a:pPr marL="0" lvl="0" indent="0" algn="ctr" defTabSz="1066800" rtl="0">
            <a:lnSpc>
              <a:spcPct val="90000"/>
            </a:lnSpc>
            <a:spcBef>
              <a:spcPct val="0"/>
            </a:spcBef>
            <a:spcAft>
              <a:spcPct val="35000"/>
            </a:spcAft>
            <a:buNone/>
          </a:pPr>
          <a:r>
            <a:rPr lang="zh-CN" altLang="en-US" sz="2400" kern="1200"/>
            <a:t>外界干预</a:t>
          </a:r>
        </a:p>
      </dsp:txBody>
      <dsp:txXfrm>
        <a:off x="4122002" y="1075187"/>
        <a:ext cx="1687771" cy="111420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47C61-53DC-482E-9AB9-6FDF08F39809}">
      <dsp:nvSpPr>
        <dsp:cNvPr id="0" name=""/>
        <dsp:cNvSpPr/>
      </dsp:nvSpPr>
      <dsp:spPr>
        <a:xfrm>
          <a:off x="0" y="0"/>
          <a:ext cx="6336703" cy="0"/>
        </a:xfrm>
        <a:prstGeom prst="line">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w="9525" cap="flat" cmpd="sng" algn="ctr">
          <a:solidFill>
            <a:schemeClr val="accent1">
              <a:hueOff val="0"/>
              <a:satOff val="0"/>
              <a:lumOff val="0"/>
              <a:alphaOff val="0"/>
            </a:schemeClr>
          </a:solidFill>
          <a:prstDash val="solid"/>
        </a:ln>
        <a:effectLst>
          <a:outerShdw blurRad="38100" dist="25400" dir="5400000" rotWithShape="0">
            <a:srgbClr val="000000">
              <a:alpha val="40000"/>
            </a:srgbClr>
          </a:outerShdw>
        </a:effectLst>
      </dsp:spPr>
      <dsp:style>
        <a:lnRef idx="1">
          <a:scrgbClr r="0" g="0" b="0"/>
        </a:lnRef>
        <a:fillRef idx="2">
          <a:scrgbClr r="0" g="0" b="0"/>
        </a:fillRef>
        <a:effectRef idx="1">
          <a:scrgbClr r="0" g="0" b="0"/>
        </a:effectRef>
        <a:fontRef idx="minor">
          <a:schemeClr val="dk1"/>
        </a:fontRef>
      </dsp:style>
    </dsp:sp>
    <dsp:sp modelId="{FCBDAF1F-0292-4D47-A09E-A068D9D6BA7F}">
      <dsp:nvSpPr>
        <dsp:cNvPr id="0" name=""/>
        <dsp:cNvSpPr/>
      </dsp:nvSpPr>
      <dsp:spPr>
        <a:xfrm>
          <a:off x="0" y="0"/>
          <a:ext cx="6336703" cy="7380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rtl="0">
            <a:lnSpc>
              <a:spcPct val="90000"/>
            </a:lnSpc>
            <a:spcBef>
              <a:spcPct val="0"/>
            </a:spcBef>
            <a:spcAft>
              <a:spcPct val="35000"/>
            </a:spcAft>
            <a:buNone/>
          </a:pPr>
          <a:r>
            <a:rPr lang="zh-CN" altLang="en-US" sz="2800" kern="1200"/>
            <a:t>向系统请求共享资源失败</a:t>
          </a:r>
          <a:endParaRPr lang="zh-CN" altLang="en-US" sz="2800" kern="1200" dirty="0"/>
        </a:p>
      </dsp:txBody>
      <dsp:txXfrm>
        <a:off x="0" y="0"/>
        <a:ext cx="6336703" cy="738082"/>
      </dsp:txXfrm>
    </dsp:sp>
    <dsp:sp modelId="{698C55ED-81E9-4F32-95CB-E999EE17AE3D}">
      <dsp:nvSpPr>
        <dsp:cNvPr id="0" name=""/>
        <dsp:cNvSpPr/>
      </dsp:nvSpPr>
      <dsp:spPr>
        <a:xfrm>
          <a:off x="0" y="738082"/>
          <a:ext cx="6336703" cy="0"/>
        </a:xfrm>
        <a:prstGeom prst="line">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w="9525" cap="flat" cmpd="sng" algn="ctr">
          <a:solidFill>
            <a:schemeClr val="accent1">
              <a:hueOff val="0"/>
              <a:satOff val="0"/>
              <a:lumOff val="0"/>
              <a:alphaOff val="0"/>
            </a:schemeClr>
          </a:solidFill>
          <a:prstDash val="solid"/>
        </a:ln>
        <a:effectLst>
          <a:outerShdw blurRad="38100" dist="25400" dir="5400000" rotWithShape="0">
            <a:srgbClr val="000000">
              <a:alpha val="40000"/>
            </a:srgbClr>
          </a:outerShdw>
        </a:effectLst>
      </dsp:spPr>
      <dsp:style>
        <a:lnRef idx="1">
          <a:scrgbClr r="0" g="0" b="0"/>
        </a:lnRef>
        <a:fillRef idx="2">
          <a:scrgbClr r="0" g="0" b="0"/>
        </a:fillRef>
        <a:effectRef idx="1">
          <a:scrgbClr r="0" g="0" b="0"/>
        </a:effectRef>
        <a:fontRef idx="minor">
          <a:schemeClr val="dk1"/>
        </a:fontRef>
      </dsp:style>
    </dsp:sp>
    <dsp:sp modelId="{5F3211D8-A765-4118-B333-D8984AFF10C1}">
      <dsp:nvSpPr>
        <dsp:cNvPr id="0" name=""/>
        <dsp:cNvSpPr/>
      </dsp:nvSpPr>
      <dsp:spPr>
        <a:xfrm>
          <a:off x="0" y="738082"/>
          <a:ext cx="6336703" cy="7380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rtl="0">
            <a:lnSpc>
              <a:spcPct val="90000"/>
            </a:lnSpc>
            <a:spcBef>
              <a:spcPct val="0"/>
            </a:spcBef>
            <a:spcAft>
              <a:spcPct val="35000"/>
            </a:spcAft>
            <a:buNone/>
          </a:pPr>
          <a:r>
            <a:rPr lang="zh-CN" altLang="en-US" sz="2800" kern="1200"/>
            <a:t>等待某种操作的完成</a:t>
          </a:r>
          <a:endParaRPr lang="zh-CN" altLang="en-US" sz="2800" kern="1200" dirty="0"/>
        </a:p>
      </dsp:txBody>
      <dsp:txXfrm>
        <a:off x="0" y="738082"/>
        <a:ext cx="6336703" cy="738082"/>
      </dsp:txXfrm>
    </dsp:sp>
    <dsp:sp modelId="{0D351C07-E032-479B-A811-CFD5DC9F6224}">
      <dsp:nvSpPr>
        <dsp:cNvPr id="0" name=""/>
        <dsp:cNvSpPr/>
      </dsp:nvSpPr>
      <dsp:spPr>
        <a:xfrm>
          <a:off x="0" y="1476164"/>
          <a:ext cx="6336703" cy="0"/>
        </a:xfrm>
        <a:prstGeom prst="line">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w="9525" cap="flat" cmpd="sng" algn="ctr">
          <a:solidFill>
            <a:schemeClr val="accent1">
              <a:hueOff val="0"/>
              <a:satOff val="0"/>
              <a:lumOff val="0"/>
              <a:alphaOff val="0"/>
            </a:schemeClr>
          </a:solidFill>
          <a:prstDash val="solid"/>
        </a:ln>
        <a:effectLst>
          <a:outerShdw blurRad="38100" dist="25400" dir="5400000" rotWithShape="0">
            <a:srgbClr val="000000">
              <a:alpha val="40000"/>
            </a:srgbClr>
          </a:outerShdw>
        </a:effectLst>
      </dsp:spPr>
      <dsp:style>
        <a:lnRef idx="1">
          <a:scrgbClr r="0" g="0" b="0"/>
        </a:lnRef>
        <a:fillRef idx="2">
          <a:scrgbClr r="0" g="0" b="0"/>
        </a:fillRef>
        <a:effectRef idx="1">
          <a:scrgbClr r="0" g="0" b="0"/>
        </a:effectRef>
        <a:fontRef idx="minor">
          <a:schemeClr val="dk1"/>
        </a:fontRef>
      </dsp:style>
    </dsp:sp>
    <dsp:sp modelId="{7AE1A49C-E68C-4C7A-AF24-99AC93D45EDB}">
      <dsp:nvSpPr>
        <dsp:cNvPr id="0" name=""/>
        <dsp:cNvSpPr/>
      </dsp:nvSpPr>
      <dsp:spPr>
        <a:xfrm>
          <a:off x="0" y="1476164"/>
          <a:ext cx="6336703" cy="7380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rtl="0">
            <a:lnSpc>
              <a:spcPct val="90000"/>
            </a:lnSpc>
            <a:spcBef>
              <a:spcPct val="0"/>
            </a:spcBef>
            <a:spcAft>
              <a:spcPct val="35000"/>
            </a:spcAft>
            <a:buNone/>
          </a:pPr>
          <a:r>
            <a:rPr lang="zh-CN" altLang="en-US" sz="2800" kern="1200"/>
            <a:t>新数据尚未到达</a:t>
          </a:r>
        </a:p>
      </dsp:txBody>
      <dsp:txXfrm>
        <a:off x="0" y="1476164"/>
        <a:ext cx="6336703" cy="738082"/>
      </dsp:txXfrm>
    </dsp:sp>
    <dsp:sp modelId="{C18602BF-A3E3-43AB-8374-98634F833197}">
      <dsp:nvSpPr>
        <dsp:cNvPr id="0" name=""/>
        <dsp:cNvSpPr/>
      </dsp:nvSpPr>
      <dsp:spPr>
        <a:xfrm>
          <a:off x="0" y="2214246"/>
          <a:ext cx="6336703" cy="0"/>
        </a:xfrm>
        <a:prstGeom prst="line">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w="9525" cap="flat" cmpd="sng" algn="ctr">
          <a:solidFill>
            <a:schemeClr val="accent1">
              <a:hueOff val="0"/>
              <a:satOff val="0"/>
              <a:lumOff val="0"/>
              <a:alphaOff val="0"/>
            </a:schemeClr>
          </a:solidFill>
          <a:prstDash val="solid"/>
        </a:ln>
        <a:effectLst>
          <a:outerShdw blurRad="38100" dist="25400" dir="5400000" rotWithShape="0">
            <a:srgbClr val="000000">
              <a:alpha val="40000"/>
            </a:srgbClr>
          </a:outerShdw>
        </a:effectLst>
      </dsp:spPr>
      <dsp:style>
        <a:lnRef idx="1">
          <a:scrgbClr r="0" g="0" b="0"/>
        </a:lnRef>
        <a:fillRef idx="2">
          <a:scrgbClr r="0" g="0" b="0"/>
        </a:fillRef>
        <a:effectRef idx="1">
          <a:scrgbClr r="0" g="0" b="0"/>
        </a:effectRef>
        <a:fontRef idx="minor">
          <a:schemeClr val="dk1"/>
        </a:fontRef>
      </dsp:style>
    </dsp:sp>
    <dsp:sp modelId="{F1D137EA-BB3E-4ED8-B830-C7FA579ECA16}">
      <dsp:nvSpPr>
        <dsp:cNvPr id="0" name=""/>
        <dsp:cNvSpPr/>
      </dsp:nvSpPr>
      <dsp:spPr>
        <a:xfrm>
          <a:off x="0" y="2214246"/>
          <a:ext cx="6336703" cy="7380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rtl="0">
            <a:lnSpc>
              <a:spcPct val="90000"/>
            </a:lnSpc>
            <a:spcBef>
              <a:spcPct val="0"/>
            </a:spcBef>
            <a:spcAft>
              <a:spcPct val="35000"/>
            </a:spcAft>
            <a:buNone/>
          </a:pPr>
          <a:r>
            <a:rPr lang="zh-CN" altLang="en-US" sz="2800" kern="1200"/>
            <a:t>无新工作可做</a:t>
          </a:r>
        </a:p>
      </dsp:txBody>
      <dsp:txXfrm>
        <a:off x="0" y="2214246"/>
        <a:ext cx="6336703" cy="738082"/>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diagrams.loki3.com/TabbedArc+Icon">
  <dgm:title val="标签式拱形"/>
  <dgm:desc val="用于显示一系列相关项以拱形围绕在公共区域周围。非常适合于少量的文本。"/>
  <dgm:catLst>
    <dgm:cat type="relationship" pri="20500"/>
    <dgm:cat type="officeonline" pri="4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dir/>
      <dgm:resizeHandles val="exact"/>
    </dgm:varLst>
    <dgm:choose name="Name1">
      <dgm:if name="Name2" axis="ch" ptType="node" func="cnt" op="equ" val="1">
        <dgm:alg type="cycle"/>
      </dgm:if>
      <dgm:else name="Name3">
        <dgm:choose name="Name4">
          <dgm:if name="Name5" axis="ch" ptType="node" func="cnt" op="lte" val="3">
            <dgm:choose name="Name6">
              <dgm:if name="Name7" func="var" arg="dir" op="equ" val="norm">
                <dgm:alg type="cycle">
                  <dgm:param type="stAng" val="-40"/>
                  <dgm:param type="spanAng" val="80"/>
                  <dgm:param type="rotPath" val="alongPath"/>
                </dgm:alg>
              </dgm:if>
              <dgm:else name="Name8">
                <dgm:alg type="cycle">
                  <dgm:param type="stAng" val="40"/>
                  <dgm:param type="spanAng" val="-80"/>
                  <dgm:param type="rotPath" val="alongPath"/>
                </dgm:alg>
              </dgm:else>
            </dgm:choose>
          </dgm:if>
          <dgm:else name="Name9">
            <dgm:choose name="Name10">
              <dgm:if name="Name11" func="var" arg="dir" op="equ" val="norm">
                <dgm:alg type="cycle">
                  <dgm:param type="stAng" val="-60"/>
                  <dgm:param type="spanAng" val="120"/>
                  <dgm:param type="rotPath" val="alongPath"/>
                </dgm:alg>
              </dgm:if>
              <dgm:else name="Name12">
                <dgm:alg type="cycle">
                  <dgm:param type="stAng" val="60"/>
                  <dgm:param type="spanAng" val="-120"/>
                  <dgm:param type="rotPath" val="alongPath"/>
                </dgm:alg>
              </dgm:else>
            </dgm:choose>
          </dgm:else>
        </dgm:choose>
      </dgm:else>
    </dgm:choose>
    <dgm:shape xmlns:r="http://schemas.openxmlformats.org/officeDocument/2006/relationships" r:blip="">
      <dgm:adjLst/>
    </dgm:shape>
    <dgm:presOf/>
    <dgm:choose name="Name13">
      <dgm:if name="Name14" axis="ch" ptType="node" func="cnt" op="equ" val="2">
        <dgm:constrLst>
          <dgm:constr type="w" for="ch" ptType="node" refType="w"/>
          <dgm:constr type="primFontSz" for="ch" ptType="node" op="equ" val="65"/>
          <dgm:constr type="sibSp" refType="w" fact="0.22"/>
        </dgm:constrLst>
      </dgm:if>
      <dgm:else name="Name15">
        <dgm:constrLst>
          <dgm:constr type="w" for="ch" ptType="node" refType="w"/>
          <dgm:constr type="primFontSz" for="ch" ptType="node" op="equ" val="65"/>
          <dgm:constr type="sibSp" refType="w" fact="0.14"/>
        </dgm:constrLst>
      </dgm:else>
    </dgm:choose>
    <dgm:ruleLst/>
    <dgm:forEach name="Name16" axis="ch" ptType="node">
      <dgm:choose name="Name17">
        <dgm:if name="Name18" axis="par ch" ptType="doc node" func="cnt" op="equ" val="1">
          <dgm:layoutNode name="one">
            <dgm:varLst>
              <dgm:bulletEnabled val="1"/>
            </dgm:varLst>
            <dgm:alg type="tx"/>
            <dgm:shape xmlns:r="http://schemas.openxmlformats.org/officeDocument/2006/relationships" type="round2SameRect" r:blip="">
              <dgm:adjLst/>
            </dgm:shape>
            <dgm:presOf axis="desOrSelf" ptType="node"/>
            <dgm:constrLst>
              <dgm:constr type="h" refType="w" fact="0.65"/>
              <dgm:constr type="tMarg" refType="primFontSz" fact="0.1"/>
              <dgm:constr type="bMarg" refType="primFontSz" fact="0.1"/>
              <dgm:constr type="lMarg" refType="primFontSz" fact="0.3"/>
              <dgm:constr type="rMarg" refType="primFontSz" fact="0.3"/>
            </dgm:constrLst>
            <dgm:ruleLst>
              <dgm:rule type="primFontSz" val="5" fact="NaN" max="NaN"/>
            </dgm:ruleLst>
          </dgm:layoutNode>
        </dgm:if>
        <dgm:else name="Name19">
          <dgm:layoutNode name="twoplus">
            <dgm:varLst>
              <dgm:bulletEnabled val="1"/>
            </dgm:varLst>
            <dgm:alg type="tx">
              <dgm:param type="autoTxRot" val="grav"/>
            </dgm:alg>
            <dgm:shape xmlns:r="http://schemas.openxmlformats.org/officeDocument/2006/relationships" type="round2SameRect" r:blip="">
              <dgm:adjLst/>
            </dgm:shape>
            <dgm:presOf axis="desOrSelf" ptType="node"/>
            <dgm:constrLst>
              <dgm:constr type="h" refType="w" fact="0.65"/>
              <dgm:constr type="tMarg" refType="primFontSz" fact="0.1"/>
              <dgm:constr type="bMarg" refType="primFontSz" fact="0.1"/>
              <dgm:constr type="lMarg" refType="primFontSz" fact="0.3"/>
              <dgm:constr type="rMarg" refType="primFontSz" fact="0.3"/>
            </dgm:constrLst>
            <dgm:ruleLst>
              <dgm:rule type="primFontSz" val="5" fact="NaN" max="NaN"/>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3A32085-39C4-4D72-A10E-FF16FF987031}" type="datetimeFigureOut">
              <a:rPr lang="zh-CN" altLang="en-US" smtClean="0"/>
              <a:pPr/>
              <a:t>2019/10/9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78C39E-73C8-4A1F-81CA-66DC4A8B0096}" type="slidenum">
              <a:rPr lang="zh-CN" altLang="en-US" smtClean="0"/>
              <a:pPr/>
              <a:t>‹#›</a:t>
            </a:fld>
            <a:endParaRPr lang="zh-CN" altLang="en-US"/>
          </a:p>
        </p:txBody>
      </p:sp>
    </p:spTree>
    <p:extLst>
      <p:ext uri="{BB962C8B-B14F-4D97-AF65-F5344CB8AC3E}">
        <p14:creationId xmlns:p14="http://schemas.microsoft.com/office/powerpoint/2010/main" val="14474513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3AA2D9-0245-4213-A546-AFF980BE33C8}" type="datetimeFigureOut">
              <a:rPr lang="zh-CN" altLang="en-US" smtClean="0"/>
              <a:pPr/>
              <a:t>2019/10/9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6C97FA-DC5D-4BAC-9F14-F824A46E9B8F}" type="slidenum">
              <a:rPr lang="zh-CN" altLang="en-US" smtClean="0"/>
              <a:pPr/>
              <a:t>‹#›</a:t>
            </a:fld>
            <a:endParaRPr lang="zh-CN" altLang="en-US"/>
          </a:p>
        </p:txBody>
      </p:sp>
    </p:spTree>
    <p:extLst>
      <p:ext uri="{BB962C8B-B14F-4D97-AF65-F5344CB8AC3E}">
        <p14:creationId xmlns:p14="http://schemas.microsoft.com/office/powerpoint/2010/main" val="2780551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baike.baidu.com/view/156673.htm"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宋体" pitchFamily="2" charset="-122"/>
              </a:rPr>
              <a:t>在多道程序环境下，当程序并发执行时，由于资源共享和进程合作，使同处于一个系统中的诸进程之间可能存在着以下两种形式的制约关系。</a:t>
            </a:r>
          </a:p>
          <a:p>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28</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29</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为此，每个进程在进入临界区之前，应先对欲访问的临界资源进行检查，看它是否正被访问。如果此刻该临界资源未被访问，进程便可进入临界区对该资源进行访问，并设置它正被访问的标志；如果此刻该临界资源正被某进程访问，则本进程不能进入临界区。因此，必须在临界区前面增加一段用于进行上述检查的代码，把这段代码称为进入区</a:t>
            </a:r>
            <a:r>
              <a:rPr lang="en-US" altLang="zh-CN" dirty="0"/>
              <a:t>(entry section)</a:t>
            </a:r>
            <a:r>
              <a:rPr lang="zh-CN" altLang="en-US" dirty="0"/>
              <a:t>。相应地，在临界区后面也要加上一段称为退出区</a:t>
            </a:r>
            <a:r>
              <a:rPr lang="en-US" altLang="zh-CN" dirty="0"/>
              <a:t>(exit section)</a:t>
            </a:r>
            <a:r>
              <a:rPr lang="zh-CN" altLang="en-US" dirty="0"/>
              <a:t>的代码，用于将临界区正被访问的标志恢复为未被访问的标志。 </a:t>
            </a:r>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30</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a:solidFill>
                  <a:schemeClr val="tx1"/>
                </a:solidFill>
                <a:latin typeface="+mn-lt"/>
                <a:ea typeface="+mn-ea"/>
                <a:cs typeface="+mn-cs"/>
              </a:rPr>
              <a:t>迪科斯彻   荷兰</a:t>
            </a:r>
            <a:r>
              <a:rPr lang="en-US" altLang="zh-CN" sz="1200" b="0" i="0" kern="1200" dirty="0">
                <a:solidFill>
                  <a:schemeClr val="tx1"/>
                </a:solidFill>
                <a:latin typeface="+mn-lt"/>
                <a:ea typeface="+mn-ea"/>
                <a:cs typeface="+mn-cs"/>
              </a:rPr>
              <a:t>(</a:t>
            </a:r>
            <a:r>
              <a:rPr lang="zh-CN" altLang="en-US" sz="1200" b="0" i="0" u="sng" kern="1200" dirty="0">
                <a:solidFill>
                  <a:schemeClr val="tx1"/>
                </a:solidFill>
                <a:latin typeface="+mn-lt"/>
                <a:ea typeface="+mn-ea"/>
                <a:cs typeface="+mn-cs"/>
                <a:hlinkClick r:id="rId3"/>
              </a:rPr>
              <a:t>狄克斯特拉</a:t>
            </a:r>
            <a:r>
              <a:rPr lang="en-US" altLang="zh-CN" sz="1200" b="0" i="0" u="sng" kern="1200" dirty="0">
                <a:solidFill>
                  <a:schemeClr val="tx1"/>
                </a:solidFill>
                <a:latin typeface="+mn-lt"/>
                <a:ea typeface="+mn-ea"/>
                <a:cs typeface="+mn-cs"/>
              </a:rPr>
              <a:t>)  </a:t>
            </a:r>
            <a:r>
              <a:rPr lang="zh-CN" altLang="en-US" sz="1200" b="0" i="0" kern="1200" dirty="0">
                <a:solidFill>
                  <a:schemeClr val="tx1"/>
                </a:solidFill>
                <a:latin typeface="+mn-lt"/>
                <a:ea typeface="+mn-ea"/>
                <a:cs typeface="+mn-cs"/>
              </a:rPr>
              <a:t>艾恩德霍芬技术学院</a:t>
            </a:r>
            <a:r>
              <a:rPr lang="zh-CN" altLang="en-US" sz="1200" b="0" i="0" kern="1200" baseline="0" dirty="0">
                <a:solidFill>
                  <a:schemeClr val="tx1"/>
                </a:solidFill>
                <a:latin typeface="+mn-lt"/>
                <a:ea typeface="+mn-ea"/>
                <a:cs typeface="+mn-cs"/>
              </a:rPr>
              <a:t> </a:t>
            </a:r>
            <a:r>
              <a:rPr lang="en-US" altLang="zh-CN" sz="1200" b="0" i="0" kern="1200" baseline="0" dirty="0">
                <a:solidFill>
                  <a:schemeClr val="tx1"/>
                </a:solidFill>
                <a:latin typeface="+mn-lt"/>
                <a:ea typeface="+mn-ea"/>
                <a:cs typeface="+mn-cs"/>
              </a:rPr>
              <a:t>x8</a:t>
            </a:r>
            <a:r>
              <a:rPr lang="zh-CN" altLang="en-US" sz="1200" b="0" i="0" kern="1200" baseline="0" dirty="0">
                <a:solidFill>
                  <a:schemeClr val="tx1"/>
                </a:solidFill>
                <a:latin typeface="+mn-lt"/>
                <a:ea typeface="+mn-ea"/>
                <a:cs typeface="+mn-cs"/>
              </a:rPr>
              <a:t>计算机 多道程序能力</a:t>
            </a:r>
            <a:endParaRPr lang="en-US" altLang="zh-CN" sz="1200" b="0" i="0" kern="1200" dirty="0">
              <a:solidFill>
                <a:schemeClr val="tx1"/>
              </a:solidFill>
              <a:latin typeface="+mn-lt"/>
              <a:ea typeface="+mn-ea"/>
              <a:cs typeface="+mn-cs"/>
            </a:endParaRPr>
          </a:p>
          <a:p>
            <a:pPr algn="just">
              <a:spcBef>
                <a:spcPct val="50000"/>
              </a:spcBef>
            </a:pPr>
            <a:r>
              <a:rPr lang="en-US" altLang="zh-CN" dirty="0"/>
              <a:t>wait(S)</a:t>
            </a:r>
            <a:r>
              <a:rPr lang="zh-CN" altLang="en-US" dirty="0"/>
              <a:t>： </a:t>
            </a:r>
            <a:r>
              <a:rPr lang="en-US" altLang="zh-CN" dirty="0"/>
              <a:t>while </a:t>
            </a:r>
            <a:r>
              <a:rPr lang="en-US" altLang="zh-CN" baseline="0" dirty="0"/>
              <a:t> </a:t>
            </a:r>
            <a:r>
              <a:rPr lang="en-US" altLang="zh-CN" dirty="0"/>
              <a:t>S&lt;=0 do no-op</a:t>
            </a:r>
            <a:r>
              <a:rPr lang="zh-CN" altLang="en-US" dirty="0"/>
              <a:t>；</a:t>
            </a:r>
          </a:p>
          <a:p>
            <a:pPr algn="just">
              <a:spcBef>
                <a:spcPct val="50000"/>
              </a:spcBef>
            </a:pPr>
            <a:r>
              <a:rPr lang="zh-CN" altLang="en-US" dirty="0"/>
              <a:t>　　　　　　　　</a:t>
            </a:r>
            <a:r>
              <a:rPr lang="zh-CN" altLang="en-US" baseline="0" dirty="0"/>
              <a:t> </a:t>
            </a:r>
            <a:r>
              <a:rPr lang="en-US" altLang="zh-CN" dirty="0"/>
              <a:t>S:=S-1</a:t>
            </a:r>
            <a:r>
              <a:rPr lang="zh-CN" altLang="en-US" dirty="0"/>
              <a:t>；</a:t>
            </a:r>
          </a:p>
          <a:p>
            <a:pPr>
              <a:spcBef>
                <a:spcPct val="50000"/>
              </a:spcBef>
            </a:pPr>
            <a:r>
              <a:rPr lang="en-US" altLang="zh-CN" dirty="0"/>
              <a:t>signal(S)</a:t>
            </a:r>
            <a:r>
              <a:rPr lang="zh-CN" altLang="en-US" dirty="0"/>
              <a:t>：	</a:t>
            </a:r>
            <a:r>
              <a:rPr lang="en-US" altLang="zh-CN" dirty="0"/>
              <a:t>S:=S+1</a:t>
            </a:r>
            <a:r>
              <a:rPr lang="zh-CN" altLang="en-US" dirty="0"/>
              <a:t>； </a:t>
            </a:r>
            <a:endParaRPr lang="en-US" altLang="zh-CN" dirty="0"/>
          </a:p>
          <a:p>
            <a:pPr>
              <a:spcBef>
                <a:spcPct val="50000"/>
              </a:spcBef>
            </a:pPr>
            <a:endParaRPr lang="en-US" altLang="zh-CN" dirty="0"/>
          </a:p>
          <a:p>
            <a:pPr>
              <a:spcBef>
                <a:spcPct val="50000"/>
              </a:spcBef>
            </a:pPr>
            <a:r>
              <a:rPr lang="en-US" altLang="zh-CN" dirty="0"/>
              <a:t>wait(S)</a:t>
            </a:r>
            <a:r>
              <a:rPr lang="zh-CN" altLang="en-US" dirty="0"/>
              <a:t>和</a:t>
            </a:r>
            <a:r>
              <a:rPr lang="en-US" altLang="zh-CN" dirty="0"/>
              <a:t>signal(S)</a:t>
            </a:r>
            <a:r>
              <a:rPr lang="zh-CN" altLang="en-US" dirty="0"/>
              <a:t>是两个原子操作，因此，它们在执行时是不可中断的。亦即，当一个进程在修改某信号量时，没有其他进程可同时对该信号量进行修改。此外，在</a:t>
            </a:r>
            <a:r>
              <a:rPr lang="en-US" altLang="zh-CN" dirty="0"/>
              <a:t>wait</a:t>
            </a:r>
            <a:r>
              <a:rPr lang="zh-CN" altLang="en-US" dirty="0"/>
              <a:t>操作中，对</a:t>
            </a:r>
            <a:r>
              <a:rPr lang="en-US" altLang="zh-CN" dirty="0"/>
              <a:t>S</a:t>
            </a:r>
            <a:r>
              <a:rPr lang="zh-CN" altLang="en-US" dirty="0"/>
              <a:t>值的测试和做</a:t>
            </a:r>
            <a:r>
              <a:rPr lang="en-US" altLang="zh-CN" dirty="0"/>
              <a:t>S:=S-1</a:t>
            </a:r>
            <a:r>
              <a:rPr lang="zh-CN" altLang="en-US" dirty="0"/>
              <a:t>操作时都不可中断</a:t>
            </a:r>
          </a:p>
          <a:p>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35</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在整型信号量机制中的</a:t>
            </a:r>
            <a:r>
              <a:rPr lang="en-US" altLang="zh-CN" dirty="0"/>
              <a:t>wait</a:t>
            </a:r>
            <a:r>
              <a:rPr lang="zh-CN" altLang="en-US" dirty="0"/>
              <a:t>操作，只要是信号量</a:t>
            </a:r>
            <a:r>
              <a:rPr lang="en-US" altLang="zh-CN" dirty="0"/>
              <a:t>S≤0</a:t>
            </a:r>
            <a:r>
              <a:rPr lang="zh-CN" altLang="en-US" dirty="0"/>
              <a:t>，就会不断地测试。因此，该机制并未遵循“让权等待”的准则，而是使进程处于“忙等”的状态。记录型信号量机制则是一种不存在“忙等”现象的进程同步机制。但在采取了“让权等待”的策略后，又会出现多个进程等待访问同一临界资源的情况。为此，在信号量机制中，除了需要一个用于代表资源数目的整型变量</a:t>
            </a:r>
            <a:r>
              <a:rPr lang="en-US" altLang="zh-CN" dirty="0"/>
              <a:t>value</a:t>
            </a:r>
            <a:r>
              <a:rPr lang="zh-CN" altLang="en-US" dirty="0"/>
              <a:t>外，还应增加一个进程链表指针</a:t>
            </a:r>
            <a:r>
              <a:rPr lang="en-US" altLang="zh-CN" dirty="0"/>
              <a:t>L</a:t>
            </a:r>
            <a:r>
              <a:rPr lang="zh-CN" altLang="en-US" dirty="0"/>
              <a:t>，用于链接上述的所有等待进程。记录型信号量是由于它采用了记录型的数据结构而得名的。它所包含的上述两个数据项可描述为： </a:t>
            </a:r>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36</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在记录型信号量机制中，</a:t>
            </a:r>
            <a:r>
              <a:rPr lang="en-US" altLang="zh-CN" dirty="0" err="1"/>
              <a:t>S.value</a:t>
            </a:r>
            <a:r>
              <a:rPr lang="zh-CN" altLang="en-US" dirty="0"/>
              <a:t>的初值表示系统中某类资源的数目，因而又称为资源信号量。对它的每次</a:t>
            </a:r>
            <a:r>
              <a:rPr lang="en-US" altLang="zh-CN" dirty="0"/>
              <a:t>wait</a:t>
            </a:r>
            <a:r>
              <a:rPr lang="zh-CN" altLang="en-US" dirty="0"/>
              <a:t>操作，意味着进程请求一个单位的该类资源，使系统中可供分配的该类资源数减少一个，因此描述为</a:t>
            </a:r>
            <a:r>
              <a:rPr lang="en-US" altLang="zh-CN" dirty="0" err="1"/>
              <a:t>S.value</a:t>
            </a:r>
            <a:r>
              <a:rPr lang="en-US" altLang="zh-CN" dirty="0"/>
              <a:t>:=S.value-1</a:t>
            </a:r>
            <a:r>
              <a:rPr lang="zh-CN" altLang="en-US" dirty="0"/>
              <a:t>；当</a:t>
            </a:r>
            <a:r>
              <a:rPr lang="en-US" altLang="zh-CN" dirty="0" err="1"/>
              <a:t>S.value</a:t>
            </a:r>
            <a:r>
              <a:rPr lang="en-US" altLang="zh-CN" dirty="0"/>
              <a:t>&lt;0</a:t>
            </a:r>
            <a:r>
              <a:rPr lang="zh-CN" altLang="en-US" dirty="0"/>
              <a:t>时，表示该类资源已分配完毕，因此进程应调用</a:t>
            </a:r>
            <a:r>
              <a:rPr lang="en-US" altLang="zh-CN" dirty="0"/>
              <a:t>block</a:t>
            </a:r>
            <a:r>
              <a:rPr lang="zh-CN" altLang="en-US" dirty="0"/>
              <a:t>原语，进行自我阻塞，放弃处理机，并插入到信号量链表</a:t>
            </a:r>
            <a:r>
              <a:rPr lang="en-US" altLang="zh-CN" dirty="0"/>
              <a:t>S.L</a:t>
            </a:r>
            <a:r>
              <a:rPr lang="zh-CN" altLang="en-US" dirty="0"/>
              <a:t>中。可见，该机制遵循了“让权等待”准则。此时</a:t>
            </a:r>
            <a:r>
              <a:rPr lang="en-US" altLang="zh-CN" dirty="0" err="1"/>
              <a:t>S.value</a:t>
            </a:r>
            <a:r>
              <a:rPr lang="zh-CN" altLang="en-US" dirty="0"/>
              <a:t>的绝对值表示在该信号量链表中已阻塞进程的数目。对信号量的每次</a:t>
            </a:r>
            <a:r>
              <a:rPr lang="en-US" altLang="zh-CN" dirty="0"/>
              <a:t>signal</a:t>
            </a:r>
            <a:r>
              <a:rPr lang="zh-CN" altLang="en-US" dirty="0"/>
              <a:t>操作，表示执行进程释放一个单位资源，使系统中可供分配的该类资源数增加一个，故</a:t>
            </a:r>
            <a:r>
              <a:rPr lang="en-US" altLang="zh-CN" dirty="0" err="1"/>
              <a:t>S.value</a:t>
            </a:r>
            <a:r>
              <a:rPr lang="en-US" altLang="zh-CN" dirty="0"/>
              <a:t>:=S.value+1</a:t>
            </a:r>
            <a:r>
              <a:rPr lang="zh-CN" altLang="en-US" dirty="0"/>
              <a:t>操作表示资源数目加</a:t>
            </a:r>
            <a:r>
              <a:rPr lang="en-US" altLang="zh-CN" dirty="0"/>
              <a:t>1</a:t>
            </a:r>
            <a:r>
              <a:rPr lang="zh-CN" altLang="en-US" dirty="0"/>
              <a:t>。若加</a:t>
            </a:r>
            <a:r>
              <a:rPr lang="en-US" altLang="zh-CN" dirty="0"/>
              <a:t>1</a:t>
            </a:r>
            <a:r>
              <a:rPr lang="zh-CN" altLang="en-US" dirty="0"/>
              <a:t>后仍是</a:t>
            </a:r>
            <a:r>
              <a:rPr lang="en-US" altLang="zh-CN" dirty="0"/>
              <a:t>S.value≤0</a:t>
            </a:r>
            <a:r>
              <a:rPr lang="zh-CN" altLang="en-US" dirty="0"/>
              <a:t>，则表示在该信号量链表中，仍有等待该资源的进程被阻塞，故还应调用</a:t>
            </a:r>
            <a:r>
              <a:rPr lang="en-US" altLang="zh-CN" dirty="0"/>
              <a:t>wakeup</a:t>
            </a:r>
            <a:r>
              <a:rPr lang="zh-CN" altLang="en-US" dirty="0"/>
              <a:t>原语，将</a:t>
            </a:r>
            <a:r>
              <a:rPr lang="en-US" altLang="zh-CN" dirty="0"/>
              <a:t>S.L</a:t>
            </a:r>
            <a:r>
              <a:rPr lang="zh-CN" altLang="en-US" dirty="0"/>
              <a:t>链表中的第一个等待进程唤醒。如果</a:t>
            </a:r>
            <a:r>
              <a:rPr lang="en-US" altLang="zh-CN" dirty="0" err="1"/>
              <a:t>S.value</a:t>
            </a:r>
            <a:r>
              <a:rPr lang="zh-CN" altLang="en-US" dirty="0"/>
              <a:t>的初值为</a:t>
            </a:r>
            <a:r>
              <a:rPr lang="en-US" altLang="zh-CN" dirty="0"/>
              <a:t>1</a:t>
            </a:r>
            <a:r>
              <a:rPr lang="zh-CN" altLang="en-US" dirty="0"/>
              <a:t>，表示只允许一个进程访问临界资源，此时的信号量转化为互斥信号量，用于进程互斥。 </a:t>
            </a:r>
          </a:p>
          <a:p>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37</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这样，每个欲访问该临界资源的进程在进入临界区之前，都要先对</a:t>
            </a:r>
            <a:r>
              <a:rPr lang="en-US" altLang="zh-CN" dirty="0" err="1"/>
              <a:t>mutex</a:t>
            </a:r>
            <a:r>
              <a:rPr lang="zh-CN" altLang="en-US" dirty="0"/>
              <a:t>执行</a:t>
            </a:r>
            <a:r>
              <a:rPr lang="en-US" altLang="zh-CN" dirty="0"/>
              <a:t>wait</a:t>
            </a:r>
            <a:r>
              <a:rPr lang="zh-CN" altLang="en-US" dirty="0"/>
              <a:t>操作，若该资源此刻未被访问，本次</a:t>
            </a:r>
            <a:r>
              <a:rPr lang="en-US" altLang="zh-CN" dirty="0"/>
              <a:t>wait</a:t>
            </a:r>
            <a:r>
              <a:rPr lang="zh-CN" altLang="en-US" dirty="0"/>
              <a:t>操作必然成功，进程便可进入自己的临界区，这时若再有其他进程也欲进入自己的临界区，此时由于对</a:t>
            </a:r>
            <a:r>
              <a:rPr lang="en-US" altLang="zh-CN" dirty="0" err="1"/>
              <a:t>mutex</a:t>
            </a:r>
            <a:r>
              <a:rPr lang="zh-CN" altLang="en-US" dirty="0"/>
              <a:t>执行</a:t>
            </a:r>
            <a:r>
              <a:rPr lang="en-US" altLang="zh-CN" dirty="0"/>
              <a:t>wait</a:t>
            </a:r>
            <a:r>
              <a:rPr lang="zh-CN" altLang="en-US" dirty="0"/>
              <a:t>操作定会失败，因而该进程阻塞，从而保证了该临界资源能被互斥地访问。当访问临界资源的进程退出临界区后，又应对</a:t>
            </a:r>
            <a:r>
              <a:rPr lang="en-US" altLang="zh-CN" dirty="0" err="1"/>
              <a:t>mutex</a:t>
            </a:r>
            <a:r>
              <a:rPr lang="zh-CN" altLang="en-US" dirty="0"/>
              <a:t>执行</a:t>
            </a:r>
            <a:r>
              <a:rPr lang="en-US" altLang="zh-CN" dirty="0"/>
              <a:t>signal</a:t>
            </a:r>
            <a:r>
              <a:rPr lang="zh-CN" altLang="en-US" dirty="0"/>
              <a:t>操作，以便释放该临界资源。利用信号量实现进程互斥的进程可描述如下：</a:t>
            </a:r>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38</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gn="just">
              <a:lnSpc>
                <a:spcPct val="120000"/>
              </a:lnSpc>
              <a:spcBef>
                <a:spcPct val="50000"/>
              </a:spcBef>
            </a:pPr>
            <a:r>
              <a:rPr lang="zh-CN" altLang="en-US" dirty="0">
                <a:latin typeface="宋体" pitchFamily="2" charset="-122"/>
              </a:rPr>
              <a:t>在多道程序环境下，当程序并发执行时，由于资源共享和进程合作，使同处于一个系统中的诸进程之间可能存在着以下两种形式的制约关系。</a:t>
            </a:r>
          </a:p>
          <a:p>
            <a:pPr>
              <a:lnSpc>
                <a:spcPct val="120000"/>
              </a:lnSpc>
              <a:spcBef>
                <a:spcPct val="50000"/>
              </a:spcBef>
            </a:pPr>
            <a:r>
              <a:rPr lang="zh-CN" altLang="en-US" dirty="0"/>
              <a:t>　　</a:t>
            </a:r>
            <a:r>
              <a:rPr lang="en-US" altLang="zh-CN" dirty="0"/>
              <a:t>(1) </a:t>
            </a:r>
            <a:r>
              <a:rPr lang="zh-CN" altLang="en-US" dirty="0">
                <a:latin typeface="宋体" pitchFamily="2" charset="-122"/>
              </a:rPr>
              <a:t>间接相互制约关系。同处于一个系统中的进程，通常都共享着某种系统资源，如共享</a:t>
            </a:r>
            <a:r>
              <a:rPr lang="en-US" altLang="zh-CN" dirty="0"/>
              <a:t>CPU</a:t>
            </a:r>
            <a:r>
              <a:rPr lang="zh-CN" altLang="en-US" dirty="0">
                <a:latin typeface="宋体" pitchFamily="2" charset="-122"/>
              </a:rPr>
              <a:t>、共享</a:t>
            </a:r>
            <a:r>
              <a:rPr lang="en-US" altLang="zh-CN" dirty="0"/>
              <a:t>I/O</a:t>
            </a:r>
            <a:r>
              <a:rPr lang="zh-CN" altLang="en-US" dirty="0">
                <a:latin typeface="宋体" pitchFamily="2" charset="-122"/>
              </a:rPr>
              <a:t>设备等。所谓间接相互制约即源于这种资源共享，例如，有两个进程</a:t>
            </a:r>
            <a:r>
              <a:rPr lang="en-US" altLang="zh-CN" dirty="0"/>
              <a:t>A</a:t>
            </a:r>
            <a:r>
              <a:rPr lang="zh-CN" altLang="en-US" dirty="0">
                <a:latin typeface="宋体" pitchFamily="2" charset="-122"/>
              </a:rPr>
              <a:t>和</a:t>
            </a:r>
            <a:r>
              <a:rPr lang="en-US" altLang="zh-CN" dirty="0"/>
              <a:t>B</a:t>
            </a:r>
            <a:r>
              <a:rPr lang="zh-CN" altLang="en-US" dirty="0">
                <a:latin typeface="宋体" pitchFamily="2" charset="-122"/>
              </a:rPr>
              <a:t>，如果在</a:t>
            </a:r>
            <a:r>
              <a:rPr lang="en-US" altLang="zh-CN" dirty="0"/>
              <a:t>A</a:t>
            </a:r>
            <a:r>
              <a:rPr lang="zh-CN" altLang="en-US" dirty="0">
                <a:latin typeface="宋体" pitchFamily="2" charset="-122"/>
              </a:rPr>
              <a:t>进程提出打印请求时，系统已将惟一的一台打印机分配给了进程</a:t>
            </a:r>
            <a:r>
              <a:rPr lang="en-US" altLang="zh-CN" dirty="0"/>
              <a:t>B</a:t>
            </a:r>
            <a:r>
              <a:rPr lang="zh-CN" altLang="en-US" dirty="0">
                <a:latin typeface="宋体" pitchFamily="2" charset="-122"/>
              </a:rPr>
              <a:t>，则此时进程</a:t>
            </a:r>
            <a:r>
              <a:rPr lang="en-US" altLang="zh-CN" dirty="0"/>
              <a:t>A</a:t>
            </a:r>
            <a:r>
              <a:rPr lang="zh-CN" altLang="en-US" dirty="0">
                <a:latin typeface="宋体" pitchFamily="2" charset="-122"/>
              </a:rPr>
              <a:t>只能阻塞；一旦进程</a:t>
            </a:r>
            <a:r>
              <a:rPr lang="en-US" altLang="zh-CN" dirty="0"/>
              <a:t>B</a:t>
            </a:r>
            <a:r>
              <a:rPr lang="zh-CN" altLang="en-US" dirty="0">
                <a:latin typeface="宋体" pitchFamily="2" charset="-122"/>
              </a:rPr>
              <a:t>将打印机释放，则</a:t>
            </a:r>
            <a:r>
              <a:rPr lang="en-US" altLang="zh-CN" dirty="0"/>
              <a:t>A</a:t>
            </a:r>
            <a:r>
              <a:rPr lang="zh-CN" altLang="en-US" dirty="0">
                <a:latin typeface="宋体" pitchFamily="2" charset="-122"/>
              </a:rPr>
              <a:t>进程才能由阻塞改为就绪状态</a:t>
            </a:r>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20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gn="just">
              <a:lnSpc>
                <a:spcPct val="120000"/>
              </a:lnSpc>
              <a:spcBef>
                <a:spcPct val="50000"/>
              </a:spcBef>
            </a:pPr>
            <a:r>
              <a:rPr lang="zh-CN" altLang="en-US" dirty="0">
                <a:latin typeface="宋体" pitchFamily="2" charset="-122"/>
              </a:rPr>
              <a:t>这种制约主要源于进程间的合作。例如，有一输入进程</a:t>
            </a:r>
            <a:r>
              <a:rPr lang="en-US" altLang="zh-CN" dirty="0"/>
              <a:t>A</a:t>
            </a:r>
            <a:r>
              <a:rPr lang="zh-CN" altLang="en-US" dirty="0">
                <a:latin typeface="宋体" pitchFamily="2" charset="-122"/>
              </a:rPr>
              <a:t>通过单缓冲向进程</a:t>
            </a:r>
            <a:r>
              <a:rPr lang="en-US" altLang="zh-CN" dirty="0"/>
              <a:t>B</a:t>
            </a:r>
            <a:r>
              <a:rPr lang="zh-CN" altLang="en-US" dirty="0">
                <a:latin typeface="宋体" pitchFamily="2" charset="-122"/>
              </a:rPr>
              <a:t>提供数据。当该缓冲空时，计算进程因不能获得所需数据而阻塞，而当进程</a:t>
            </a:r>
            <a:r>
              <a:rPr lang="en-US" altLang="zh-CN" dirty="0"/>
              <a:t>A</a:t>
            </a:r>
            <a:r>
              <a:rPr lang="zh-CN" altLang="en-US" dirty="0">
                <a:latin typeface="宋体" pitchFamily="2" charset="-122"/>
              </a:rPr>
              <a:t>把数据输入缓冲区后，便将进程</a:t>
            </a:r>
            <a:r>
              <a:rPr lang="en-US" altLang="zh-CN" dirty="0"/>
              <a:t>B</a:t>
            </a:r>
            <a:r>
              <a:rPr lang="zh-CN" altLang="en-US" dirty="0">
                <a:latin typeface="宋体" pitchFamily="2" charset="-122"/>
              </a:rPr>
              <a:t>唤醒；反之，当缓冲区已满时，进程</a:t>
            </a:r>
            <a:r>
              <a:rPr lang="en-US" altLang="zh-CN" dirty="0"/>
              <a:t>A</a:t>
            </a:r>
            <a:r>
              <a:rPr lang="zh-CN" altLang="en-US" dirty="0">
                <a:latin typeface="宋体" pitchFamily="2" charset="-122"/>
              </a:rPr>
              <a:t>因不能再向缓冲区投放数据而阻塞，当进程</a:t>
            </a:r>
            <a:r>
              <a:rPr lang="en-US" altLang="zh-CN" dirty="0"/>
              <a:t>B</a:t>
            </a:r>
            <a:r>
              <a:rPr lang="zh-CN" altLang="en-US" dirty="0">
                <a:latin typeface="宋体" pitchFamily="2" charset="-122"/>
              </a:rPr>
              <a:t>将缓冲区数据取走后便可唤醒</a:t>
            </a:r>
            <a:r>
              <a:rPr lang="en-US" altLang="zh-CN" dirty="0"/>
              <a:t>A</a:t>
            </a:r>
            <a:r>
              <a:rPr lang="zh-CN" altLang="en-US" dirty="0">
                <a:latin typeface="宋体" pitchFamily="2" charset="-122"/>
              </a:rPr>
              <a:t>。</a:t>
            </a:r>
            <a:r>
              <a:rPr lang="zh-CN" altLang="en-US" dirty="0"/>
              <a:t> </a:t>
            </a:r>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21</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dirty="0">
                <a:latin typeface="+mj-ea"/>
                <a:ea typeface="+mj-ea"/>
              </a:rPr>
              <a:t>在第一章中我们曾经介绍过，</a:t>
            </a:r>
            <a:r>
              <a:rPr lang="en-US" altLang="zh-CN" sz="1200" dirty="0" err="1">
                <a:latin typeface="+mj-ea"/>
                <a:ea typeface="+mj-ea"/>
              </a:rPr>
              <a:t>Ppt</a:t>
            </a:r>
            <a:r>
              <a:rPr lang="zh-CN" altLang="en-US" sz="1200" dirty="0">
                <a:latin typeface="+mj-ea"/>
                <a:ea typeface="+mj-ea"/>
              </a:rPr>
              <a:t>；就是</a:t>
            </a:r>
            <a:r>
              <a:rPr lang="en-US" altLang="zh-CN" sz="1200" dirty="0" err="1">
                <a:latin typeface="+mj-ea"/>
                <a:ea typeface="+mj-ea"/>
              </a:rPr>
              <a:t>ppt</a:t>
            </a:r>
            <a:r>
              <a:rPr lang="zh-CN" altLang="en-US" sz="1200" dirty="0">
                <a:latin typeface="+mj-ea"/>
                <a:ea typeface="+mj-ea"/>
              </a:rPr>
              <a:t>生产者消费例子。</a:t>
            </a:r>
            <a:endParaRPr lang="en-US" altLang="zh-CN" sz="1200" dirty="0">
              <a:latin typeface="+mj-ea"/>
              <a:ea typeface="+mj-ea"/>
            </a:endParaRPr>
          </a:p>
          <a:p>
            <a:r>
              <a:rPr lang="zh-CN" altLang="en-US" dirty="0"/>
              <a:t> </a:t>
            </a:r>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22</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latin typeface="宋体" pitchFamily="2" charset="-122"/>
              </a:rPr>
              <a:t>我们可利用一个数组来表示上述的具有</a:t>
            </a:r>
            <a:r>
              <a:rPr lang="en-US" altLang="zh-CN" dirty="0"/>
              <a:t>n</a:t>
            </a:r>
            <a:r>
              <a:rPr lang="zh-CN" altLang="en-US" dirty="0">
                <a:latin typeface="宋体" pitchFamily="2" charset="-122"/>
              </a:rPr>
              <a:t>个</a:t>
            </a:r>
            <a:r>
              <a:rPr lang="en-US" altLang="zh-CN" dirty="0"/>
              <a:t>(0</a:t>
            </a:r>
            <a:r>
              <a:rPr lang="zh-CN" altLang="en-US" dirty="0">
                <a:latin typeface="宋体" pitchFamily="2" charset="-122"/>
              </a:rPr>
              <a:t>，</a:t>
            </a:r>
            <a:r>
              <a:rPr lang="en-US" altLang="zh-CN" dirty="0"/>
              <a:t>1</a:t>
            </a:r>
            <a:r>
              <a:rPr lang="zh-CN" altLang="en-US" dirty="0">
                <a:latin typeface="宋体" pitchFamily="2" charset="-122"/>
              </a:rPr>
              <a:t>，</a:t>
            </a:r>
            <a:r>
              <a:rPr lang="en-US" altLang="zh-CN" dirty="0"/>
              <a:t>…</a:t>
            </a:r>
            <a:r>
              <a:rPr lang="zh-CN" altLang="en-US" dirty="0">
                <a:latin typeface="宋体" pitchFamily="2" charset="-122"/>
              </a:rPr>
              <a:t>，</a:t>
            </a:r>
            <a:r>
              <a:rPr lang="en-US" altLang="zh-CN" dirty="0"/>
              <a:t>n-1)</a:t>
            </a:r>
            <a:r>
              <a:rPr lang="zh-CN" altLang="en-US" dirty="0">
                <a:latin typeface="宋体" pitchFamily="2" charset="-122"/>
              </a:rPr>
              <a:t>缓冲区的缓冲池。用输入指针</a:t>
            </a:r>
            <a:r>
              <a:rPr lang="en-US" altLang="zh-CN" dirty="0"/>
              <a:t>in</a:t>
            </a:r>
            <a:r>
              <a:rPr lang="zh-CN" altLang="en-US" dirty="0">
                <a:latin typeface="宋体" pitchFamily="2" charset="-122"/>
              </a:rPr>
              <a:t>来指示下一个可投放产品的缓冲区，每当生产者进程生产并投放一个产品后，输入指针加</a:t>
            </a:r>
            <a:r>
              <a:rPr lang="en-US" altLang="zh-CN" dirty="0"/>
              <a:t>1</a:t>
            </a:r>
            <a:r>
              <a:rPr lang="zh-CN" altLang="en-US" dirty="0">
                <a:latin typeface="宋体" pitchFamily="2" charset="-122"/>
              </a:rPr>
              <a:t>；用一个输出指针</a:t>
            </a:r>
            <a:r>
              <a:rPr lang="en-US" altLang="zh-CN" dirty="0"/>
              <a:t>out</a:t>
            </a:r>
            <a:r>
              <a:rPr lang="zh-CN" altLang="en-US" dirty="0">
                <a:latin typeface="宋体" pitchFamily="2" charset="-122"/>
              </a:rPr>
              <a:t>来指示下一个可从中获取产品的缓冲区，每当消费者进程取走一个产品后，输出指针加</a:t>
            </a:r>
            <a:r>
              <a:rPr lang="en-US" altLang="zh-CN" dirty="0"/>
              <a:t>1</a:t>
            </a:r>
            <a:r>
              <a:rPr lang="zh-CN" altLang="en-US" dirty="0">
                <a:latin typeface="宋体" pitchFamily="2" charset="-122"/>
              </a:rPr>
              <a:t>。由于这里的缓冲池是组织成循环缓冲的，故应把输入指针加</a:t>
            </a:r>
            <a:r>
              <a:rPr lang="en-US" altLang="zh-CN" dirty="0"/>
              <a:t>1</a:t>
            </a:r>
            <a:r>
              <a:rPr lang="zh-CN" altLang="en-US" dirty="0">
                <a:latin typeface="宋体" pitchFamily="2" charset="-122"/>
              </a:rPr>
              <a:t>表示成</a:t>
            </a:r>
            <a:r>
              <a:rPr lang="zh-CN" altLang="en-US" dirty="0"/>
              <a:t> </a:t>
            </a:r>
            <a:r>
              <a:rPr lang="en-US" altLang="zh-CN" dirty="0"/>
              <a:t>in:= (in+1)mod n</a:t>
            </a:r>
            <a:r>
              <a:rPr lang="zh-CN" altLang="en-US" dirty="0">
                <a:latin typeface="宋体" pitchFamily="2" charset="-122"/>
              </a:rPr>
              <a:t>；</a:t>
            </a:r>
            <a:r>
              <a:rPr lang="zh-CN" altLang="en-US" dirty="0"/>
              <a:t> </a:t>
            </a:r>
            <a:r>
              <a:rPr lang="zh-CN" altLang="en-US" dirty="0">
                <a:latin typeface="宋体" pitchFamily="2" charset="-122"/>
              </a:rPr>
              <a:t>输出指针加</a:t>
            </a:r>
            <a:r>
              <a:rPr lang="en-US" altLang="zh-CN" dirty="0"/>
              <a:t>1</a:t>
            </a:r>
            <a:r>
              <a:rPr lang="zh-CN" altLang="en-US" dirty="0">
                <a:latin typeface="宋体" pitchFamily="2" charset="-122"/>
              </a:rPr>
              <a:t>表示成</a:t>
            </a:r>
            <a:r>
              <a:rPr lang="en-US" altLang="zh-CN" dirty="0"/>
              <a:t>out:= (out+1) mod n</a:t>
            </a:r>
            <a:r>
              <a:rPr lang="zh-CN" altLang="en-US" dirty="0">
                <a:latin typeface="宋体" pitchFamily="2" charset="-122"/>
              </a:rPr>
              <a:t>。</a:t>
            </a:r>
            <a:r>
              <a:rPr lang="zh-CN" altLang="en-US" u="dashHeavy" baseline="0" dirty="0">
                <a:solidFill>
                  <a:srgbClr val="FF0000"/>
                </a:solidFill>
                <a:latin typeface="宋体" pitchFamily="2" charset="-122"/>
              </a:rPr>
              <a:t>当</a:t>
            </a:r>
            <a:r>
              <a:rPr lang="zh-CN" altLang="en-US" u="dashHeavy" baseline="0" dirty="0">
                <a:solidFill>
                  <a:srgbClr val="FF0000"/>
                </a:solidFill>
              </a:rPr>
              <a:t> </a:t>
            </a:r>
            <a:r>
              <a:rPr lang="en-US" altLang="zh-CN" u="dashHeavy" baseline="0" dirty="0">
                <a:solidFill>
                  <a:srgbClr val="FF0000"/>
                </a:solidFill>
              </a:rPr>
              <a:t>(in+1) mod n=out</a:t>
            </a:r>
            <a:r>
              <a:rPr lang="zh-CN" altLang="en-US" u="dashHeavy" baseline="0" dirty="0">
                <a:solidFill>
                  <a:srgbClr val="FF0000"/>
                </a:solidFill>
                <a:latin typeface="宋体" pitchFamily="2" charset="-122"/>
              </a:rPr>
              <a:t>时表示缓冲池满；而</a:t>
            </a:r>
            <a:r>
              <a:rPr lang="en-US" altLang="zh-CN" u="dashHeavy" baseline="0" dirty="0">
                <a:solidFill>
                  <a:srgbClr val="FF0000"/>
                </a:solidFill>
              </a:rPr>
              <a:t>in=out</a:t>
            </a:r>
            <a:r>
              <a:rPr lang="zh-CN" altLang="en-US" u="dashHeavy" baseline="0" dirty="0">
                <a:solidFill>
                  <a:srgbClr val="FF0000"/>
                </a:solidFill>
                <a:latin typeface="宋体" pitchFamily="2" charset="-122"/>
              </a:rPr>
              <a:t>则表示缓冲池空</a:t>
            </a:r>
            <a:r>
              <a:rPr lang="zh-CN" altLang="en-US" dirty="0">
                <a:latin typeface="宋体" pitchFamily="2" charset="-122"/>
              </a:rPr>
              <a:t>。此外，还引入了一个整型变量</a:t>
            </a:r>
            <a:r>
              <a:rPr lang="en-US" altLang="zh-CN" dirty="0"/>
              <a:t>counter</a:t>
            </a:r>
            <a:r>
              <a:rPr lang="zh-CN" altLang="en-US" dirty="0">
                <a:latin typeface="宋体" pitchFamily="2" charset="-122"/>
              </a:rPr>
              <a:t>，其初始值为</a:t>
            </a:r>
            <a:r>
              <a:rPr lang="en-US" altLang="zh-CN" dirty="0"/>
              <a:t>0</a:t>
            </a:r>
            <a:r>
              <a:rPr lang="zh-CN" altLang="en-US" dirty="0">
                <a:latin typeface="宋体" pitchFamily="2" charset="-122"/>
              </a:rPr>
              <a:t>。每当生产者进程向缓冲池中投放一个产品后，使</a:t>
            </a:r>
            <a:r>
              <a:rPr lang="en-US" altLang="zh-CN" dirty="0"/>
              <a:t>counter</a:t>
            </a:r>
            <a:r>
              <a:rPr lang="zh-CN" altLang="en-US" dirty="0">
                <a:latin typeface="宋体" pitchFamily="2" charset="-122"/>
              </a:rPr>
              <a:t>加</a:t>
            </a:r>
            <a:r>
              <a:rPr lang="en-US" altLang="zh-CN" dirty="0"/>
              <a:t>1</a:t>
            </a:r>
            <a:r>
              <a:rPr lang="zh-CN" altLang="en-US" dirty="0">
                <a:latin typeface="宋体" pitchFamily="2" charset="-122"/>
              </a:rPr>
              <a:t>；反之，每当消费者进程从中取走一个产品时，使</a:t>
            </a:r>
            <a:r>
              <a:rPr lang="en-US" altLang="zh-CN" dirty="0"/>
              <a:t>counter</a:t>
            </a:r>
            <a:r>
              <a:rPr lang="zh-CN" altLang="en-US" dirty="0">
                <a:latin typeface="宋体" pitchFamily="2" charset="-122"/>
              </a:rPr>
              <a:t>减</a:t>
            </a:r>
            <a:r>
              <a:rPr lang="en-US" altLang="zh-CN" dirty="0"/>
              <a:t>1</a:t>
            </a:r>
            <a:r>
              <a:rPr lang="zh-CN" altLang="en-US" dirty="0">
                <a:latin typeface="宋体" pitchFamily="2" charset="-122"/>
              </a:rPr>
              <a:t>。生产者和消费者两进程共享下面的变量：</a:t>
            </a:r>
            <a:r>
              <a:rPr lang="zh-CN" altLang="en-US" dirty="0"/>
              <a:t> </a:t>
            </a:r>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23</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latin typeface="宋体" pitchFamily="2" charset="-122"/>
              </a:rPr>
              <a:t>指针</a:t>
            </a:r>
            <a:r>
              <a:rPr lang="en-US" altLang="zh-CN" dirty="0"/>
              <a:t>in</a:t>
            </a:r>
            <a:r>
              <a:rPr lang="zh-CN" altLang="en-US" dirty="0">
                <a:latin typeface="宋体" pitchFamily="2" charset="-122"/>
              </a:rPr>
              <a:t>和</a:t>
            </a:r>
            <a:r>
              <a:rPr lang="en-US" altLang="zh-CN" dirty="0"/>
              <a:t>out</a:t>
            </a:r>
            <a:r>
              <a:rPr lang="zh-CN" altLang="en-US" dirty="0">
                <a:latin typeface="宋体" pitchFamily="2" charset="-122"/>
              </a:rPr>
              <a:t>初始化为</a:t>
            </a:r>
            <a:r>
              <a:rPr lang="en-US" altLang="zh-CN" dirty="0"/>
              <a:t>1</a:t>
            </a:r>
            <a:r>
              <a:rPr lang="zh-CN" altLang="en-US" dirty="0">
                <a:latin typeface="宋体" pitchFamily="2" charset="-122"/>
              </a:rPr>
              <a:t>。在生产者和消费者进程的描述中，</a:t>
            </a:r>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24</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err="1"/>
              <a:t>noop</a:t>
            </a:r>
            <a:r>
              <a:rPr lang="zh-CN" altLang="en-US" dirty="0">
                <a:latin typeface="宋体" pitchFamily="2" charset="-122"/>
              </a:rPr>
              <a:t>是一条空操作指令，</a:t>
            </a:r>
            <a:r>
              <a:rPr lang="en-US" altLang="zh-CN" dirty="0"/>
              <a:t>while condition do no-op</a:t>
            </a:r>
            <a:r>
              <a:rPr lang="zh-CN" altLang="en-US" dirty="0">
                <a:latin typeface="宋体" pitchFamily="2" charset="-122"/>
              </a:rPr>
              <a:t>语句表示重复的测试条件</a:t>
            </a:r>
            <a:r>
              <a:rPr lang="en-US" altLang="zh-CN" dirty="0"/>
              <a:t>(</a:t>
            </a:r>
            <a:r>
              <a:rPr lang="en-US" altLang="zh-CN" dirty="0" err="1"/>
              <a:t>condication</a:t>
            </a:r>
            <a:r>
              <a:rPr lang="en-US" altLang="zh-CN" dirty="0"/>
              <a:t>)</a:t>
            </a:r>
            <a:r>
              <a:rPr lang="zh-CN" altLang="en-US" dirty="0">
                <a:latin typeface="宋体" pitchFamily="2" charset="-122"/>
              </a:rPr>
              <a:t>，重复测试应进行到该条件变为</a:t>
            </a:r>
            <a:r>
              <a:rPr lang="en-US" altLang="zh-CN" dirty="0"/>
              <a:t>false(</a:t>
            </a:r>
            <a:r>
              <a:rPr lang="zh-CN" altLang="en-US" dirty="0">
                <a:latin typeface="宋体" pitchFamily="2" charset="-122"/>
              </a:rPr>
              <a:t>假</a:t>
            </a:r>
            <a:r>
              <a:rPr lang="en-US" altLang="zh-CN" dirty="0"/>
              <a:t>)</a:t>
            </a:r>
            <a:r>
              <a:rPr lang="zh-CN" altLang="en-US" dirty="0">
                <a:latin typeface="宋体" pitchFamily="2" charset="-122"/>
              </a:rPr>
              <a:t>，即到该条件不成立时为止。在生产者进程中使用一局部变量</a:t>
            </a:r>
            <a:r>
              <a:rPr lang="en-US" altLang="zh-CN" dirty="0" err="1"/>
              <a:t>nextp</a:t>
            </a:r>
            <a:r>
              <a:rPr lang="zh-CN" altLang="en-US" dirty="0">
                <a:latin typeface="宋体" pitchFamily="2" charset="-122"/>
              </a:rPr>
              <a:t>，用于暂时存放每次刚生产出来的产品；而在消费者进程中，则使用一个局部变量</a:t>
            </a:r>
            <a:r>
              <a:rPr lang="en-US" altLang="zh-CN" dirty="0" err="1"/>
              <a:t>nextc</a:t>
            </a:r>
            <a:r>
              <a:rPr lang="zh-CN" altLang="en-US" dirty="0">
                <a:latin typeface="宋体" pitchFamily="2" charset="-122"/>
              </a:rPr>
              <a:t>，用于存放每次要消费的产品。</a:t>
            </a:r>
            <a:r>
              <a:rPr lang="zh-CN" altLang="en-US" dirty="0"/>
              <a:t> </a:t>
            </a:r>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25</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err="1"/>
              <a:t>noop</a:t>
            </a:r>
            <a:r>
              <a:rPr lang="zh-CN" altLang="en-US" dirty="0">
                <a:latin typeface="宋体" pitchFamily="2" charset="-122"/>
              </a:rPr>
              <a:t>是一条空操作指令，</a:t>
            </a:r>
            <a:r>
              <a:rPr lang="en-US" altLang="zh-CN" dirty="0"/>
              <a:t>while condition do no-op</a:t>
            </a:r>
            <a:r>
              <a:rPr lang="zh-CN" altLang="en-US" dirty="0">
                <a:latin typeface="宋体" pitchFamily="2" charset="-122"/>
              </a:rPr>
              <a:t>语句表示重复的测试条件</a:t>
            </a:r>
            <a:r>
              <a:rPr lang="en-US" altLang="zh-CN" dirty="0"/>
              <a:t>(</a:t>
            </a:r>
            <a:r>
              <a:rPr lang="en-US" altLang="zh-CN" dirty="0" err="1"/>
              <a:t>condication</a:t>
            </a:r>
            <a:r>
              <a:rPr lang="en-US" altLang="zh-CN" dirty="0"/>
              <a:t>)</a:t>
            </a:r>
            <a:r>
              <a:rPr lang="zh-CN" altLang="en-US" dirty="0">
                <a:latin typeface="宋体" pitchFamily="2" charset="-122"/>
              </a:rPr>
              <a:t>，重复测试应进行到该条件变为</a:t>
            </a:r>
            <a:r>
              <a:rPr lang="en-US" altLang="zh-CN" dirty="0"/>
              <a:t>false(</a:t>
            </a:r>
            <a:r>
              <a:rPr lang="zh-CN" altLang="en-US" dirty="0">
                <a:latin typeface="宋体" pitchFamily="2" charset="-122"/>
              </a:rPr>
              <a:t>假</a:t>
            </a:r>
            <a:r>
              <a:rPr lang="en-US" altLang="zh-CN" dirty="0"/>
              <a:t>)</a:t>
            </a:r>
            <a:r>
              <a:rPr lang="zh-CN" altLang="en-US" dirty="0">
                <a:latin typeface="宋体" pitchFamily="2" charset="-122"/>
              </a:rPr>
              <a:t>，即到该条件不成立时为止。在生产者进程中使用一局部变量</a:t>
            </a:r>
            <a:r>
              <a:rPr lang="en-US" altLang="zh-CN" dirty="0" err="1"/>
              <a:t>nextp</a:t>
            </a:r>
            <a:r>
              <a:rPr lang="zh-CN" altLang="en-US" dirty="0">
                <a:latin typeface="宋体" pitchFamily="2" charset="-122"/>
              </a:rPr>
              <a:t>，用于暂时存放每次刚生产出来的产品；而在消费者进程中，则使用一个局部变量</a:t>
            </a:r>
            <a:r>
              <a:rPr lang="en-US" altLang="zh-CN" dirty="0" err="1"/>
              <a:t>nextc</a:t>
            </a:r>
            <a:r>
              <a:rPr lang="zh-CN" altLang="en-US" dirty="0">
                <a:latin typeface="宋体" pitchFamily="2" charset="-122"/>
              </a:rPr>
              <a:t>，用于存放每次要消费的产品。</a:t>
            </a:r>
            <a:endParaRPr lang="en-US" altLang="zh-CN" dirty="0">
              <a:latin typeface="宋体" pitchFamily="2" charset="-122"/>
            </a:endParaRPr>
          </a:p>
          <a:p>
            <a:endParaRPr lang="en-US" altLang="zh-CN" dirty="0">
              <a:latin typeface="宋体" pitchFamily="2" charset="-122"/>
            </a:endParaRPr>
          </a:p>
          <a:p>
            <a:r>
              <a:rPr lang="zh-CN" altLang="en-US" dirty="0">
                <a:latin typeface="宋体" pitchFamily="2" charset="-122"/>
              </a:rPr>
              <a:t>思考能不能实现同步，会不会有问题？</a:t>
            </a:r>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26</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问题就在于这两个进程共享变量</a:t>
            </a:r>
            <a:r>
              <a:rPr lang="en-US" altLang="zh-CN" dirty="0"/>
              <a:t>counter</a:t>
            </a:r>
            <a:r>
              <a:rPr lang="zh-CN" altLang="en-US" dirty="0"/>
              <a:t>。生产者对它做加</a:t>
            </a:r>
            <a:r>
              <a:rPr lang="en-US" altLang="zh-CN" dirty="0"/>
              <a:t>1</a:t>
            </a:r>
            <a:r>
              <a:rPr lang="zh-CN" altLang="en-US" dirty="0"/>
              <a:t>操作，消费者对它做减</a:t>
            </a:r>
            <a:r>
              <a:rPr lang="en-US" altLang="zh-CN" dirty="0"/>
              <a:t>1</a:t>
            </a:r>
            <a:r>
              <a:rPr lang="zh-CN" altLang="en-US" dirty="0"/>
              <a:t>操作，这两个操作在用机器语言实现时， 常可用下面的形式描述： </a:t>
            </a:r>
            <a:endParaRPr lang="en-US" altLang="zh-CN" dirty="0"/>
          </a:p>
          <a:p>
            <a:endParaRPr lang="en-US" altLang="zh-CN" dirty="0"/>
          </a:p>
          <a:p>
            <a:r>
              <a:rPr lang="zh-CN" altLang="en-US" dirty="0"/>
              <a:t>假设</a:t>
            </a:r>
            <a:r>
              <a:rPr lang="en-US" altLang="zh-CN" dirty="0"/>
              <a:t>counter</a:t>
            </a:r>
            <a:r>
              <a:rPr lang="zh-CN" altLang="en-US" dirty="0"/>
              <a:t>的当前值是</a:t>
            </a:r>
            <a:r>
              <a:rPr lang="en-US" altLang="zh-CN" dirty="0"/>
              <a:t>5</a:t>
            </a:r>
            <a:r>
              <a:rPr lang="zh-CN" altLang="en-US" dirty="0"/>
              <a:t>。如果生产者进程先执行左列的三条机器语言语句，然后消费者进程再执行右列的三条语句，则最后共享变量</a:t>
            </a:r>
            <a:r>
              <a:rPr lang="en-US" altLang="zh-CN" dirty="0"/>
              <a:t>counter</a:t>
            </a:r>
            <a:r>
              <a:rPr lang="zh-CN" altLang="en-US" dirty="0"/>
              <a:t>的值仍为</a:t>
            </a:r>
            <a:r>
              <a:rPr lang="en-US" altLang="zh-CN" dirty="0"/>
              <a:t>5</a:t>
            </a:r>
            <a:r>
              <a:rPr lang="zh-CN" altLang="en-US" dirty="0"/>
              <a:t>； 反之，如果让消费者进程先执行右列的三条语句，然后再让生产者进程执行左列的三条语句，则</a:t>
            </a:r>
            <a:r>
              <a:rPr lang="en-US" altLang="zh-CN" dirty="0"/>
              <a:t>counter</a:t>
            </a:r>
            <a:r>
              <a:rPr lang="zh-CN" altLang="en-US" dirty="0"/>
              <a:t>值也还是</a:t>
            </a:r>
            <a:r>
              <a:rPr lang="en-US" altLang="zh-CN" dirty="0"/>
              <a:t>5</a:t>
            </a:r>
            <a:r>
              <a:rPr lang="zh-CN" altLang="en-US" dirty="0"/>
              <a:t>，但是，如果按下述顺序执行</a:t>
            </a:r>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27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标题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zh-CN" altLang="en-US"/>
              <a:t>单击此处编辑母版标题样式</a:t>
            </a:r>
            <a:endParaRPr kumimoji="0" lang="en-US"/>
          </a:p>
        </p:txBody>
      </p:sp>
      <p:sp>
        <p:nvSpPr>
          <p:cNvPr id="9" name="副标题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28" name="日期占位符 27"/>
          <p:cNvSpPr>
            <a:spLocks noGrp="1"/>
          </p:cNvSpPr>
          <p:nvPr>
            <p:ph type="dt" sz="half" idx="10"/>
          </p:nvPr>
        </p:nvSpPr>
        <p:spPr>
          <a:xfrm>
            <a:off x="6400800" y="6355080"/>
            <a:ext cx="2286000" cy="365760"/>
          </a:xfrm>
        </p:spPr>
        <p:txBody>
          <a:bodyPr/>
          <a:lstStyle>
            <a:lvl1pPr>
              <a:defRPr sz="1400"/>
            </a:lvl1pPr>
          </a:lstStyle>
          <a:p>
            <a:fld id="{79E859DE-EE20-4012-B7AC-0EEDA4CD0340}" type="datetime8">
              <a:rPr lang="zh-CN" altLang="en-US" smtClean="0"/>
              <a:pPr/>
              <a:t>2019年10月9日9时46分</a:t>
            </a:fld>
            <a:endParaRPr lang="zh-CN" altLang="en-US"/>
          </a:p>
        </p:txBody>
      </p:sp>
      <p:sp>
        <p:nvSpPr>
          <p:cNvPr id="17" name="页脚占位符 16"/>
          <p:cNvSpPr>
            <a:spLocks noGrp="1"/>
          </p:cNvSpPr>
          <p:nvPr>
            <p:ph type="ftr" sz="quarter" idx="11"/>
          </p:nvPr>
        </p:nvSpPr>
        <p:spPr>
          <a:xfrm>
            <a:off x="2898648" y="6355080"/>
            <a:ext cx="3474720" cy="365760"/>
          </a:xfrm>
        </p:spPr>
        <p:txBody>
          <a:bodyPr/>
          <a:lstStyle/>
          <a:p>
            <a:endParaRPr lang="zh-CN" altLang="en-US"/>
          </a:p>
        </p:txBody>
      </p:sp>
      <p:sp>
        <p:nvSpPr>
          <p:cNvPr id="29" name="灯片编号占位符 28"/>
          <p:cNvSpPr>
            <a:spLocks noGrp="1"/>
          </p:cNvSpPr>
          <p:nvPr>
            <p:ph type="sldNum" sz="quarter" idx="12"/>
          </p:nvPr>
        </p:nvSpPr>
        <p:spPr>
          <a:xfrm>
            <a:off x="1216152" y="6355080"/>
            <a:ext cx="1219200" cy="365760"/>
          </a:xfrm>
        </p:spPr>
        <p:txBody>
          <a:bodyPr/>
          <a:lstStyle/>
          <a:p>
            <a:fld id="{0C913308-F349-4B6D-A68A-DD1791B4A57B}" type="slidenum">
              <a:rPr lang="zh-CN" altLang="en-US" smtClean="0"/>
              <a:pPr/>
              <a:t>‹#›</a:t>
            </a:fld>
            <a:endParaRPr lang="zh-CN" altLang="en-US"/>
          </a:p>
        </p:txBody>
      </p:sp>
      <p:sp>
        <p:nvSpPr>
          <p:cNvPr id="21" name="矩形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矩形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矩形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矩形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4AFDB023-E095-4008-8B8B-C9515585DFD8}" type="datetime8">
              <a:rPr lang="zh-CN" altLang="en-US" smtClean="0"/>
              <a:pPr/>
              <a:t>2019年10月9日9时46分</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CF1B9371-AC99-4734-B9DB-17B2CEA54C21}" type="datetime8">
              <a:rPr lang="zh-CN" altLang="en-US" smtClean="0"/>
              <a:pPr/>
              <a:t>2019年10月9日9时46分</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直接连接符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等腰三角形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直接连接符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lvl1pPr>
          </a:lstStyle>
          <a:p>
            <a:r>
              <a:rPr kumimoji="0" lang="zh-CN" altLang="en-US" dirty="0"/>
              <a:t>单击此处编辑母版标题样式</a:t>
            </a:r>
            <a:endParaRPr kumimoji="0" lang="en-US" dirty="0"/>
          </a:p>
        </p:txBody>
      </p:sp>
      <p:sp>
        <p:nvSpPr>
          <p:cNvPr id="4" name="日期占位符 3"/>
          <p:cNvSpPr>
            <a:spLocks noGrp="1"/>
          </p:cNvSpPr>
          <p:nvPr>
            <p:ph type="dt" sz="half" idx="10"/>
          </p:nvPr>
        </p:nvSpPr>
        <p:spPr/>
        <p:txBody>
          <a:bodyPr/>
          <a:lstStyle/>
          <a:p>
            <a:fld id="{71DF561C-A039-4877-AA4A-6908B08AB3AF}" type="datetime8">
              <a:rPr lang="zh-CN" altLang="en-US" smtClean="0"/>
              <a:pPr/>
              <a:t>2019年10月9日9时46分</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
        <p:nvSpPr>
          <p:cNvPr id="8" name="内容占位符 7"/>
          <p:cNvSpPr>
            <a:spLocks noGrp="1"/>
          </p:cNvSpPr>
          <p:nvPr>
            <p:ph sz="quarter" idx="1"/>
          </p:nvPr>
        </p:nvSpPr>
        <p:spPr>
          <a:xfrm>
            <a:off x="457200" y="1219200"/>
            <a:ext cx="8229600" cy="4937760"/>
          </a:xfrm>
        </p:spPr>
        <p:txBody>
          <a:bodyPr/>
          <a:lstStyle>
            <a:lvl1pPr>
              <a:defRPr>
                <a:latin typeface="+mj-ea"/>
                <a:ea typeface="+mj-ea"/>
              </a:defRPr>
            </a:lvl1pPr>
            <a:lvl2pPr>
              <a:defRPr>
                <a:latin typeface="+mj-ea"/>
                <a:ea typeface="+mj-ea"/>
              </a:defRPr>
            </a:lvl2pPr>
            <a:lvl3pPr>
              <a:defRPr>
                <a:latin typeface="+mj-ea"/>
                <a:ea typeface="+mj-ea"/>
              </a:defRPr>
            </a:lvl3pPr>
            <a:lvl4pPr>
              <a:defRPr>
                <a:latin typeface="+mj-ea"/>
                <a:ea typeface="+mj-ea"/>
              </a:defRPr>
            </a:lvl4pPr>
            <a:lvl5pPr>
              <a:defRPr>
                <a:latin typeface="+mj-ea"/>
                <a:ea typeface="+mj-ea"/>
              </a:defRPr>
            </a:lvl5pPr>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204392" y="1997224"/>
            <a:ext cx="6858000" cy="1066800"/>
          </a:xfrm>
        </p:spPr>
        <p:txBody>
          <a:bodyPr anchor="t" anchorCtr="0">
            <a:noAutofit/>
          </a:bodyPr>
          <a:lstStyle>
            <a:lvl1pPr algn="ctr">
              <a:buNone/>
              <a:defRPr sz="4800" b="1" cap="none" baseline="0"/>
            </a:lvl1pPr>
          </a:lstStyle>
          <a:p>
            <a:r>
              <a:rPr kumimoji="0" lang="zh-CN" altLang="en-US" dirty="0"/>
              <a:t>单击此处编辑母版标题样式</a:t>
            </a:r>
            <a:endParaRPr kumimoji="0" lang="en-US" dirty="0"/>
          </a:p>
        </p:txBody>
      </p:sp>
      <p:sp>
        <p:nvSpPr>
          <p:cNvPr id="3" name="文本占位符 2"/>
          <p:cNvSpPr>
            <a:spLocks noGrp="1"/>
          </p:cNvSpPr>
          <p:nvPr>
            <p:ph type="body" idx="1"/>
          </p:nvPr>
        </p:nvSpPr>
        <p:spPr>
          <a:xfrm>
            <a:off x="1280592" y="3292624"/>
            <a:ext cx="6781800" cy="1143000"/>
          </a:xfrm>
        </p:spPr>
        <p:txBody>
          <a:bodyPr anchor="t" anchorCtr="0">
            <a:normAutofit/>
          </a:bodyPr>
          <a:lstStyle>
            <a:lvl1pPr marL="0" indent="0" algn="ctr">
              <a:buNone/>
              <a:defRPr sz="3600" b="1">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dirty="0"/>
              <a:t>单击此处编辑母版文本样式</a:t>
            </a:r>
          </a:p>
        </p:txBody>
      </p:sp>
      <p:sp>
        <p:nvSpPr>
          <p:cNvPr id="4" name="日期占位符 3"/>
          <p:cNvSpPr>
            <a:spLocks noGrp="1"/>
          </p:cNvSpPr>
          <p:nvPr>
            <p:ph type="dt" sz="half" idx="10"/>
          </p:nvPr>
        </p:nvSpPr>
        <p:spPr>
          <a:xfrm>
            <a:off x="6400800" y="6355080"/>
            <a:ext cx="2286000" cy="365760"/>
          </a:xfrm>
        </p:spPr>
        <p:txBody>
          <a:bodyPr/>
          <a:lstStyle/>
          <a:p>
            <a:fld id="{1EA452A7-2E37-4A25-8902-7B1AF5004E32}" type="datetime8">
              <a:rPr lang="zh-CN" altLang="en-US" smtClean="0"/>
              <a:pPr/>
              <a:t>2019年10月9日9时46分</a:t>
            </a:fld>
            <a:endParaRPr lang="zh-CN" altLang="en-US"/>
          </a:p>
        </p:txBody>
      </p:sp>
      <p:sp>
        <p:nvSpPr>
          <p:cNvPr id="5" name="页脚占位符 4"/>
          <p:cNvSpPr>
            <a:spLocks noGrp="1"/>
          </p:cNvSpPr>
          <p:nvPr>
            <p:ph type="ftr" sz="quarter" idx="11"/>
          </p:nvPr>
        </p:nvSpPr>
        <p:spPr>
          <a:xfrm>
            <a:off x="2898648" y="6355080"/>
            <a:ext cx="3474720" cy="365760"/>
          </a:xfrm>
        </p:spPr>
        <p:txBody>
          <a:bodyPr/>
          <a:lstStyle/>
          <a:p>
            <a:endParaRPr lang="zh-CN" altLang="en-US"/>
          </a:p>
        </p:txBody>
      </p:sp>
      <p:sp>
        <p:nvSpPr>
          <p:cNvPr id="6" name="灯片编号占位符 5"/>
          <p:cNvSpPr>
            <a:spLocks noGrp="1"/>
          </p:cNvSpPr>
          <p:nvPr>
            <p:ph type="sldNum" sz="quarter" idx="12"/>
          </p:nvPr>
        </p:nvSpPr>
        <p:spPr>
          <a:xfrm>
            <a:off x="1069848" y="6355080"/>
            <a:ext cx="1520952" cy="365760"/>
          </a:xfrm>
        </p:spPr>
        <p:txBody>
          <a:bodyPr/>
          <a:lstStyle/>
          <a:p>
            <a:fld id="{0C913308-F349-4B6D-A68A-DD1791B4A57B}" type="slidenum">
              <a:rPr lang="zh-CN" altLang="en-US" smtClean="0"/>
              <a:pPr/>
              <a:t>‹#›</a:t>
            </a:fld>
            <a:endParaRPr lang="zh-CN" altLang="en-US"/>
          </a:p>
        </p:txBody>
      </p:sp>
      <p:sp>
        <p:nvSpPr>
          <p:cNvPr id="7" name="矩形 6"/>
          <p:cNvSpPr/>
          <p:nvPr/>
        </p:nvSpPr>
        <p:spPr>
          <a:xfrm>
            <a:off x="899592" y="1844824"/>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400"/>
          </a:p>
        </p:txBody>
      </p:sp>
      <p:sp>
        <p:nvSpPr>
          <p:cNvPr id="8" name="矩形 7"/>
          <p:cNvSpPr/>
          <p:nvPr/>
        </p:nvSpPr>
        <p:spPr>
          <a:xfrm>
            <a:off x="959024" y="1844824"/>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extBox 8"/>
          <p:cNvSpPr txBox="1"/>
          <p:nvPr userDrawn="1"/>
        </p:nvSpPr>
        <p:spPr>
          <a:xfrm>
            <a:off x="6372200" y="0"/>
            <a:ext cx="2430474" cy="461665"/>
          </a:xfrm>
          <a:prstGeom prst="rect">
            <a:avLst/>
          </a:prstGeom>
          <a:noFill/>
        </p:spPr>
        <p:txBody>
          <a:bodyPr wrap="none" rtlCol="0">
            <a:spAutoFit/>
          </a:bodyPr>
          <a:lstStyle/>
          <a:p>
            <a:r>
              <a:rPr lang="zh-CN" altLang="en-US" sz="2400" u="wavyDbl" baseline="0" dirty="0">
                <a:uFill>
                  <a:solidFill>
                    <a:srgbClr val="7030A0"/>
                  </a:solidFill>
                </a:uFill>
              </a:rPr>
              <a:t>第二章 进程管理</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kumimoji="0" lang="zh-CN" altLang="en-US"/>
              <a:t>单击此处编辑母版标题样式</a:t>
            </a:r>
            <a:endParaRPr kumimoji="0" lang="en-US"/>
          </a:p>
        </p:txBody>
      </p:sp>
      <p:sp>
        <p:nvSpPr>
          <p:cNvPr id="5" name="日期占位符 4"/>
          <p:cNvSpPr>
            <a:spLocks noGrp="1"/>
          </p:cNvSpPr>
          <p:nvPr>
            <p:ph type="dt" sz="half" idx="10"/>
          </p:nvPr>
        </p:nvSpPr>
        <p:spPr/>
        <p:txBody>
          <a:bodyPr/>
          <a:lstStyle/>
          <a:p>
            <a:fld id="{8C0134C3-82B1-41DF-A073-2124D8B86C04}" type="datetime8">
              <a:rPr lang="zh-CN" altLang="en-US" smtClean="0"/>
              <a:pPr/>
              <a:t>2019年10月9日9时46分</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9" name="内容占位符 8"/>
          <p:cNvSpPr>
            <a:spLocks noGrp="1"/>
          </p:cNvSpPr>
          <p:nvPr>
            <p:ph sz="quarter" idx="1"/>
          </p:nvPr>
        </p:nvSpPr>
        <p:spPr>
          <a:xfrm>
            <a:off x="457200" y="1219200"/>
            <a:ext cx="4041648" cy="493776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1" name="内容占位符 10"/>
          <p:cNvSpPr>
            <a:spLocks noGrp="1"/>
          </p:cNvSpPr>
          <p:nvPr>
            <p:ph sz="quarter" idx="2"/>
          </p:nvPr>
        </p:nvSpPr>
        <p:spPr>
          <a:xfrm>
            <a:off x="4632198" y="1216152"/>
            <a:ext cx="4041648" cy="493776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nchor="ctr"/>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7" name="日期占位符 6"/>
          <p:cNvSpPr>
            <a:spLocks noGrp="1"/>
          </p:cNvSpPr>
          <p:nvPr>
            <p:ph type="dt" sz="half" idx="10"/>
          </p:nvPr>
        </p:nvSpPr>
        <p:spPr/>
        <p:txBody>
          <a:bodyPr/>
          <a:lstStyle/>
          <a:p>
            <a:fld id="{731ABDAD-E713-4E3C-A857-70BD5CA3E3CF}" type="datetime8">
              <a:rPr lang="zh-CN" altLang="en-US" smtClean="0"/>
              <a:pPr/>
              <a:t>2019年10月9日9时46分</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1" name="内容占位符 10"/>
          <p:cNvSpPr>
            <a:spLocks noGrp="1"/>
          </p:cNvSpPr>
          <p:nvPr>
            <p:ph sz="quarter" idx="2"/>
          </p:nvPr>
        </p:nvSpPr>
        <p:spPr>
          <a:xfrm>
            <a:off x="457200" y="2133600"/>
            <a:ext cx="4038600" cy="40386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3" name="内容占位符 12"/>
          <p:cNvSpPr>
            <a:spLocks noGrp="1"/>
          </p:cNvSpPr>
          <p:nvPr>
            <p:ph sz="quarter" idx="4"/>
          </p:nvPr>
        </p:nvSpPr>
        <p:spPr>
          <a:xfrm>
            <a:off x="4648200" y="2133600"/>
            <a:ext cx="4038600" cy="40386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9DB4473-0784-4251-9DBA-96209780E87B}" type="datetime8">
              <a:rPr lang="zh-CN" altLang="en-US" smtClean="0"/>
              <a:pPr/>
              <a:t>2019年10月9日9时46分</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2019年10月9日9时46分</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5" name="直接连接符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extBox 7"/>
          <p:cNvSpPr txBox="1"/>
          <p:nvPr userDrawn="1"/>
        </p:nvSpPr>
        <p:spPr>
          <a:xfrm>
            <a:off x="6372200" y="0"/>
            <a:ext cx="2430474" cy="461665"/>
          </a:xfrm>
          <a:prstGeom prst="rect">
            <a:avLst/>
          </a:prstGeom>
          <a:noFill/>
        </p:spPr>
        <p:txBody>
          <a:bodyPr wrap="none" rtlCol="0">
            <a:spAutoFit/>
          </a:bodyPr>
          <a:lstStyle/>
          <a:p>
            <a:r>
              <a:rPr lang="zh-CN" altLang="en-US" sz="2400" u="wavyDbl" baseline="0" dirty="0">
                <a:uFill>
                  <a:solidFill>
                    <a:srgbClr val="7030A0"/>
                  </a:solidFill>
                </a:uFill>
              </a:rPr>
              <a:t>第二章 进程管理</a:t>
            </a:r>
          </a:p>
        </p:txBody>
      </p:sp>
      <p:sp>
        <p:nvSpPr>
          <p:cNvPr id="17" name="文本占位符 16"/>
          <p:cNvSpPr>
            <a:spLocks noGrp="1"/>
          </p:cNvSpPr>
          <p:nvPr>
            <p:ph type="body" sz="quarter" idx="13"/>
          </p:nvPr>
        </p:nvSpPr>
        <p:spPr>
          <a:xfrm>
            <a:off x="468313" y="692150"/>
            <a:ext cx="8207375" cy="5400675"/>
          </a:xfrm>
        </p:spPr>
        <p:txBody>
          <a:bodyPr>
            <a:normAutofit/>
          </a:bodyPr>
          <a:lstStyle>
            <a:lvl1pPr>
              <a:buNone/>
              <a:defRPr sz="2800" b="0"/>
            </a:lvl1pPr>
          </a:lstStyle>
          <a:p>
            <a:pPr lvl="0"/>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zh-CN" altLang="en-US" dirty="0"/>
              <a:t>单击此处编辑母版文本样式</a:t>
            </a:r>
          </a:p>
        </p:txBody>
      </p:sp>
      <p:sp>
        <p:nvSpPr>
          <p:cNvPr id="5" name="日期占位符 4"/>
          <p:cNvSpPr>
            <a:spLocks noGrp="1"/>
          </p:cNvSpPr>
          <p:nvPr>
            <p:ph type="dt" sz="half" idx="10"/>
          </p:nvPr>
        </p:nvSpPr>
        <p:spPr/>
        <p:txBody>
          <a:bodyPr/>
          <a:lstStyle/>
          <a:p>
            <a:fld id="{B911AE79-3114-4469-BD32-6AA9C8C3D722}" type="datetime8">
              <a:rPr lang="zh-CN" altLang="en-US" smtClean="0"/>
              <a:pPr/>
              <a:t>2019年10月9日9时46分</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直接连接符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内容占位符 11"/>
          <p:cNvSpPr>
            <a:spLocks noGrp="1"/>
          </p:cNvSpPr>
          <p:nvPr>
            <p:ph sz="quarter" idx="1"/>
          </p:nvPr>
        </p:nvSpPr>
        <p:spPr>
          <a:xfrm>
            <a:off x="304800" y="304800"/>
            <a:ext cx="5715000" cy="5715000"/>
          </a:xfrm>
        </p:spPr>
        <p:txBody>
          <a:bodyPr/>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kumimoji="0"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图片与标题">
    <p:bg>
      <p:bgRef idx="1001">
        <a:schemeClr val="bg1"/>
      </p:bgRef>
    </p:bg>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457200" y="1484784"/>
            <a:ext cx="8229600" cy="4690464"/>
          </a:xfrm>
          <a:solidFill>
            <a:schemeClr val="tx1">
              <a:shade val="50000"/>
            </a:schemeClr>
          </a:solidFill>
          <a:ln>
            <a:noFill/>
          </a:ln>
          <a:effectLst/>
        </p:spPr>
        <p:txBody>
          <a:bodyPr/>
          <a:lstStyle>
            <a:lvl1pPr marL="0" indent="0">
              <a:spcBef>
                <a:spcPts val="600"/>
              </a:spcBef>
              <a:buNone/>
              <a:defRPr sz="3200"/>
            </a:lvl1pPr>
          </a:lstStyle>
          <a:p>
            <a:r>
              <a:rPr kumimoji="0" lang="zh-CN" altLang="en-US" dirty="0"/>
              <a:t>单击图标添加图片</a:t>
            </a:r>
            <a:endParaRPr kumimoji="0" lang="en-US" dirty="0"/>
          </a:p>
        </p:txBody>
      </p:sp>
      <p:sp>
        <p:nvSpPr>
          <p:cNvPr id="4" name="文本占位符 3"/>
          <p:cNvSpPr>
            <a:spLocks noGrp="1"/>
          </p:cNvSpPr>
          <p:nvPr>
            <p:ph type="body" sz="half" idx="2"/>
          </p:nvPr>
        </p:nvSpPr>
        <p:spPr>
          <a:xfrm>
            <a:off x="467544" y="692696"/>
            <a:ext cx="8229600" cy="533400"/>
          </a:xfrm>
        </p:spPr>
        <p:txBody>
          <a:bodyPr anchor="ctr" anchorCtr="0">
            <a:normAutofit/>
          </a:bodyPr>
          <a:lstStyle>
            <a:lvl1pPr marL="0" indent="0" algn="l">
              <a:buFontTx/>
              <a:buNone/>
              <a:defRPr sz="2800" b="1">
                <a:latin typeface="+mj-ea"/>
                <a:ea typeface="+mj-ea"/>
              </a:defRPr>
            </a:lvl1pPr>
            <a:lvl2pPr>
              <a:defRPr sz="1200"/>
            </a:lvl2pPr>
            <a:lvl3pPr>
              <a:defRPr sz="1000"/>
            </a:lvl3pPr>
            <a:lvl4pPr>
              <a:defRPr sz="900"/>
            </a:lvl4pPr>
            <a:lvl5pPr>
              <a:defRPr sz="900"/>
            </a:lvl5pPr>
          </a:lstStyle>
          <a:p>
            <a:pPr lvl="0" eaLnBrk="1" latinLnBrk="0" hangingPunct="1"/>
            <a:r>
              <a:rPr kumimoji="0" lang="zh-CN" altLang="en-US" dirty="0"/>
              <a:t>单击此处编辑母版文本样式</a:t>
            </a:r>
          </a:p>
        </p:txBody>
      </p:sp>
      <p:sp>
        <p:nvSpPr>
          <p:cNvPr id="5" name="日期占位符 4"/>
          <p:cNvSpPr>
            <a:spLocks noGrp="1"/>
          </p:cNvSpPr>
          <p:nvPr>
            <p:ph type="dt" sz="half" idx="10"/>
          </p:nvPr>
        </p:nvSpPr>
        <p:spPr/>
        <p:txBody>
          <a:bodyPr/>
          <a:lstStyle/>
          <a:p>
            <a:fld id="{A7F83559-79D9-4FE9-8E52-79B3B7907A88}" type="datetime8">
              <a:rPr lang="zh-CN" altLang="en-US" smtClean="0"/>
              <a:pPr/>
              <a:t>2019年10月9日9时46分</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TextBox 10"/>
          <p:cNvSpPr txBox="1"/>
          <p:nvPr userDrawn="1"/>
        </p:nvSpPr>
        <p:spPr>
          <a:xfrm>
            <a:off x="6372200" y="0"/>
            <a:ext cx="2430474" cy="461665"/>
          </a:xfrm>
          <a:prstGeom prst="rect">
            <a:avLst/>
          </a:prstGeom>
          <a:noFill/>
        </p:spPr>
        <p:txBody>
          <a:bodyPr wrap="none" rtlCol="0">
            <a:spAutoFit/>
          </a:bodyPr>
          <a:lstStyle/>
          <a:p>
            <a:r>
              <a:rPr lang="zh-CN" altLang="en-US" sz="2400" u="wavyDbl" baseline="0" dirty="0">
                <a:uFill>
                  <a:solidFill>
                    <a:srgbClr val="7030A0"/>
                  </a:solidFill>
                </a:uFill>
              </a:rPr>
              <a:t>第二章 进程管理</a:t>
            </a: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457200" y="476672"/>
            <a:ext cx="8229600" cy="666328"/>
          </a:xfrm>
          <a:prstGeom prst="rect">
            <a:avLst/>
          </a:prstGeom>
        </p:spPr>
        <p:txBody>
          <a:bodyPr vert="horz" anchor="b" anchorCtr="0">
            <a:normAutofit/>
          </a:bodyPr>
          <a:lstStyle/>
          <a:p>
            <a:r>
              <a:rPr kumimoji="0" lang="zh-CN" altLang="en-US" dirty="0"/>
              <a:t>单击此处编辑母版标题样式</a:t>
            </a:r>
            <a:endParaRPr kumimoji="0" lang="en-US" dirty="0"/>
          </a:p>
        </p:txBody>
      </p:sp>
      <p:sp>
        <p:nvSpPr>
          <p:cNvPr id="13" name="文本占位符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zh-CN" altLang="en-US" dirty="0"/>
              <a:t>单击此处编辑母版文本样式</a:t>
            </a:r>
          </a:p>
          <a:p>
            <a:pPr lvl="1" eaLnBrk="1" latinLnBrk="0" hangingPunct="1"/>
            <a:r>
              <a:rPr kumimoji="0" lang="zh-CN" altLang="en-US" dirty="0"/>
              <a:t>第二级</a:t>
            </a:r>
          </a:p>
          <a:p>
            <a:pPr lvl="2" eaLnBrk="1" latinLnBrk="0" hangingPunct="1"/>
            <a:r>
              <a:rPr kumimoji="0" lang="zh-CN" altLang="en-US" dirty="0"/>
              <a:t>第三级</a:t>
            </a:r>
          </a:p>
          <a:p>
            <a:pPr lvl="3" eaLnBrk="1" latinLnBrk="0" hangingPunct="1"/>
            <a:r>
              <a:rPr kumimoji="0" lang="zh-CN" altLang="en-US" dirty="0"/>
              <a:t>第四级</a:t>
            </a:r>
          </a:p>
          <a:p>
            <a:pPr lvl="4" eaLnBrk="1" latinLnBrk="0" hangingPunct="1"/>
            <a:r>
              <a:rPr kumimoji="0" lang="zh-CN" altLang="en-US" dirty="0"/>
              <a:t>第五级</a:t>
            </a:r>
            <a:endParaRPr kumimoji="0" lang="en-US" dirty="0"/>
          </a:p>
        </p:txBody>
      </p:sp>
      <p:sp>
        <p:nvSpPr>
          <p:cNvPr id="14" name="日期占位符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89DB4473-0784-4251-9DBA-96209780E87B}" type="datetime8">
              <a:rPr lang="zh-CN" altLang="en-US" smtClean="0"/>
              <a:pPr/>
              <a:t>2019年10月9日9时46分</a:t>
            </a:fld>
            <a:endParaRPr lang="zh-CN" altLang="en-US"/>
          </a:p>
        </p:txBody>
      </p:sp>
      <p:sp>
        <p:nvSpPr>
          <p:cNvPr id="3" name="页脚占位符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zh-CN" altLang="en-US"/>
          </a:p>
        </p:txBody>
      </p:sp>
      <p:sp>
        <p:nvSpPr>
          <p:cNvPr id="23" name="灯片编号占位符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0C913308-F349-4B6D-A68A-DD1791B4A57B}" type="slidenum">
              <a:rPr lang="zh-CN" altLang="en-US" smtClean="0"/>
              <a:pPr/>
              <a:t>‹#›</a:t>
            </a:fld>
            <a:endParaRPr lang="zh-CN" altLang="en-US"/>
          </a:p>
        </p:txBody>
      </p:sp>
      <p:sp>
        <p:nvSpPr>
          <p:cNvPr id="28" name="直接连接符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直接连接符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等腰三角形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TextBox 10"/>
          <p:cNvSpPr txBox="1"/>
          <p:nvPr/>
        </p:nvSpPr>
        <p:spPr>
          <a:xfrm>
            <a:off x="6372200" y="0"/>
            <a:ext cx="2430474" cy="461665"/>
          </a:xfrm>
          <a:prstGeom prst="rect">
            <a:avLst/>
          </a:prstGeom>
          <a:noFill/>
        </p:spPr>
        <p:txBody>
          <a:bodyPr wrap="none" rtlCol="0">
            <a:spAutoFit/>
          </a:bodyPr>
          <a:lstStyle/>
          <a:p>
            <a:r>
              <a:rPr lang="zh-CN" altLang="en-US" sz="2400" u="wavyDbl" baseline="0" dirty="0">
                <a:uFill>
                  <a:solidFill>
                    <a:srgbClr val="7030A0"/>
                  </a:solidFill>
                </a:uFill>
              </a:rPr>
              <a:t>第二章 进程管理</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84" r:id="rId6"/>
    <p:sldLayoutId id="2147483679" r:id="rId7"/>
    <p:sldLayoutId id="2147483680" r:id="rId8"/>
    <p:sldLayoutId id="2147483681" r:id="rId9"/>
    <p:sldLayoutId id="2147483682" r:id="rId10"/>
    <p:sldLayoutId id="2147483683" r:id="rId11"/>
  </p:sldLayoutIdLst>
  <p:hf hdr="0" ftr="0"/>
  <p:txStyles>
    <p:titleStyle>
      <a:lvl1pPr algn="l" rtl="0" eaLnBrk="1" latinLnBrk="0" hangingPunct="1">
        <a:spcBef>
          <a:spcPct val="0"/>
        </a:spcBef>
        <a:buNone/>
        <a:defRPr kumimoji="0" sz="3200" b="1"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3200" b="1" kern="1200">
          <a:solidFill>
            <a:schemeClr val="tx1"/>
          </a:solidFill>
          <a:latin typeface="+mj-ea"/>
          <a:ea typeface="+mj-ea"/>
          <a:cs typeface="+mn-cs"/>
        </a:defRPr>
      </a:lvl1pPr>
      <a:lvl2pPr marL="548640" indent="-274320" algn="l" rtl="0" eaLnBrk="1" latinLnBrk="0" hangingPunct="1">
        <a:spcBef>
          <a:spcPts val="500"/>
        </a:spcBef>
        <a:buClr>
          <a:schemeClr val="accent2"/>
        </a:buClr>
        <a:buSzPct val="76000"/>
        <a:buFont typeface="Wingdings 3"/>
        <a:buChar char=""/>
        <a:defRPr kumimoji="0" sz="2800" b="1" kern="1200">
          <a:solidFill>
            <a:schemeClr val="tx2"/>
          </a:solidFill>
          <a:latin typeface="+mj-ea"/>
          <a:ea typeface="+mj-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800" b="1" kern="1200">
          <a:solidFill>
            <a:schemeClr val="tx1"/>
          </a:solidFill>
          <a:latin typeface="+mj-ea"/>
          <a:ea typeface="+mj-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2400" b="1" kern="1200">
          <a:solidFill>
            <a:schemeClr val="tx1"/>
          </a:solidFill>
          <a:latin typeface="+mj-ea"/>
          <a:ea typeface="+mj-ea"/>
          <a:cs typeface="+mn-cs"/>
        </a:defRPr>
      </a:lvl4pPr>
      <a:lvl5pPr marL="1371600" indent="-228600" algn="l" rtl="0" eaLnBrk="1" latinLnBrk="0" hangingPunct="1">
        <a:spcBef>
          <a:spcPts val="300"/>
        </a:spcBef>
        <a:buClr>
          <a:schemeClr val="accent2"/>
        </a:buClr>
        <a:buSzPct val="70000"/>
        <a:buFont typeface="Wingdings"/>
        <a:buChar char=""/>
        <a:defRPr kumimoji="0" sz="2000" b="1" kern="1200">
          <a:solidFill>
            <a:schemeClr val="tx1"/>
          </a:solidFill>
          <a:latin typeface="+mj-ea"/>
          <a:ea typeface="+mj-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第</a:t>
            </a:r>
            <a:r>
              <a:rPr lang="en-US" altLang="zh-CN" b="1" dirty="0"/>
              <a:t>4</a:t>
            </a:r>
            <a:r>
              <a:rPr lang="zh-CN" altLang="en-US" b="1" dirty="0"/>
              <a:t>讲</a:t>
            </a:r>
          </a:p>
        </p:txBody>
      </p:sp>
      <p:sp>
        <p:nvSpPr>
          <p:cNvPr id="3" name="副标题 2"/>
          <p:cNvSpPr>
            <a:spLocks noGrp="1"/>
          </p:cNvSpPr>
          <p:nvPr>
            <p:ph type="body" idx="1"/>
          </p:nvPr>
        </p:nvSpPr>
        <p:spPr/>
        <p:txBody>
          <a:bodyPr/>
          <a:lstStyle/>
          <a:p>
            <a:r>
              <a:rPr lang="zh-CN" altLang="en-US"/>
              <a:t>进程控制与进程同步</a:t>
            </a:r>
            <a:endParaRPr lang="zh-CN" altLang="en-US" dirty="0"/>
          </a:p>
        </p:txBody>
      </p:sp>
      <p:sp>
        <p:nvSpPr>
          <p:cNvPr id="4" name="日期占位符 3"/>
          <p:cNvSpPr>
            <a:spLocks noGrp="1"/>
          </p:cNvSpPr>
          <p:nvPr>
            <p:ph type="dt" sz="half" idx="10"/>
          </p:nvPr>
        </p:nvSpPr>
        <p:spPr/>
        <p:txBody>
          <a:bodyPr/>
          <a:lstStyle/>
          <a:p>
            <a:fld id="{17DF4821-8392-4BC6-ABBD-5DEF8A9ED237}" type="datetime8">
              <a:rPr lang="zh-CN" altLang="en-US" smtClean="0"/>
              <a:pPr/>
              <a:t>2019年10月9日9时46分</a:t>
            </a:fld>
            <a:endParaRPr lang="zh-CN" altLang="en-US"/>
          </a:p>
        </p:txBody>
      </p:sp>
      <p:sp>
        <p:nvSpPr>
          <p:cNvPr id="5" name="灯片编号占位符 4"/>
          <p:cNvSpPr>
            <a:spLocks noGrp="1"/>
          </p:cNvSpPr>
          <p:nvPr>
            <p:ph type="sldNum" sz="quarter" idx="12"/>
          </p:nvPr>
        </p:nvSpPr>
        <p:spPr/>
        <p:txBody>
          <a:bodyPr/>
          <a:lstStyle/>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2019年10月9日9时46分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10</a:t>
            </a:fld>
            <a:endParaRPr lang="zh-CN" altLang="en-US"/>
          </a:p>
        </p:txBody>
      </p:sp>
      <p:sp>
        <p:nvSpPr>
          <p:cNvPr id="4" name="文本占位符 3"/>
          <p:cNvSpPr>
            <a:spLocks noGrp="1"/>
          </p:cNvSpPr>
          <p:nvPr>
            <p:ph type="body" sz="quarter" idx="13"/>
          </p:nvPr>
        </p:nvSpPr>
        <p:spPr/>
        <p:txBody>
          <a:bodyPr/>
          <a:lstStyle/>
          <a:p>
            <a:pPr>
              <a:lnSpc>
                <a:spcPct val="150000"/>
              </a:lnSpc>
            </a:pPr>
            <a:r>
              <a:rPr lang="en-US" altLang="zh-CN" b="1" dirty="0"/>
              <a:t>    (3) </a:t>
            </a:r>
            <a:r>
              <a:rPr lang="zh-CN" altLang="en-US" b="1" dirty="0"/>
              <a:t>若该进程还有子孙进程，还应将其所有子孙进程予以终止，以防它们成为不可控的进程。</a:t>
            </a:r>
          </a:p>
          <a:p>
            <a:pPr>
              <a:lnSpc>
                <a:spcPct val="150000"/>
              </a:lnSpc>
            </a:pPr>
            <a:r>
              <a:rPr lang="zh-CN" altLang="en-US" b="1" dirty="0"/>
              <a:t>　　</a:t>
            </a:r>
            <a:r>
              <a:rPr lang="en-US" altLang="zh-CN" b="1" dirty="0"/>
              <a:t>(4) </a:t>
            </a:r>
            <a:r>
              <a:rPr lang="zh-CN" altLang="en-US" b="1" dirty="0"/>
              <a:t>将被终止进程所拥有的全部资源，或者归还给其父进程，或者归还给系统。</a:t>
            </a:r>
          </a:p>
          <a:p>
            <a:pPr>
              <a:lnSpc>
                <a:spcPct val="150000"/>
              </a:lnSpc>
            </a:pPr>
            <a:r>
              <a:rPr lang="zh-CN" altLang="en-US" b="1" dirty="0"/>
              <a:t>　　</a:t>
            </a:r>
            <a:r>
              <a:rPr lang="en-US" altLang="zh-CN" b="1" dirty="0"/>
              <a:t>(5) </a:t>
            </a:r>
            <a:r>
              <a:rPr lang="zh-CN" altLang="en-US" b="1" dirty="0"/>
              <a:t>将被终止进程</a:t>
            </a:r>
            <a:r>
              <a:rPr lang="en-US" altLang="zh-CN" b="1" dirty="0"/>
              <a:t>(PCB)</a:t>
            </a:r>
            <a:r>
              <a:rPr lang="zh-CN" altLang="en-US" b="1" dirty="0"/>
              <a:t>从所在队列</a:t>
            </a:r>
            <a:r>
              <a:rPr lang="en-US" altLang="zh-CN" b="1" dirty="0"/>
              <a:t>(</a:t>
            </a:r>
            <a:r>
              <a:rPr lang="zh-CN" altLang="en-US" b="1" dirty="0"/>
              <a:t>或链表</a:t>
            </a:r>
            <a:r>
              <a:rPr lang="en-US" altLang="zh-CN" b="1" dirty="0"/>
              <a:t>)</a:t>
            </a:r>
            <a:r>
              <a:rPr lang="zh-CN" altLang="en-US" b="1" dirty="0"/>
              <a:t>中移出，等待其他程序来搜集信息。 </a:t>
            </a:r>
          </a:p>
          <a:p>
            <a:pPr>
              <a:lnSpc>
                <a:spcPct val="150000"/>
              </a:lnSpc>
            </a:pPr>
            <a:endParaRPr lang="zh-CN" altLang="en-US" b="1" dirty="0"/>
          </a:p>
        </p:txBody>
      </p:sp>
    </p:spTree>
    <p:extLst>
      <p:ext uri="{BB962C8B-B14F-4D97-AF65-F5344CB8AC3E}">
        <p14:creationId xmlns:p14="http://schemas.microsoft.com/office/powerpoint/2010/main" val="2761345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2019年10月9日9时46分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11</a:t>
            </a:fld>
            <a:endParaRPr lang="zh-CN" altLang="en-US"/>
          </a:p>
        </p:txBody>
      </p:sp>
      <p:sp>
        <p:nvSpPr>
          <p:cNvPr id="4" name="文本占位符 3"/>
          <p:cNvSpPr>
            <a:spLocks noGrp="1"/>
          </p:cNvSpPr>
          <p:nvPr>
            <p:ph type="body" sz="quarter" idx="13"/>
          </p:nvPr>
        </p:nvSpPr>
        <p:spPr>
          <a:xfrm>
            <a:off x="468313" y="692151"/>
            <a:ext cx="8207375" cy="2232794"/>
          </a:xfrm>
        </p:spPr>
        <p:txBody>
          <a:bodyPr/>
          <a:lstStyle/>
          <a:p>
            <a:pPr>
              <a:lnSpc>
                <a:spcPct val="150000"/>
              </a:lnSpc>
            </a:pPr>
            <a:r>
              <a:rPr lang="en-US" altLang="zh-CN" b="1">
                <a:latin typeface="Times New Roman" panose="02020603050405020304" pitchFamily="18" charset="0"/>
                <a:cs typeface="Times New Roman" panose="02020603050405020304" pitchFamily="18" charset="0"/>
              </a:rPr>
              <a:t>2.3.4</a:t>
            </a:r>
            <a:r>
              <a:rPr lang="zh-CN" altLang="en-US" b="1" dirty="0">
                <a:latin typeface="Times New Roman" panose="02020603050405020304" pitchFamily="18" charset="0"/>
                <a:cs typeface="Times New Roman" panose="02020603050405020304" pitchFamily="18" charset="0"/>
              </a:rPr>
              <a:t>　进程的阻塞与唤醒</a:t>
            </a:r>
          </a:p>
          <a:p>
            <a:pPr>
              <a:lnSpc>
                <a:spcPct val="150000"/>
              </a:lnSpc>
            </a:pP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1. </a:t>
            </a:r>
            <a:r>
              <a:rPr lang="zh-CN" altLang="en-US" b="1" dirty="0">
                <a:latin typeface="Times New Roman" panose="02020603050405020304" pitchFamily="18" charset="0"/>
                <a:cs typeface="Times New Roman" panose="02020603050405020304" pitchFamily="18" charset="0"/>
              </a:rPr>
              <a:t>引起进程阻塞和唤醒的事件</a:t>
            </a:r>
          </a:p>
          <a:p>
            <a:pPr>
              <a:lnSpc>
                <a:spcPct val="150000"/>
              </a:lnSpc>
            </a:pPr>
            <a:r>
              <a:rPr lang="zh-CN" altLang="en-US" b="1" dirty="0">
                <a:latin typeface="Times New Roman" panose="02020603050405020304" pitchFamily="18" charset="0"/>
                <a:cs typeface="Times New Roman" panose="02020603050405020304" pitchFamily="18" charset="0"/>
              </a:rPr>
              <a:t>　　有下述几类事件会引起进程阻塞或被唤醒。</a:t>
            </a:r>
          </a:p>
          <a:p>
            <a:pPr>
              <a:lnSpc>
                <a:spcPct val="150000"/>
              </a:lnSpc>
            </a:pPr>
            <a:endParaRPr lang="zh-CN" altLang="en-US" b="1" dirty="0">
              <a:latin typeface="宋体" charset="-122"/>
            </a:endParaRPr>
          </a:p>
          <a:p>
            <a:pPr>
              <a:lnSpc>
                <a:spcPct val="150000"/>
              </a:lnSpc>
            </a:pPr>
            <a:endParaRPr lang="zh-CN" altLang="en-US" b="1" dirty="0">
              <a:latin typeface="Times New Roman" panose="02020603050405020304" pitchFamily="18" charset="0"/>
              <a:cs typeface="Times New Roman" panose="02020603050405020304" pitchFamily="18" charset="0"/>
            </a:endParaRPr>
          </a:p>
        </p:txBody>
      </p:sp>
      <p:graphicFrame>
        <p:nvGraphicFramePr>
          <p:cNvPr id="6" name="图示 5"/>
          <p:cNvGraphicFramePr/>
          <p:nvPr>
            <p:extLst>
              <p:ext uri="{D42A27DB-BD31-4B8C-83A1-F6EECF244321}">
                <p14:modId xmlns:p14="http://schemas.microsoft.com/office/powerpoint/2010/main" val="2571460756"/>
              </p:ext>
            </p:extLst>
          </p:nvPr>
        </p:nvGraphicFramePr>
        <p:xfrm>
          <a:off x="1331640" y="3284984"/>
          <a:ext cx="6336704" cy="2952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2613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2019年10月9日9时46分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12</a:t>
            </a:fld>
            <a:endParaRPr lang="zh-CN" altLang="en-US"/>
          </a:p>
        </p:txBody>
      </p:sp>
      <p:sp>
        <p:nvSpPr>
          <p:cNvPr id="4" name="文本占位符 3"/>
          <p:cNvSpPr>
            <a:spLocks noGrp="1"/>
          </p:cNvSpPr>
          <p:nvPr>
            <p:ph type="body" sz="quarter" idx="13"/>
          </p:nvPr>
        </p:nvSpPr>
        <p:spPr>
          <a:xfrm>
            <a:off x="468313" y="692150"/>
            <a:ext cx="8207375" cy="5761186"/>
          </a:xfrm>
        </p:spPr>
        <p:txBody>
          <a:bodyPr>
            <a:normAutofit/>
          </a:bodyPr>
          <a:lstStyle/>
          <a:p>
            <a:pPr>
              <a:lnSpc>
                <a:spcPct val="150000"/>
              </a:lnSpc>
            </a:pPr>
            <a:r>
              <a:rPr lang="en-US" altLang="zh-CN" b="1" dirty="0"/>
              <a:t>2</a:t>
            </a:r>
            <a:r>
              <a:rPr lang="zh-CN" altLang="en-US" b="1" dirty="0"/>
              <a:t>．进程阻塞过程</a:t>
            </a:r>
          </a:p>
          <a:p>
            <a:pPr>
              <a:lnSpc>
                <a:spcPct val="150000"/>
              </a:lnSpc>
            </a:pPr>
            <a:r>
              <a:rPr lang="zh-CN" altLang="en-US" b="1" dirty="0"/>
              <a:t>　　正在执行的进程，当发现上述某事件</a:t>
            </a:r>
            <a:r>
              <a:rPr lang="zh-CN" altLang="en-US" b="1"/>
              <a:t>时，通过</a:t>
            </a:r>
            <a:r>
              <a:rPr lang="zh-CN" altLang="en-US" b="1" dirty="0"/>
              <a:t>调用阻塞原语</a:t>
            </a:r>
            <a:r>
              <a:rPr lang="en-US" altLang="zh-CN" b="1" dirty="0"/>
              <a:t>block</a:t>
            </a:r>
            <a:r>
              <a:rPr lang="zh-CN" altLang="en-US" b="1" dirty="0"/>
              <a:t>把自己</a:t>
            </a:r>
            <a:r>
              <a:rPr lang="zh-CN" altLang="en-US" b="1"/>
              <a:t>阻塞。进程</a:t>
            </a:r>
            <a:r>
              <a:rPr lang="zh-CN" altLang="en-US" b="1" dirty="0"/>
              <a:t>的阻塞是进程自身的一种主动行为。进入</a:t>
            </a:r>
            <a:r>
              <a:rPr lang="en-US" altLang="zh-CN" b="1" dirty="0"/>
              <a:t>block</a:t>
            </a:r>
            <a:r>
              <a:rPr lang="zh-CN" altLang="en-US" b="1" dirty="0"/>
              <a:t>过程后，由于此时该进程还处于执行状态，所以应先立即停止执行，把进程控制块中的现行状态由“执行”改为“阻塞”，并将</a:t>
            </a:r>
            <a:r>
              <a:rPr lang="en-US" altLang="zh-CN" b="1" dirty="0"/>
              <a:t>PCB</a:t>
            </a:r>
            <a:r>
              <a:rPr lang="zh-CN" altLang="en-US" b="1" dirty="0"/>
              <a:t>插入阻塞</a:t>
            </a:r>
            <a:r>
              <a:rPr lang="zh-CN" altLang="en-US" b="1"/>
              <a:t>队列。</a:t>
            </a:r>
            <a:endParaRPr lang="zh-CN" altLang="en-US" b="1" dirty="0"/>
          </a:p>
        </p:txBody>
      </p:sp>
    </p:spTree>
    <p:extLst>
      <p:ext uri="{BB962C8B-B14F-4D97-AF65-F5344CB8AC3E}">
        <p14:creationId xmlns:p14="http://schemas.microsoft.com/office/powerpoint/2010/main" val="3550422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2019年10月9日9时46分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13</a:t>
            </a:fld>
            <a:endParaRPr lang="zh-CN" altLang="en-US"/>
          </a:p>
        </p:txBody>
      </p:sp>
      <p:sp>
        <p:nvSpPr>
          <p:cNvPr id="4" name="文本占位符 3"/>
          <p:cNvSpPr>
            <a:spLocks noGrp="1"/>
          </p:cNvSpPr>
          <p:nvPr>
            <p:ph type="body" sz="quarter" idx="13"/>
          </p:nvPr>
        </p:nvSpPr>
        <p:spPr>
          <a:xfrm>
            <a:off x="468313" y="692150"/>
            <a:ext cx="8207375" cy="5761186"/>
          </a:xfrm>
        </p:spPr>
        <p:txBody>
          <a:bodyPr>
            <a:normAutofit/>
          </a:bodyPr>
          <a:lstStyle/>
          <a:p>
            <a:pPr>
              <a:lnSpc>
                <a:spcPct val="150000"/>
              </a:lnSpc>
            </a:pPr>
            <a:r>
              <a:rPr lang="zh-CN" altLang="en-US" b="1"/>
              <a:t>如果</a:t>
            </a:r>
            <a:r>
              <a:rPr lang="zh-CN" altLang="en-US" b="1" dirty="0"/>
              <a:t>系统中设置了因不同事件而阻塞的多个阻塞队列，则应将本进程插入到具有相同事件的阻塞</a:t>
            </a:r>
            <a:r>
              <a:rPr lang="en-US" altLang="zh-CN" b="1" dirty="0"/>
              <a:t>(</a:t>
            </a:r>
            <a:r>
              <a:rPr lang="zh-CN" altLang="en-US" b="1" dirty="0"/>
              <a:t>等待</a:t>
            </a:r>
            <a:r>
              <a:rPr lang="en-US" altLang="zh-CN" b="1" dirty="0"/>
              <a:t>)</a:t>
            </a:r>
            <a:r>
              <a:rPr lang="zh-CN" altLang="en-US" b="1" dirty="0"/>
              <a:t>队列。最后，转调度程序进行重新调度，将处理机分配给另一就绪进程并进行</a:t>
            </a:r>
            <a:r>
              <a:rPr lang="zh-CN" altLang="en-US" b="1"/>
              <a:t>切换，即</a:t>
            </a:r>
            <a:r>
              <a:rPr lang="zh-CN" altLang="en-US" b="1" dirty="0"/>
              <a:t>，保留被阻塞进程的处理机状态</a:t>
            </a:r>
            <a:r>
              <a:rPr lang="en-US" altLang="zh-CN" b="1" dirty="0"/>
              <a:t>(</a:t>
            </a:r>
            <a:r>
              <a:rPr lang="zh-CN" altLang="en-US" b="1" dirty="0"/>
              <a:t>在</a:t>
            </a:r>
            <a:r>
              <a:rPr lang="en-US" altLang="zh-CN" b="1" dirty="0"/>
              <a:t>PCB</a:t>
            </a:r>
            <a:r>
              <a:rPr lang="zh-CN" altLang="en-US" b="1" dirty="0"/>
              <a:t>中</a:t>
            </a:r>
            <a:r>
              <a:rPr lang="en-US" altLang="zh-CN" b="1" dirty="0"/>
              <a:t>)</a:t>
            </a:r>
            <a:r>
              <a:rPr lang="zh-CN" altLang="en-US" b="1" dirty="0"/>
              <a:t>，再按新进程的</a:t>
            </a:r>
            <a:r>
              <a:rPr lang="en-US" altLang="zh-CN" b="1" dirty="0"/>
              <a:t>PCB</a:t>
            </a:r>
            <a:r>
              <a:rPr lang="zh-CN" altLang="en-US" b="1" dirty="0"/>
              <a:t>中的处理机状态设置</a:t>
            </a:r>
            <a:r>
              <a:rPr lang="en-US" altLang="zh-CN" b="1" dirty="0"/>
              <a:t>CPU</a:t>
            </a:r>
            <a:r>
              <a:rPr lang="zh-CN" altLang="en-US" b="1" dirty="0"/>
              <a:t>的环境。 </a:t>
            </a:r>
          </a:p>
          <a:p>
            <a:pPr>
              <a:lnSpc>
                <a:spcPct val="150000"/>
              </a:lnSpc>
            </a:pPr>
            <a:endParaRPr lang="zh-CN" altLang="en-US" b="1" dirty="0"/>
          </a:p>
        </p:txBody>
      </p:sp>
    </p:spTree>
    <p:extLst>
      <p:ext uri="{BB962C8B-B14F-4D97-AF65-F5344CB8AC3E}">
        <p14:creationId xmlns:p14="http://schemas.microsoft.com/office/powerpoint/2010/main" val="678719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2019年10月9日9时46分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14</a:t>
            </a:fld>
            <a:endParaRPr lang="zh-CN" altLang="en-US"/>
          </a:p>
        </p:txBody>
      </p:sp>
      <p:sp>
        <p:nvSpPr>
          <p:cNvPr id="4" name="文本占位符 3"/>
          <p:cNvSpPr>
            <a:spLocks noGrp="1"/>
          </p:cNvSpPr>
          <p:nvPr>
            <p:ph type="body" sz="quarter" idx="13"/>
          </p:nvPr>
        </p:nvSpPr>
        <p:spPr>
          <a:xfrm>
            <a:off x="468313" y="476672"/>
            <a:ext cx="8207375" cy="6120680"/>
          </a:xfrm>
        </p:spPr>
        <p:txBody>
          <a:bodyPr>
            <a:normAutofit/>
          </a:bodyPr>
          <a:lstStyle/>
          <a:p>
            <a:pPr>
              <a:lnSpc>
                <a:spcPct val="150000"/>
              </a:lnSpc>
            </a:pPr>
            <a:r>
              <a:rPr lang="en-US" altLang="zh-CN" b="1" dirty="0"/>
              <a:t>3</a:t>
            </a:r>
            <a:r>
              <a:rPr lang="zh-CN" altLang="en-US" b="1" dirty="0"/>
              <a:t>．进程唤醒过程</a:t>
            </a:r>
          </a:p>
          <a:p>
            <a:pPr>
              <a:lnSpc>
                <a:spcPct val="150000"/>
              </a:lnSpc>
            </a:pPr>
            <a:r>
              <a:rPr lang="zh-CN" altLang="en-US" b="1" dirty="0"/>
              <a:t>　　当被阻塞进程所期待的事件出现时，如</a:t>
            </a:r>
            <a:r>
              <a:rPr lang="en-US" altLang="zh-CN" b="1" dirty="0"/>
              <a:t>I/O</a:t>
            </a:r>
            <a:r>
              <a:rPr lang="zh-CN" altLang="en-US" b="1" dirty="0"/>
              <a:t>完成或其所期待的数据已经到达，则由有关进程</a:t>
            </a:r>
            <a:r>
              <a:rPr lang="en-US" altLang="zh-CN" b="1" dirty="0"/>
              <a:t>(</a:t>
            </a:r>
            <a:r>
              <a:rPr lang="zh-CN" altLang="en-US" b="1" dirty="0"/>
              <a:t>比如用完并释放了该</a:t>
            </a:r>
            <a:r>
              <a:rPr lang="en-US" altLang="zh-CN" b="1" dirty="0"/>
              <a:t>I/O</a:t>
            </a:r>
            <a:r>
              <a:rPr lang="zh-CN" altLang="en-US" b="1" dirty="0"/>
              <a:t>设备的进程</a:t>
            </a:r>
            <a:r>
              <a:rPr lang="en-US" altLang="zh-CN" b="1" dirty="0"/>
              <a:t>)</a:t>
            </a:r>
            <a:r>
              <a:rPr lang="zh-CN" altLang="en-US" b="1" dirty="0"/>
              <a:t>调用唤醒原语</a:t>
            </a:r>
            <a:r>
              <a:rPr lang="en-US" altLang="zh-CN" b="1" dirty="0"/>
              <a:t>wakeup( )</a:t>
            </a:r>
            <a:r>
              <a:rPr lang="zh-CN" altLang="en-US" b="1" dirty="0"/>
              <a:t>，将等待该事件的进程</a:t>
            </a:r>
            <a:r>
              <a:rPr lang="zh-CN" altLang="en-US" b="1"/>
              <a:t>唤醒。</a:t>
            </a:r>
            <a:endParaRPr lang="en-US" altLang="zh-CN" b="1"/>
          </a:p>
          <a:p>
            <a:pPr>
              <a:lnSpc>
                <a:spcPct val="150000"/>
              </a:lnSpc>
            </a:pPr>
            <a:r>
              <a:rPr lang="en-US" altLang="zh-CN" b="1"/>
              <a:t>		</a:t>
            </a:r>
            <a:r>
              <a:rPr lang="zh-CN" altLang="en-US" b="1"/>
              <a:t>唤醒原语</a:t>
            </a:r>
            <a:r>
              <a:rPr lang="zh-CN" altLang="en-US" b="1" dirty="0"/>
              <a:t>执行</a:t>
            </a:r>
            <a:r>
              <a:rPr lang="zh-CN" altLang="en-US" b="1"/>
              <a:t>的过程：</a:t>
            </a:r>
            <a:r>
              <a:rPr lang="zh-CN" altLang="en-US" b="1" dirty="0"/>
              <a:t>首先把被阻塞的进程从等待该事件的阻塞队列中移出，将其</a:t>
            </a:r>
            <a:r>
              <a:rPr lang="en-US" altLang="zh-CN" b="1" dirty="0"/>
              <a:t>PCB</a:t>
            </a:r>
            <a:r>
              <a:rPr lang="zh-CN" altLang="en-US" b="1" dirty="0"/>
              <a:t>中的现行状态由阻塞改为就绪，然后再将该</a:t>
            </a:r>
            <a:r>
              <a:rPr lang="en-US" altLang="zh-CN" b="1" dirty="0"/>
              <a:t>PCB</a:t>
            </a:r>
            <a:r>
              <a:rPr lang="zh-CN" altLang="en-US" b="1" dirty="0"/>
              <a:t>插入到就绪队列中。</a:t>
            </a:r>
            <a:endParaRPr lang="en-US" altLang="zh-CN" b="1" dirty="0"/>
          </a:p>
          <a:p>
            <a:pPr>
              <a:lnSpc>
                <a:spcPct val="150000"/>
              </a:lnSpc>
            </a:pPr>
            <a:endParaRPr lang="zh-CN" altLang="en-US" b="1" dirty="0"/>
          </a:p>
          <a:p>
            <a:pPr>
              <a:lnSpc>
                <a:spcPct val="150000"/>
              </a:lnSpc>
            </a:pPr>
            <a:endParaRPr lang="zh-CN" altLang="en-US" b="1" dirty="0"/>
          </a:p>
        </p:txBody>
      </p:sp>
    </p:spTree>
    <p:extLst>
      <p:ext uri="{BB962C8B-B14F-4D97-AF65-F5344CB8AC3E}">
        <p14:creationId xmlns:p14="http://schemas.microsoft.com/office/powerpoint/2010/main" val="1076408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2019年10月9日9时46分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15</a:t>
            </a:fld>
            <a:endParaRPr lang="zh-CN" altLang="en-US"/>
          </a:p>
        </p:txBody>
      </p:sp>
      <p:sp>
        <p:nvSpPr>
          <p:cNvPr id="4" name="文本占位符 3"/>
          <p:cNvSpPr>
            <a:spLocks noGrp="1"/>
          </p:cNvSpPr>
          <p:nvPr>
            <p:ph type="body" sz="quarter" idx="13"/>
          </p:nvPr>
        </p:nvSpPr>
        <p:spPr>
          <a:xfrm>
            <a:off x="468313" y="476672"/>
            <a:ext cx="8207375" cy="6120680"/>
          </a:xfrm>
        </p:spPr>
        <p:txBody>
          <a:bodyPr>
            <a:normAutofit/>
          </a:bodyPr>
          <a:lstStyle/>
          <a:p>
            <a:pPr>
              <a:lnSpc>
                <a:spcPct val="150000"/>
              </a:lnSpc>
            </a:pPr>
            <a:r>
              <a:rPr lang="en-US" altLang="zh-CN" b="1"/>
              <a:t>		block</a:t>
            </a:r>
            <a:r>
              <a:rPr lang="zh-CN" altLang="en-US" b="1" dirty="0">
                <a:latin typeface="宋体" charset="-122"/>
              </a:rPr>
              <a:t>原语和</a:t>
            </a:r>
            <a:r>
              <a:rPr lang="en-US" altLang="zh-CN" b="1" dirty="0"/>
              <a:t>wakeup</a:t>
            </a:r>
            <a:r>
              <a:rPr lang="zh-CN" altLang="en-US" b="1" dirty="0">
                <a:latin typeface="宋体" charset="-122"/>
              </a:rPr>
              <a:t>原语是一对作用刚好相反的</a:t>
            </a:r>
            <a:r>
              <a:rPr lang="zh-CN" altLang="en-US" b="1">
                <a:latin typeface="宋体" charset="-122"/>
              </a:rPr>
              <a:t>原语。如果</a:t>
            </a:r>
            <a:r>
              <a:rPr lang="zh-CN" altLang="en-US" b="1" dirty="0">
                <a:latin typeface="宋体" charset="-122"/>
              </a:rPr>
              <a:t>在某进程中调用了阻塞原语，则必须在与之相合作的另一进程中或其他相关的进程中安排唤醒原语，以能唤醒阻塞</a:t>
            </a:r>
            <a:r>
              <a:rPr lang="zh-CN" altLang="en-US" b="1">
                <a:latin typeface="宋体" charset="-122"/>
              </a:rPr>
              <a:t>进程；</a:t>
            </a:r>
            <a:endParaRPr lang="en-US" altLang="zh-CN" b="1">
              <a:latin typeface="宋体" charset="-122"/>
            </a:endParaRPr>
          </a:p>
          <a:p>
            <a:pPr>
              <a:lnSpc>
                <a:spcPct val="150000"/>
              </a:lnSpc>
            </a:pPr>
            <a:r>
              <a:rPr lang="en-US" altLang="zh-CN" b="1">
                <a:latin typeface="宋体" charset="-122"/>
              </a:rPr>
              <a:t>	</a:t>
            </a:r>
            <a:r>
              <a:rPr lang="en-US" altLang="zh-CN" b="1">
                <a:solidFill>
                  <a:srgbClr val="FF0000"/>
                </a:solidFill>
                <a:latin typeface="宋体" charset="-122"/>
              </a:rPr>
              <a:t>	</a:t>
            </a:r>
            <a:r>
              <a:rPr lang="zh-CN" altLang="en-US" b="1">
                <a:solidFill>
                  <a:srgbClr val="FF0000"/>
                </a:solidFill>
                <a:latin typeface="宋体" charset="-122"/>
              </a:rPr>
              <a:t>否则</a:t>
            </a:r>
            <a:r>
              <a:rPr lang="zh-CN" altLang="en-US" b="1" dirty="0">
                <a:solidFill>
                  <a:srgbClr val="FF0000"/>
                </a:solidFill>
                <a:latin typeface="宋体" charset="-122"/>
              </a:rPr>
              <a:t>，被阻塞进程将会因不能被唤醒而长久地处于阻塞状态，从而再无机会继续运行。</a:t>
            </a:r>
            <a:r>
              <a:rPr lang="zh-CN" altLang="en-US" b="1" dirty="0">
                <a:solidFill>
                  <a:srgbClr val="FF0000"/>
                </a:solidFill>
              </a:rPr>
              <a:t> </a:t>
            </a:r>
          </a:p>
          <a:p>
            <a:pPr>
              <a:lnSpc>
                <a:spcPct val="150000"/>
              </a:lnSpc>
            </a:pPr>
            <a:endParaRPr lang="zh-CN" altLang="en-US" b="1" dirty="0"/>
          </a:p>
          <a:p>
            <a:pPr>
              <a:lnSpc>
                <a:spcPct val="150000"/>
              </a:lnSpc>
            </a:pPr>
            <a:endParaRPr lang="zh-CN" altLang="en-US" b="1" dirty="0"/>
          </a:p>
        </p:txBody>
      </p:sp>
    </p:spTree>
    <p:extLst>
      <p:ext uri="{BB962C8B-B14F-4D97-AF65-F5344CB8AC3E}">
        <p14:creationId xmlns:p14="http://schemas.microsoft.com/office/powerpoint/2010/main" val="3376317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2019年10月9日9时46分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16</a:t>
            </a:fld>
            <a:endParaRPr lang="zh-CN" altLang="en-US"/>
          </a:p>
        </p:txBody>
      </p:sp>
      <p:sp>
        <p:nvSpPr>
          <p:cNvPr id="4" name="文本占位符 3"/>
          <p:cNvSpPr>
            <a:spLocks noGrp="1"/>
          </p:cNvSpPr>
          <p:nvPr>
            <p:ph type="body" sz="quarter" idx="13"/>
          </p:nvPr>
        </p:nvSpPr>
        <p:spPr/>
        <p:txBody>
          <a:bodyPr>
            <a:normAutofit/>
          </a:bodyPr>
          <a:lstStyle/>
          <a:p>
            <a:pPr algn="just">
              <a:lnSpc>
                <a:spcPct val="150000"/>
              </a:lnSpc>
              <a:spcBef>
                <a:spcPct val="50000"/>
              </a:spcBef>
            </a:pPr>
            <a:r>
              <a:rPr lang="en-US" altLang="zh-CN" sz="3200" b="1">
                <a:latin typeface="宋体" charset="-122"/>
              </a:rPr>
              <a:t>2.3.5</a:t>
            </a:r>
            <a:r>
              <a:rPr lang="zh-CN" altLang="en-US" sz="3200" b="1" dirty="0">
                <a:latin typeface="宋体" charset="-122"/>
              </a:rPr>
              <a:t>　进程的挂起与激活</a:t>
            </a:r>
          </a:p>
          <a:p>
            <a:pPr algn="just">
              <a:lnSpc>
                <a:spcPct val="150000"/>
              </a:lnSpc>
              <a:spcBef>
                <a:spcPct val="50000"/>
              </a:spcBef>
            </a:pPr>
            <a:r>
              <a:rPr lang="zh-CN" altLang="en-US" b="1" dirty="0">
                <a:latin typeface="宋体" charset="-122"/>
              </a:rPr>
              <a:t>　　</a:t>
            </a:r>
            <a:r>
              <a:rPr lang="en-US" altLang="zh-CN" b="1" dirty="0">
                <a:latin typeface="宋体" charset="-122"/>
              </a:rPr>
              <a:t>1</a:t>
            </a:r>
            <a:r>
              <a:rPr lang="zh-CN" altLang="en-US" b="1" dirty="0">
                <a:latin typeface="宋体" charset="-122"/>
              </a:rPr>
              <a:t>．进程的挂起</a:t>
            </a:r>
          </a:p>
          <a:p>
            <a:pPr>
              <a:lnSpc>
                <a:spcPct val="150000"/>
              </a:lnSpc>
              <a:spcBef>
                <a:spcPct val="50000"/>
              </a:spcBef>
            </a:pPr>
            <a:r>
              <a:rPr lang="zh-CN" altLang="en-US" b="1" dirty="0">
                <a:latin typeface="宋体" charset="-122"/>
              </a:rPr>
              <a:t>　　当出现了引起进程挂起的事件时，比如，用户进程请求将自己挂起，或父进程请求将自己的某个子进程挂起，系统将利用挂起原语</a:t>
            </a:r>
            <a:r>
              <a:rPr lang="en-US" altLang="zh-CN" b="1" dirty="0"/>
              <a:t>suspend( )</a:t>
            </a:r>
            <a:r>
              <a:rPr lang="zh-CN" altLang="en-US" b="1" dirty="0">
                <a:latin typeface="宋体" charset="-122"/>
              </a:rPr>
              <a:t>将指定进程或处于阻塞状态的进程</a:t>
            </a:r>
            <a:r>
              <a:rPr lang="zh-CN" altLang="en-US" b="1">
                <a:latin typeface="宋体" charset="-122"/>
              </a:rPr>
              <a:t>挂起。</a:t>
            </a:r>
            <a:endParaRPr lang="zh-CN" altLang="en-US" b="1" dirty="0"/>
          </a:p>
        </p:txBody>
      </p:sp>
    </p:spTree>
    <p:extLst>
      <p:ext uri="{BB962C8B-B14F-4D97-AF65-F5344CB8AC3E}">
        <p14:creationId xmlns:p14="http://schemas.microsoft.com/office/powerpoint/2010/main" val="282695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2019年10月9日9时46分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17</a:t>
            </a:fld>
            <a:endParaRPr lang="zh-CN" altLang="en-US"/>
          </a:p>
        </p:txBody>
      </p:sp>
      <p:sp>
        <p:nvSpPr>
          <p:cNvPr id="4" name="文本占位符 3"/>
          <p:cNvSpPr>
            <a:spLocks noGrp="1"/>
          </p:cNvSpPr>
          <p:nvPr>
            <p:ph type="body" sz="quarter" idx="13"/>
          </p:nvPr>
        </p:nvSpPr>
        <p:spPr>
          <a:xfrm>
            <a:off x="323529" y="692150"/>
            <a:ext cx="8352160" cy="5400675"/>
          </a:xfrm>
        </p:spPr>
        <p:txBody>
          <a:bodyPr>
            <a:normAutofit lnSpcReduction="10000"/>
          </a:bodyPr>
          <a:lstStyle/>
          <a:p>
            <a:pPr algn="just">
              <a:lnSpc>
                <a:spcPct val="150000"/>
              </a:lnSpc>
              <a:spcBef>
                <a:spcPct val="50000"/>
              </a:spcBef>
            </a:pPr>
            <a:r>
              <a:rPr lang="en-US" altLang="zh-CN" b="1">
                <a:latin typeface="宋体" charset="-122"/>
              </a:rPr>
              <a:t>		</a:t>
            </a:r>
            <a:r>
              <a:rPr lang="zh-CN" altLang="en-US" b="1">
                <a:latin typeface="宋体" charset="-122"/>
              </a:rPr>
              <a:t>挂起原语</a:t>
            </a:r>
            <a:r>
              <a:rPr lang="zh-CN" altLang="en-US" b="1" dirty="0">
                <a:latin typeface="宋体" charset="-122"/>
              </a:rPr>
              <a:t>的执行过程是：首先检查被挂起进程的状态，若处于活动就绪状态，便将其改为静止就绪；</a:t>
            </a:r>
            <a:r>
              <a:rPr lang="zh-CN" altLang="en-US" b="1" dirty="0"/>
              <a:t> </a:t>
            </a:r>
            <a:r>
              <a:rPr lang="zh-CN" altLang="en-US" b="1" dirty="0">
                <a:latin typeface="宋体" charset="-122"/>
              </a:rPr>
              <a:t>对于活动阻塞状态的进程，则将之改为静止</a:t>
            </a:r>
            <a:r>
              <a:rPr lang="zh-CN" altLang="en-US" b="1">
                <a:latin typeface="宋体" charset="-122"/>
              </a:rPr>
              <a:t>阻塞。</a:t>
            </a:r>
            <a:endParaRPr lang="en-US" altLang="zh-CN" b="1">
              <a:latin typeface="宋体" charset="-122"/>
            </a:endParaRPr>
          </a:p>
          <a:p>
            <a:pPr algn="just">
              <a:lnSpc>
                <a:spcPct val="150000"/>
              </a:lnSpc>
              <a:spcBef>
                <a:spcPct val="50000"/>
              </a:spcBef>
            </a:pPr>
            <a:r>
              <a:rPr lang="en-US" altLang="zh-CN" b="1">
                <a:latin typeface="宋体" charset="-122"/>
              </a:rPr>
              <a:t>		</a:t>
            </a:r>
            <a:r>
              <a:rPr lang="zh-CN" altLang="en-US" b="1">
                <a:latin typeface="宋体" charset="-122"/>
              </a:rPr>
              <a:t>为了</a:t>
            </a:r>
            <a:r>
              <a:rPr lang="zh-CN" altLang="en-US" b="1" dirty="0">
                <a:latin typeface="宋体" charset="-122"/>
              </a:rPr>
              <a:t>方便用户或父进程考查该进程的运行情况</a:t>
            </a:r>
            <a:r>
              <a:rPr lang="zh-CN" altLang="en-US" b="1" dirty="0">
                <a:solidFill>
                  <a:srgbClr val="FF0000"/>
                </a:solidFill>
                <a:latin typeface="宋体" charset="-122"/>
              </a:rPr>
              <a:t>而把该进程的</a:t>
            </a:r>
            <a:r>
              <a:rPr lang="en-US" altLang="zh-CN" b="1" dirty="0">
                <a:solidFill>
                  <a:srgbClr val="FF0000"/>
                </a:solidFill>
              </a:rPr>
              <a:t>PCB</a:t>
            </a:r>
            <a:r>
              <a:rPr lang="zh-CN" altLang="en-US" b="1" dirty="0">
                <a:solidFill>
                  <a:srgbClr val="FF0000"/>
                </a:solidFill>
                <a:latin typeface="宋体" charset="-122"/>
              </a:rPr>
              <a:t>复制到某指定的内存区域</a:t>
            </a:r>
            <a:r>
              <a:rPr lang="zh-CN" altLang="en-US" b="1" dirty="0">
                <a:latin typeface="宋体" charset="-122"/>
              </a:rPr>
              <a:t>。最后，若被挂起的进程正在执行，则转向调度程序重新调度。</a:t>
            </a:r>
            <a:r>
              <a:rPr lang="zh-CN" altLang="en-US" b="1" dirty="0"/>
              <a:t> </a:t>
            </a:r>
          </a:p>
          <a:p>
            <a:pPr>
              <a:lnSpc>
                <a:spcPct val="150000"/>
              </a:lnSpc>
            </a:pPr>
            <a:endParaRPr lang="zh-CN" altLang="en-US" b="1" dirty="0"/>
          </a:p>
        </p:txBody>
      </p:sp>
    </p:spTree>
    <p:extLst>
      <p:ext uri="{BB962C8B-B14F-4D97-AF65-F5344CB8AC3E}">
        <p14:creationId xmlns:p14="http://schemas.microsoft.com/office/powerpoint/2010/main" val="1434496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2019年10月9日9时46分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18</a:t>
            </a:fld>
            <a:endParaRPr lang="zh-CN" altLang="en-US"/>
          </a:p>
        </p:txBody>
      </p:sp>
      <p:sp>
        <p:nvSpPr>
          <p:cNvPr id="4" name="文本占位符 3"/>
          <p:cNvSpPr>
            <a:spLocks noGrp="1"/>
          </p:cNvSpPr>
          <p:nvPr>
            <p:ph type="body" sz="quarter" idx="13"/>
          </p:nvPr>
        </p:nvSpPr>
        <p:spPr>
          <a:xfrm>
            <a:off x="468313" y="692150"/>
            <a:ext cx="8207375" cy="5617170"/>
          </a:xfrm>
        </p:spPr>
        <p:txBody>
          <a:bodyPr>
            <a:normAutofit/>
          </a:bodyPr>
          <a:lstStyle/>
          <a:p>
            <a:pPr algn="just">
              <a:lnSpc>
                <a:spcPct val="150000"/>
              </a:lnSpc>
              <a:spcBef>
                <a:spcPct val="50000"/>
              </a:spcBef>
            </a:pPr>
            <a:r>
              <a:rPr lang="en-US" altLang="zh-CN" b="1" dirty="0">
                <a:latin typeface="宋体" charset="-122"/>
              </a:rPr>
              <a:t>2</a:t>
            </a:r>
            <a:r>
              <a:rPr lang="zh-CN" altLang="en-US" b="1" dirty="0">
                <a:latin typeface="宋体" charset="-122"/>
              </a:rPr>
              <a:t>．进程的激活过程</a:t>
            </a:r>
          </a:p>
          <a:p>
            <a:pPr>
              <a:lnSpc>
                <a:spcPct val="150000"/>
              </a:lnSpc>
              <a:spcBef>
                <a:spcPct val="50000"/>
              </a:spcBef>
            </a:pPr>
            <a:r>
              <a:rPr lang="zh-CN" altLang="en-US" b="1" dirty="0">
                <a:latin typeface="宋体" charset="-122"/>
              </a:rPr>
              <a:t>　</a:t>
            </a:r>
            <a:r>
              <a:rPr lang="zh-CN" altLang="en-US" b="1">
                <a:latin typeface="宋体" charset="-122"/>
              </a:rPr>
              <a:t>　 当</a:t>
            </a:r>
            <a:r>
              <a:rPr lang="zh-CN" altLang="en-US" b="1" dirty="0">
                <a:latin typeface="宋体" charset="-122"/>
              </a:rPr>
              <a:t>发生激活进程的事件</a:t>
            </a:r>
            <a:r>
              <a:rPr lang="zh-CN" altLang="en-US" b="1">
                <a:latin typeface="宋体" charset="-122"/>
              </a:rPr>
              <a:t>时，则</a:t>
            </a:r>
            <a:r>
              <a:rPr lang="zh-CN" altLang="en-US" b="1" dirty="0">
                <a:latin typeface="宋体" charset="-122"/>
              </a:rPr>
              <a:t>可将在外存上处于静止就绪状态的该进程换入内存。这时，系统将利用激活原语</a:t>
            </a:r>
            <a:r>
              <a:rPr lang="en-US" altLang="zh-CN" b="1" dirty="0"/>
              <a:t>active( )</a:t>
            </a:r>
            <a:r>
              <a:rPr lang="zh-CN" altLang="en-US" b="1" dirty="0">
                <a:latin typeface="宋体" charset="-122"/>
              </a:rPr>
              <a:t>将指定进程</a:t>
            </a:r>
            <a:r>
              <a:rPr lang="zh-CN" altLang="en-US" b="1">
                <a:latin typeface="宋体" charset="-122"/>
              </a:rPr>
              <a:t>激活。</a:t>
            </a:r>
            <a:endParaRPr lang="en-US" altLang="zh-CN" b="1">
              <a:latin typeface="宋体" charset="-122"/>
            </a:endParaRPr>
          </a:p>
          <a:p>
            <a:pPr>
              <a:lnSpc>
                <a:spcPct val="150000"/>
              </a:lnSpc>
              <a:spcBef>
                <a:spcPct val="50000"/>
              </a:spcBef>
            </a:pPr>
            <a:r>
              <a:rPr lang="en-US" altLang="zh-CN" b="1">
                <a:latin typeface="宋体" charset="-122"/>
              </a:rPr>
              <a:t>		</a:t>
            </a:r>
            <a:r>
              <a:rPr lang="zh-CN" altLang="en-US" b="1">
                <a:latin typeface="宋体" charset="-122"/>
              </a:rPr>
              <a:t>激活原语先将进程从外存调入内存，检查该进程的现行状态，若是静止就绪，便将之改为活动就绪；</a:t>
            </a:r>
            <a:endParaRPr lang="zh-CN" altLang="en-US" b="1" dirty="0"/>
          </a:p>
        </p:txBody>
      </p:sp>
    </p:spTree>
    <p:extLst>
      <p:ext uri="{BB962C8B-B14F-4D97-AF65-F5344CB8AC3E}">
        <p14:creationId xmlns:p14="http://schemas.microsoft.com/office/powerpoint/2010/main" val="3794432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2019年10月9日9时46分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19</a:t>
            </a:fld>
            <a:endParaRPr lang="zh-CN" altLang="en-US"/>
          </a:p>
        </p:txBody>
      </p:sp>
      <p:sp>
        <p:nvSpPr>
          <p:cNvPr id="4" name="文本占位符 3"/>
          <p:cNvSpPr>
            <a:spLocks noGrp="1"/>
          </p:cNvSpPr>
          <p:nvPr>
            <p:ph type="body" sz="quarter" idx="13"/>
          </p:nvPr>
        </p:nvSpPr>
        <p:spPr>
          <a:xfrm>
            <a:off x="468313" y="692150"/>
            <a:ext cx="8207375" cy="5617170"/>
          </a:xfrm>
        </p:spPr>
        <p:txBody>
          <a:bodyPr>
            <a:normAutofit/>
          </a:bodyPr>
          <a:lstStyle/>
          <a:p>
            <a:pPr algn="just">
              <a:lnSpc>
                <a:spcPct val="150000"/>
              </a:lnSpc>
              <a:spcBef>
                <a:spcPct val="50000"/>
              </a:spcBef>
            </a:pPr>
            <a:r>
              <a:rPr lang="zh-CN" altLang="en-US" b="1">
                <a:latin typeface="宋体" charset="-122"/>
              </a:rPr>
              <a:t>      若</a:t>
            </a:r>
            <a:r>
              <a:rPr lang="zh-CN" altLang="en-US" b="1" dirty="0">
                <a:latin typeface="宋体" charset="-122"/>
              </a:rPr>
              <a:t>为静止阻塞，便将之改为活动阻塞。假如采用的是抢占调度策略，则每当有新进程进入就绪队列时，应检查是否要进行重新调度，即由调度程序将被激活进程与当前进程进行优先级的比较，如果被激活进程的优先级更低，就不必重新调度；否则，立即剥夺当前进程的运行，把处理机分配给刚被激活的进程。</a:t>
            </a:r>
            <a:r>
              <a:rPr lang="zh-CN" altLang="en-US" b="1" dirty="0"/>
              <a:t> </a:t>
            </a:r>
          </a:p>
        </p:txBody>
      </p:sp>
    </p:spTree>
    <p:extLst>
      <p:ext uri="{BB962C8B-B14F-4D97-AF65-F5344CB8AC3E}">
        <p14:creationId xmlns:p14="http://schemas.microsoft.com/office/powerpoint/2010/main" val="3316273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ctr"/>
            <a:r>
              <a:rPr lang="zh-CN" altLang="en-US" dirty="0"/>
              <a:t>本次课程主要内容</a:t>
            </a:r>
          </a:p>
        </p:txBody>
      </p:sp>
      <p:sp>
        <p:nvSpPr>
          <p:cNvPr id="4" name="内容占位符 3"/>
          <p:cNvSpPr>
            <a:spLocks noGrp="1"/>
          </p:cNvSpPr>
          <p:nvPr>
            <p:ph sz="quarter" idx="1"/>
          </p:nvPr>
        </p:nvSpPr>
        <p:spPr/>
        <p:txBody>
          <a:bodyPr/>
          <a:lstStyle/>
          <a:p>
            <a:r>
              <a:rPr lang="zh-CN" altLang="en-US"/>
              <a:t>进程控制</a:t>
            </a:r>
            <a:endParaRPr lang="en-US" altLang="zh-CN"/>
          </a:p>
          <a:p>
            <a:r>
              <a:rPr lang="zh-CN" altLang="en-US"/>
              <a:t>进程同步</a:t>
            </a:r>
            <a:endParaRPr lang="en-US" altLang="zh-CN" dirty="0"/>
          </a:p>
          <a:p>
            <a:pPr lvl="1"/>
            <a:r>
              <a:rPr lang="zh-CN" altLang="en-US" dirty="0"/>
              <a:t>进程同步的基本概念</a:t>
            </a:r>
            <a:endParaRPr lang="en-US" altLang="zh-CN" dirty="0"/>
          </a:p>
          <a:p>
            <a:pPr lvl="1"/>
            <a:r>
              <a:rPr lang="zh-CN" altLang="en-US" dirty="0"/>
              <a:t>信号量机制</a:t>
            </a:r>
            <a:endParaRPr lang="en-US" altLang="zh-CN" dirty="0"/>
          </a:p>
          <a:p>
            <a:pPr lvl="1"/>
            <a:r>
              <a:rPr lang="zh-CN" altLang="en-US" dirty="0"/>
              <a:t>信号量</a:t>
            </a:r>
            <a:r>
              <a:rPr lang="zh-CN" altLang="en-US"/>
              <a:t>的应用</a:t>
            </a:r>
            <a:endParaRPr lang="en-US" altLang="zh-CN" dirty="0"/>
          </a:p>
        </p:txBody>
      </p:sp>
      <p:sp>
        <p:nvSpPr>
          <p:cNvPr id="5" name="日期占位符 4"/>
          <p:cNvSpPr>
            <a:spLocks noGrp="1"/>
          </p:cNvSpPr>
          <p:nvPr>
            <p:ph type="dt" sz="half" idx="10"/>
          </p:nvPr>
        </p:nvSpPr>
        <p:spPr/>
        <p:txBody>
          <a:bodyPr/>
          <a:lstStyle/>
          <a:p>
            <a:fld id="{BFD66CBF-44FD-4B9E-888F-B563D7A799CC}" type="datetime8">
              <a:rPr lang="zh-CN" altLang="en-US" smtClean="0"/>
              <a:pPr/>
              <a:t>2019年10月9日9时46分</a:t>
            </a:fld>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a:t>
            </a:fld>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ctr"/>
            <a:r>
              <a:rPr lang="en-US" altLang="zh-CN" dirty="0">
                <a:latin typeface="Times New Roman" pitchFamily="18" charset="0"/>
                <a:cs typeface="Times New Roman" pitchFamily="18" charset="0"/>
              </a:rPr>
              <a:t>2.3</a:t>
            </a:r>
            <a:r>
              <a:rPr lang="zh-CN" altLang="en-US" dirty="0">
                <a:latin typeface="Times New Roman" pitchFamily="18" charset="0"/>
                <a:cs typeface="Times New Roman" pitchFamily="18" charset="0"/>
              </a:rPr>
              <a:t>  </a:t>
            </a:r>
            <a:r>
              <a:rPr lang="zh-CN" altLang="en-US" dirty="0">
                <a:latin typeface="宋体" pitchFamily="2" charset="-122"/>
              </a:rPr>
              <a:t>进程同步</a:t>
            </a:r>
            <a:r>
              <a:rPr lang="zh-CN" altLang="en-US" dirty="0"/>
              <a:t> </a:t>
            </a:r>
          </a:p>
        </p:txBody>
      </p:sp>
      <p:sp>
        <p:nvSpPr>
          <p:cNvPr id="3" name="日期占位符 2"/>
          <p:cNvSpPr>
            <a:spLocks noGrp="1"/>
          </p:cNvSpPr>
          <p:nvPr>
            <p:ph type="dt" sz="half" idx="10"/>
          </p:nvPr>
        </p:nvSpPr>
        <p:spPr/>
        <p:txBody>
          <a:bodyPr/>
          <a:lstStyle/>
          <a:p>
            <a:fld id="{71DF561C-A039-4877-AA4A-6908B08AB3AF}" type="datetime8">
              <a:rPr lang="zh-CN" altLang="en-US" smtClean="0"/>
              <a:pPr/>
              <a:t>2019年10月9日9时46分</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20</a:t>
            </a:fld>
            <a:endParaRPr lang="zh-CN" altLang="en-US" dirty="0"/>
          </a:p>
        </p:txBody>
      </p:sp>
      <p:sp>
        <p:nvSpPr>
          <p:cNvPr id="5" name="内容占位符 4"/>
          <p:cNvSpPr>
            <a:spLocks noGrp="1"/>
          </p:cNvSpPr>
          <p:nvPr>
            <p:ph sz="quarter" idx="1"/>
          </p:nvPr>
        </p:nvSpPr>
        <p:spPr/>
        <p:txBody>
          <a:bodyPr>
            <a:normAutofit/>
          </a:bodyPr>
          <a:lstStyle/>
          <a:p>
            <a:pPr>
              <a:buNone/>
            </a:pPr>
            <a:r>
              <a:rPr lang="en-US" altLang="zh-CN" sz="2800" dirty="0"/>
              <a:t>2.3.1</a:t>
            </a:r>
            <a:r>
              <a:rPr lang="zh-CN" altLang="en-US" sz="2800" dirty="0"/>
              <a:t>　进程同步的基本概念</a:t>
            </a:r>
          </a:p>
          <a:p>
            <a:pPr>
              <a:buNone/>
            </a:pPr>
            <a:r>
              <a:rPr lang="zh-CN" altLang="en-US" sz="2800" dirty="0"/>
              <a:t>　　</a:t>
            </a:r>
            <a:r>
              <a:rPr lang="en-US" altLang="zh-CN" sz="2800" b="0" dirty="0"/>
              <a:t>1</a:t>
            </a:r>
            <a:r>
              <a:rPr lang="zh-CN" altLang="en-US" sz="2800" b="0" dirty="0"/>
              <a:t>．两种形式的制约关系</a:t>
            </a:r>
            <a:endParaRPr lang="en-US" altLang="zh-CN" sz="2800" b="0" dirty="0"/>
          </a:p>
          <a:p>
            <a:pPr>
              <a:buNone/>
            </a:pPr>
            <a:r>
              <a:rPr lang="en-US" altLang="zh-CN" sz="2800" b="0" dirty="0"/>
              <a:t>    (1) </a:t>
            </a:r>
            <a:r>
              <a:rPr lang="zh-CN" altLang="en-US" sz="2800" b="0" dirty="0"/>
              <a:t>间接相互制约关系。</a:t>
            </a:r>
          </a:p>
          <a:p>
            <a:pPr>
              <a:buNone/>
            </a:pPr>
            <a:endParaRPr lang="zh-CN" altLang="en-US" sz="2800" dirty="0"/>
          </a:p>
        </p:txBody>
      </p:sp>
      <p:pic>
        <p:nvPicPr>
          <p:cNvPr id="4098" name="Picture 2" descr="http://i3.hexunimg.cn/2013-04-05/152839043.jpg"/>
          <p:cNvPicPr>
            <a:picLocks noChangeAspect="1" noChangeArrowheads="1"/>
          </p:cNvPicPr>
          <p:nvPr/>
        </p:nvPicPr>
        <p:blipFill>
          <a:blip r:embed="rId3" cstate="print"/>
          <a:srcRect t="14112" b="13313"/>
          <a:stretch>
            <a:fillRect/>
          </a:stretch>
        </p:blipFill>
        <p:spPr bwMode="auto">
          <a:xfrm>
            <a:off x="1403648" y="2708920"/>
            <a:ext cx="6336704" cy="3449147"/>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ctr"/>
            <a:r>
              <a:rPr lang="en-US" altLang="zh-CN" dirty="0">
                <a:latin typeface="Times New Roman" pitchFamily="18" charset="0"/>
                <a:cs typeface="Times New Roman" pitchFamily="18" charset="0"/>
              </a:rPr>
              <a:t>2.3</a:t>
            </a:r>
            <a:r>
              <a:rPr lang="zh-CN" altLang="en-US" dirty="0">
                <a:latin typeface="Times New Roman" pitchFamily="18" charset="0"/>
                <a:cs typeface="Times New Roman" pitchFamily="18" charset="0"/>
              </a:rPr>
              <a:t>  </a:t>
            </a:r>
            <a:r>
              <a:rPr lang="zh-CN" altLang="en-US" dirty="0">
                <a:latin typeface="宋体" pitchFamily="2" charset="-122"/>
              </a:rPr>
              <a:t>进程同步</a:t>
            </a:r>
            <a:r>
              <a:rPr lang="zh-CN" altLang="en-US" dirty="0"/>
              <a:t> </a:t>
            </a:r>
          </a:p>
        </p:txBody>
      </p:sp>
      <p:sp>
        <p:nvSpPr>
          <p:cNvPr id="3" name="日期占位符 2"/>
          <p:cNvSpPr>
            <a:spLocks noGrp="1"/>
          </p:cNvSpPr>
          <p:nvPr>
            <p:ph type="dt" sz="half" idx="10"/>
          </p:nvPr>
        </p:nvSpPr>
        <p:spPr/>
        <p:txBody>
          <a:bodyPr/>
          <a:lstStyle/>
          <a:p>
            <a:fld id="{71DF561C-A039-4877-AA4A-6908B08AB3AF}" type="datetime8">
              <a:rPr lang="zh-CN" altLang="en-US" smtClean="0"/>
              <a:pPr/>
              <a:t>2019年10月9日9时46分</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21</a:t>
            </a:fld>
            <a:endParaRPr lang="zh-CN" altLang="en-US" dirty="0"/>
          </a:p>
        </p:txBody>
      </p:sp>
      <p:sp>
        <p:nvSpPr>
          <p:cNvPr id="5" name="内容占位符 4"/>
          <p:cNvSpPr>
            <a:spLocks noGrp="1"/>
          </p:cNvSpPr>
          <p:nvPr>
            <p:ph sz="quarter" idx="1"/>
          </p:nvPr>
        </p:nvSpPr>
        <p:spPr/>
        <p:txBody>
          <a:bodyPr>
            <a:normAutofit/>
          </a:bodyPr>
          <a:lstStyle/>
          <a:p>
            <a:pPr>
              <a:buNone/>
            </a:pPr>
            <a:r>
              <a:rPr lang="en-US" altLang="zh-CN" sz="2800" dirty="0"/>
              <a:t>2.3.1</a:t>
            </a:r>
            <a:r>
              <a:rPr lang="zh-CN" altLang="en-US" sz="2800" dirty="0"/>
              <a:t>　进程同步的基本概念</a:t>
            </a:r>
          </a:p>
          <a:p>
            <a:pPr>
              <a:buNone/>
            </a:pPr>
            <a:r>
              <a:rPr lang="zh-CN" altLang="en-US" sz="2800" dirty="0"/>
              <a:t>　　</a:t>
            </a:r>
            <a:r>
              <a:rPr lang="en-US" altLang="zh-CN" sz="2800" b="0" dirty="0"/>
              <a:t>1</a:t>
            </a:r>
            <a:r>
              <a:rPr lang="zh-CN" altLang="en-US" sz="2800" b="0" dirty="0"/>
              <a:t>．两种形式的制约关系</a:t>
            </a:r>
            <a:endParaRPr lang="en-US" altLang="zh-CN" sz="2800" b="0" dirty="0"/>
          </a:p>
          <a:p>
            <a:pPr>
              <a:buNone/>
            </a:pPr>
            <a:r>
              <a:rPr lang="en-US" altLang="zh-CN" sz="2800" b="0" dirty="0"/>
              <a:t>    (2)</a:t>
            </a:r>
            <a:r>
              <a:rPr lang="zh-CN" altLang="en-US" sz="2800" b="0" dirty="0"/>
              <a:t>直接相互制约关系。</a:t>
            </a:r>
          </a:p>
          <a:p>
            <a:pPr>
              <a:buNone/>
            </a:pPr>
            <a:endParaRPr lang="zh-CN" altLang="en-US" sz="2800" dirty="0"/>
          </a:p>
        </p:txBody>
      </p:sp>
      <p:graphicFrame>
        <p:nvGraphicFramePr>
          <p:cNvPr id="9" name="表格 8"/>
          <p:cNvGraphicFramePr>
            <a:graphicFrameLocks noGrp="1"/>
          </p:cNvGraphicFramePr>
          <p:nvPr/>
        </p:nvGraphicFramePr>
        <p:xfrm>
          <a:off x="1619672" y="4149080"/>
          <a:ext cx="6096000" cy="720080"/>
        </p:xfrm>
        <a:graphic>
          <a:graphicData uri="http://schemas.openxmlformats.org/drawingml/2006/table">
            <a:tbl>
              <a:tblPr firstRow="1" bandRow="1">
                <a:tableStyleId>{5C22544A-7EE6-4342-B048-85BDC9FD1C3A}</a:tableStyleId>
              </a:tblPr>
              <a:tblGrid>
                <a:gridCol w="1224136">
                  <a:extLst>
                    <a:ext uri="{9D8B030D-6E8A-4147-A177-3AD203B41FA5}">
                      <a16:colId xmlns:a16="http://schemas.microsoft.com/office/drawing/2014/main" val="20000"/>
                    </a:ext>
                  </a:extLst>
                </a:gridCol>
                <a:gridCol w="807864">
                  <a:extLst>
                    <a:ext uri="{9D8B030D-6E8A-4147-A177-3AD203B41FA5}">
                      <a16:colId xmlns:a16="http://schemas.microsoft.com/office/drawing/2014/main" val="20001"/>
                    </a:ext>
                  </a:extLst>
                </a:gridCol>
                <a:gridCol w="704304">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1919536">
                  <a:extLst>
                    <a:ext uri="{9D8B030D-6E8A-4147-A177-3AD203B41FA5}">
                      <a16:colId xmlns:a16="http://schemas.microsoft.com/office/drawing/2014/main" val="20005"/>
                    </a:ext>
                  </a:extLst>
                </a:gridCol>
              </a:tblGrid>
              <a:tr h="720080">
                <a:tc>
                  <a:txBody>
                    <a:bodyPr/>
                    <a:lstStyle/>
                    <a:p>
                      <a:pPr algn="ctr"/>
                      <a:r>
                        <a:rPr lang="zh-CN" altLang="en-US" dirty="0"/>
                        <a:t>。。。。</a:t>
                      </a:r>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r>
                        <a:rPr lang="zh-CN" altLang="en-US" dirty="0"/>
                        <a:t>。。。。</a:t>
                      </a:r>
                    </a:p>
                  </a:txBody>
                  <a:tcPr anchor="ctr"/>
                </a:tc>
                <a:extLst>
                  <a:ext uri="{0D108BD9-81ED-4DB2-BD59-A6C34878D82A}">
                    <a16:rowId xmlns:a16="http://schemas.microsoft.com/office/drawing/2014/main" val="10000"/>
                  </a:ext>
                </a:extLst>
              </a:tr>
            </a:tbl>
          </a:graphicData>
        </a:graphic>
      </p:graphicFrame>
      <p:sp>
        <p:nvSpPr>
          <p:cNvPr id="11" name="流程图: 联系 10"/>
          <p:cNvSpPr/>
          <p:nvPr/>
        </p:nvSpPr>
        <p:spPr>
          <a:xfrm>
            <a:off x="3779912" y="4293096"/>
            <a:ext cx="457200" cy="45720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流程图: 联系 11"/>
          <p:cNvSpPr/>
          <p:nvPr/>
        </p:nvSpPr>
        <p:spPr>
          <a:xfrm>
            <a:off x="4499992" y="4293096"/>
            <a:ext cx="457200" cy="45720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流程图: 联系 12"/>
          <p:cNvSpPr/>
          <p:nvPr/>
        </p:nvSpPr>
        <p:spPr>
          <a:xfrm>
            <a:off x="5194920" y="5661248"/>
            <a:ext cx="457200" cy="45720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流程图: 联系 13"/>
          <p:cNvSpPr/>
          <p:nvPr/>
        </p:nvSpPr>
        <p:spPr>
          <a:xfrm>
            <a:off x="2915816" y="3043808"/>
            <a:ext cx="457200" cy="45720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p:cNvCxnSpPr/>
          <p:nvPr/>
        </p:nvCxnSpPr>
        <p:spPr>
          <a:xfrm flipH="1">
            <a:off x="3131840" y="3501008"/>
            <a:ext cx="12576" cy="1080120"/>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H="1">
            <a:off x="5436096" y="4581128"/>
            <a:ext cx="12576" cy="1080120"/>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endCxn id="14" idx="2"/>
          </p:cNvCxnSpPr>
          <p:nvPr/>
        </p:nvCxnSpPr>
        <p:spPr>
          <a:xfrm flipV="1">
            <a:off x="1907704" y="3272408"/>
            <a:ext cx="1008112" cy="12576"/>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V="1">
            <a:off x="5652120" y="5877272"/>
            <a:ext cx="1008112" cy="12576"/>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179512" y="2996952"/>
            <a:ext cx="1728192" cy="57606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2400" dirty="0">
                <a:solidFill>
                  <a:srgbClr val="002060"/>
                </a:solidFill>
              </a:rPr>
              <a:t>生产者进程</a:t>
            </a:r>
          </a:p>
        </p:txBody>
      </p:sp>
      <p:sp>
        <p:nvSpPr>
          <p:cNvPr id="31" name="矩形 30"/>
          <p:cNvSpPr/>
          <p:nvPr/>
        </p:nvSpPr>
        <p:spPr>
          <a:xfrm>
            <a:off x="6660232" y="5589240"/>
            <a:ext cx="1728192" cy="57606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2400" dirty="0">
                <a:solidFill>
                  <a:srgbClr val="002060"/>
                </a:solidFill>
              </a:rPr>
              <a:t>消费者进程</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1DF561C-A039-4877-AA4A-6908B08AB3AF}" type="datetime8">
              <a:rPr lang="zh-CN" altLang="en-US" smtClean="0"/>
              <a:pPr/>
              <a:t>2019年10月9日9时46分</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22</a:t>
            </a:fld>
            <a:endParaRPr lang="zh-CN" altLang="en-US" dirty="0"/>
          </a:p>
        </p:txBody>
      </p:sp>
      <p:sp>
        <p:nvSpPr>
          <p:cNvPr id="11" name="矩形 10"/>
          <p:cNvSpPr/>
          <p:nvPr/>
        </p:nvSpPr>
        <p:spPr>
          <a:xfrm>
            <a:off x="539552" y="620688"/>
            <a:ext cx="8280920" cy="3884140"/>
          </a:xfrm>
          <a:prstGeom prst="rect">
            <a:avLst/>
          </a:prstGeom>
        </p:spPr>
        <p:txBody>
          <a:bodyPr wrap="square">
            <a:spAutoFit/>
          </a:bodyPr>
          <a:lstStyle/>
          <a:p>
            <a:pPr algn="just">
              <a:lnSpc>
                <a:spcPct val="130000"/>
              </a:lnSpc>
              <a:spcBef>
                <a:spcPct val="50000"/>
              </a:spcBef>
            </a:pPr>
            <a:r>
              <a:rPr lang="en-US" altLang="zh-CN" sz="2800" b="1" dirty="0">
                <a:latin typeface="+mj-ea"/>
                <a:ea typeface="+mj-ea"/>
              </a:rPr>
              <a:t>2. </a:t>
            </a:r>
            <a:r>
              <a:rPr lang="zh-CN" altLang="en-US" sz="2800" b="1" dirty="0">
                <a:latin typeface="+mj-ea"/>
                <a:ea typeface="+mj-ea"/>
              </a:rPr>
              <a:t>临界资源</a:t>
            </a:r>
          </a:p>
          <a:p>
            <a:pPr>
              <a:lnSpc>
                <a:spcPct val="130000"/>
              </a:lnSpc>
              <a:spcBef>
                <a:spcPct val="50000"/>
              </a:spcBef>
            </a:pPr>
            <a:r>
              <a:rPr lang="zh-CN" altLang="en-US" sz="2800" dirty="0">
                <a:latin typeface="+mj-ea"/>
                <a:ea typeface="+mj-ea"/>
              </a:rPr>
              <a:t>　　许多硬件资源如打印机、磁带机等，都属于临界资源</a:t>
            </a:r>
            <a:r>
              <a:rPr lang="en-US" altLang="zh-CN" sz="2800" dirty="0">
                <a:latin typeface="+mj-ea"/>
                <a:ea typeface="+mj-ea"/>
              </a:rPr>
              <a:t>(Critical </a:t>
            </a:r>
            <a:r>
              <a:rPr lang="en-US" altLang="zh-CN" sz="2800" dirty="0" err="1">
                <a:latin typeface="+mj-ea"/>
                <a:ea typeface="+mj-ea"/>
              </a:rPr>
              <a:t>Resouce</a:t>
            </a:r>
            <a:r>
              <a:rPr lang="en-US" altLang="zh-CN" sz="2800" dirty="0">
                <a:latin typeface="+mj-ea"/>
                <a:ea typeface="+mj-ea"/>
              </a:rPr>
              <a:t>)</a:t>
            </a:r>
            <a:r>
              <a:rPr lang="zh-CN" altLang="en-US" sz="2800" dirty="0">
                <a:latin typeface="+mj-ea"/>
                <a:ea typeface="+mj-ea"/>
              </a:rPr>
              <a:t>，诸进程间应采取互斥方式，实现对这种资源的共享。</a:t>
            </a:r>
            <a:endParaRPr lang="en-US" altLang="zh-CN" sz="2800" dirty="0">
              <a:latin typeface="+mj-ea"/>
              <a:ea typeface="+mj-ea"/>
            </a:endParaRPr>
          </a:p>
          <a:p>
            <a:pPr>
              <a:lnSpc>
                <a:spcPct val="130000"/>
              </a:lnSpc>
              <a:spcBef>
                <a:spcPct val="50000"/>
              </a:spcBef>
            </a:pPr>
            <a:r>
              <a:rPr lang="zh-CN" altLang="en-US" sz="2800" dirty="0">
                <a:latin typeface="+mj-ea"/>
                <a:ea typeface="+mj-ea"/>
              </a:rPr>
              <a:t>    下面我们将通过一个简单的例子来说明这一过程。</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1DF561C-A039-4877-AA4A-6908B08AB3AF}" type="datetime8">
              <a:rPr lang="zh-CN" altLang="en-US" smtClean="0"/>
              <a:pPr/>
              <a:t>2019年10月9日9时46分</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23</a:t>
            </a:fld>
            <a:endParaRPr lang="zh-CN" altLang="en-US" dirty="0"/>
          </a:p>
        </p:txBody>
      </p:sp>
      <p:sp>
        <p:nvSpPr>
          <p:cNvPr id="11" name="矩形 10"/>
          <p:cNvSpPr/>
          <p:nvPr/>
        </p:nvSpPr>
        <p:spPr>
          <a:xfrm>
            <a:off x="251520" y="548680"/>
            <a:ext cx="8892480" cy="2332946"/>
          </a:xfrm>
          <a:prstGeom prst="rect">
            <a:avLst/>
          </a:prstGeom>
        </p:spPr>
        <p:txBody>
          <a:bodyPr wrap="square">
            <a:spAutoFit/>
          </a:bodyPr>
          <a:lstStyle/>
          <a:p>
            <a:pPr>
              <a:lnSpc>
                <a:spcPct val="130000"/>
              </a:lnSpc>
              <a:spcBef>
                <a:spcPct val="50000"/>
              </a:spcBef>
            </a:pPr>
            <a:r>
              <a:rPr lang="zh-CN" altLang="en-US" sz="2800" dirty="0">
                <a:latin typeface="+mj-ea"/>
                <a:ea typeface="+mj-ea"/>
              </a:rPr>
              <a:t>　　尽管所有的生产者进程和消费者进程都是以异步方式运行的，但它们之间必须保持同步，即不允许消费者进程到一个空缓冲区去取产品，也不允许生产者进程向一个已装满产品且尚未被取走的缓冲区中投放产品。 </a:t>
            </a:r>
          </a:p>
        </p:txBody>
      </p:sp>
      <p:graphicFrame>
        <p:nvGraphicFramePr>
          <p:cNvPr id="12" name="表格 11"/>
          <p:cNvGraphicFramePr>
            <a:graphicFrameLocks noGrp="1"/>
          </p:cNvGraphicFramePr>
          <p:nvPr/>
        </p:nvGraphicFramePr>
        <p:xfrm>
          <a:off x="1763688" y="4221088"/>
          <a:ext cx="6096000" cy="720080"/>
        </p:xfrm>
        <a:graphic>
          <a:graphicData uri="http://schemas.openxmlformats.org/drawingml/2006/table">
            <a:tbl>
              <a:tblPr firstRow="1" bandRow="1">
                <a:tableStyleId>{5C22544A-7EE6-4342-B048-85BDC9FD1C3A}</a:tableStyleId>
              </a:tblPr>
              <a:tblGrid>
                <a:gridCol w="1224136">
                  <a:extLst>
                    <a:ext uri="{9D8B030D-6E8A-4147-A177-3AD203B41FA5}">
                      <a16:colId xmlns:a16="http://schemas.microsoft.com/office/drawing/2014/main" val="20000"/>
                    </a:ext>
                  </a:extLst>
                </a:gridCol>
                <a:gridCol w="807864">
                  <a:extLst>
                    <a:ext uri="{9D8B030D-6E8A-4147-A177-3AD203B41FA5}">
                      <a16:colId xmlns:a16="http://schemas.microsoft.com/office/drawing/2014/main" val="20001"/>
                    </a:ext>
                  </a:extLst>
                </a:gridCol>
                <a:gridCol w="704304">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1919536">
                  <a:extLst>
                    <a:ext uri="{9D8B030D-6E8A-4147-A177-3AD203B41FA5}">
                      <a16:colId xmlns:a16="http://schemas.microsoft.com/office/drawing/2014/main" val="20005"/>
                    </a:ext>
                  </a:extLst>
                </a:gridCol>
              </a:tblGrid>
              <a:tr h="720080">
                <a:tc>
                  <a:txBody>
                    <a:bodyPr/>
                    <a:lstStyle/>
                    <a:p>
                      <a:pPr algn="ctr"/>
                      <a:r>
                        <a:rPr lang="zh-CN" altLang="en-US" dirty="0"/>
                        <a:t>。。。。</a:t>
                      </a:r>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r>
                        <a:rPr lang="zh-CN" altLang="en-US" dirty="0"/>
                        <a:t>。。。。</a:t>
                      </a:r>
                    </a:p>
                  </a:txBody>
                  <a:tcPr anchor="ctr"/>
                </a:tc>
                <a:extLst>
                  <a:ext uri="{0D108BD9-81ED-4DB2-BD59-A6C34878D82A}">
                    <a16:rowId xmlns:a16="http://schemas.microsoft.com/office/drawing/2014/main" val="10000"/>
                  </a:ext>
                </a:extLst>
              </a:tr>
            </a:tbl>
          </a:graphicData>
        </a:graphic>
      </p:graphicFrame>
      <p:sp>
        <p:nvSpPr>
          <p:cNvPr id="13" name="流程图: 联系 12"/>
          <p:cNvSpPr/>
          <p:nvPr/>
        </p:nvSpPr>
        <p:spPr>
          <a:xfrm>
            <a:off x="5364088" y="4365104"/>
            <a:ext cx="457200" cy="45720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流程图: 联系 13"/>
          <p:cNvSpPr/>
          <p:nvPr/>
        </p:nvSpPr>
        <p:spPr>
          <a:xfrm>
            <a:off x="4644008" y="4365104"/>
            <a:ext cx="457200" cy="45720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流程图: 联系 14"/>
          <p:cNvSpPr/>
          <p:nvPr/>
        </p:nvSpPr>
        <p:spPr>
          <a:xfrm>
            <a:off x="3923928" y="5661248"/>
            <a:ext cx="457200" cy="45720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流程图: 联系 15"/>
          <p:cNvSpPr/>
          <p:nvPr/>
        </p:nvSpPr>
        <p:spPr>
          <a:xfrm>
            <a:off x="3059832" y="3115816"/>
            <a:ext cx="457200" cy="45720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箭头连接符 16"/>
          <p:cNvCxnSpPr/>
          <p:nvPr/>
        </p:nvCxnSpPr>
        <p:spPr>
          <a:xfrm flipH="1">
            <a:off x="3275856" y="3573016"/>
            <a:ext cx="12576" cy="1080120"/>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H="1">
            <a:off x="4139952" y="4581128"/>
            <a:ext cx="12576" cy="1080120"/>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endCxn id="16" idx="2"/>
          </p:cNvCxnSpPr>
          <p:nvPr/>
        </p:nvCxnSpPr>
        <p:spPr>
          <a:xfrm flipV="1">
            <a:off x="2051720" y="3344416"/>
            <a:ext cx="1008112" cy="12576"/>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V="1">
            <a:off x="4355976" y="5877272"/>
            <a:ext cx="2376264" cy="12576"/>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323528" y="3068960"/>
            <a:ext cx="1728192" cy="57606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2400" dirty="0">
                <a:solidFill>
                  <a:srgbClr val="002060"/>
                </a:solidFill>
              </a:rPr>
              <a:t>生产者进程</a:t>
            </a:r>
          </a:p>
        </p:txBody>
      </p:sp>
      <p:sp>
        <p:nvSpPr>
          <p:cNvPr id="22" name="矩形 21"/>
          <p:cNvSpPr/>
          <p:nvPr/>
        </p:nvSpPr>
        <p:spPr>
          <a:xfrm>
            <a:off x="6732240" y="5589240"/>
            <a:ext cx="1728192" cy="57606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2400" dirty="0">
                <a:solidFill>
                  <a:srgbClr val="002060"/>
                </a:solidFill>
              </a:rPr>
              <a:t>消费者进程</a:t>
            </a:r>
          </a:p>
        </p:txBody>
      </p:sp>
      <p:sp>
        <p:nvSpPr>
          <p:cNvPr id="26" name="矩形 25"/>
          <p:cNvSpPr/>
          <p:nvPr/>
        </p:nvSpPr>
        <p:spPr>
          <a:xfrm>
            <a:off x="6084168" y="3717032"/>
            <a:ext cx="2238113" cy="369332"/>
          </a:xfrm>
          <a:prstGeom prst="rect">
            <a:avLst/>
          </a:prstGeom>
        </p:spPr>
        <p:txBody>
          <a:bodyPr wrap="none">
            <a:spAutoFit/>
          </a:bodyPr>
          <a:lstStyle/>
          <a:p>
            <a:r>
              <a:rPr lang="en-US" altLang="zh-CN" dirty="0"/>
              <a:t>n</a:t>
            </a:r>
            <a:r>
              <a:rPr lang="zh-CN" altLang="en-US" dirty="0">
                <a:latin typeface="宋体" pitchFamily="2" charset="-122"/>
              </a:rPr>
              <a:t>个</a:t>
            </a:r>
            <a:r>
              <a:rPr lang="en-US" altLang="zh-CN" dirty="0"/>
              <a:t>(0</a:t>
            </a:r>
            <a:r>
              <a:rPr lang="zh-CN" altLang="en-US" dirty="0">
                <a:latin typeface="宋体" pitchFamily="2" charset="-122"/>
              </a:rPr>
              <a:t>，</a:t>
            </a:r>
            <a:r>
              <a:rPr lang="en-US" altLang="zh-CN" dirty="0"/>
              <a:t>1</a:t>
            </a:r>
            <a:r>
              <a:rPr lang="zh-CN" altLang="en-US" dirty="0">
                <a:latin typeface="宋体" pitchFamily="2" charset="-122"/>
              </a:rPr>
              <a:t>，</a:t>
            </a:r>
            <a:r>
              <a:rPr lang="en-US" altLang="zh-CN" dirty="0"/>
              <a:t>…</a:t>
            </a:r>
            <a:r>
              <a:rPr lang="zh-CN" altLang="en-US" dirty="0">
                <a:latin typeface="宋体" pitchFamily="2" charset="-122"/>
              </a:rPr>
              <a:t>，</a:t>
            </a:r>
            <a:r>
              <a:rPr lang="en-US" altLang="zh-CN" dirty="0"/>
              <a:t>n-1)</a:t>
            </a:r>
            <a:endParaRPr lang="zh-CN" altLang="en-US" dirty="0"/>
          </a:p>
        </p:txBody>
      </p:sp>
      <p:cxnSp>
        <p:nvCxnSpPr>
          <p:cNvPr id="28" name="直接连接符 27"/>
          <p:cNvCxnSpPr/>
          <p:nvPr/>
        </p:nvCxnSpPr>
        <p:spPr>
          <a:xfrm flipV="1">
            <a:off x="3131840" y="4941168"/>
            <a:ext cx="0" cy="720080"/>
          </a:xfrm>
          <a:prstGeom prst="line">
            <a:avLst/>
          </a:prstGeom>
          <a:ln w="38100">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2987824" y="5661248"/>
            <a:ext cx="388248" cy="369332"/>
          </a:xfrm>
          <a:prstGeom prst="rect">
            <a:avLst/>
          </a:prstGeom>
        </p:spPr>
        <p:txBody>
          <a:bodyPr wrap="none">
            <a:spAutoFit/>
          </a:bodyPr>
          <a:lstStyle/>
          <a:p>
            <a:r>
              <a:rPr lang="en-US" altLang="zh-CN" dirty="0"/>
              <a:t>in</a:t>
            </a:r>
            <a:endParaRPr lang="zh-CN" altLang="en-US" dirty="0"/>
          </a:p>
        </p:txBody>
      </p:sp>
      <p:cxnSp>
        <p:nvCxnSpPr>
          <p:cNvPr id="32" name="直接连接符 31"/>
          <p:cNvCxnSpPr/>
          <p:nvPr/>
        </p:nvCxnSpPr>
        <p:spPr>
          <a:xfrm>
            <a:off x="4211960" y="3645024"/>
            <a:ext cx="0" cy="576064"/>
          </a:xfrm>
          <a:prstGeom prst="line">
            <a:avLst/>
          </a:prstGeom>
          <a:ln w="38100">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3923928" y="3284984"/>
            <a:ext cx="561372" cy="369332"/>
          </a:xfrm>
          <a:prstGeom prst="rect">
            <a:avLst/>
          </a:prstGeom>
        </p:spPr>
        <p:txBody>
          <a:bodyPr wrap="none">
            <a:spAutoFit/>
          </a:bodyPr>
          <a:lstStyle/>
          <a:p>
            <a:r>
              <a:rPr lang="en-US" altLang="zh-CN" dirty="0"/>
              <a:t>out</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2019年10月9日9时46分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24</a:t>
            </a:fld>
            <a:endParaRPr lang="zh-CN" altLang="en-US"/>
          </a:p>
        </p:txBody>
      </p:sp>
      <p:sp>
        <p:nvSpPr>
          <p:cNvPr id="6" name="矩形 5"/>
          <p:cNvSpPr/>
          <p:nvPr/>
        </p:nvSpPr>
        <p:spPr>
          <a:xfrm>
            <a:off x="1187624" y="1124744"/>
            <a:ext cx="7632848" cy="2160591"/>
          </a:xfrm>
          <a:prstGeom prst="rect">
            <a:avLst/>
          </a:prstGeom>
        </p:spPr>
        <p:txBody>
          <a:bodyPr wrap="square">
            <a:spAutoFit/>
          </a:bodyPr>
          <a:lstStyle/>
          <a:p>
            <a:pPr>
              <a:lnSpc>
                <a:spcPct val="160000"/>
              </a:lnSpc>
            </a:pPr>
            <a:r>
              <a:rPr lang="en-US" altLang="zh-CN" sz="2800">
                <a:latin typeface="Times New Roman" pitchFamily="18" charset="0"/>
                <a:cs typeface="Times New Roman" pitchFamily="18" charset="0"/>
              </a:rPr>
              <a:t>item array</a:t>
            </a:r>
            <a:r>
              <a:rPr lang="zh-CN" altLang="en-US" sz="2800">
                <a:latin typeface="Times New Roman" pitchFamily="18" charset="0"/>
                <a:cs typeface="Times New Roman" pitchFamily="18" charset="0"/>
              </a:rPr>
              <a:t>［</a:t>
            </a:r>
            <a:r>
              <a:rPr lang="en-US" altLang="zh-CN" sz="2800">
                <a:latin typeface="Times New Roman" pitchFamily="18" charset="0"/>
                <a:cs typeface="Times New Roman" pitchFamily="18" charset="0"/>
              </a:rPr>
              <a:t>n</a:t>
            </a:r>
            <a:r>
              <a:rPr lang="zh-CN" altLang="en-US" sz="2800">
                <a:latin typeface="Times New Roman" pitchFamily="18" charset="0"/>
                <a:cs typeface="Times New Roman" pitchFamily="18" charset="0"/>
              </a:rPr>
              <a:t>］ ；</a:t>
            </a:r>
            <a:endParaRPr lang="zh-CN" altLang="en-US" sz="2800" dirty="0">
              <a:latin typeface="Times New Roman" pitchFamily="18" charset="0"/>
              <a:cs typeface="Times New Roman" pitchFamily="18" charset="0"/>
            </a:endParaRPr>
          </a:p>
          <a:p>
            <a:pPr>
              <a:lnSpc>
                <a:spcPct val="160000"/>
              </a:lnSpc>
            </a:pPr>
            <a:r>
              <a:rPr lang="en-US" altLang="zh-CN" sz="2800">
                <a:latin typeface="Times New Roman" pitchFamily="18" charset="0"/>
                <a:cs typeface="Times New Roman" pitchFamily="18" charset="0"/>
              </a:rPr>
              <a:t>In = 0</a:t>
            </a:r>
            <a:r>
              <a:rPr lang="zh-CN" altLang="en-US" sz="2800">
                <a:latin typeface="Times New Roman" pitchFamily="18" charset="0"/>
                <a:cs typeface="Times New Roman" pitchFamily="18" charset="0"/>
              </a:rPr>
              <a:t>，</a:t>
            </a:r>
            <a:r>
              <a:rPr lang="en-US" altLang="zh-CN" sz="2800">
                <a:latin typeface="Times New Roman" pitchFamily="18" charset="0"/>
                <a:cs typeface="Times New Roman" pitchFamily="18" charset="0"/>
              </a:rPr>
              <a:t>out=0</a:t>
            </a:r>
            <a:r>
              <a:rPr lang="zh-CN" altLang="en-US" sz="2800">
                <a:latin typeface="Times New Roman" pitchFamily="18" charset="0"/>
                <a:cs typeface="Times New Roman" pitchFamily="18" charset="0"/>
              </a:rPr>
              <a:t>；</a:t>
            </a:r>
            <a:endParaRPr lang="zh-CN" altLang="en-US" sz="2800" dirty="0">
              <a:latin typeface="Times New Roman" pitchFamily="18" charset="0"/>
              <a:cs typeface="Times New Roman" pitchFamily="18" charset="0"/>
            </a:endParaRPr>
          </a:p>
          <a:p>
            <a:pPr>
              <a:lnSpc>
                <a:spcPct val="160000"/>
              </a:lnSpc>
            </a:pPr>
            <a:r>
              <a:rPr lang="en-US" altLang="zh-CN" sz="2800">
                <a:latin typeface="Times New Roman" pitchFamily="18" charset="0"/>
                <a:cs typeface="Times New Roman" pitchFamily="18" charset="0"/>
              </a:rPr>
              <a:t>Counter = 0</a:t>
            </a:r>
            <a:r>
              <a:rPr lang="zh-CN" altLang="en-US" sz="2800">
                <a:latin typeface="Times New Roman" pitchFamily="18" charset="0"/>
                <a:cs typeface="Times New Roman" pitchFamily="18" charset="0"/>
              </a:rPr>
              <a:t>； </a:t>
            </a:r>
            <a:endParaRPr lang="zh-CN" altLang="en-US" sz="2800" dirty="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2019年10月9日9时46分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25</a:t>
            </a:fld>
            <a:endParaRPr lang="zh-CN" altLang="en-US"/>
          </a:p>
        </p:txBody>
      </p:sp>
      <p:sp>
        <p:nvSpPr>
          <p:cNvPr id="6" name="矩形 5"/>
          <p:cNvSpPr/>
          <p:nvPr/>
        </p:nvSpPr>
        <p:spPr>
          <a:xfrm>
            <a:off x="827584" y="602492"/>
            <a:ext cx="7920880" cy="6254020"/>
          </a:xfrm>
          <a:prstGeom prst="rect">
            <a:avLst/>
          </a:prstGeom>
        </p:spPr>
        <p:txBody>
          <a:bodyPr wrap="square">
            <a:spAutoFit/>
          </a:bodyPr>
          <a:lstStyle/>
          <a:p>
            <a:pPr>
              <a:lnSpc>
                <a:spcPct val="130000"/>
              </a:lnSpc>
            </a:pPr>
            <a:r>
              <a:rPr lang="en-US" altLang="zh-CN" sz="2800">
                <a:latin typeface="Times New Roman" pitchFamily="18" charset="0"/>
                <a:cs typeface="Times New Roman" pitchFamily="18" charset="0"/>
              </a:rPr>
              <a:t>Void producer(){</a:t>
            </a:r>
            <a:endParaRPr lang="en-US" altLang="zh-CN" sz="2800" dirty="0">
              <a:latin typeface="Times New Roman" pitchFamily="18" charset="0"/>
              <a:cs typeface="Times New Roman" pitchFamily="18" charset="0"/>
            </a:endParaRPr>
          </a:p>
          <a:p>
            <a:pPr lvl="1">
              <a:lnSpc>
                <a:spcPct val="130000"/>
              </a:lnSpc>
            </a:pPr>
            <a:r>
              <a:rPr lang="en-US" altLang="zh-CN" sz="2800">
                <a:latin typeface="Times New Roman" pitchFamily="18" charset="0"/>
                <a:cs typeface="Times New Roman" pitchFamily="18" charset="0"/>
              </a:rPr>
              <a:t>While(1){</a:t>
            </a:r>
            <a:r>
              <a:rPr lang="zh-CN" altLang="en-US" sz="2800" dirty="0">
                <a:latin typeface="Times New Roman" pitchFamily="18" charset="0"/>
                <a:cs typeface="Times New Roman" pitchFamily="18" charset="0"/>
              </a:rPr>
              <a:t>　　　  </a:t>
            </a:r>
          </a:p>
          <a:p>
            <a:pPr lvl="3">
              <a:lnSpc>
                <a:spcPct val="130000"/>
              </a:lnSpc>
            </a:pPr>
            <a:r>
              <a:rPr lang="en-US" altLang="zh-CN" sz="2800" dirty="0">
                <a:latin typeface="Times New Roman" pitchFamily="18" charset="0"/>
                <a:cs typeface="Times New Roman" pitchFamily="18" charset="0"/>
              </a:rPr>
              <a:t>produce an item in </a:t>
            </a:r>
            <a:r>
              <a:rPr lang="en-US" altLang="zh-CN" sz="2800" dirty="0" err="1">
                <a:latin typeface="Times New Roman" pitchFamily="18" charset="0"/>
                <a:cs typeface="Times New Roman" pitchFamily="18" charset="0"/>
              </a:rPr>
              <a:t>nextp</a:t>
            </a:r>
            <a:r>
              <a:rPr lang="zh-CN" altLang="en-US" sz="2800" dirty="0">
                <a:latin typeface="Times New Roman" pitchFamily="18" charset="0"/>
                <a:cs typeface="Times New Roman" pitchFamily="18" charset="0"/>
              </a:rPr>
              <a:t>；</a:t>
            </a:r>
          </a:p>
          <a:p>
            <a:pPr lvl="3">
              <a:lnSpc>
                <a:spcPct val="130000"/>
              </a:lnSpc>
            </a:pPr>
            <a:r>
              <a:rPr lang="zh-CN" altLang="en-US" sz="2800" dirty="0">
                <a:latin typeface="Times New Roman" pitchFamily="18" charset="0"/>
                <a:cs typeface="Times New Roman" pitchFamily="18" charset="0"/>
              </a:rPr>
              <a:t>　　　　　</a:t>
            </a:r>
          </a:p>
          <a:p>
            <a:pPr lvl="3">
              <a:lnSpc>
                <a:spcPct val="130000"/>
              </a:lnSpc>
            </a:pPr>
            <a:r>
              <a:rPr lang="en-US" altLang="zh-CN" sz="2800" dirty="0">
                <a:latin typeface="Times New Roman" pitchFamily="18" charset="0"/>
                <a:cs typeface="Times New Roman" pitchFamily="18" charset="0"/>
              </a:rPr>
              <a:t>while </a:t>
            </a:r>
            <a:r>
              <a:rPr lang="en-US" altLang="zh-CN" sz="2800">
                <a:latin typeface="Times New Roman" pitchFamily="18" charset="0"/>
                <a:cs typeface="Times New Roman" pitchFamily="18" charset="0"/>
              </a:rPr>
              <a:t>counter=n  </a:t>
            </a:r>
          </a:p>
          <a:p>
            <a:pPr lvl="3">
              <a:lnSpc>
                <a:spcPct val="130000"/>
              </a:lnSpc>
            </a:pPr>
            <a:r>
              <a:rPr lang="zh-CN" altLang="en-US" sz="2800">
                <a:latin typeface="Times New Roman" pitchFamily="18" charset="0"/>
                <a:cs typeface="Times New Roman" pitchFamily="18" charset="0"/>
              </a:rPr>
              <a:t>；</a:t>
            </a:r>
            <a:endParaRPr lang="zh-CN" altLang="en-US" sz="2800" dirty="0">
              <a:latin typeface="Times New Roman" pitchFamily="18" charset="0"/>
              <a:cs typeface="Times New Roman" pitchFamily="18" charset="0"/>
            </a:endParaRPr>
          </a:p>
          <a:p>
            <a:pPr lvl="3">
              <a:lnSpc>
                <a:spcPct val="130000"/>
              </a:lnSpc>
            </a:pPr>
            <a:r>
              <a:rPr lang="en-US" altLang="zh-CN" sz="2800" dirty="0">
                <a:latin typeface="Times New Roman" pitchFamily="18" charset="0"/>
                <a:cs typeface="Times New Roman" pitchFamily="18" charset="0"/>
              </a:rPr>
              <a:t>buffer</a:t>
            </a:r>
            <a:r>
              <a:rPr lang="zh-CN" altLang="en-US" sz="2800" dirty="0">
                <a:latin typeface="Times New Roman" pitchFamily="18" charset="0"/>
                <a:cs typeface="Times New Roman" pitchFamily="18" charset="0"/>
              </a:rPr>
              <a:t>［</a:t>
            </a:r>
            <a:r>
              <a:rPr lang="en-US" altLang="zh-CN" sz="2800">
                <a:latin typeface="Times New Roman" pitchFamily="18" charset="0"/>
                <a:cs typeface="Times New Roman" pitchFamily="18" charset="0"/>
              </a:rPr>
              <a:t>in</a:t>
            </a:r>
            <a:r>
              <a:rPr lang="zh-CN" altLang="en-US" sz="2800">
                <a:latin typeface="Times New Roman" pitchFamily="18" charset="0"/>
                <a:cs typeface="Times New Roman" pitchFamily="18" charset="0"/>
              </a:rPr>
              <a:t>］</a:t>
            </a:r>
            <a:r>
              <a:rPr lang="en-US" altLang="zh-CN" sz="2800">
                <a:latin typeface="Times New Roman" pitchFamily="18" charset="0"/>
                <a:cs typeface="Times New Roman" pitchFamily="18" charset="0"/>
              </a:rPr>
              <a:t>=</a:t>
            </a:r>
            <a:r>
              <a:rPr lang="en-US" altLang="zh-CN" sz="2800" dirty="0" err="1">
                <a:latin typeface="Times New Roman" pitchFamily="18" charset="0"/>
                <a:cs typeface="Times New Roman" pitchFamily="18" charset="0"/>
              </a:rPr>
              <a:t>nextp</a:t>
            </a:r>
            <a:r>
              <a:rPr lang="zh-CN" altLang="en-US" sz="2800" dirty="0">
                <a:latin typeface="Times New Roman" pitchFamily="18" charset="0"/>
                <a:cs typeface="Times New Roman" pitchFamily="18" charset="0"/>
              </a:rPr>
              <a:t>；</a:t>
            </a:r>
          </a:p>
          <a:p>
            <a:pPr lvl="3">
              <a:lnSpc>
                <a:spcPct val="130000"/>
              </a:lnSpc>
            </a:pPr>
            <a:r>
              <a:rPr lang="en-US" altLang="zh-CN" sz="2800">
                <a:latin typeface="Times New Roman" pitchFamily="18" charset="0"/>
                <a:cs typeface="Times New Roman" pitchFamily="18" charset="0"/>
              </a:rPr>
              <a:t>in=in+1 </a:t>
            </a:r>
            <a:r>
              <a:rPr lang="en-US" altLang="zh-CN" sz="2800" dirty="0">
                <a:latin typeface="Times New Roman" pitchFamily="18" charset="0"/>
                <a:cs typeface="Times New Roman" pitchFamily="18" charset="0"/>
              </a:rPr>
              <a:t>mod n</a:t>
            </a:r>
            <a:r>
              <a:rPr lang="zh-CN" altLang="en-US" sz="2800" dirty="0">
                <a:latin typeface="Times New Roman" pitchFamily="18" charset="0"/>
                <a:cs typeface="Times New Roman" pitchFamily="18" charset="0"/>
              </a:rPr>
              <a:t>；</a:t>
            </a:r>
          </a:p>
          <a:p>
            <a:pPr lvl="3">
              <a:lnSpc>
                <a:spcPct val="130000"/>
              </a:lnSpc>
            </a:pPr>
            <a:r>
              <a:rPr lang="en-US" altLang="zh-CN" sz="2800">
                <a:latin typeface="Times New Roman" pitchFamily="18" charset="0"/>
                <a:cs typeface="Times New Roman" pitchFamily="18" charset="0"/>
              </a:rPr>
              <a:t>counter=counter+1;</a:t>
            </a:r>
          </a:p>
          <a:p>
            <a:pPr lvl="3">
              <a:lnSpc>
                <a:spcPct val="130000"/>
              </a:lnSpc>
            </a:pPr>
            <a:r>
              <a:rPr lang="en-US" altLang="zh-CN" sz="2800">
                <a:latin typeface="Times New Roman" pitchFamily="18" charset="0"/>
                <a:cs typeface="Times New Roman" pitchFamily="18" charset="0"/>
              </a:rPr>
              <a:t>}</a:t>
            </a:r>
          </a:p>
          <a:p>
            <a:pPr lvl="3">
              <a:lnSpc>
                <a:spcPct val="130000"/>
              </a:lnSpc>
            </a:pPr>
            <a:r>
              <a:rPr lang="en-US" altLang="zh-CN" sz="2800">
                <a:latin typeface="Times New Roman" pitchFamily="18" charset="0"/>
                <a:cs typeface="Times New Roman" pitchFamily="18" charset="0"/>
              </a:rPr>
              <a:t>}</a:t>
            </a:r>
          </a:p>
        </p:txBody>
      </p:sp>
      <p:sp>
        <p:nvSpPr>
          <p:cNvPr id="9" name="Text Box 5"/>
          <p:cNvSpPr txBox="1">
            <a:spLocks noChangeArrowheads="1"/>
          </p:cNvSpPr>
          <p:nvPr/>
        </p:nvSpPr>
        <p:spPr bwMode="auto">
          <a:xfrm>
            <a:off x="2771800" y="2636912"/>
            <a:ext cx="549275" cy="396875"/>
          </a:xfrm>
          <a:prstGeom prst="rect">
            <a:avLst/>
          </a:prstGeom>
          <a:noFill/>
          <a:ln w="9525">
            <a:noFill/>
            <a:miter lim="800000"/>
            <a:headEnd/>
            <a:tailEnd/>
          </a:ln>
        </p:spPr>
        <p:txBody>
          <a:bodyPr vert="eaVert" wrap="none">
            <a:spAutoFit/>
          </a:bodyPr>
          <a:lstStyle/>
          <a:p>
            <a:r>
              <a:rPr lang="en-US" altLang="zh-CN" b="1" dirty="0"/>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2019年10月9日9时46分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26</a:t>
            </a:fld>
            <a:endParaRPr lang="zh-CN" altLang="en-US"/>
          </a:p>
        </p:txBody>
      </p:sp>
      <p:sp>
        <p:nvSpPr>
          <p:cNvPr id="6" name="矩形 5"/>
          <p:cNvSpPr/>
          <p:nvPr/>
        </p:nvSpPr>
        <p:spPr>
          <a:xfrm>
            <a:off x="843608" y="548680"/>
            <a:ext cx="7920880" cy="5909310"/>
          </a:xfrm>
          <a:prstGeom prst="rect">
            <a:avLst/>
          </a:prstGeom>
        </p:spPr>
        <p:txBody>
          <a:bodyPr wrap="square">
            <a:spAutoFit/>
          </a:bodyPr>
          <a:lstStyle/>
          <a:p>
            <a:pPr>
              <a:lnSpc>
                <a:spcPct val="150000"/>
              </a:lnSpc>
            </a:pPr>
            <a:r>
              <a:rPr lang="en-US" altLang="zh-CN" sz="2800">
                <a:latin typeface="Times New Roman" pitchFamily="18" charset="0"/>
                <a:cs typeface="Times New Roman" pitchFamily="18" charset="0"/>
              </a:rPr>
              <a:t>Void consumer(){</a:t>
            </a:r>
          </a:p>
          <a:p>
            <a:pPr>
              <a:lnSpc>
                <a:spcPct val="150000"/>
              </a:lnSpc>
            </a:pPr>
            <a:r>
              <a:rPr lang="en-US" altLang="zh-CN" sz="2800">
                <a:latin typeface="Times New Roman" pitchFamily="18" charset="0"/>
                <a:cs typeface="Times New Roman" pitchFamily="18" charset="0"/>
              </a:rPr>
              <a:t>            while(1){</a:t>
            </a:r>
            <a:endParaRPr lang="en-US" altLang="zh-CN" sz="2800" dirty="0">
              <a:latin typeface="Times New Roman" pitchFamily="18" charset="0"/>
              <a:cs typeface="Times New Roman" pitchFamily="18" charset="0"/>
            </a:endParaRPr>
          </a:p>
          <a:p>
            <a:pPr>
              <a:lnSpc>
                <a:spcPct val="150000"/>
              </a:lnSpc>
            </a:pPr>
            <a:r>
              <a:rPr lang="zh-CN" altLang="en-US" sz="2800" dirty="0">
                <a:latin typeface="Times New Roman" pitchFamily="18" charset="0"/>
                <a:cs typeface="Times New Roman" pitchFamily="18" charset="0"/>
              </a:rPr>
              <a:t>　   　　　</a:t>
            </a:r>
            <a:r>
              <a:rPr lang="en-US" altLang="zh-CN" sz="2800" dirty="0">
                <a:latin typeface="Times New Roman" pitchFamily="18" charset="0"/>
                <a:cs typeface="Times New Roman" pitchFamily="18" charset="0"/>
              </a:rPr>
              <a:t>while </a:t>
            </a:r>
            <a:r>
              <a:rPr lang="en-US" altLang="zh-CN" sz="2800">
                <a:latin typeface="Times New Roman" pitchFamily="18" charset="0"/>
                <a:cs typeface="Times New Roman" pitchFamily="18" charset="0"/>
              </a:rPr>
              <a:t>counter=0  </a:t>
            </a:r>
            <a:r>
              <a:rPr lang="zh-CN" altLang="en-US" sz="2800">
                <a:latin typeface="Times New Roman" pitchFamily="18" charset="0"/>
                <a:cs typeface="Times New Roman" pitchFamily="18" charset="0"/>
              </a:rPr>
              <a:t>；</a:t>
            </a:r>
            <a:endParaRPr lang="zh-CN" altLang="en-US" sz="2800" dirty="0">
              <a:latin typeface="Times New Roman" pitchFamily="18" charset="0"/>
              <a:cs typeface="Times New Roman" pitchFamily="18" charset="0"/>
            </a:endParaRPr>
          </a:p>
          <a:p>
            <a:pPr>
              <a:lnSpc>
                <a:spcPct val="150000"/>
              </a:lnSpc>
            </a:pPr>
            <a:r>
              <a:rPr lang="zh-CN" altLang="en-US" sz="2800" dirty="0">
                <a:latin typeface="Times New Roman" pitchFamily="18" charset="0"/>
                <a:cs typeface="Times New Roman" pitchFamily="18" charset="0"/>
              </a:rPr>
              <a:t>　　　　</a:t>
            </a:r>
            <a:r>
              <a:rPr lang="zh-CN" altLang="en-US" sz="2800">
                <a:latin typeface="Times New Roman" pitchFamily="18" charset="0"/>
                <a:cs typeface="Times New Roman" pitchFamily="18" charset="0"/>
              </a:rPr>
              <a:t>　</a:t>
            </a:r>
            <a:r>
              <a:rPr lang="en-US" altLang="zh-CN" sz="2800">
                <a:latin typeface="Times New Roman" pitchFamily="18" charset="0"/>
                <a:cs typeface="Times New Roman" pitchFamily="18" charset="0"/>
              </a:rPr>
              <a:t>nextc=buffer</a:t>
            </a:r>
            <a:r>
              <a:rPr lang="zh-CN" altLang="en-US" sz="2800" dirty="0">
                <a:latin typeface="Times New Roman" pitchFamily="18" charset="0"/>
                <a:cs typeface="Times New Roman" pitchFamily="18" charset="0"/>
              </a:rPr>
              <a:t>［</a:t>
            </a:r>
            <a:r>
              <a:rPr lang="en-US" altLang="zh-CN" sz="2800" dirty="0">
                <a:latin typeface="Times New Roman" pitchFamily="18" charset="0"/>
                <a:cs typeface="Times New Roman" pitchFamily="18" charset="0"/>
              </a:rPr>
              <a:t>out</a:t>
            </a:r>
            <a:r>
              <a:rPr lang="zh-CN" altLang="en-US" sz="2800" dirty="0">
                <a:latin typeface="Times New Roman" pitchFamily="18" charset="0"/>
                <a:cs typeface="Times New Roman" pitchFamily="18" charset="0"/>
              </a:rPr>
              <a:t>］；</a:t>
            </a:r>
          </a:p>
          <a:p>
            <a:pPr>
              <a:lnSpc>
                <a:spcPct val="150000"/>
              </a:lnSpc>
            </a:pPr>
            <a:r>
              <a:rPr lang="zh-CN" altLang="en-US" sz="2800" dirty="0">
                <a:latin typeface="Times New Roman" pitchFamily="18" charset="0"/>
                <a:cs typeface="Times New Roman" pitchFamily="18" charset="0"/>
              </a:rPr>
              <a:t>　　　　</a:t>
            </a:r>
            <a:r>
              <a:rPr lang="zh-CN" altLang="en-US" sz="2800">
                <a:latin typeface="Times New Roman" pitchFamily="18" charset="0"/>
                <a:cs typeface="Times New Roman" pitchFamily="18" charset="0"/>
              </a:rPr>
              <a:t>　</a:t>
            </a:r>
            <a:r>
              <a:rPr lang="en-US" altLang="zh-CN" sz="2800">
                <a:latin typeface="Times New Roman" pitchFamily="18" charset="0"/>
                <a:cs typeface="Times New Roman" pitchFamily="18" charset="0"/>
              </a:rPr>
              <a:t>out=(</a:t>
            </a:r>
            <a:r>
              <a:rPr lang="en-US" altLang="zh-CN" sz="2800" dirty="0">
                <a:latin typeface="Times New Roman" pitchFamily="18" charset="0"/>
                <a:cs typeface="Times New Roman" pitchFamily="18" charset="0"/>
              </a:rPr>
              <a:t>out+1) mod n</a:t>
            </a:r>
            <a:r>
              <a:rPr lang="zh-CN" altLang="en-US" sz="2800" dirty="0">
                <a:latin typeface="Times New Roman" pitchFamily="18" charset="0"/>
                <a:cs typeface="Times New Roman" pitchFamily="18" charset="0"/>
              </a:rPr>
              <a:t>；</a:t>
            </a:r>
          </a:p>
          <a:p>
            <a:pPr>
              <a:lnSpc>
                <a:spcPct val="150000"/>
              </a:lnSpc>
            </a:pPr>
            <a:r>
              <a:rPr lang="zh-CN" altLang="en-US" sz="2800" dirty="0">
                <a:latin typeface="Times New Roman" pitchFamily="18" charset="0"/>
                <a:cs typeface="Times New Roman" pitchFamily="18" charset="0"/>
              </a:rPr>
              <a:t>　　　　</a:t>
            </a:r>
            <a:r>
              <a:rPr lang="zh-CN" altLang="en-US" sz="2800">
                <a:latin typeface="Times New Roman" pitchFamily="18" charset="0"/>
                <a:cs typeface="Times New Roman" pitchFamily="18" charset="0"/>
              </a:rPr>
              <a:t>　</a:t>
            </a:r>
            <a:r>
              <a:rPr lang="en-US" altLang="zh-CN" sz="2800">
                <a:latin typeface="Times New Roman" pitchFamily="18" charset="0"/>
                <a:cs typeface="Times New Roman" pitchFamily="18" charset="0"/>
              </a:rPr>
              <a:t>counter=counter-1</a:t>
            </a:r>
            <a:r>
              <a:rPr lang="zh-CN" altLang="en-US" sz="2800" dirty="0">
                <a:latin typeface="Times New Roman" pitchFamily="18" charset="0"/>
                <a:cs typeface="Times New Roman" pitchFamily="18" charset="0"/>
              </a:rPr>
              <a:t>；</a:t>
            </a:r>
          </a:p>
          <a:p>
            <a:pPr>
              <a:lnSpc>
                <a:spcPct val="150000"/>
              </a:lnSpc>
            </a:pPr>
            <a:r>
              <a:rPr lang="zh-CN" altLang="en-US" sz="2800" dirty="0">
                <a:latin typeface="Times New Roman" pitchFamily="18" charset="0"/>
                <a:cs typeface="Times New Roman" pitchFamily="18" charset="0"/>
              </a:rPr>
              <a:t>　　　　　</a:t>
            </a:r>
            <a:r>
              <a:rPr lang="en-US" altLang="zh-CN" sz="2800" dirty="0">
                <a:latin typeface="Times New Roman" pitchFamily="18" charset="0"/>
                <a:cs typeface="Times New Roman" pitchFamily="18" charset="0"/>
              </a:rPr>
              <a:t>consumer the item in </a:t>
            </a:r>
            <a:r>
              <a:rPr lang="en-US" altLang="zh-CN" sz="2800" dirty="0" err="1">
                <a:latin typeface="Times New Roman" pitchFamily="18" charset="0"/>
                <a:cs typeface="Times New Roman" pitchFamily="18" charset="0"/>
              </a:rPr>
              <a:t>nextc</a:t>
            </a:r>
            <a:r>
              <a:rPr lang="zh-CN" altLang="en-US" sz="2800" dirty="0">
                <a:latin typeface="Times New Roman" pitchFamily="18" charset="0"/>
                <a:cs typeface="Times New Roman" pitchFamily="18" charset="0"/>
              </a:rPr>
              <a:t>；</a:t>
            </a:r>
          </a:p>
          <a:p>
            <a:pPr>
              <a:lnSpc>
                <a:spcPct val="150000"/>
              </a:lnSpc>
            </a:pPr>
            <a:r>
              <a:rPr lang="zh-CN" altLang="en-US" sz="2800" dirty="0">
                <a:latin typeface="Times New Roman" pitchFamily="18" charset="0"/>
                <a:cs typeface="Times New Roman" pitchFamily="18" charset="0"/>
              </a:rPr>
              <a:t>　　　</a:t>
            </a:r>
            <a:r>
              <a:rPr lang="zh-CN" altLang="en-US" sz="2800">
                <a:latin typeface="Times New Roman" pitchFamily="18" charset="0"/>
                <a:cs typeface="Times New Roman" pitchFamily="18" charset="0"/>
              </a:rPr>
              <a:t>　</a:t>
            </a:r>
            <a:r>
              <a:rPr lang="en-US" altLang="zh-CN" sz="2800">
                <a:latin typeface="Times New Roman" pitchFamily="18" charset="0"/>
                <a:cs typeface="Times New Roman" pitchFamily="18" charset="0"/>
              </a:rPr>
              <a:t>}</a:t>
            </a:r>
          </a:p>
          <a:p>
            <a:pPr>
              <a:lnSpc>
                <a:spcPct val="150000"/>
              </a:lnSpc>
            </a:pPr>
            <a:r>
              <a:rPr lang="en-US" altLang="zh-CN" sz="2800">
                <a:latin typeface="Times New Roman" pitchFamily="18" charset="0"/>
                <a:cs typeface="Times New Roman" pitchFamily="18" charset="0"/>
              </a:rPr>
              <a:t>}</a:t>
            </a:r>
            <a:endParaRPr lang="zh-CN" altLang="en-US" sz="2800" dirty="0">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2019年10月9日9时46分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27</a:t>
            </a:fld>
            <a:endParaRPr lang="zh-CN" altLang="en-US"/>
          </a:p>
        </p:txBody>
      </p:sp>
      <p:sp>
        <p:nvSpPr>
          <p:cNvPr id="7" name="矩形 6"/>
          <p:cNvSpPr/>
          <p:nvPr/>
        </p:nvSpPr>
        <p:spPr>
          <a:xfrm>
            <a:off x="395536" y="836712"/>
            <a:ext cx="8280920" cy="1930337"/>
          </a:xfrm>
          <a:prstGeom prst="rect">
            <a:avLst/>
          </a:prstGeom>
        </p:spPr>
        <p:txBody>
          <a:bodyPr wrap="square">
            <a:spAutoFit/>
          </a:bodyPr>
          <a:lstStyle/>
          <a:p>
            <a:pPr>
              <a:lnSpc>
                <a:spcPct val="150000"/>
              </a:lnSpc>
            </a:pPr>
            <a:r>
              <a:rPr lang="zh-CN" altLang="en-US" sz="2800" dirty="0">
                <a:latin typeface="+mj-ea"/>
                <a:ea typeface="+mj-ea"/>
              </a:rPr>
              <a:t>    虽然上面的生产者程序和消费者程序在分别看时都是正确的，而且两者在顺序执行时其结果也会是正确的，但若并发执行时就会出现差错</a:t>
            </a:r>
            <a:r>
              <a:rPr lang="en-US" altLang="zh-CN" sz="2800" dirty="0">
                <a:latin typeface="+mj-ea"/>
                <a:ea typeface="+mj-ea"/>
              </a:rPr>
              <a:t>.</a:t>
            </a:r>
            <a:endParaRPr lang="zh-CN" altLang="en-US" sz="2800" dirty="0">
              <a:latin typeface="+mj-ea"/>
              <a:ea typeface="+mj-ea"/>
            </a:endParaRPr>
          </a:p>
        </p:txBody>
      </p:sp>
      <p:sp>
        <p:nvSpPr>
          <p:cNvPr id="8" name="Text Box 1029"/>
          <p:cNvSpPr txBox="1">
            <a:spLocks noChangeArrowheads="1"/>
          </p:cNvSpPr>
          <p:nvPr/>
        </p:nvSpPr>
        <p:spPr bwMode="auto">
          <a:xfrm>
            <a:off x="827584" y="2924944"/>
            <a:ext cx="7566495" cy="2548390"/>
          </a:xfrm>
          <a:prstGeom prst="rect">
            <a:avLst/>
          </a:prstGeom>
          <a:noFill/>
          <a:ln w="9525">
            <a:noFill/>
            <a:miter lim="800000"/>
            <a:headEnd/>
            <a:tailEnd/>
          </a:ln>
        </p:spPr>
        <p:txBody>
          <a:bodyPr wrap="none">
            <a:spAutoFit/>
          </a:bodyPr>
          <a:lstStyle/>
          <a:p>
            <a:pPr>
              <a:lnSpc>
                <a:spcPct val="190000"/>
              </a:lnSpc>
            </a:pPr>
            <a:r>
              <a:rPr lang="en-US" altLang="zh-CN" sz="2800" dirty="0">
                <a:latin typeface="Times New Roman" pitchFamily="18" charset="0"/>
                <a:cs typeface="Times New Roman" pitchFamily="18" charset="0"/>
              </a:rPr>
              <a:t>register1:=counter</a:t>
            </a:r>
            <a:r>
              <a:rPr lang="zh-CN" altLang="en-US" sz="2800" dirty="0">
                <a:latin typeface="Times New Roman" pitchFamily="18" charset="0"/>
                <a:cs typeface="Times New Roman" pitchFamily="18" charset="0"/>
              </a:rPr>
              <a:t>；     　  </a:t>
            </a:r>
            <a:r>
              <a:rPr lang="en-US" altLang="zh-CN" sz="2800" dirty="0">
                <a:latin typeface="Times New Roman" pitchFamily="18" charset="0"/>
                <a:cs typeface="Times New Roman" pitchFamily="18" charset="0"/>
              </a:rPr>
              <a:t>register2:=counter</a:t>
            </a:r>
            <a:r>
              <a:rPr lang="zh-CN" altLang="en-US" sz="2800" dirty="0">
                <a:latin typeface="Times New Roman" pitchFamily="18" charset="0"/>
                <a:cs typeface="Times New Roman" pitchFamily="18" charset="0"/>
              </a:rPr>
              <a:t>；</a:t>
            </a:r>
          </a:p>
          <a:p>
            <a:pPr>
              <a:lnSpc>
                <a:spcPct val="190000"/>
              </a:lnSpc>
            </a:pPr>
            <a:r>
              <a:rPr lang="en-US" altLang="zh-CN" sz="2800" dirty="0">
                <a:latin typeface="Times New Roman" pitchFamily="18" charset="0"/>
                <a:cs typeface="Times New Roman" pitchFamily="18" charset="0"/>
              </a:rPr>
              <a:t>register1:=register1+1</a:t>
            </a:r>
            <a:r>
              <a:rPr lang="zh-CN" altLang="en-US" sz="2800" dirty="0">
                <a:latin typeface="Times New Roman" pitchFamily="18" charset="0"/>
                <a:cs typeface="Times New Roman" pitchFamily="18" charset="0"/>
              </a:rPr>
              <a:t>；　</a:t>
            </a:r>
            <a:r>
              <a:rPr lang="en-US" altLang="zh-CN" sz="2800" dirty="0">
                <a:latin typeface="Times New Roman" pitchFamily="18" charset="0"/>
                <a:cs typeface="Times New Roman" pitchFamily="18" charset="0"/>
              </a:rPr>
              <a:t>register2:=register2-1</a:t>
            </a:r>
            <a:r>
              <a:rPr lang="zh-CN" altLang="en-US" sz="2800" dirty="0">
                <a:latin typeface="Times New Roman" pitchFamily="18" charset="0"/>
                <a:cs typeface="Times New Roman" pitchFamily="18" charset="0"/>
              </a:rPr>
              <a:t>；</a:t>
            </a:r>
          </a:p>
          <a:p>
            <a:pPr>
              <a:lnSpc>
                <a:spcPct val="190000"/>
              </a:lnSpc>
            </a:pPr>
            <a:r>
              <a:rPr lang="en-US" altLang="zh-CN" sz="2800" dirty="0">
                <a:latin typeface="Times New Roman" pitchFamily="18" charset="0"/>
                <a:cs typeface="Times New Roman" pitchFamily="18" charset="0"/>
              </a:rPr>
              <a:t>counter:=register1</a:t>
            </a:r>
            <a:r>
              <a:rPr lang="zh-CN" altLang="en-US" sz="2800" dirty="0">
                <a:latin typeface="Times New Roman" pitchFamily="18" charset="0"/>
                <a:cs typeface="Times New Roman" pitchFamily="18" charset="0"/>
              </a:rPr>
              <a:t>；     　 </a:t>
            </a:r>
            <a:r>
              <a:rPr lang="en-US" altLang="zh-CN" sz="2800" dirty="0">
                <a:latin typeface="Times New Roman" pitchFamily="18" charset="0"/>
                <a:cs typeface="Times New Roman" pitchFamily="18" charset="0"/>
              </a:rPr>
              <a:t>counter:=register2</a:t>
            </a:r>
            <a:r>
              <a:rPr lang="zh-CN" altLang="en-US" sz="2800" dirty="0">
                <a:latin typeface="Times New Roman" pitchFamily="18" charset="0"/>
                <a:cs typeface="Times New Roman" pitchFamily="18" charset="0"/>
              </a:rPr>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2019年10月9日9时46分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28</a:t>
            </a:fld>
            <a:endParaRPr lang="zh-CN" altLang="en-US"/>
          </a:p>
        </p:txBody>
      </p:sp>
      <p:sp>
        <p:nvSpPr>
          <p:cNvPr id="6" name="Text Box 4"/>
          <p:cNvSpPr txBox="1">
            <a:spLocks noChangeArrowheads="1"/>
          </p:cNvSpPr>
          <p:nvPr/>
        </p:nvSpPr>
        <p:spPr bwMode="auto">
          <a:xfrm>
            <a:off x="611560" y="1268760"/>
            <a:ext cx="8712968" cy="4487382"/>
          </a:xfrm>
          <a:prstGeom prst="rect">
            <a:avLst/>
          </a:prstGeom>
          <a:noFill/>
          <a:ln w="9525">
            <a:noFill/>
            <a:miter lim="800000"/>
            <a:headEnd/>
            <a:tailEnd/>
          </a:ln>
        </p:spPr>
        <p:txBody>
          <a:bodyPr wrap="square">
            <a:spAutoFit/>
          </a:bodyPr>
          <a:lstStyle/>
          <a:p>
            <a:pPr>
              <a:lnSpc>
                <a:spcPct val="170000"/>
              </a:lnSpc>
            </a:pPr>
            <a:r>
              <a:rPr lang="en-US" altLang="zh-CN" sz="2800" dirty="0">
                <a:latin typeface="Times New Roman" pitchFamily="18" charset="0"/>
                <a:cs typeface="Times New Roman" pitchFamily="18" charset="0"/>
              </a:rPr>
              <a:t>register1:=counter</a:t>
            </a:r>
            <a:r>
              <a:rPr lang="zh-CN" altLang="en-US" sz="2800" dirty="0">
                <a:latin typeface="Times New Roman" pitchFamily="18" charset="0"/>
                <a:cs typeface="Times New Roman" pitchFamily="18" charset="0"/>
              </a:rPr>
              <a:t>；       	          </a:t>
            </a:r>
            <a:r>
              <a:rPr lang="en-US" altLang="zh-CN" sz="2800" dirty="0">
                <a:latin typeface="Times New Roman" pitchFamily="18" charset="0"/>
                <a:cs typeface="Times New Roman" pitchFamily="18" charset="0"/>
              </a:rPr>
              <a:t>(register1=5)</a:t>
            </a:r>
          </a:p>
          <a:p>
            <a:pPr>
              <a:lnSpc>
                <a:spcPct val="170000"/>
              </a:lnSpc>
            </a:pPr>
            <a:r>
              <a:rPr lang="en-US" altLang="zh-CN" sz="2800" dirty="0">
                <a:latin typeface="Times New Roman" pitchFamily="18" charset="0"/>
                <a:cs typeface="Times New Roman" pitchFamily="18" charset="0"/>
              </a:rPr>
              <a:t>register1:=register1+1</a:t>
            </a:r>
            <a:r>
              <a:rPr lang="zh-CN" altLang="en-US" sz="2800" dirty="0">
                <a:latin typeface="Times New Roman" pitchFamily="18" charset="0"/>
                <a:cs typeface="Times New Roman" pitchFamily="18" charset="0"/>
              </a:rPr>
              <a:t>；   	</a:t>
            </a:r>
            <a:r>
              <a:rPr lang="en-US" altLang="zh-CN" sz="2800" dirty="0">
                <a:latin typeface="Times New Roman" pitchFamily="18" charset="0"/>
                <a:cs typeface="Times New Roman" pitchFamily="18" charset="0"/>
              </a:rPr>
              <a:t>(register1=6)</a:t>
            </a:r>
          </a:p>
          <a:p>
            <a:pPr>
              <a:lnSpc>
                <a:spcPct val="170000"/>
              </a:lnSpc>
            </a:pPr>
            <a:r>
              <a:rPr lang="en-US" altLang="zh-CN" sz="2800" dirty="0">
                <a:latin typeface="Times New Roman" pitchFamily="18" charset="0"/>
                <a:cs typeface="Times New Roman" pitchFamily="18" charset="0"/>
              </a:rPr>
              <a:t>register2:=counter</a:t>
            </a:r>
            <a:r>
              <a:rPr lang="zh-CN" altLang="en-US" sz="2800" dirty="0">
                <a:latin typeface="Times New Roman" pitchFamily="18" charset="0"/>
                <a:cs typeface="Times New Roman" pitchFamily="18" charset="0"/>
              </a:rPr>
              <a:t>；          	</a:t>
            </a:r>
            <a:r>
              <a:rPr lang="en-US" altLang="zh-CN" sz="2800" dirty="0">
                <a:latin typeface="Times New Roman" pitchFamily="18" charset="0"/>
                <a:cs typeface="Times New Roman" pitchFamily="18" charset="0"/>
              </a:rPr>
              <a:t>(register2=5)</a:t>
            </a:r>
          </a:p>
          <a:p>
            <a:pPr>
              <a:lnSpc>
                <a:spcPct val="170000"/>
              </a:lnSpc>
            </a:pPr>
            <a:r>
              <a:rPr lang="en-US" altLang="zh-CN" sz="2800" dirty="0">
                <a:latin typeface="Times New Roman" pitchFamily="18" charset="0"/>
                <a:cs typeface="Times New Roman" pitchFamily="18" charset="0"/>
              </a:rPr>
              <a:t>register2:=register2-1</a:t>
            </a:r>
            <a:r>
              <a:rPr lang="zh-CN" altLang="en-US" sz="2800" dirty="0">
                <a:latin typeface="Times New Roman" pitchFamily="18" charset="0"/>
                <a:cs typeface="Times New Roman" pitchFamily="18" charset="0"/>
              </a:rPr>
              <a:t>；    	</a:t>
            </a:r>
            <a:r>
              <a:rPr lang="en-US" altLang="zh-CN" sz="2800" dirty="0">
                <a:latin typeface="Times New Roman" pitchFamily="18" charset="0"/>
                <a:cs typeface="Times New Roman" pitchFamily="18" charset="0"/>
              </a:rPr>
              <a:t>(register2=4)</a:t>
            </a:r>
          </a:p>
          <a:p>
            <a:pPr>
              <a:lnSpc>
                <a:spcPct val="170000"/>
              </a:lnSpc>
            </a:pPr>
            <a:r>
              <a:rPr lang="en-US" altLang="zh-CN" sz="2800" dirty="0">
                <a:latin typeface="Times New Roman" pitchFamily="18" charset="0"/>
                <a:cs typeface="Times New Roman" pitchFamily="18" charset="0"/>
              </a:rPr>
              <a:t>counter:=register1</a:t>
            </a:r>
            <a:r>
              <a:rPr lang="zh-CN" altLang="en-US" sz="2800" dirty="0">
                <a:latin typeface="Times New Roman" pitchFamily="18" charset="0"/>
                <a:cs typeface="Times New Roman" pitchFamily="18" charset="0"/>
              </a:rPr>
              <a:t>；      	           </a:t>
            </a:r>
            <a:r>
              <a:rPr lang="en-US" altLang="zh-CN" sz="2800" dirty="0">
                <a:latin typeface="Times New Roman" pitchFamily="18" charset="0"/>
                <a:cs typeface="Times New Roman" pitchFamily="18" charset="0"/>
              </a:rPr>
              <a:t>(counter=6)</a:t>
            </a:r>
          </a:p>
          <a:p>
            <a:pPr>
              <a:lnSpc>
                <a:spcPct val="170000"/>
              </a:lnSpc>
            </a:pPr>
            <a:r>
              <a:rPr lang="en-US" altLang="zh-CN" sz="2800" dirty="0">
                <a:latin typeface="Times New Roman" pitchFamily="18" charset="0"/>
                <a:cs typeface="Times New Roman" pitchFamily="18" charset="0"/>
              </a:rPr>
              <a:t>counter:=register2</a:t>
            </a:r>
            <a:r>
              <a:rPr lang="zh-CN" altLang="en-US" sz="2800" dirty="0">
                <a:latin typeface="Times New Roman" pitchFamily="18" charset="0"/>
                <a:cs typeface="Times New Roman" pitchFamily="18" charset="0"/>
              </a:rPr>
              <a:t>；         	</a:t>
            </a:r>
            <a:r>
              <a:rPr lang="en-US" altLang="zh-CN" sz="2800" dirty="0">
                <a:latin typeface="Times New Roman" pitchFamily="18" charset="0"/>
                <a:cs typeface="Times New Roman" pitchFamily="18" charset="0"/>
              </a:rPr>
              <a:t>(counter=4)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2019年10月9日9时46分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29</a:t>
            </a:fld>
            <a:endParaRPr lang="zh-CN" altLang="en-US"/>
          </a:p>
        </p:txBody>
      </p:sp>
      <p:sp>
        <p:nvSpPr>
          <p:cNvPr id="5" name="文本占位符 4"/>
          <p:cNvSpPr>
            <a:spLocks noGrp="1"/>
          </p:cNvSpPr>
          <p:nvPr>
            <p:ph type="body" sz="quarter" idx="13"/>
          </p:nvPr>
        </p:nvSpPr>
        <p:spPr>
          <a:xfrm>
            <a:off x="467544" y="548680"/>
            <a:ext cx="8207375" cy="5833194"/>
          </a:xfrm>
        </p:spPr>
        <p:txBody>
          <a:bodyPr/>
          <a:lstStyle/>
          <a:p>
            <a:pPr algn="just">
              <a:lnSpc>
                <a:spcPct val="110000"/>
              </a:lnSpc>
              <a:spcBef>
                <a:spcPct val="50000"/>
              </a:spcBef>
              <a:buNone/>
            </a:pPr>
            <a:r>
              <a:rPr lang="en-US" altLang="zh-CN" b="1" dirty="0"/>
              <a:t>3</a:t>
            </a:r>
            <a:r>
              <a:rPr lang="zh-CN" altLang="en-US" b="1" dirty="0"/>
              <a:t>．临界区</a:t>
            </a:r>
          </a:p>
          <a:p>
            <a:pPr>
              <a:lnSpc>
                <a:spcPct val="110000"/>
              </a:lnSpc>
              <a:spcBef>
                <a:spcPct val="50000"/>
              </a:spcBef>
              <a:buNone/>
            </a:pPr>
            <a:r>
              <a:rPr lang="zh-CN" altLang="en-US" dirty="0"/>
              <a:t>　　 由前所述可知，不论是硬件临界资源，还是软件临界资源，多个进程必须互斥地对它进行访问。人们把在每个进程中访问临界资源的那段代码称为临界区</a:t>
            </a:r>
            <a:r>
              <a:rPr lang="en-US" altLang="zh-CN" dirty="0"/>
              <a:t>(critical section)</a:t>
            </a:r>
            <a:r>
              <a:rPr lang="zh-CN" altLang="en-US" dirty="0"/>
              <a:t>。</a:t>
            </a:r>
            <a:endParaRPr lang="en-US" altLang="zh-CN" dirty="0"/>
          </a:p>
          <a:p>
            <a:pPr>
              <a:lnSpc>
                <a:spcPct val="110000"/>
              </a:lnSpc>
              <a:spcBef>
                <a:spcPct val="50000"/>
              </a:spcBef>
            </a:pPr>
            <a:r>
              <a:rPr lang="zh-CN" altLang="en-US"/>
              <a:t>     显然</a:t>
            </a:r>
            <a:r>
              <a:rPr lang="zh-CN" altLang="en-US" dirty="0"/>
              <a:t>，若能保证诸进程互斥地进入自己的临界区，便可实现诸进程对临界资源的互斥访问。</a:t>
            </a:r>
            <a:endParaRPr lang="en-US" altLang="zh-CN" dirty="0"/>
          </a:p>
          <a:p>
            <a:pPr>
              <a:lnSpc>
                <a:spcPct val="110000"/>
              </a:lnSpc>
              <a:spcBef>
                <a:spcPct val="50000"/>
              </a:spcBef>
            </a:pPr>
            <a:endParaRPr lang="zh-CN" altLang="en-US" dirty="0"/>
          </a:p>
        </p:txBody>
      </p:sp>
      <p:pic>
        <p:nvPicPr>
          <p:cNvPr id="30722" name="Picture 2" descr="http://211.67.81.35/jpkc/2008sxj/zhaosuping/kecheng/pic/2-3-1.GIF"/>
          <p:cNvPicPr>
            <a:picLocks noChangeAspect="1" noChangeArrowheads="1"/>
          </p:cNvPicPr>
          <p:nvPr/>
        </p:nvPicPr>
        <p:blipFill>
          <a:blip r:embed="rId3" cstate="print"/>
          <a:srcRect/>
          <a:stretch>
            <a:fillRect/>
          </a:stretch>
        </p:blipFill>
        <p:spPr bwMode="auto">
          <a:xfrm>
            <a:off x="1907704" y="4410074"/>
            <a:ext cx="4467225" cy="2447926"/>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altLang="zh-CN">
                <a:latin typeface="Times New Roman" panose="02020603050405020304" pitchFamily="18" charset="0"/>
                <a:cs typeface="Times New Roman" panose="02020603050405020304" pitchFamily="18" charset="0"/>
              </a:rPr>
              <a:t>2.3</a:t>
            </a:r>
            <a:r>
              <a:rPr lang="zh-CN" altLang="en-US" dirty="0">
                <a:latin typeface="Times New Roman" panose="02020603050405020304" pitchFamily="18" charset="0"/>
                <a:cs typeface="Times New Roman" panose="02020603050405020304" pitchFamily="18" charset="0"/>
              </a:rPr>
              <a:t>　进 程 控 制 </a:t>
            </a:r>
          </a:p>
        </p:txBody>
      </p:sp>
      <p:sp>
        <p:nvSpPr>
          <p:cNvPr id="4" name="日期占位符 3"/>
          <p:cNvSpPr>
            <a:spLocks noGrp="1"/>
          </p:cNvSpPr>
          <p:nvPr>
            <p:ph type="dt" sz="half" idx="10"/>
          </p:nvPr>
        </p:nvSpPr>
        <p:spPr/>
        <p:txBody>
          <a:bodyPr/>
          <a:lstStyle/>
          <a:p>
            <a:fld id="{1EA452A7-2E37-4A25-8902-7B1AF5004E32}" type="datetime8">
              <a:rPr lang="zh-CN" altLang="en-US" smtClean="0"/>
              <a:pPr/>
              <a:t>2019年10月9日9时46分</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3</a:t>
            </a:fld>
            <a:endParaRPr lang="zh-CN" altLang="en-US"/>
          </a:p>
        </p:txBody>
      </p:sp>
      <p:sp>
        <p:nvSpPr>
          <p:cNvPr id="8" name="Text Box 5"/>
          <p:cNvSpPr txBox="1">
            <a:spLocks noChangeArrowheads="1"/>
          </p:cNvSpPr>
          <p:nvPr/>
        </p:nvSpPr>
        <p:spPr bwMode="auto">
          <a:xfrm>
            <a:off x="323528" y="1196752"/>
            <a:ext cx="8515672" cy="748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10000"/>
              </a:lnSpc>
              <a:spcBef>
                <a:spcPct val="50000"/>
              </a:spcBef>
            </a:pPr>
            <a:r>
              <a:rPr lang="en-US" altLang="zh-CN" sz="3200" b="1">
                <a:ea typeface="+mj-ea"/>
                <a:cs typeface="Times New Roman" panose="02020603050405020304" pitchFamily="18" charset="0"/>
              </a:rPr>
              <a:t>2.3.1</a:t>
            </a:r>
            <a:r>
              <a:rPr lang="zh-CN" altLang="en-US" sz="3200" b="1">
                <a:ea typeface="+mj-ea"/>
                <a:cs typeface="Times New Roman" panose="02020603050405020304" pitchFamily="18" charset="0"/>
              </a:rPr>
              <a:t>　操作系统内核</a:t>
            </a:r>
            <a:endParaRPr lang="zh-CN" altLang="en-US" sz="3200" b="1" dirty="0">
              <a:ea typeface="+mj-ea"/>
              <a:cs typeface="Times New Roman" panose="02020603050405020304" pitchFamily="18" charset="0"/>
            </a:endParaRPr>
          </a:p>
          <a:p>
            <a:pPr eaLnBrk="1" hangingPunct="1">
              <a:lnSpc>
                <a:spcPct val="110000"/>
              </a:lnSpc>
              <a:spcBef>
                <a:spcPct val="50000"/>
              </a:spcBef>
            </a:pPr>
            <a:r>
              <a:rPr lang="zh-CN" altLang="en-US" sz="2800" b="1" dirty="0">
                <a:ea typeface="+mj-ea"/>
                <a:cs typeface="Times New Roman" panose="02020603050405020304" pitchFamily="18" charset="0"/>
              </a:rPr>
              <a:t>　</a:t>
            </a:r>
            <a:r>
              <a:rPr lang="zh-CN" altLang="en-US" sz="2800" b="1">
                <a:ea typeface="+mj-ea"/>
                <a:cs typeface="Times New Roman" panose="02020603050405020304" pitchFamily="18" charset="0"/>
              </a:rPr>
              <a:t>　操作系统中将一些与硬件关联紧密、运行频率高的模块安排在紧靠硬件的软件层中并常驻内存，这部分操作系统代码被称为</a:t>
            </a:r>
            <a:r>
              <a:rPr lang="en-US" altLang="zh-CN" sz="2800" b="1">
                <a:ea typeface="+mj-ea"/>
                <a:cs typeface="Times New Roman" panose="02020603050405020304" pitchFamily="18" charset="0"/>
              </a:rPr>
              <a:t>OS</a:t>
            </a:r>
            <a:r>
              <a:rPr lang="zh-CN" altLang="en-US" sz="2800" b="1">
                <a:ea typeface="+mj-ea"/>
                <a:cs typeface="Times New Roman" panose="02020603050405020304" pitchFamily="18" charset="0"/>
              </a:rPr>
              <a:t>内核。</a:t>
            </a:r>
            <a:endParaRPr lang="en-US" altLang="zh-CN" sz="2800" b="1">
              <a:ea typeface="+mj-ea"/>
              <a:cs typeface="Times New Roman" panose="02020603050405020304" pitchFamily="18" charset="0"/>
            </a:endParaRPr>
          </a:p>
          <a:p>
            <a:pPr eaLnBrk="1" hangingPunct="1">
              <a:lnSpc>
                <a:spcPct val="110000"/>
              </a:lnSpc>
              <a:spcBef>
                <a:spcPct val="50000"/>
              </a:spcBef>
            </a:pPr>
            <a:r>
              <a:rPr lang="en-US" altLang="zh-CN" sz="2800" b="1">
                <a:ea typeface="+mj-ea"/>
                <a:cs typeface="Times New Roman" panose="02020603050405020304" pitchFamily="18" charset="0"/>
              </a:rPr>
              <a:t>       CPU</a:t>
            </a:r>
            <a:r>
              <a:rPr lang="zh-CN" altLang="en-US" sz="2800" b="1">
                <a:ea typeface="+mj-ea"/>
                <a:cs typeface="Times New Roman" panose="02020603050405020304" pitchFamily="18" charset="0"/>
              </a:rPr>
              <a:t>在执行内核相关程序指令时能访问</a:t>
            </a:r>
            <a:r>
              <a:rPr lang="en-US" altLang="zh-CN" sz="2800" b="1">
                <a:ea typeface="+mj-ea"/>
                <a:cs typeface="Times New Roman" panose="02020603050405020304" pitchFamily="18" charset="0"/>
              </a:rPr>
              <a:t>CPU</a:t>
            </a:r>
            <a:r>
              <a:rPr lang="zh-CN" altLang="en-US" sz="2800" b="1">
                <a:ea typeface="+mj-ea"/>
                <a:cs typeface="Times New Roman" panose="02020603050405020304" pitchFamily="18" charset="0"/>
              </a:rPr>
              <a:t>内一切寄存器及存储区，此时的处理机状态被称为系统态，又称管态、内核态。</a:t>
            </a:r>
            <a:endParaRPr lang="en-US" altLang="zh-CN" sz="2800" b="1">
              <a:ea typeface="+mj-ea"/>
              <a:cs typeface="Times New Roman" panose="02020603050405020304" pitchFamily="18" charset="0"/>
            </a:endParaRPr>
          </a:p>
          <a:p>
            <a:pPr eaLnBrk="1" hangingPunct="1">
              <a:lnSpc>
                <a:spcPct val="110000"/>
              </a:lnSpc>
              <a:spcBef>
                <a:spcPct val="50000"/>
              </a:spcBef>
            </a:pPr>
            <a:r>
              <a:rPr lang="en-US" altLang="zh-CN" sz="2800" b="1">
                <a:ea typeface="+mj-ea"/>
                <a:cs typeface="Times New Roman" panose="02020603050405020304" pitchFamily="18" charset="0"/>
              </a:rPr>
              <a:t>        </a:t>
            </a:r>
            <a:r>
              <a:rPr lang="zh-CN" altLang="en-US" sz="2800" b="1">
                <a:ea typeface="+mj-ea"/>
                <a:cs typeface="Times New Roman" panose="02020603050405020304" pitchFamily="18" charset="0"/>
              </a:rPr>
              <a:t>相应的如果处理机如果不处于系统态则处于用户态，此时只能执行规定指令，访问有限的寄存器和存储区。</a:t>
            </a:r>
            <a:endParaRPr lang="zh-CN" altLang="en-US" sz="2800" b="1" dirty="0">
              <a:cs typeface="Times New Roman" panose="02020603050405020304" pitchFamily="18" charset="0"/>
            </a:endParaRPr>
          </a:p>
          <a:p>
            <a:pPr lvl="3" algn="just" eaLnBrk="1" hangingPunct="1">
              <a:spcBef>
                <a:spcPct val="50000"/>
              </a:spcBef>
            </a:pPr>
            <a:endParaRPr lang="zh-CN" altLang="en-US" sz="2800" b="1" dirty="0">
              <a:cs typeface="Times New Roman" panose="02020603050405020304" pitchFamily="18" charset="0"/>
            </a:endParaRPr>
          </a:p>
          <a:p>
            <a:pPr lvl="3" algn="just" eaLnBrk="1" hangingPunct="1">
              <a:spcBef>
                <a:spcPct val="50000"/>
              </a:spcBef>
            </a:pPr>
            <a:r>
              <a:rPr lang="en-US" altLang="zh-CN" sz="2800" b="1" dirty="0">
                <a:cs typeface="Times New Roman" panose="02020603050405020304" pitchFamily="18" charset="0"/>
              </a:rPr>
              <a:t> </a:t>
            </a:r>
          </a:p>
          <a:p>
            <a:pPr algn="just" eaLnBrk="1" hangingPunct="1">
              <a:spcBef>
                <a:spcPct val="50000"/>
              </a:spcBef>
            </a:pPr>
            <a:endParaRPr lang="zh-CN" altLang="en-US" sz="2800" b="1" dirty="0">
              <a:latin typeface="宋体" charset="-122"/>
            </a:endParaRPr>
          </a:p>
        </p:txBody>
      </p:sp>
    </p:spTree>
    <p:extLst>
      <p:ext uri="{BB962C8B-B14F-4D97-AF65-F5344CB8AC3E}">
        <p14:creationId xmlns:p14="http://schemas.microsoft.com/office/powerpoint/2010/main" val="5356260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2019年10月9日9时46分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30</a:t>
            </a:fld>
            <a:endParaRPr lang="zh-CN" altLang="en-US"/>
          </a:p>
        </p:txBody>
      </p:sp>
      <p:sp>
        <p:nvSpPr>
          <p:cNvPr id="4" name="文本占位符 3"/>
          <p:cNvSpPr>
            <a:spLocks noGrp="1"/>
          </p:cNvSpPr>
          <p:nvPr>
            <p:ph type="body" sz="quarter" idx="13"/>
          </p:nvPr>
        </p:nvSpPr>
        <p:spPr/>
        <p:txBody>
          <a:bodyPr/>
          <a:lstStyle/>
          <a:p>
            <a:pPr algn="just">
              <a:spcBef>
                <a:spcPct val="50000"/>
              </a:spcBef>
            </a:pPr>
            <a:r>
              <a:rPr lang="zh-CN" altLang="en-US" dirty="0">
                <a:latin typeface="Times New Roman" pitchFamily="18" charset="0"/>
                <a:cs typeface="Times New Roman" pitchFamily="18" charset="0"/>
              </a:rPr>
              <a:t>　</a:t>
            </a:r>
            <a:r>
              <a:rPr lang="en-US" altLang="zh-CN" dirty="0">
                <a:latin typeface="Times New Roman" pitchFamily="18" charset="0"/>
                <a:cs typeface="Times New Roman" pitchFamily="18" charset="0"/>
              </a:rPr>
              <a:t>repeat</a:t>
            </a:r>
          </a:p>
          <a:p>
            <a:pPr algn="just">
              <a:spcBef>
                <a:spcPct val="50000"/>
              </a:spcBef>
            </a:pPr>
            <a:r>
              <a:rPr lang="zh-CN" altLang="en-US" dirty="0">
                <a:latin typeface="Times New Roman" pitchFamily="18" charset="0"/>
                <a:cs typeface="Times New Roman" pitchFamily="18" charset="0"/>
              </a:rPr>
              <a:t>　　　　</a:t>
            </a:r>
            <a:r>
              <a:rPr lang="en-US" altLang="zh-CN" dirty="0">
                <a:latin typeface="Times New Roman" pitchFamily="18" charset="0"/>
                <a:cs typeface="Times New Roman" pitchFamily="18" charset="0"/>
              </a:rPr>
              <a:t>entry section</a:t>
            </a:r>
          </a:p>
          <a:p>
            <a:pPr algn="just">
              <a:spcBef>
                <a:spcPct val="50000"/>
              </a:spcBef>
            </a:pPr>
            <a:r>
              <a:rPr lang="zh-CN" altLang="en-US" dirty="0">
                <a:latin typeface="Times New Roman" pitchFamily="18" charset="0"/>
                <a:cs typeface="Times New Roman" pitchFamily="18" charset="0"/>
              </a:rPr>
              <a:t>　　　　</a:t>
            </a:r>
            <a:r>
              <a:rPr lang="en-US" altLang="zh-CN" dirty="0">
                <a:latin typeface="Times New Roman" pitchFamily="18" charset="0"/>
                <a:cs typeface="Times New Roman" pitchFamily="18" charset="0"/>
              </a:rPr>
              <a:t>critical section</a:t>
            </a:r>
            <a:r>
              <a:rPr lang="zh-CN" altLang="en-US" dirty="0">
                <a:latin typeface="Times New Roman" pitchFamily="18" charset="0"/>
                <a:cs typeface="Times New Roman" pitchFamily="18" charset="0"/>
              </a:rPr>
              <a:t>；</a:t>
            </a:r>
          </a:p>
          <a:p>
            <a:pPr algn="just">
              <a:spcBef>
                <a:spcPct val="50000"/>
              </a:spcBef>
            </a:pPr>
            <a:r>
              <a:rPr lang="zh-CN" altLang="en-US" dirty="0">
                <a:latin typeface="Times New Roman" pitchFamily="18" charset="0"/>
                <a:cs typeface="Times New Roman" pitchFamily="18" charset="0"/>
              </a:rPr>
              <a:t>　　　　</a:t>
            </a:r>
            <a:r>
              <a:rPr lang="en-US" altLang="zh-CN" dirty="0">
                <a:latin typeface="Times New Roman" pitchFamily="18" charset="0"/>
                <a:cs typeface="Times New Roman" pitchFamily="18" charset="0"/>
              </a:rPr>
              <a:t>exit section</a:t>
            </a:r>
          </a:p>
          <a:p>
            <a:pPr algn="just">
              <a:spcBef>
                <a:spcPct val="50000"/>
              </a:spcBef>
            </a:pPr>
            <a:r>
              <a:rPr lang="zh-CN" altLang="en-US" dirty="0">
                <a:latin typeface="Times New Roman" pitchFamily="18" charset="0"/>
                <a:cs typeface="Times New Roman" pitchFamily="18" charset="0"/>
              </a:rPr>
              <a:t>　　　　</a:t>
            </a:r>
            <a:r>
              <a:rPr lang="en-US" altLang="zh-CN" dirty="0">
                <a:latin typeface="Times New Roman" pitchFamily="18" charset="0"/>
                <a:cs typeface="Times New Roman" pitchFamily="18" charset="0"/>
              </a:rPr>
              <a:t>remainder section</a:t>
            </a:r>
            <a:r>
              <a:rPr lang="zh-CN" altLang="en-US" dirty="0">
                <a:latin typeface="Times New Roman" pitchFamily="18" charset="0"/>
                <a:cs typeface="Times New Roman" pitchFamily="18" charset="0"/>
              </a:rPr>
              <a:t>；</a:t>
            </a:r>
          </a:p>
          <a:p>
            <a:pPr>
              <a:spcBef>
                <a:spcPct val="50000"/>
              </a:spcBef>
            </a:pPr>
            <a:r>
              <a:rPr lang="zh-CN" altLang="en-US" dirty="0">
                <a:latin typeface="Times New Roman" pitchFamily="18" charset="0"/>
                <a:cs typeface="Times New Roman" pitchFamily="18" charset="0"/>
              </a:rPr>
              <a:t>　　</a:t>
            </a:r>
            <a:r>
              <a:rPr lang="en-US" altLang="zh-CN" dirty="0">
                <a:latin typeface="Times New Roman" pitchFamily="18" charset="0"/>
                <a:cs typeface="Times New Roman" pitchFamily="18" charset="0"/>
              </a:rPr>
              <a:t>until false</a:t>
            </a:r>
            <a:r>
              <a:rPr lang="zh-CN" altLang="en-US" dirty="0">
                <a:latin typeface="Times New Roman" pitchFamily="18" charset="0"/>
                <a:cs typeface="Times New Roman" pitchFamily="18" charset="0"/>
              </a:rPr>
              <a:t>； </a:t>
            </a:r>
          </a:p>
          <a:p>
            <a:endParaRPr lang="zh-CN" altLang="en-US" dirty="0">
              <a:latin typeface="Times New Roman" pitchFamily="18" charset="0"/>
              <a:cs typeface="Times New Roman" pitchFamily="18" charset="0"/>
            </a:endParaRPr>
          </a:p>
        </p:txBody>
      </p:sp>
      <p:sp>
        <p:nvSpPr>
          <p:cNvPr id="5" name="Rectangle 1029"/>
          <p:cNvSpPr>
            <a:spLocks noChangeArrowheads="1"/>
          </p:cNvSpPr>
          <p:nvPr/>
        </p:nvSpPr>
        <p:spPr bwMode="auto">
          <a:xfrm>
            <a:off x="1907704" y="1412776"/>
            <a:ext cx="2160240" cy="457200"/>
          </a:xfrm>
          <a:prstGeom prst="rect">
            <a:avLst/>
          </a:prstGeom>
          <a:noFill/>
          <a:ln w="28575">
            <a:solidFill>
              <a:srgbClr val="FF0000"/>
            </a:solidFill>
            <a:miter lim="800000"/>
            <a:headEnd/>
            <a:tailEnd/>
          </a:ln>
        </p:spPr>
        <p:txBody>
          <a:bodyPr wrap="none" anchor="ctr"/>
          <a:lstStyle/>
          <a:p>
            <a:endParaRPr lang="zh-CN" altLang="en-US"/>
          </a:p>
        </p:txBody>
      </p:sp>
      <p:sp>
        <p:nvSpPr>
          <p:cNvPr id="6" name="Rectangle 1029"/>
          <p:cNvSpPr>
            <a:spLocks noChangeArrowheads="1"/>
          </p:cNvSpPr>
          <p:nvPr/>
        </p:nvSpPr>
        <p:spPr bwMode="auto">
          <a:xfrm>
            <a:off x="1907704" y="2708920"/>
            <a:ext cx="2160240" cy="457200"/>
          </a:xfrm>
          <a:prstGeom prst="rect">
            <a:avLst/>
          </a:prstGeom>
          <a:noFill/>
          <a:ln w="19050">
            <a:solidFill>
              <a:srgbClr val="FF0000"/>
            </a:solidFill>
            <a:miter lim="800000"/>
            <a:headEnd/>
            <a:tailEnd/>
          </a:ln>
        </p:spPr>
        <p:txBody>
          <a:bodyPr wrap="none" anchor="ctr"/>
          <a:lstStyle/>
          <a:p>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2019年10月9日9时46分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31</a:t>
            </a:fld>
            <a:endParaRPr lang="zh-CN" altLang="en-US"/>
          </a:p>
        </p:txBody>
      </p:sp>
      <p:sp>
        <p:nvSpPr>
          <p:cNvPr id="4" name="文本占位符 3"/>
          <p:cNvSpPr>
            <a:spLocks noGrp="1"/>
          </p:cNvSpPr>
          <p:nvPr>
            <p:ph type="body" sz="quarter" idx="13"/>
          </p:nvPr>
        </p:nvSpPr>
        <p:spPr>
          <a:xfrm>
            <a:off x="468313" y="692150"/>
            <a:ext cx="8207375" cy="5617170"/>
          </a:xfrm>
        </p:spPr>
        <p:txBody>
          <a:bodyPr>
            <a:normAutofit fontScale="92500" lnSpcReduction="10000"/>
          </a:bodyPr>
          <a:lstStyle/>
          <a:p>
            <a:pPr algn="just">
              <a:lnSpc>
                <a:spcPct val="130000"/>
              </a:lnSpc>
              <a:spcBef>
                <a:spcPct val="50000"/>
              </a:spcBef>
            </a:pPr>
            <a:r>
              <a:rPr lang="en-US" altLang="zh-CN" sz="3000" b="1" dirty="0"/>
              <a:t>4</a:t>
            </a:r>
            <a:r>
              <a:rPr lang="zh-CN" altLang="en-US" sz="3000" b="1" dirty="0"/>
              <a:t>．同步机制应遵循的规则</a:t>
            </a:r>
          </a:p>
          <a:p>
            <a:pPr marL="0" algn="just">
              <a:lnSpc>
                <a:spcPct val="150000"/>
              </a:lnSpc>
              <a:spcBef>
                <a:spcPct val="50000"/>
              </a:spcBef>
            </a:pPr>
            <a:r>
              <a:rPr lang="zh-CN" altLang="en-US" dirty="0"/>
              <a:t>　　为实现进程互斥地进入自已的临界区，可用软件方法，更多的是在系统中设置专门的同步机构来协调各进程间的运行。所有同步机制都应遵循下述四条准则：</a:t>
            </a:r>
          </a:p>
          <a:p>
            <a:pPr marL="0" algn="just">
              <a:lnSpc>
                <a:spcPct val="150000"/>
              </a:lnSpc>
              <a:spcBef>
                <a:spcPct val="50000"/>
              </a:spcBef>
            </a:pPr>
            <a:r>
              <a:rPr lang="zh-CN" altLang="en-US" b="1" dirty="0"/>
              <a:t>　</a:t>
            </a:r>
            <a:r>
              <a:rPr lang="zh-CN" altLang="en-US" b="1" dirty="0">
                <a:solidFill>
                  <a:srgbClr val="0070C0"/>
                </a:solidFill>
              </a:rPr>
              <a:t>　</a:t>
            </a:r>
            <a:r>
              <a:rPr lang="en-US" altLang="zh-CN" b="1" dirty="0">
                <a:solidFill>
                  <a:srgbClr val="0070C0"/>
                </a:solidFill>
              </a:rPr>
              <a:t>(1) </a:t>
            </a:r>
            <a:r>
              <a:rPr lang="zh-CN" altLang="en-US" b="1" dirty="0">
                <a:solidFill>
                  <a:srgbClr val="0070C0"/>
                </a:solidFill>
              </a:rPr>
              <a:t>空闲让</a:t>
            </a:r>
            <a:r>
              <a:rPr lang="zh-CN" altLang="en-US" b="1">
                <a:solidFill>
                  <a:srgbClr val="0070C0"/>
                </a:solidFill>
              </a:rPr>
              <a:t>进。</a:t>
            </a:r>
            <a:r>
              <a:rPr lang="zh-CN" altLang="en-US" b="1" dirty="0">
                <a:solidFill>
                  <a:srgbClr val="0070C0"/>
                </a:solidFill>
              </a:rPr>
              <a:t>　</a:t>
            </a:r>
            <a:r>
              <a:rPr lang="zh-CN" altLang="en-US" b="1">
                <a:solidFill>
                  <a:srgbClr val="0070C0"/>
                </a:solidFill>
              </a:rPr>
              <a:t>　</a:t>
            </a:r>
            <a:endParaRPr lang="en-US" altLang="zh-CN" b="1">
              <a:solidFill>
                <a:srgbClr val="0070C0"/>
              </a:solidFill>
            </a:endParaRPr>
          </a:p>
          <a:p>
            <a:pPr marL="0" algn="just">
              <a:lnSpc>
                <a:spcPct val="150000"/>
              </a:lnSpc>
              <a:spcBef>
                <a:spcPct val="50000"/>
              </a:spcBef>
            </a:pPr>
            <a:r>
              <a:rPr lang="en-US" altLang="zh-CN" b="1">
                <a:solidFill>
                  <a:srgbClr val="0070C0"/>
                </a:solidFill>
              </a:rPr>
              <a:t>    (</a:t>
            </a:r>
            <a:r>
              <a:rPr lang="en-US" altLang="zh-CN" b="1" dirty="0">
                <a:solidFill>
                  <a:srgbClr val="0070C0"/>
                </a:solidFill>
              </a:rPr>
              <a:t>2) </a:t>
            </a:r>
            <a:r>
              <a:rPr lang="zh-CN" altLang="en-US" b="1" dirty="0">
                <a:solidFill>
                  <a:srgbClr val="0070C0"/>
                </a:solidFill>
              </a:rPr>
              <a:t>忙则</a:t>
            </a:r>
            <a:r>
              <a:rPr lang="zh-CN" altLang="en-US" b="1">
                <a:solidFill>
                  <a:srgbClr val="0070C0"/>
                </a:solidFill>
              </a:rPr>
              <a:t>等待。</a:t>
            </a:r>
            <a:endParaRPr lang="en-US" altLang="zh-CN" b="1">
              <a:solidFill>
                <a:srgbClr val="0070C0"/>
              </a:solidFill>
            </a:endParaRPr>
          </a:p>
          <a:p>
            <a:pPr algn="just">
              <a:lnSpc>
                <a:spcPct val="150000"/>
              </a:lnSpc>
              <a:spcBef>
                <a:spcPct val="50000"/>
              </a:spcBef>
            </a:pPr>
            <a:r>
              <a:rPr lang="en-US" altLang="zh-CN" b="1">
                <a:solidFill>
                  <a:srgbClr val="0070C0"/>
                </a:solidFill>
              </a:rPr>
              <a:t>    (3) </a:t>
            </a:r>
            <a:r>
              <a:rPr lang="zh-CN" altLang="en-US" b="1">
                <a:solidFill>
                  <a:srgbClr val="0070C0"/>
                </a:solidFill>
              </a:rPr>
              <a:t>有限等待。　　</a:t>
            </a:r>
            <a:endParaRPr lang="en-US" altLang="zh-CN" b="1">
              <a:solidFill>
                <a:srgbClr val="0070C0"/>
              </a:solidFill>
            </a:endParaRPr>
          </a:p>
          <a:p>
            <a:pPr algn="just">
              <a:lnSpc>
                <a:spcPct val="150000"/>
              </a:lnSpc>
              <a:spcBef>
                <a:spcPct val="50000"/>
              </a:spcBef>
            </a:pPr>
            <a:r>
              <a:rPr lang="en-US" altLang="zh-CN" b="1">
                <a:solidFill>
                  <a:srgbClr val="0070C0"/>
                </a:solidFill>
              </a:rPr>
              <a:t>    (4) </a:t>
            </a:r>
            <a:r>
              <a:rPr lang="zh-CN" altLang="en-US" b="1">
                <a:solidFill>
                  <a:srgbClr val="0070C0"/>
                </a:solidFill>
              </a:rPr>
              <a:t>让权等待。</a:t>
            </a:r>
            <a:endParaRPr lang="zh-CN" altLang="en-US" b="1" dirty="0">
              <a:solidFill>
                <a:srgbClr val="0070C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2019年10月9日9时46分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32</a:t>
            </a:fld>
            <a:endParaRPr lang="zh-CN" altLang="en-US"/>
          </a:p>
        </p:txBody>
      </p:sp>
      <p:sp>
        <p:nvSpPr>
          <p:cNvPr id="4" name="文本占位符 3"/>
          <p:cNvSpPr>
            <a:spLocks noGrp="1"/>
          </p:cNvSpPr>
          <p:nvPr>
            <p:ph type="body" sz="quarter" idx="13"/>
          </p:nvPr>
        </p:nvSpPr>
        <p:spPr>
          <a:xfrm>
            <a:off x="468313" y="692150"/>
            <a:ext cx="8568183" cy="5400675"/>
          </a:xfrm>
        </p:spPr>
        <p:txBody>
          <a:bodyPr/>
          <a:lstStyle/>
          <a:p>
            <a:r>
              <a:rPr lang="en-US" altLang="zh-CN" sz="3200" b="1">
                <a:latin typeface="黑体" pitchFamily="2" charset="-122"/>
                <a:ea typeface="黑体" pitchFamily="2" charset="-122"/>
              </a:rPr>
              <a:t>2.4.2  </a:t>
            </a:r>
            <a:r>
              <a:rPr lang="zh-CN" altLang="en-US" sz="3200" b="1">
                <a:latin typeface="黑体" pitchFamily="2" charset="-122"/>
                <a:ea typeface="黑体" pitchFamily="2" charset="-122"/>
              </a:rPr>
              <a:t>硬件同步机制</a:t>
            </a:r>
            <a:endParaRPr lang="en-US" altLang="zh-CN" sz="3200" b="1">
              <a:latin typeface="黑体" pitchFamily="2" charset="-122"/>
              <a:ea typeface="黑体" pitchFamily="2" charset="-122"/>
            </a:endParaRPr>
          </a:p>
          <a:p>
            <a:pPr>
              <a:lnSpc>
                <a:spcPct val="150000"/>
              </a:lnSpc>
            </a:pPr>
            <a:r>
              <a:rPr lang="en-US" altLang="zh-CN" b="1"/>
              <a:t>		</a:t>
            </a:r>
            <a:r>
              <a:rPr lang="zh-CN" altLang="en-US" b="1"/>
              <a:t>虽然可以利用软件方法解决诸进程互斥进入临界区的问题，但有一定难度，并且存在很大的局限性，因而现在已很少采用。</a:t>
            </a:r>
            <a:endParaRPr lang="en-US" altLang="zh-CN" b="1"/>
          </a:p>
          <a:p>
            <a:pPr>
              <a:lnSpc>
                <a:spcPct val="150000"/>
              </a:lnSpc>
            </a:pPr>
            <a:r>
              <a:rPr lang="en-US" altLang="zh-CN" b="1"/>
              <a:t>     </a:t>
            </a:r>
            <a:r>
              <a:rPr lang="zh-CN" altLang="en-US" b="1"/>
              <a:t>目前许多计算机已提供了一些特殊的硬件指令，允许对一个字中的内容进行检测和修正，或者是对两个字的内容进行交换等。可利用这些特殊的指令来解决临界区问题。</a:t>
            </a:r>
          </a:p>
        </p:txBody>
      </p:sp>
    </p:spTree>
    <p:extLst>
      <p:ext uri="{BB962C8B-B14F-4D97-AF65-F5344CB8AC3E}">
        <p14:creationId xmlns:p14="http://schemas.microsoft.com/office/powerpoint/2010/main" val="14183000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2019年10月9日9时46分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33</a:t>
            </a:fld>
            <a:endParaRPr lang="zh-CN" altLang="en-US"/>
          </a:p>
        </p:txBody>
      </p:sp>
      <p:sp>
        <p:nvSpPr>
          <p:cNvPr id="4" name="文本占位符 3"/>
          <p:cNvSpPr>
            <a:spLocks noGrp="1"/>
          </p:cNvSpPr>
          <p:nvPr>
            <p:ph type="body" sz="quarter" idx="13"/>
          </p:nvPr>
        </p:nvSpPr>
        <p:spPr/>
        <p:txBody>
          <a:bodyPr>
            <a:normAutofit/>
          </a:bodyPr>
          <a:lstStyle/>
          <a:p>
            <a:pPr>
              <a:lnSpc>
                <a:spcPct val="150000"/>
              </a:lnSpc>
            </a:pPr>
            <a:r>
              <a:rPr lang="en-US" altLang="zh-CN" b="1"/>
              <a:t>1. </a:t>
            </a:r>
            <a:r>
              <a:rPr lang="zh-CN" altLang="en-US" b="1"/>
              <a:t>关中断</a:t>
            </a:r>
            <a:br>
              <a:rPr lang="zh-CN" altLang="en-US" b="1"/>
            </a:br>
            <a:r>
              <a:rPr lang="zh-CN" altLang="en-US" b="1"/>
              <a:t>　   进程在临界区执行期间，计算机系统不响应中断，从而不会引发调度，也就不会发生进程或线程切换。有效地保证了互斥。</a:t>
            </a:r>
            <a:endParaRPr lang="en-US" altLang="zh-CN" b="1"/>
          </a:p>
          <a:p>
            <a:pPr>
              <a:lnSpc>
                <a:spcPct val="150000"/>
              </a:lnSpc>
            </a:pPr>
            <a:r>
              <a:rPr lang="en-US" altLang="zh-CN" b="1"/>
              <a:t>		</a:t>
            </a:r>
            <a:r>
              <a:rPr lang="zh-CN" altLang="en-US" b="1"/>
              <a:t>关中断的方法存在许多缺点：① 滥用关中断权力可能导致严重后果；② 关中断时间过长，会影响系统效率，限制了处理器交叉执行程序的能力；③ 关中断方法也不适用于多</a:t>
            </a:r>
            <a:r>
              <a:rPr lang="en-US" altLang="zh-CN" b="1"/>
              <a:t>CPU </a:t>
            </a:r>
            <a:r>
              <a:rPr lang="zh-CN" altLang="en-US" b="1"/>
              <a:t>系统。</a:t>
            </a:r>
          </a:p>
        </p:txBody>
      </p:sp>
    </p:spTree>
    <p:extLst>
      <p:ext uri="{BB962C8B-B14F-4D97-AF65-F5344CB8AC3E}">
        <p14:creationId xmlns:p14="http://schemas.microsoft.com/office/powerpoint/2010/main" val="20799312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2019年10月9日9时46分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34</a:t>
            </a:fld>
            <a:endParaRPr lang="zh-CN" altLang="en-US"/>
          </a:p>
        </p:txBody>
      </p:sp>
      <p:sp>
        <p:nvSpPr>
          <p:cNvPr id="4" name="文本占位符 3"/>
          <p:cNvSpPr>
            <a:spLocks noGrp="1"/>
          </p:cNvSpPr>
          <p:nvPr>
            <p:ph type="body" sz="quarter" idx="13"/>
          </p:nvPr>
        </p:nvSpPr>
        <p:spPr/>
        <p:txBody>
          <a:bodyPr/>
          <a:lstStyle/>
          <a:p>
            <a:pPr>
              <a:lnSpc>
                <a:spcPct val="150000"/>
              </a:lnSpc>
            </a:pPr>
            <a:r>
              <a:rPr lang="en-US" altLang="zh-CN" b="1"/>
              <a:t>2. </a:t>
            </a:r>
            <a:r>
              <a:rPr lang="zh-CN" altLang="en-US" b="1"/>
              <a:t>利用</a:t>
            </a:r>
            <a:r>
              <a:rPr lang="en-US" altLang="zh-CN" b="1"/>
              <a:t>Test-and-Set</a:t>
            </a:r>
            <a:r>
              <a:rPr lang="zh-CN" altLang="en-US" b="1"/>
              <a:t>指令实现互斥</a:t>
            </a:r>
            <a:br>
              <a:rPr lang="zh-CN" altLang="en-US" b="1"/>
            </a:br>
            <a:r>
              <a:rPr lang="zh-CN" altLang="en-US" b="1"/>
              <a:t>　　这是一种借助一条硬件指令</a:t>
            </a:r>
            <a:r>
              <a:rPr lang="en-US" altLang="zh-CN" b="1"/>
              <a:t>——“</a:t>
            </a:r>
            <a:r>
              <a:rPr lang="zh-CN" altLang="en-US" b="1"/>
              <a:t>测试并建立”指令</a:t>
            </a:r>
            <a:r>
              <a:rPr lang="en-US" altLang="zh-CN" b="1"/>
              <a:t>TS(Test-and-Set)</a:t>
            </a:r>
            <a:r>
              <a:rPr lang="zh-CN" altLang="en-US" b="1"/>
              <a:t>以实现互斥的方法。在许多计算机中都提供了这种指令。 </a:t>
            </a:r>
            <a:endParaRPr lang="en-US" altLang="zh-CN" b="1"/>
          </a:p>
          <a:p>
            <a:pPr>
              <a:lnSpc>
                <a:spcPct val="150000"/>
              </a:lnSpc>
            </a:pPr>
            <a:r>
              <a:rPr lang="en-US" altLang="zh-CN" b="1"/>
              <a:t>3. </a:t>
            </a:r>
            <a:r>
              <a:rPr lang="zh-CN" altLang="en-US" b="1"/>
              <a:t>利用</a:t>
            </a:r>
            <a:r>
              <a:rPr lang="en-US" altLang="zh-CN" b="1"/>
              <a:t>Swap</a:t>
            </a:r>
            <a:r>
              <a:rPr lang="zh-CN" altLang="en-US" b="1"/>
              <a:t>指令实现进程互斥</a:t>
            </a:r>
            <a:br>
              <a:rPr lang="zh-CN" altLang="en-US" b="1"/>
            </a:br>
            <a:r>
              <a:rPr lang="zh-CN" altLang="en-US" b="1"/>
              <a:t>　　该指令称为对换指令，在</a:t>
            </a:r>
            <a:r>
              <a:rPr lang="en-US" altLang="zh-CN" b="1"/>
              <a:t>Intel 80x86</a:t>
            </a:r>
            <a:r>
              <a:rPr lang="zh-CN" altLang="en-US" b="1"/>
              <a:t>中又称为</a:t>
            </a:r>
            <a:r>
              <a:rPr lang="en-US" altLang="zh-CN" b="1"/>
              <a:t>XCHG</a:t>
            </a:r>
            <a:r>
              <a:rPr lang="zh-CN" altLang="en-US" b="1"/>
              <a:t>指令，用于交换两个字的内容。 </a:t>
            </a:r>
            <a:endParaRPr lang="en-US" altLang="zh-CN" b="1"/>
          </a:p>
          <a:p>
            <a:pPr>
              <a:lnSpc>
                <a:spcPct val="150000"/>
              </a:lnSpc>
            </a:pPr>
            <a:endParaRPr lang="en-US" altLang="zh-CN" b="1"/>
          </a:p>
          <a:p>
            <a:pPr>
              <a:lnSpc>
                <a:spcPct val="150000"/>
              </a:lnSpc>
            </a:pPr>
            <a:endParaRPr lang="zh-CN" altLang="en-US" b="1"/>
          </a:p>
        </p:txBody>
      </p:sp>
    </p:spTree>
    <p:extLst>
      <p:ext uri="{BB962C8B-B14F-4D97-AF65-F5344CB8AC3E}">
        <p14:creationId xmlns:p14="http://schemas.microsoft.com/office/powerpoint/2010/main" val="10552136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2019年10月9日9时46分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35</a:t>
            </a:fld>
            <a:endParaRPr lang="zh-CN" altLang="en-US"/>
          </a:p>
        </p:txBody>
      </p:sp>
      <p:sp>
        <p:nvSpPr>
          <p:cNvPr id="10" name="文本占位符 9"/>
          <p:cNvSpPr>
            <a:spLocks noGrp="1"/>
          </p:cNvSpPr>
          <p:nvPr>
            <p:ph type="body" sz="quarter" idx="13"/>
          </p:nvPr>
        </p:nvSpPr>
        <p:spPr>
          <a:xfrm>
            <a:off x="468313" y="692150"/>
            <a:ext cx="6623967" cy="5761186"/>
          </a:xfrm>
        </p:spPr>
        <p:txBody>
          <a:bodyPr/>
          <a:lstStyle/>
          <a:p>
            <a:pPr algn="just">
              <a:spcBef>
                <a:spcPct val="50000"/>
              </a:spcBef>
            </a:pPr>
            <a:r>
              <a:rPr lang="en-US" altLang="zh-CN" b="1" dirty="0"/>
              <a:t>2.3.2</a:t>
            </a:r>
            <a:r>
              <a:rPr lang="zh-CN" altLang="en-US" b="1" dirty="0"/>
              <a:t>　信号量机制</a:t>
            </a:r>
          </a:p>
          <a:p>
            <a:pPr algn="just">
              <a:spcBef>
                <a:spcPct val="50000"/>
              </a:spcBef>
            </a:pPr>
            <a:r>
              <a:rPr lang="zh-CN" altLang="en-US" b="1" dirty="0"/>
              <a:t>　　</a:t>
            </a:r>
            <a:r>
              <a:rPr lang="en-US" altLang="zh-CN" b="1" dirty="0"/>
              <a:t>1</a:t>
            </a:r>
            <a:r>
              <a:rPr lang="zh-CN" altLang="en-US" b="1" dirty="0"/>
              <a:t>．整型信号量</a:t>
            </a:r>
          </a:p>
          <a:p>
            <a:pPr algn="just">
              <a:lnSpc>
                <a:spcPct val="130000"/>
              </a:lnSpc>
              <a:spcBef>
                <a:spcPct val="50000"/>
              </a:spcBef>
            </a:pPr>
            <a:r>
              <a:rPr lang="zh-CN" altLang="en-US" dirty="0"/>
              <a:t>　　最初由</a:t>
            </a:r>
            <a:r>
              <a:rPr lang="en-US" altLang="zh-CN" dirty="0" err="1"/>
              <a:t>Dijkstra</a:t>
            </a:r>
            <a:r>
              <a:rPr lang="zh-CN" altLang="en-US" dirty="0"/>
              <a:t>把整型信号量定义为一个用于表示资源数目的整型量</a:t>
            </a:r>
            <a:r>
              <a:rPr lang="en-US" altLang="zh-CN" dirty="0"/>
              <a:t>S</a:t>
            </a:r>
            <a:r>
              <a:rPr lang="zh-CN" altLang="en-US" dirty="0"/>
              <a:t>，它与一般整型量不同，除初始化外，仅能通过两个标准的原子操作</a:t>
            </a:r>
            <a:r>
              <a:rPr lang="en-US" altLang="zh-CN" dirty="0"/>
              <a:t>(Atomic Operation) wait(S)</a:t>
            </a:r>
            <a:r>
              <a:rPr lang="zh-CN" altLang="en-US" dirty="0"/>
              <a:t>和</a:t>
            </a:r>
            <a:r>
              <a:rPr lang="en-US" altLang="zh-CN" dirty="0"/>
              <a:t>signal(S)</a:t>
            </a:r>
            <a:r>
              <a:rPr lang="zh-CN" altLang="en-US" dirty="0"/>
              <a:t>来访问。很长时间以来，这两个操作一直被分别称为</a:t>
            </a:r>
            <a:r>
              <a:rPr lang="en-US" altLang="zh-CN" dirty="0"/>
              <a:t>P</a:t>
            </a:r>
            <a:r>
              <a:rPr lang="zh-CN" altLang="en-US" dirty="0"/>
              <a:t>、</a:t>
            </a:r>
            <a:r>
              <a:rPr lang="en-US" altLang="zh-CN" dirty="0"/>
              <a:t>V</a:t>
            </a:r>
            <a:r>
              <a:rPr lang="zh-CN" altLang="en-US" dirty="0"/>
              <a:t>操作。</a:t>
            </a:r>
          </a:p>
        </p:txBody>
      </p:sp>
      <p:pic>
        <p:nvPicPr>
          <p:cNvPr id="17" name="Picture 2" descr="艾兹格·迪科斯彻"/>
          <p:cNvPicPr>
            <a:picLocks noChangeAspect="1" noChangeArrowheads="1"/>
          </p:cNvPicPr>
          <p:nvPr/>
        </p:nvPicPr>
        <p:blipFill>
          <a:blip r:embed="rId3" cstate="print"/>
          <a:stretch>
            <a:fillRect/>
          </a:stretch>
        </p:blipFill>
        <p:spPr bwMode="auto">
          <a:xfrm>
            <a:off x="7236296" y="1700808"/>
            <a:ext cx="1610922" cy="194421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2019年10月9日9时46分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36</a:t>
            </a:fld>
            <a:endParaRPr lang="zh-CN" altLang="en-US"/>
          </a:p>
        </p:txBody>
      </p:sp>
      <p:sp>
        <p:nvSpPr>
          <p:cNvPr id="4" name="文本占位符 3"/>
          <p:cNvSpPr>
            <a:spLocks noGrp="1"/>
          </p:cNvSpPr>
          <p:nvPr>
            <p:ph type="body" sz="quarter" idx="13"/>
          </p:nvPr>
        </p:nvSpPr>
        <p:spPr/>
        <p:txBody>
          <a:bodyPr/>
          <a:lstStyle/>
          <a:p>
            <a:pPr>
              <a:lnSpc>
                <a:spcPct val="150000"/>
              </a:lnSpc>
            </a:pPr>
            <a:r>
              <a:rPr lang="zh-CN" altLang="en-US" b="1" dirty="0"/>
              <a:t>　　</a:t>
            </a:r>
            <a:r>
              <a:rPr lang="en-US" altLang="zh-CN" b="1" dirty="0"/>
              <a:t>2</a:t>
            </a:r>
            <a:r>
              <a:rPr lang="zh-CN" altLang="en-US" b="1" dirty="0"/>
              <a:t>．记录型信号量</a:t>
            </a:r>
            <a:endParaRPr lang="en-US" altLang="zh-CN" b="1" dirty="0"/>
          </a:p>
          <a:p>
            <a:pPr>
              <a:lnSpc>
                <a:spcPct val="150000"/>
              </a:lnSpc>
            </a:pPr>
            <a:r>
              <a:rPr lang="en-US" altLang="zh-CN" b="1"/>
              <a:t>  </a:t>
            </a:r>
            <a:r>
              <a:rPr lang="en-US" altLang="zh-CN">
                <a:latin typeface="Times New Roman" pitchFamily="18" charset="0"/>
                <a:cs typeface="Times New Roman" pitchFamily="18" charset="0"/>
              </a:rPr>
              <a:t>Typedef struct{</a:t>
            </a:r>
          </a:p>
          <a:p>
            <a:pPr marL="868680" lvl="3" indent="0">
              <a:buNone/>
            </a:pPr>
            <a:r>
              <a:rPr lang="en-US" altLang="zh-CN">
                <a:latin typeface="Times New Roman" pitchFamily="18" charset="0"/>
                <a:cs typeface="Times New Roman" pitchFamily="18" charset="0"/>
              </a:rPr>
              <a:t>		Int value;</a:t>
            </a:r>
          </a:p>
          <a:p>
            <a:pPr marL="868680" lvl="3" indent="0">
              <a:buNone/>
            </a:pPr>
            <a:r>
              <a:rPr lang="en-US" altLang="zh-CN">
                <a:latin typeface="Times New Roman" pitchFamily="18" charset="0"/>
                <a:cs typeface="Times New Roman" pitchFamily="18" charset="0"/>
              </a:rPr>
              <a:t>		Struct process_control_block *list;</a:t>
            </a:r>
          </a:p>
          <a:p>
            <a:pPr marL="868680" lvl="3" indent="0">
              <a:buNone/>
            </a:pPr>
            <a:r>
              <a:rPr lang="en-US" altLang="zh-CN">
                <a:latin typeface="Times New Roman" pitchFamily="18" charset="0"/>
                <a:cs typeface="Times New Roman" pitchFamily="18" charset="0"/>
              </a:rPr>
              <a:t>}</a:t>
            </a:r>
            <a:endParaRPr lang="zh-CN" altLang="en-US" dirty="0">
              <a:latin typeface="Times New Roman" pitchFamily="18" charset="0"/>
              <a:cs typeface="Times New Roman"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2019年10月9日9时46分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37</a:t>
            </a:fld>
            <a:endParaRPr lang="zh-CN" altLang="en-US"/>
          </a:p>
        </p:txBody>
      </p:sp>
      <p:sp>
        <p:nvSpPr>
          <p:cNvPr id="4" name="文本占位符 3"/>
          <p:cNvSpPr>
            <a:spLocks noGrp="1"/>
          </p:cNvSpPr>
          <p:nvPr>
            <p:ph type="body" sz="quarter" idx="13"/>
          </p:nvPr>
        </p:nvSpPr>
        <p:spPr>
          <a:xfrm>
            <a:off x="467544" y="404664"/>
            <a:ext cx="8207375" cy="5904731"/>
          </a:xfrm>
        </p:spPr>
        <p:txBody>
          <a:bodyPr>
            <a:normAutofit/>
          </a:bodyPr>
          <a:lstStyle/>
          <a:p>
            <a:pPr>
              <a:lnSpc>
                <a:spcPct val="120000"/>
              </a:lnSpc>
            </a:pPr>
            <a:r>
              <a:rPr lang="zh-CN" altLang="en-US" b="1" dirty="0">
                <a:latin typeface="Times New Roman" pitchFamily="18" charset="0"/>
                <a:cs typeface="Times New Roman" pitchFamily="18" charset="0"/>
              </a:rPr>
              <a:t>相应地，</a:t>
            </a:r>
            <a:r>
              <a:rPr lang="en-US" altLang="zh-CN" b="1" dirty="0">
                <a:latin typeface="Times New Roman" pitchFamily="18" charset="0"/>
                <a:cs typeface="Times New Roman" pitchFamily="18" charset="0"/>
              </a:rPr>
              <a:t>wait(S)</a:t>
            </a:r>
            <a:r>
              <a:rPr lang="zh-CN" altLang="en-US" b="1" dirty="0">
                <a:latin typeface="Times New Roman" pitchFamily="18" charset="0"/>
                <a:cs typeface="Times New Roman" pitchFamily="18" charset="0"/>
              </a:rPr>
              <a:t>和</a:t>
            </a:r>
            <a:r>
              <a:rPr lang="en-US" altLang="zh-CN" b="1" dirty="0">
                <a:latin typeface="Times New Roman" pitchFamily="18" charset="0"/>
                <a:cs typeface="Times New Roman" pitchFamily="18" charset="0"/>
              </a:rPr>
              <a:t>signal(S)</a:t>
            </a:r>
            <a:r>
              <a:rPr lang="zh-CN" altLang="en-US" b="1" dirty="0">
                <a:latin typeface="Times New Roman" pitchFamily="18" charset="0"/>
                <a:cs typeface="Times New Roman" pitchFamily="18" charset="0"/>
              </a:rPr>
              <a:t>操作可描述为：</a:t>
            </a:r>
          </a:p>
          <a:p>
            <a:pPr>
              <a:lnSpc>
                <a:spcPct val="120000"/>
              </a:lnSpc>
            </a:pPr>
            <a:r>
              <a:rPr lang="zh-CN" altLang="en-US" b="1" dirty="0">
                <a:latin typeface="Times New Roman" pitchFamily="18" charset="0"/>
                <a:cs typeface="Times New Roman" pitchFamily="18" charset="0"/>
              </a:rPr>
              <a:t>　</a:t>
            </a:r>
            <a:r>
              <a:rPr lang="zh-CN" altLang="en-US" b="1">
                <a:latin typeface="Times New Roman" pitchFamily="18" charset="0"/>
                <a:cs typeface="Times New Roman" pitchFamily="18" charset="0"/>
              </a:rPr>
              <a:t>　</a:t>
            </a:r>
            <a:endParaRPr lang="en-US" altLang="zh-CN" b="1">
              <a:latin typeface="Times New Roman" pitchFamily="18" charset="0"/>
              <a:cs typeface="Times New Roman" pitchFamily="18" charset="0"/>
            </a:endParaRPr>
          </a:p>
          <a:p>
            <a:pPr>
              <a:lnSpc>
                <a:spcPct val="120000"/>
              </a:lnSpc>
            </a:pPr>
            <a:r>
              <a:rPr lang="en-US" altLang="zh-CN" b="1">
                <a:latin typeface="Times New Roman" pitchFamily="18" charset="0"/>
                <a:cs typeface="Times New Roman" pitchFamily="18" charset="0"/>
              </a:rPr>
              <a:t>       wait(semaphore  S</a:t>
            </a:r>
            <a:r>
              <a:rPr lang="en-US" altLang="zh-CN" b="1" dirty="0">
                <a:latin typeface="Times New Roman" pitchFamily="18" charset="0"/>
                <a:cs typeface="Times New Roman" pitchFamily="18" charset="0"/>
              </a:rPr>
              <a:t>)</a:t>
            </a:r>
          </a:p>
          <a:p>
            <a:pPr>
              <a:lnSpc>
                <a:spcPct val="120000"/>
              </a:lnSpc>
            </a:pPr>
            <a:r>
              <a:rPr lang="zh-CN" altLang="en-US" b="1" dirty="0">
                <a:latin typeface="Times New Roman" pitchFamily="18" charset="0"/>
                <a:cs typeface="Times New Roman" pitchFamily="18" charset="0"/>
              </a:rPr>
              <a:t>　</a:t>
            </a:r>
            <a:r>
              <a:rPr lang="zh-CN" altLang="en-US" b="1">
                <a:latin typeface="Times New Roman" pitchFamily="18" charset="0"/>
                <a:cs typeface="Times New Roman" pitchFamily="18" charset="0"/>
              </a:rPr>
              <a:t>　</a:t>
            </a:r>
            <a:r>
              <a:rPr lang="en-US" altLang="zh-CN" b="1">
                <a:latin typeface="Times New Roman" pitchFamily="18" charset="0"/>
                <a:cs typeface="Times New Roman" pitchFamily="18" charset="0"/>
              </a:rPr>
              <a:t>{</a:t>
            </a:r>
            <a:endParaRPr lang="zh-CN" altLang="en-US" b="1" dirty="0">
              <a:latin typeface="Times New Roman" pitchFamily="18" charset="0"/>
              <a:cs typeface="Times New Roman" pitchFamily="18" charset="0"/>
            </a:endParaRPr>
          </a:p>
          <a:p>
            <a:pPr>
              <a:lnSpc>
                <a:spcPct val="120000"/>
              </a:lnSpc>
            </a:pPr>
            <a:r>
              <a:rPr lang="zh-CN" altLang="en-US" b="1" dirty="0">
                <a:latin typeface="Times New Roman" pitchFamily="18" charset="0"/>
                <a:cs typeface="Times New Roman" pitchFamily="18" charset="0"/>
              </a:rPr>
              <a:t>　　　　　　</a:t>
            </a:r>
            <a:r>
              <a:rPr lang="en-US" altLang="zh-CN" b="1" dirty="0" err="1">
                <a:latin typeface="Times New Roman" pitchFamily="18" charset="0"/>
                <a:cs typeface="Times New Roman" pitchFamily="18" charset="0"/>
              </a:rPr>
              <a:t>S.value</a:t>
            </a:r>
            <a:r>
              <a:rPr lang="en-US" altLang="zh-CN" b="1" dirty="0">
                <a:latin typeface="Times New Roman" pitchFamily="18" charset="0"/>
                <a:cs typeface="Times New Roman" pitchFamily="18" charset="0"/>
              </a:rPr>
              <a:t>:=S.value-1</a:t>
            </a:r>
            <a:r>
              <a:rPr lang="zh-CN" altLang="en-US" b="1" dirty="0">
                <a:latin typeface="Times New Roman" pitchFamily="18" charset="0"/>
                <a:cs typeface="Times New Roman" pitchFamily="18" charset="0"/>
              </a:rPr>
              <a:t>；</a:t>
            </a:r>
          </a:p>
          <a:p>
            <a:pPr>
              <a:lnSpc>
                <a:spcPct val="120000"/>
              </a:lnSpc>
            </a:pPr>
            <a:r>
              <a:rPr lang="zh-CN" altLang="en-US" b="1" dirty="0">
                <a:latin typeface="Times New Roman" pitchFamily="18" charset="0"/>
                <a:cs typeface="Times New Roman" pitchFamily="18" charset="0"/>
              </a:rPr>
              <a:t>　　　　　　</a:t>
            </a:r>
            <a:r>
              <a:rPr lang="en-US" altLang="zh-CN" b="1" dirty="0">
                <a:latin typeface="Times New Roman" pitchFamily="18" charset="0"/>
                <a:cs typeface="Times New Roman" pitchFamily="18" charset="0"/>
              </a:rPr>
              <a:t>if </a:t>
            </a:r>
            <a:r>
              <a:rPr lang="en-US" altLang="zh-CN" b="1" dirty="0" err="1">
                <a:latin typeface="Times New Roman" pitchFamily="18" charset="0"/>
                <a:cs typeface="Times New Roman" pitchFamily="18" charset="0"/>
              </a:rPr>
              <a:t>S.value</a:t>
            </a:r>
            <a:r>
              <a:rPr lang="en-US" altLang="zh-CN" b="1" dirty="0">
                <a:latin typeface="Times New Roman" pitchFamily="18" charset="0"/>
                <a:cs typeface="Times New Roman" pitchFamily="18" charset="0"/>
              </a:rPr>
              <a:t>&lt;0 then block(S.L)</a:t>
            </a:r>
            <a:r>
              <a:rPr lang="zh-CN" altLang="en-US" b="1" dirty="0">
                <a:latin typeface="Times New Roman" pitchFamily="18" charset="0"/>
                <a:cs typeface="Times New Roman" pitchFamily="18" charset="0"/>
              </a:rPr>
              <a:t>；</a:t>
            </a:r>
          </a:p>
          <a:p>
            <a:pPr>
              <a:lnSpc>
                <a:spcPct val="120000"/>
              </a:lnSpc>
            </a:pPr>
            <a:r>
              <a:rPr lang="zh-CN" altLang="en-US" b="1" dirty="0">
                <a:latin typeface="Times New Roman" pitchFamily="18" charset="0"/>
                <a:cs typeface="Times New Roman" pitchFamily="18" charset="0"/>
              </a:rPr>
              <a:t>　</a:t>
            </a:r>
            <a:r>
              <a:rPr lang="zh-CN" altLang="en-US" b="1">
                <a:latin typeface="Times New Roman" pitchFamily="18" charset="0"/>
                <a:cs typeface="Times New Roman" pitchFamily="18" charset="0"/>
              </a:rPr>
              <a:t>　</a:t>
            </a:r>
            <a:r>
              <a:rPr lang="en-US" altLang="zh-CN" b="1">
                <a:latin typeface="Times New Roman" pitchFamily="18" charset="0"/>
                <a:cs typeface="Times New Roman" pitchFamily="18" charset="0"/>
              </a:rPr>
              <a:t>}</a:t>
            </a:r>
            <a:endParaRPr lang="en-US" altLang="zh-CN" b="1" dirty="0">
              <a:latin typeface="Times New Roman" pitchFamily="18" charset="0"/>
              <a:cs typeface="Times New Roman" pitchFamily="18" charset="0"/>
            </a:endParaRPr>
          </a:p>
          <a:p>
            <a:pPr>
              <a:lnSpc>
                <a:spcPct val="120000"/>
              </a:lnSpc>
            </a:pPr>
            <a:r>
              <a:rPr lang="en-US" altLang="zh-CN" b="1">
                <a:latin typeface="Times New Roman" pitchFamily="18" charset="0"/>
                <a:cs typeface="Times New Roman" pitchFamily="18" charset="0"/>
              </a:rPr>
              <a:t>        </a:t>
            </a:r>
            <a:endParaRPr lang="zh-CN" altLang="en-US" b="1" dirty="0">
              <a:latin typeface="Times New Roman" pitchFamily="18" charset="0"/>
              <a:cs typeface="Times New Roman"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2019年10月9日9时46分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38</a:t>
            </a:fld>
            <a:endParaRPr lang="zh-CN" altLang="en-US"/>
          </a:p>
        </p:txBody>
      </p:sp>
      <p:sp>
        <p:nvSpPr>
          <p:cNvPr id="4" name="文本占位符 3"/>
          <p:cNvSpPr>
            <a:spLocks noGrp="1"/>
          </p:cNvSpPr>
          <p:nvPr>
            <p:ph type="body" sz="quarter" idx="13"/>
          </p:nvPr>
        </p:nvSpPr>
        <p:spPr/>
        <p:txBody>
          <a:bodyPr>
            <a:normAutofit/>
          </a:bodyPr>
          <a:lstStyle/>
          <a:p>
            <a:pPr algn="just">
              <a:lnSpc>
                <a:spcPct val="110000"/>
              </a:lnSpc>
              <a:spcBef>
                <a:spcPct val="50000"/>
              </a:spcBef>
            </a:pPr>
            <a:r>
              <a:rPr lang="en-US" altLang="zh-CN" b="1" dirty="0">
                <a:latin typeface="Times New Roman" panose="02020603050405020304" pitchFamily="18" charset="0"/>
                <a:cs typeface="Times New Roman" panose="02020603050405020304" pitchFamily="18" charset="0"/>
              </a:rPr>
              <a:t>2.3.3</a:t>
            </a:r>
            <a:r>
              <a:rPr lang="zh-CN" altLang="en-US" b="1" dirty="0">
                <a:latin typeface="Times New Roman" panose="02020603050405020304" pitchFamily="18" charset="0"/>
                <a:cs typeface="Times New Roman" panose="02020603050405020304" pitchFamily="18" charset="0"/>
              </a:rPr>
              <a:t>　信号量的应用</a:t>
            </a:r>
          </a:p>
          <a:p>
            <a:pPr algn="just">
              <a:lnSpc>
                <a:spcPct val="110000"/>
              </a:lnSpc>
              <a:spcBef>
                <a:spcPct val="50000"/>
              </a:spcBef>
            </a:pP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1</a:t>
            </a:r>
            <a:r>
              <a:rPr lang="zh-CN" altLang="en-US" b="1" dirty="0">
                <a:latin typeface="Times New Roman" panose="02020603050405020304" pitchFamily="18" charset="0"/>
                <a:cs typeface="Times New Roman" panose="02020603050405020304" pitchFamily="18" charset="0"/>
              </a:rPr>
              <a:t>．利用信号量实现进程互斥</a:t>
            </a:r>
          </a:p>
          <a:p>
            <a:pPr marL="0">
              <a:lnSpc>
                <a:spcPct val="150000"/>
              </a:lnSpc>
            </a:pP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为使多个进程能互斥地访问某临界资源，只须为该资源设置一互斥信号量</a:t>
            </a:r>
            <a:r>
              <a:rPr lang="en-US" altLang="zh-CN" b="1" dirty="0" err="1">
                <a:latin typeface="Times New Roman" panose="02020603050405020304" pitchFamily="18" charset="0"/>
                <a:cs typeface="Times New Roman" panose="02020603050405020304" pitchFamily="18" charset="0"/>
              </a:rPr>
              <a:t>mutex</a:t>
            </a:r>
            <a:r>
              <a:rPr lang="zh-CN" altLang="en-US" b="1" dirty="0">
                <a:latin typeface="Times New Roman" panose="02020603050405020304" pitchFamily="18" charset="0"/>
                <a:cs typeface="Times New Roman" panose="02020603050405020304" pitchFamily="18" charset="0"/>
              </a:rPr>
              <a:t>，并设其初始值为</a:t>
            </a:r>
            <a:r>
              <a:rPr lang="en-US" altLang="zh-CN" b="1" dirty="0">
                <a:latin typeface="Times New Roman" panose="02020603050405020304" pitchFamily="18" charset="0"/>
                <a:cs typeface="Times New Roman" panose="02020603050405020304" pitchFamily="18" charset="0"/>
              </a:rPr>
              <a:t>1</a:t>
            </a:r>
            <a:r>
              <a:rPr lang="zh-CN" altLang="en-US" b="1" dirty="0">
                <a:latin typeface="Times New Roman" panose="02020603050405020304" pitchFamily="18" charset="0"/>
                <a:cs typeface="Times New Roman" panose="02020603050405020304" pitchFamily="18" charset="0"/>
              </a:rPr>
              <a:t>，然后将各进程访问该资源的临界区</a:t>
            </a:r>
            <a:r>
              <a:rPr lang="en-US" altLang="zh-CN" b="1" dirty="0">
                <a:latin typeface="Times New Roman" panose="02020603050405020304" pitchFamily="18" charset="0"/>
                <a:cs typeface="Times New Roman" panose="02020603050405020304" pitchFamily="18" charset="0"/>
              </a:rPr>
              <a:t>CS</a:t>
            </a:r>
            <a:r>
              <a:rPr lang="zh-CN" altLang="en-US" b="1" dirty="0">
                <a:latin typeface="Times New Roman" panose="02020603050405020304" pitchFamily="18" charset="0"/>
                <a:cs typeface="Times New Roman" panose="02020603050405020304" pitchFamily="18" charset="0"/>
              </a:rPr>
              <a:t>置于</a:t>
            </a:r>
            <a:r>
              <a:rPr lang="en-US" altLang="zh-CN" b="1" dirty="0">
                <a:latin typeface="Times New Roman" panose="02020603050405020304" pitchFamily="18" charset="0"/>
                <a:cs typeface="Times New Roman" panose="02020603050405020304" pitchFamily="18" charset="0"/>
              </a:rPr>
              <a:t>wait(</a:t>
            </a:r>
            <a:r>
              <a:rPr lang="en-US" altLang="zh-CN" b="1" dirty="0" err="1">
                <a:latin typeface="Times New Roman" panose="02020603050405020304" pitchFamily="18" charset="0"/>
                <a:cs typeface="Times New Roman" panose="02020603050405020304" pitchFamily="18" charset="0"/>
              </a:rPr>
              <a:t>mutex</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和</a:t>
            </a:r>
            <a:r>
              <a:rPr lang="en-US" altLang="zh-CN" b="1" dirty="0">
                <a:latin typeface="Times New Roman" panose="02020603050405020304" pitchFamily="18" charset="0"/>
                <a:cs typeface="Times New Roman" panose="02020603050405020304" pitchFamily="18" charset="0"/>
              </a:rPr>
              <a:t>signal(</a:t>
            </a:r>
            <a:r>
              <a:rPr lang="en-US" altLang="zh-CN" b="1" dirty="0" err="1">
                <a:latin typeface="Times New Roman" panose="02020603050405020304" pitchFamily="18" charset="0"/>
                <a:cs typeface="Times New Roman" panose="02020603050405020304" pitchFamily="18" charset="0"/>
              </a:rPr>
              <a:t>mutex</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操作之间即可。</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2019年10月9日9时46分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39</a:t>
            </a:fld>
            <a:endParaRPr lang="zh-CN" altLang="en-US"/>
          </a:p>
        </p:txBody>
      </p:sp>
      <p:sp>
        <p:nvSpPr>
          <p:cNvPr id="4" name="文本占位符 3"/>
          <p:cNvSpPr>
            <a:spLocks noGrp="1"/>
          </p:cNvSpPr>
          <p:nvPr>
            <p:ph type="body" sz="quarter" idx="13"/>
          </p:nvPr>
        </p:nvSpPr>
        <p:spPr>
          <a:xfrm>
            <a:off x="467544" y="332656"/>
            <a:ext cx="8207375" cy="5833194"/>
          </a:xfrm>
        </p:spPr>
        <p:txBody>
          <a:bodyPr>
            <a:noAutofit/>
          </a:bodyPr>
          <a:lstStyle/>
          <a:p>
            <a:pPr>
              <a:lnSpc>
                <a:spcPct val="140000"/>
              </a:lnSpc>
            </a:pPr>
            <a:r>
              <a:rPr lang="en-US" altLang="zh-CN" sz="2400" dirty="0" err="1">
                <a:latin typeface="Times New Roman" pitchFamily="18" charset="0"/>
                <a:cs typeface="Times New Roman" pitchFamily="18" charset="0"/>
              </a:rPr>
              <a:t>Var</a:t>
            </a:r>
            <a:r>
              <a:rPr lang="en-US" altLang="zh-CN" sz="2400" dirty="0">
                <a:latin typeface="Times New Roman" pitchFamily="18" charset="0"/>
                <a:cs typeface="Times New Roman" pitchFamily="18" charset="0"/>
              </a:rPr>
              <a:t> </a:t>
            </a:r>
            <a:r>
              <a:rPr lang="en-US" altLang="zh-CN" sz="2400" dirty="0" err="1">
                <a:latin typeface="Times New Roman" pitchFamily="18" charset="0"/>
                <a:cs typeface="Times New Roman" pitchFamily="18" charset="0"/>
              </a:rPr>
              <a:t>mutex</a:t>
            </a:r>
            <a:r>
              <a:rPr lang="en-US" altLang="zh-CN" sz="2400" dirty="0">
                <a:latin typeface="Times New Roman" pitchFamily="18" charset="0"/>
                <a:cs typeface="Times New Roman" pitchFamily="18" charset="0"/>
              </a:rPr>
              <a:t>: semaphore:=1</a:t>
            </a:r>
            <a:r>
              <a:rPr lang="zh-CN" altLang="en-US" sz="2400" dirty="0">
                <a:latin typeface="Times New Roman" pitchFamily="18" charset="0"/>
                <a:cs typeface="Times New Roman" pitchFamily="18" charset="0"/>
              </a:rPr>
              <a:t>；</a:t>
            </a:r>
          </a:p>
          <a:p>
            <a:pPr>
              <a:lnSpc>
                <a:spcPct val="140000"/>
              </a:lnSpc>
            </a:pPr>
            <a:r>
              <a:rPr lang="zh-CN" altLang="en-US" sz="2400" dirty="0">
                <a:latin typeface="Times New Roman" pitchFamily="18" charset="0"/>
                <a:cs typeface="Times New Roman" pitchFamily="18" charset="0"/>
              </a:rPr>
              <a:t>　　</a:t>
            </a:r>
            <a:r>
              <a:rPr lang="en-US" altLang="zh-CN" sz="2400" dirty="0">
                <a:latin typeface="Times New Roman" pitchFamily="18" charset="0"/>
                <a:cs typeface="Times New Roman" pitchFamily="18" charset="0"/>
              </a:rPr>
              <a:t>begin</a:t>
            </a:r>
          </a:p>
          <a:p>
            <a:pPr>
              <a:lnSpc>
                <a:spcPct val="140000"/>
              </a:lnSpc>
            </a:pPr>
            <a:r>
              <a:rPr lang="zh-CN" altLang="en-US" sz="2400" dirty="0">
                <a:latin typeface="Times New Roman" pitchFamily="18" charset="0"/>
                <a:cs typeface="Times New Roman" pitchFamily="18" charset="0"/>
              </a:rPr>
              <a:t>　　</a:t>
            </a:r>
            <a:r>
              <a:rPr lang="en-US" altLang="zh-CN" sz="2400" dirty="0" err="1">
                <a:latin typeface="Times New Roman" pitchFamily="18" charset="0"/>
                <a:cs typeface="Times New Roman" pitchFamily="18" charset="0"/>
              </a:rPr>
              <a:t>parbegin</a:t>
            </a:r>
            <a:endParaRPr lang="en-US" altLang="zh-CN" sz="2400" dirty="0">
              <a:latin typeface="Times New Roman" pitchFamily="18" charset="0"/>
              <a:cs typeface="Times New Roman" pitchFamily="18" charset="0"/>
            </a:endParaRPr>
          </a:p>
          <a:p>
            <a:pPr>
              <a:lnSpc>
                <a:spcPct val="140000"/>
              </a:lnSpc>
            </a:pPr>
            <a:r>
              <a:rPr lang="zh-CN" altLang="en-US" sz="2400" dirty="0">
                <a:latin typeface="Times New Roman" pitchFamily="18" charset="0"/>
                <a:cs typeface="Times New Roman" pitchFamily="18" charset="0"/>
              </a:rPr>
              <a:t>　　　　</a:t>
            </a:r>
            <a:r>
              <a:rPr lang="en-US" altLang="zh-CN" sz="2400" dirty="0">
                <a:latin typeface="Times New Roman" pitchFamily="18" charset="0"/>
                <a:cs typeface="Times New Roman" pitchFamily="18" charset="0"/>
              </a:rPr>
              <a:t>process 1: begin</a:t>
            </a:r>
          </a:p>
          <a:p>
            <a:pPr>
              <a:lnSpc>
                <a:spcPct val="140000"/>
              </a:lnSpc>
            </a:pPr>
            <a:r>
              <a:rPr lang="zh-CN" altLang="en-US" sz="2400" dirty="0">
                <a:latin typeface="Times New Roman" pitchFamily="18" charset="0"/>
                <a:cs typeface="Times New Roman" pitchFamily="18" charset="0"/>
              </a:rPr>
              <a:t>　　　　　　　　　　　 </a:t>
            </a:r>
            <a:r>
              <a:rPr lang="en-US" altLang="zh-CN" sz="2400" dirty="0">
                <a:latin typeface="Times New Roman" pitchFamily="18" charset="0"/>
                <a:cs typeface="Times New Roman" pitchFamily="18" charset="0"/>
              </a:rPr>
              <a:t>repeat</a:t>
            </a:r>
          </a:p>
          <a:p>
            <a:pPr>
              <a:lnSpc>
                <a:spcPct val="140000"/>
              </a:lnSpc>
            </a:pPr>
            <a:r>
              <a:rPr lang="zh-CN" altLang="en-US" sz="2400" dirty="0">
                <a:latin typeface="Times New Roman" pitchFamily="18" charset="0"/>
                <a:cs typeface="Times New Roman" pitchFamily="18" charset="0"/>
              </a:rPr>
              <a:t>　　　　　　　　　　　 　</a:t>
            </a:r>
            <a:r>
              <a:rPr lang="en-US" altLang="zh-CN" sz="2400" dirty="0">
                <a:latin typeface="Times New Roman" pitchFamily="18" charset="0"/>
                <a:cs typeface="Times New Roman" pitchFamily="18" charset="0"/>
              </a:rPr>
              <a:t>wait(</a:t>
            </a:r>
            <a:r>
              <a:rPr lang="en-US" altLang="zh-CN" sz="2400" dirty="0" err="1">
                <a:latin typeface="Times New Roman" pitchFamily="18" charset="0"/>
                <a:cs typeface="Times New Roman" pitchFamily="18" charset="0"/>
              </a:rPr>
              <a:t>mutex</a:t>
            </a:r>
            <a:r>
              <a:rPr lang="en-US" altLang="zh-CN" sz="2400" dirty="0">
                <a:latin typeface="Times New Roman" pitchFamily="18" charset="0"/>
                <a:cs typeface="Times New Roman" pitchFamily="18" charset="0"/>
              </a:rPr>
              <a:t>)</a:t>
            </a:r>
            <a:r>
              <a:rPr lang="zh-CN" altLang="en-US" sz="2400" dirty="0">
                <a:latin typeface="Times New Roman" pitchFamily="18" charset="0"/>
                <a:cs typeface="Times New Roman" pitchFamily="18" charset="0"/>
              </a:rPr>
              <a:t>；</a:t>
            </a:r>
          </a:p>
          <a:p>
            <a:pPr>
              <a:lnSpc>
                <a:spcPct val="140000"/>
              </a:lnSpc>
            </a:pPr>
            <a:r>
              <a:rPr lang="zh-CN" altLang="en-US" sz="2400" dirty="0">
                <a:latin typeface="Times New Roman" pitchFamily="18" charset="0"/>
                <a:cs typeface="Times New Roman" pitchFamily="18" charset="0"/>
              </a:rPr>
              <a:t>　　　　　　　　　　　 　</a:t>
            </a:r>
            <a:r>
              <a:rPr lang="en-US" altLang="zh-CN" sz="2400" dirty="0">
                <a:latin typeface="Times New Roman" pitchFamily="18" charset="0"/>
                <a:cs typeface="Times New Roman" pitchFamily="18" charset="0"/>
              </a:rPr>
              <a:t>critical section</a:t>
            </a:r>
          </a:p>
          <a:p>
            <a:pPr>
              <a:lnSpc>
                <a:spcPct val="140000"/>
              </a:lnSpc>
            </a:pPr>
            <a:r>
              <a:rPr lang="zh-CN" altLang="en-US" sz="2400" dirty="0">
                <a:latin typeface="Times New Roman" pitchFamily="18" charset="0"/>
                <a:cs typeface="Times New Roman" pitchFamily="18" charset="0"/>
              </a:rPr>
              <a:t>　　　　　　　　　　　 　</a:t>
            </a:r>
            <a:r>
              <a:rPr lang="en-US" altLang="zh-CN" sz="2400" dirty="0">
                <a:latin typeface="Times New Roman" pitchFamily="18" charset="0"/>
                <a:cs typeface="Times New Roman" pitchFamily="18" charset="0"/>
              </a:rPr>
              <a:t>signal(</a:t>
            </a:r>
            <a:r>
              <a:rPr lang="en-US" altLang="zh-CN" sz="2400" dirty="0" err="1">
                <a:latin typeface="Times New Roman" pitchFamily="18" charset="0"/>
                <a:cs typeface="Times New Roman" pitchFamily="18" charset="0"/>
              </a:rPr>
              <a:t>mutex</a:t>
            </a:r>
            <a:r>
              <a:rPr lang="en-US" altLang="zh-CN" sz="2400" dirty="0">
                <a:latin typeface="Times New Roman" pitchFamily="18" charset="0"/>
                <a:cs typeface="Times New Roman" pitchFamily="18" charset="0"/>
              </a:rPr>
              <a:t>)</a:t>
            </a:r>
            <a:r>
              <a:rPr lang="zh-CN" altLang="en-US" sz="2400" dirty="0">
                <a:latin typeface="Times New Roman" pitchFamily="18" charset="0"/>
                <a:cs typeface="Times New Roman" pitchFamily="18" charset="0"/>
              </a:rPr>
              <a:t>；</a:t>
            </a:r>
          </a:p>
          <a:p>
            <a:pPr>
              <a:lnSpc>
                <a:spcPct val="140000"/>
              </a:lnSpc>
            </a:pPr>
            <a:r>
              <a:rPr lang="zh-CN" altLang="en-US" sz="2400" dirty="0">
                <a:latin typeface="Times New Roman" pitchFamily="18" charset="0"/>
                <a:cs typeface="Times New Roman" pitchFamily="18" charset="0"/>
              </a:rPr>
              <a:t>　　　　　　　　　　　 　</a:t>
            </a:r>
            <a:r>
              <a:rPr lang="en-US" altLang="zh-CN" sz="2400" dirty="0">
                <a:latin typeface="Times New Roman" pitchFamily="18" charset="0"/>
                <a:cs typeface="Times New Roman" pitchFamily="18" charset="0"/>
              </a:rPr>
              <a:t>remainder section</a:t>
            </a:r>
          </a:p>
          <a:p>
            <a:pPr>
              <a:lnSpc>
                <a:spcPct val="140000"/>
              </a:lnSpc>
            </a:pPr>
            <a:r>
              <a:rPr lang="zh-CN" altLang="en-US" sz="2400" dirty="0">
                <a:latin typeface="Times New Roman" pitchFamily="18" charset="0"/>
                <a:cs typeface="Times New Roman" pitchFamily="18" charset="0"/>
              </a:rPr>
              <a:t>　　　　　　　　　　　 </a:t>
            </a:r>
            <a:r>
              <a:rPr lang="en-US" altLang="zh-CN" sz="2400" dirty="0">
                <a:latin typeface="Times New Roman" pitchFamily="18" charset="0"/>
                <a:cs typeface="Times New Roman" pitchFamily="18" charset="0"/>
              </a:rPr>
              <a:t>until false</a:t>
            </a:r>
            <a:r>
              <a:rPr lang="zh-CN" altLang="en-US" sz="2400" dirty="0">
                <a:latin typeface="Times New Roman" pitchFamily="18" charset="0"/>
                <a:cs typeface="Times New Roman" pitchFamily="18" charset="0"/>
              </a:rPr>
              <a:t>；</a:t>
            </a:r>
          </a:p>
          <a:p>
            <a:pPr>
              <a:lnSpc>
                <a:spcPct val="140000"/>
              </a:lnSpc>
            </a:pPr>
            <a:r>
              <a:rPr lang="zh-CN" altLang="en-US" sz="2400" dirty="0">
                <a:latin typeface="Times New Roman" pitchFamily="18" charset="0"/>
                <a:cs typeface="Times New Roman" pitchFamily="18" charset="0"/>
              </a:rPr>
              <a:t>　　　　　　　　　　 </a:t>
            </a:r>
            <a:r>
              <a:rPr lang="en-US" altLang="zh-CN" sz="2400" dirty="0">
                <a:latin typeface="Times New Roman" pitchFamily="18" charset="0"/>
                <a:cs typeface="Times New Roman" pitchFamily="18" charset="0"/>
              </a:rPr>
              <a:t>end </a:t>
            </a:r>
          </a:p>
          <a:p>
            <a:endParaRPr lang="zh-CN" altLang="en-US" sz="2400" b="1" dirty="0">
              <a:latin typeface="Times New Roman" pitchFamily="18" charset="0"/>
              <a:cs typeface="Times New Roman" pitchFamily="18" charset="0"/>
            </a:endParaRPr>
          </a:p>
        </p:txBody>
      </p:sp>
      <p:sp>
        <p:nvSpPr>
          <p:cNvPr id="6" name="Rectangle 1029"/>
          <p:cNvSpPr>
            <a:spLocks noChangeArrowheads="1"/>
          </p:cNvSpPr>
          <p:nvPr/>
        </p:nvSpPr>
        <p:spPr bwMode="auto">
          <a:xfrm>
            <a:off x="4139952" y="3429000"/>
            <a:ext cx="2160240" cy="457200"/>
          </a:xfrm>
          <a:prstGeom prst="rect">
            <a:avLst/>
          </a:prstGeom>
          <a:noFill/>
          <a:ln w="28575">
            <a:solidFill>
              <a:srgbClr val="FF0000"/>
            </a:solidFill>
            <a:miter lim="800000"/>
            <a:headEnd/>
            <a:tailEnd/>
          </a:ln>
        </p:spPr>
        <p:txBody>
          <a:bodyPr wrap="none" anchor="ctr"/>
          <a:lstStyle/>
          <a:p>
            <a:endParaRPr lang="zh-CN" altLang="en-US"/>
          </a:p>
        </p:txBody>
      </p:sp>
      <p:sp>
        <p:nvSpPr>
          <p:cNvPr id="7" name="Rectangle 1029"/>
          <p:cNvSpPr>
            <a:spLocks noChangeArrowheads="1"/>
          </p:cNvSpPr>
          <p:nvPr/>
        </p:nvSpPr>
        <p:spPr bwMode="auto">
          <a:xfrm>
            <a:off x="4139952" y="4581128"/>
            <a:ext cx="2160240" cy="457200"/>
          </a:xfrm>
          <a:prstGeom prst="rect">
            <a:avLst/>
          </a:prstGeom>
          <a:noFill/>
          <a:ln w="28575">
            <a:solidFill>
              <a:srgbClr val="FF0000"/>
            </a:solidFill>
            <a:miter lim="800000"/>
            <a:headEnd/>
            <a:tailEnd/>
          </a:ln>
        </p:spPr>
        <p:txBody>
          <a:bodyPr wrap="none" anchor="ctr"/>
          <a:lstStyle/>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323528" y="476672"/>
            <a:ext cx="8363272" cy="666328"/>
          </a:xfrm>
        </p:spPr>
        <p:txBody>
          <a:bodyPr>
            <a:noAutofit/>
          </a:bodyPr>
          <a:lstStyle/>
          <a:p>
            <a:r>
              <a:rPr lang="en-US" altLang="zh-CN">
                <a:latin typeface="Times New Roman" panose="02020603050405020304" pitchFamily="18" charset="0"/>
                <a:cs typeface="Times New Roman" panose="02020603050405020304" pitchFamily="18" charset="0"/>
              </a:rPr>
              <a:t>2.3</a:t>
            </a:r>
            <a:r>
              <a:rPr lang="zh-CN" altLang="en-US" dirty="0">
                <a:latin typeface="Times New Roman" panose="02020603050405020304" pitchFamily="18" charset="0"/>
                <a:cs typeface="Times New Roman" panose="02020603050405020304" pitchFamily="18" charset="0"/>
              </a:rPr>
              <a:t>　进 程 控 制 </a:t>
            </a:r>
          </a:p>
        </p:txBody>
      </p:sp>
      <p:sp>
        <p:nvSpPr>
          <p:cNvPr id="4" name="日期占位符 3"/>
          <p:cNvSpPr>
            <a:spLocks noGrp="1"/>
          </p:cNvSpPr>
          <p:nvPr>
            <p:ph type="dt" sz="half" idx="10"/>
          </p:nvPr>
        </p:nvSpPr>
        <p:spPr/>
        <p:txBody>
          <a:bodyPr/>
          <a:lstStyle/>
          <a:p>
            <a:fld id="{1EA452A7-2E37-4A25-8902-7B1AF5004E32}" type="datetime8">
              <a:rPr lang="zh-CN" altLang="en-US" smtClean="0"/>
              <a:pPr/>
              <a:t>2019年10月9日9时46分</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4</a:t>
            </a:fld>
            <a:endParaRPr lang="zh-CN" altLang="en-US"/>
          </a:p>
        </p:txBody>
      </p:sp>
      <p:sp>
        <p:nvSpPr>
          <p:cNvPr id="8" name="Text Box 5"/>
          <p:cNvSpPr txBox="1">
            <a:spLocks noChangeArrowheads="1"/>
          </p:cNvSpPr>
          <p:nvPr/>
        </p:nvSpPr>
        <p:spPr bwMode="auto">
          <a:xfrm>
            <a:off x="323528" y="1196752"/>
            <a:ext cx="8515672"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50000"/>
              </a:lnSpc>
              <a:spcBef>
                <a:spcPct val="50000"/>
              </a:spcBef>
            </a:pPr>
            <a:r>
              <a:rPr lang="en-US" altLang="zh-CN" sz="2800" b="1">
                <a:ea typeface="+mj-ea"/>
                <a:cs typeface="Times New Roman" panose="02020603050405020304" pitchFamily="18" charset="0"/>
              </a:rPr>
              <a:t>2.3.1  </a:t>
            </a:r>
            <a:r>
              <a:rPr lang="zh-CN" altLang="en-US" sz="2800" b="1">
                <a:ea typeface="+mj-ea"/>
                <a:cs typeface="Times New Roman" panose="02020603050405020304" pitchFamily="18" charset="0"/>
              </a:rPr>
              <a:t>操作系统内核</a:t>
            </a:r>
            <a:br>
              <a:rPr lang="zh-CN" altLang="en-US" sz="2800" b="1">
                <a:ea typeface="+mj-ea"/>
                <a:cs typeface="Times New Roman" panose="02020603050405020304" pitchFamily="18" charset="0"/>
              </a:rPr>
            </a:br>
            <a:r>
              <a:rPr lang="zh-CN" altLang="en-US" sz="2800" b="1">
                <a:ea typeface="+mj-ea"/>
                <a:cs typeface="Times New Roman" panose="02020603050405020304" pitchFamily="18" charset="0"/>
              </a:rPr>
              <a:t>  </a:t>
            </a:r>
            <a:r>
              <a:rPr lang="en-US" altLang="zh-CN" sz="2800" b="1">
                <a:ea typeface="+mj-ea"/>
                <a:cs typeface="Times New Roman" panose="02020603050405020304" pitchFamily="18" charset="0"/>
              </a:rPr>
              <a:t>1. </a:t>
            </a:r>
            <a:r>
              <a:rPr lang="zh-CN" altLang="en-US" sz="2800" b="1">
                <a:ea typeface="+mj-ea"/>
                <a:cs typeface="Times New Roman" panose="02020603050405020304" pitchFamily="18" charset="0"/>
              </a:rPr>
              <a:t>支撑功能</a:t>
            </a:r>
            <a:br>
              <a:rPr lang="zh-CN" altLang="en-US" sz="2800" b="1">
                <a:ea typeface="+mj-ea"/>
                <a:cs typeface="Times New Roman" panose="02020603050405020304" pitchFamily="18" charset="0"/>
              </a:rPr>
            </a:br>
            <a:r>
              <a:rPr lang="zh-CN" altLang="en-US" sz="2800" b="1">
                <a:ea typeface="+mj-ea"/>
                <a:cs typeface="Times New Roman" panose="02020603050405020304" pitchFamily="18" charset="0"/>
              </a:rPr>
              <a:t>　　</a:t>
            </a:r>
            <a:r>
              <a:rPr lang="en-US" altLang="zh-CN" sz="2800" b="1">
                <a:ea typeface="+mj-ea"/>
                <a:cs typeface="Times New Roman" panose="02020603050405020304" pitchFamily="18" charset="0"/>
              </a:rPr>
              <a:t>(1) </a:t>
            </a:r>
            <a:r>
              <a:rPr lang="zh-CN" altLang="en-US" sz="2800" b="1">
                <a:ea typeface="+mj-ea"/>
                <a:cs typeface="Times New Roman" panose="02020603050405020304" pitchFamily="18" charset="0"/>
              </a:rPr>
              <a:t>中断处理。　　</a:t>
            </a:r>
            <a:r>
              <a:rPr lang="en-US" altLang="zh-CN" sz="2800" b="1">
                <a:ea typeface="+mj-ea"/>
                <a:cs typeface="Times New Roman" panose="02020603050405020304" pitchFamily="18" charset="0"/>
              </a:rPr>
              <a:t>(2) </a:t>
            </a:r>
            <a:r>
              <a:rPr lang="zh-CN" altLang="en-US" sz="2800" b="1">
                <a:ea typeface="+mj-ea"/>
                <a:cs typeface="Times New Roman" panose="02020603050405020304" pitchFamily="18" charset="0"/>
              </a:rPr>
              <a:t>时钟管理。</a:t>
            </a:r>
            <a:br>
              <a:rPr lang="zh-CN" altLang="en-US" sz="2800" b="1">
                <a:ea typeface="+mj-ea"/>
                <a:cs typeface="Times New Roman" panose="02020603050405020304" pitchFamily="18" charset="0"/>
              </a:rPr>
            </a:br>
            <a:r>
              <a:rPr lang="zh-CN" altLang="en-US" sz="2800" b="1">
                <a:ea typeface="+mj-ea"/>
                <a:cs typeface="Times New Roman" panose="02020603050405020304" pitchFamily="18" charset="0"/>
              </a:rPr>
              <a:t>　　</a:t>
            </a:r>
            <a:r>
              <a:rPr lang="en-US" altLang="zh-CN" sz="2800" b="1">
                <a:ea typeface="+mj-ea"/>
                <a:cs typeface="Times New Roman" panose="02020603050405020304" pitchFamily="18" charset="0"/>
              </a:rPr>
              <a:t>(3) </a:t>
            </a:r>
            <a:r>
              <a:rPr lang="zh-CN" altLang="en-US" sz="2800" b="1">
                <a:ea typeface="+mj-ea"/>
                <a:cs typeface="Times New Roman" panose="02020603050405020304" pitchFamily="18" charset="0"/>
              </a:rPr>
              <a:t>原语操作。</a:t>
            </a:r>
            <a:endParaRPr lang="en-US" altLang="zh-CN" sz="2800" b="1">
              <a:ea typeface="+mj-ea"/>
              <a:cs typeface="Times New Roman" panose="02020603050405020304" pitchFamily="18" charset="0"/>
            </a:endParaRPr>
          </a:p>
          <a:p>
            <a:pPr eaLnBrk="1" hangingPunct="1">
              <a:lnSpc>
                <a:spcPct val="150000"/>
              </a:lnSpc>
              <a:spcBef>
                <a:spcPct val="50000"/>
              </a:spcBef>
            </a:pPr>
            <a:r>
              <a:rPr lang="zh-CN" altLang="en-US" sz="2800" b="1">
                <a:cs typeface="Times New Roman" panose="02020603050405020304" pitchFamily="18" charset="0"/>
              </a:rPr>
              <a:t>  </a:t>
            </a:r>
            <a:r>
              <a:rPr lang="en-US" altLang="zh-CN" sz="2800" b="1">
                <a:cs typeface="Times New Roman" panose="02020603050405020304" pitchFamily="18" charset="0"/>
              </a:rPr>
              <a:t>2. </a:t>
            </a:r>
            <a:r>
              <a:rPr lang="zh-CN" altLang="en-US" sz="2800" b="1">
                <a:cs typeface="Times New Roman" panose="02020603050405020304" pitchFamily="18" charset="0"/>
              </a:rPr>
              <a:t>资源管理功能</a:t>
            </a:r>
            <a:br>
              <a:rPr lang="zh-CN" altLang="en-US" sz="2800" b="1">
                <a:cs typeface="Times New Roman" panose="02020603050405020304" pitchFamily="18" charset="0"/>
              </a:rPr>
            </a:br>
            <a:r>
              <a:rPr lang="zh-CN" altLang="en-US" sz="2800" b="1">
                <a:cs typeface="Times New Roman" panose="02020603050405020304" pitchFamily="18" charset="0"/>
              </a:rPr>
              <a:t>　　</a:t>
            </a:r>
            <a:r>
              <a:rPr lang="en-US" altLang="zh-CN" sz="2800" b="1">
                <a:cs typeface="Times New Roman" panose="02020603050405020304" pitchFamily="18" charset="0"/>
              </a:rPr>
              <a:t>(1) </a:t>
            </a:r>
            <a:r>
              <a:rPr lang="zh-CN" altLang="en-US" sz="2800" b="1">
                <a:cs typeface="Times New Roman" panose="02020603050405020304" pitchFamily="18" charset="0"/>
              </a:rPr>
              <a:t>进程管理。 　</a:t>
            </a:r>
            <a:r>
              <a:rPr lang="en-US" altLang="zh-CN" sz="2800" b="1">
                <a:cs typeface="Times New Roman" panose="02020603050405020304" pitchFamily="18" charset="0"/>
              </a:rPr>
              <a:t>(2) </a:t>
            </a:r>
            <a:r>
              <a:rPr lang="zh-CN" altLang="en-US" sz="2800" b="1">
                <a:cs typeface="Times New Roman" panose="02020603050405020304" pitchFamily="18" charset="0"/>
              </a:rPr>
              <a:t>存储器管理。</a:t>
            </a:r>
            <a:br>
              <a:rPr lang="zh-CN" altLang="en-US" sz="2800" b="1">
                <a:cs typeface="Times New Roman" panose="02020603050405020304" pitchFamily="18" charset="0"/>
              </a:rPr>
            </a:br>
            <a:r>
              <a:rPr lang="zh-CN" altLang="en-US" sz="2800" b="1">
                <a:cs typeface="Times New Roman" panose="02020603050405020304" pitchFamily="18" charset="0"/>
              </a:rPr>
              <a:t>　　</a:t>
            </a:r>
            <a:r>
              <a:rPr lang="en-US" altLang="zh-CN" sz="2800" b="1">
                <a:cs typeface="Times New Roman" panose="02020603050405020304" pitchFamily="18" charset="0"/>
              </a:rPr>
              <a:t>(3) </a:t>
            </a:r>
            <a:r>
              <a:rPr lang="zh-CN" altLang="en-US" sz="2800" b="1">
                <a:cs typeface="Times New Roman" panose="02020603050405020304" pitchFamily="18" charset="0"/>
              </a:rPr>
              <a:t>设备管理。 </a:t>
            </a:r>
            <a:endParaRPr lang="zh-CN" altLang="en-US" sz="2800" b="1" dirty="0">
              <a:cs typeface="Times New Roman" panose="02020603050405020304" pitchFamily="18" charset="0"/>
            </a:endParaRPr>
          </a:p>
        </p:txBody>
      </p:sp>
    </p:spTree>
    <p:extLst>
      <p:ext uri="{BB962C8B-B14F-4D97-AF65-F5344CB8AC3E}">
        <p14:creationId xmlns:p14="http://schemas.microsoft.com/office/powerpoint/2010/main" val="37343212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2019年10月9日9时46分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40</a:t>
            </a:fld>
            <a:endParaRPr lang="zh-CN" altLang="en-US"/>
          </a:p>
        </p:txBody>
      </p:sp>
      <p:sp>
        <p:nvSpPr>
          <p:cNvPr id="4" name="文本占位符 3"/>
          <p:cNvSpPr>
            <a:spLocks noGrp="1"/>
          </p:cNvSpPr>
          <p:nvPr>
            <p:ph type="body" sz="quarter" idx="13"/>
          </p:nvPr>
        </p:nvSpPr>
        <p:spPr/>
        <p:txBody>
          <a:bodyPr>
            <a:normAutofit/>
          </a:bodyPr>
          <a:lstStyle/>
          <a:p>
            <a:pPr>
              <a:lnSpc>
                <a:spcPct val="140000"/>
              </a:lnSpc>
            </a:pPr>
            <a:r>
              <a:rPr lang="en-US" altLang="zh-CN" sz="2400" dirty="0">
                <a:latin typeface="Times New Roman" pitchFamily="18" charset="0"/>
                <a:cs typeface="Times New Roman" pitchFamily="18" charset="0"/>
              </a:rPr>
              <a:t>          process 2: begin</a:t>
            </a:r>
          </a:p>
          <a:p>
            <a:pPr>
              <a:lnSpc>
                <a:spcPct val="140000"/>
              </a:lnSpc>
            </a:pPr>
            <a:r>
              <a:rPr lang="zh-CN" altLang="en-US" sz="2400" dirty="0">
                <a:latin typeface="Times New Roman" pitchFamily="18" charset="0"/>
                <a:cs typeface="Times New Roman" pitchFamily="18" charset="0"/>
              </a:rPr>
              <a:t>　　　　　　　　 </a:t>
            </a:r>
            <a:r>
              <a:rPr lang="en-US" altLang="zh-CN" sz="2400" dirty="0">
                <a:latin typeface="Times New Roman" pitchFamily="18" charset="0"/>
                <a:cs typeface="Times New Roman" pitchFamily="18" charset="0"/>
              </a:rPr>
              <a:t>repeat</a:t>
            </a:r>
          </a:p>
          <a:p>
            <a:pPr>
              <a:lnSpc>
                <a:spcPct val="140000"/>
              </a:lnSpc>
            </a:pPr>
            <a:r>
              <a:rPr lang="zh-CN" altLang="en-US" sz="2400" dirty="0">
                <a:latin typeface="Times New Roman" pitchFamily="18" charset="0"/>
                <a:cs typeface="Times New Roman" pitchFamily="18" charset="0"/>
              </a:rPr>
              <a:t>　　　　　　　　　　</a:t>
            </a:r>
            <a:r>
              <a:rPr lang="en-US" altLang="zh-CN" sz="2400" dirty="0">
                <a:latin typeface="Times New Roman" pitchFamily="18" charset="0"/>
                <a:cs typeface="Times New Roman" pitchFamily="18" charset="0"/>
              </a:rPr>
              <a:t>wait(</a:t>
            </a:r>
            <a:r>
              <a:rPr lang="en-US" altLang="zh-CN" sz="2400" dirty="0" err="1">
                <a:latin typeface="Times New Roman" pitchFamily="18" charset="0"/>
                <a:cs typeface="Times New Roman" pitchFamily="18" charset="0"/>
              </a:rPr>
              <a:t>mutex</a:t>
            </a:r>
            <a:r>
              <a:rPr lang="en-US" altLang="zh-CN" sz="2400" dirty="0">
                <a:latin typeface="Times New Roman" pitchFamily="18" charset="0"/>
                <a:cs typeface="Times New Roman" pitchFamily="18" charset="0"/>
              </a:rPr>
              <a:t>)</a:t>
            </a:r>
            <a:r>
              <a:rPr lang="zh-CN" altLang="en-US" sz="2400" dirty="0">
                <a:latin typeface="Times New Roman" pitchFamily="18" charset="0"/>
                <a:cs typeface="Times New Roman" pitchFamily="18" charset="0"/>
              </a:rPr>
              <a:t>；</a:t>
            </a:r>
          </a:p>
          <a:p>
            <a:pPr>
              <a:lnSpc>
                <a:spcPct val="140000"/>
              </a:lnSpc>
            </a:pPr>
            <a:r>
              <a:rPr lang="zh-CN" altLang="en-US" sz="2400" dirty="0">
                <a:latin typeface="Times New Roman" pitchFamily="18" charset="0"/>
                <a:cs typeface="Times New Roman" pitchFamily="18" charset="0"/>
              </a:rPr>
              <a:t>　　　　　　　　　　</a:t>
            </a:r>
            <a:r>
              <a:rPr lang="en-US" altLang="zh-CN" sz="2400" dirty="0">
                <a:latin typeface="Times New Roman" pitchFamily="18" charset="0"/>
                <a:cs typeface="Times New Roman" pitchFamily="18" charset="0"/>
              </a:rPr>
              <a:t>critical section</a:t>
            </a:r>
          </a:p>
          <a:p>
            <a:pPr>
              <a:lnSpc>
                <a:spcPct val="140000"/>
              </a:lnSpc>
            </a:pPr>
            <a:r>
              <a:rPr lang="zh-CN" altLang="en-US" sz="2400" dirty="0">
                <a:latin typeface="Times New Roman" pitchFamily="18" charset="0"/>
                <a:cs typeface="Times New Roman" pitchFamily="18" charset="0"/>
              </a:rPr>
              <a:t>　　　　　　　　　　</a:t>
            </a:r>
            <a:r>
              <a:rPr lang="en-US" altLang="zh-CN" sz="2400" dirty="0">
                <a:latin typeface="Times New Roman" pitchFamily="18" charset="0"/>
                <a:cs typeface="Times New Roman" pitchFamily="18" charset="0"/>
              </a:rPr>
              <a:t>signal(</a:t>
            </a:r>
            <a:r>
              <a:rPr lang="en-US" altLang="zh-CN" sz="2400" dirty="0" err="1">
                <a:latin typeface="Times New Roman" pitchFamily="18" charset="0"/>
                <a:cs typeface="Times New Roman" pitchFamily="18" charset="0"/>
              </a:rPr>
              <a:t>mutex</a:t>
            </a:r>
            <a:r>
              <a:rPr lang="en-US" altLang="zh-CN" sz="2400" dirty="0">
                <a:latin typeface="Times New Roman" pitchFamily="18" charset="0"/>
                <a:cs typeface="Times New Roman" pitchFamily="18" charset="0"/>
              </a:rPr>
              <a:t>)</a:t>
            </a:r>
            <a:r>
              <a:rPr lang="zh-CN" altLang="en-US" sz="2400" dirty="0">
                <a:latin typeface="Times New Roman" pitchFamily="18" charset="0"/>
                <a:cs typeface="Times New Roman" pitchFamily="18" charset="0"/>
              </a:rPr>
              <a:t>；</a:t>
            </a:r>
          </a:p>
          <a:p>
            <a:pPr>
              <a:lnSpc>
                <a:spcPct val="140000"/>
              </a:lnSpc>
            </a:pPr>
            <a:r>
              <a:rPr lang="zh-CN" altLang="en-US" sz="2400" dirty="0">
                <a:latin typeface="Times New Roman" pitchFamily="18" charset="0"/>
                <a:cs typeface="Times New Roman" pitchFamily="18" charset="0"/>
              </a:rPr>
              <a:t>　　　　　　　　　　</a:t>
            </a:r>
            <a:r>
              <a:rPr lang="en-US" altLang="zh-CN" sz="2400" dirty="0">
                <a:latin typeface="Times New Roman" pitchFamily="18" charset="0"/>
                <a:cs typeface="Times New Roman" pitchFamily="18" charset="0"/>
              </a:rPr>
              <a:t>remainder section</a:t>
            </a:r>
          </a:p>
          <a:p>
            <a:pPr>
              <a:lnSpc>
                <a:spcPct val="140000"/>
              </a:lnSpc>
            </a:pPr>
            <a:r>
              <a:rPr lang="zh-CN" altLang="en-US" sz="2400" dirty="0">
                <a:latin typeface="Times New Roman" pitchFamily="18" charset="0"/>
                <a:cs typeface="Times New Roman" pitchFamily="18" charset="0"/>
              </a:rPr>
              <a:t>　　　　　　　　　</a:t>
            </a:r>
            <a:r>
              <a:rPr lang="en-US" altLang="zh-CN" sz="2400" dirty="0">
                <a:latin typeface="Times New Roman" pitchFamily="18" charset="0"/>
                <a:cs typeface="Times New Roman" pitchFamily="18" charset="0"/>
              </a:rPr>
              <a:t>until false</a:t>
            </a:r>
            <a:r>
              <a:rPr lang="zh-CN" altLang="en-US" sz="2400" dirty="0">
                <a:latin typeface="Times New Roman" pitchFamily="18" charset="0"/>
                <a:cs typeface="Times New Roman" pitchFamily="18" charset="0"/>
              </a:rPr>
              <a:t>；</a:t>
            </a:r>
          </a:p>
          <a:p>
            <a:pPr>
              <a:lnSpc>
                <a:spcPct val="140000"/>
              </a:lnSpc>
            </a:pPr>
            <a:r>
              <a:rPr lang="zh-CN" altLang="en-US" sz="2400" dirty="0">
                <a:latin typeface="Times New Roman" pitchFamily="18" charset="0"/>
                <a:cs typeface="Times New Roman" pitchFamily="18" charset="0"/>
              </a:rPr>
              <a:t>　　　　　　　　</a:t>
            </a:r>
            <a:r>
              <a:rPr lang="en-US" altLang="zh-CN" sz="2400" dirty="0">
                <a:latin typeface="Times New Roman" pitchFamily="18" charset="0"/>
                <a:cs typeface="Times New Roman" pitchFamily="18" charset="0"/>
              </a:rPr>
              <a:t>end</a:t>
            </a:r>
          </a:p>
          <a:p>
            <a:pPr>
              <a:lnSpc>
                <a:spcPct val="140000"/>
              </a:lnSpc>
            </a:pPr>
            <a:r>
              <a:rPr lang="zh-CN" altLang="en-US" sz="2400" dirty="0">
                <a:latin typeface="Times New Roman" pitchFamily="18" charset="0"/>
                <a:cs typeface="Times New Roman" pitchFamily="18" charset="0"/>
              </a:rPr>
              <a:t>　   </a:t>
            </a:r>
            <a:r>
              <a:rPr lang="en-US" altLang="zh-CN" sz="2400" dirty="0" err="1">
                <a:latin typeface="Times New Roman" pitchFamily="18" charset="0"/>
                <a:cs typeface="Times New Roman" pitchFamily="18" charset="0"/>
              </a:rPr>
              <a:t>parend</a:t>
            </a:r>
            <a:endParaRPr lang="zh-CN" altLang="en-US" sz="2400" dirty="0">
              <a:latin typeface="Times New Roman" pitchFamily="18" charset="0"/>
              <a:cs typeface="Times New Roman" pitchFamily="18" charset="0"/>
            </a:endParaRPr>
          </a:p>
        </p:txBody>
      </p:sp>
      <p:sp>
        <p:nvSpPr>
          <p:cNvPr id="5" name="Rectangle 1029"/>
          <p:cNvSpPr>
            <a:spLocks noChangeArrowheads="1"/>
          </p:cNvSpPr>
          <p:nvPr/>
        </p:nvSpPr>
        <p:spPr bwMode="auto">
          <a:xfrm>
            <a:off x="3419872" y="1988840"/>
            <a:ext cx="2160240" cy="457200"/>
          </a:xfrm>
          <a:prstGeom prst="rect">
            <a:avLst/>
          </a:prstGeom>
          <a:noFill/>
          <a:ln w="28575">
            <a:solidFill>
              <a:srgbClr val="FF0000"/>
            </a:solidFill>
            <a:miter lim="800000"/>
            <a:headEnd/>
            <a:tailEnd/>
          </a:ln>
        </p:spPr>
        <p:txBody>
          <a:bodyPr wrap="none" anchor="ctr"/>
          <a:lstStyle/>
          <a:p>
            <a:endParaRPr lang="zh-CN" altLang="en-US"/>
          </a:p>
        </p:txBody>
      </p:sp>
      <p:sp>
        <p:nvSpPr>
          <p:cNvPr id="6" name="Rectangle 1029"/>
          <p:cNvSpPr>
            <a:spLocks noChangeArrowheads="1"/>
          </p:cNvSpPr>
          <p:nvPr/>
        </p:nvSpPr>
        <p:spPr bwMode="auto">
          <a:xfrm>
            <a:off x="3419872" y="3140968"/>
            <a:ext cx="2160240" cy="457200"/>
          </a:xfrm>
          <a:prstGeom prst="rect">
            <a:avLst/>
          </a:prstGeom>
          <a:noFill/>
          <a:ln w="28575">
            <a:solidFill>
              <a:srgbClr val="FF0000"/>
            </a:solidFill>
            <a:miter lim="800000"/>
            <a:headEnd/>
            <a:tailEnd/>
          </a:ln>
        </p:spPr>
        <p:txBody>
          <a:bodyPr wrap="none" anchor="ctr"/>
          <a:lstStyle/>
          <a:p>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2019年10月9日9时46分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41</a:t>
            </a:fld>
            <a:endParaRPr lang="zh-CN" altLang="en-US"/>
          </a:p>
        </p:txBody>
      </p:sp>
      <p:sp>
        <p:nvSpPr>
          <p:cNvPr id="4" name="文本占位符 3"/>
          <p:cNvSpPr>
            <a:spLocks noGrp="1"/>
          </p:cNvSpPr>
          <p:nvPr>
            <p:ph type="body" sz="quarter" idx="13"/>
          </p:nvPr>
        </p:nvSpPr>
        <p:spPr/>
        <p:txBody>
          <a:bodyPr/>
          <a:lstStyle/>
          <a:p>
            <a:endParaRPr lang="zh-CN" altLang="en-US"/>
          </a:p>
        </p:txBody>
      </p:sp>
      <p:pic>
        <p:nvPicPr>
          <p:cNvPr id="5" name="Picture 2" descr="http://211.67.81.35/jpkc/2008sxj/zhaosuping/kecheng/pic/2-3-3.GIF"/>
          <p:cNvPicPr>
            <a:picLocks noChangeAspect="1" noChangeArrowheads="1"/>
          </p:cNvPicPr>
          <p:nvPr/>
        </p:nvPicPr>
        <p:blipFill>
          <a:blip r:embed="rId2" cstate="print"/>
          <a:srcRect/>
          <a:stretch>
            <a:fillRect/>
          </a:stretch>
        </p:blipFill>
        <p:spPr bwMode="auto">
          <a:xfrm>
            <a:off x="539552" y="1340768"/>
            <a:ext cx="7843230" cy="4536504"/>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altLang="zh-CN">
                <a:latin typeface="Times New Roman" panose="02020603050405020304" pitchFamily="18" charset="0"/>
                <a:cs typeface="Times New Roman" panose="02020603050405020304" pitchFamily="18" charset="0"/>
              </a:rPr>
              <a:t>2.3</a:t>
            </a:r>
            <a:r>
              <a:rPr lang="zh-CN" altLang="en-US" dirty="0">
                <a:latin typeface="Times New Roman" panose="02020603050405020304" pitchFamily="18" charset="0"/>
                <a:cs typeface="Times New Roman" panose="02020603050405020304" pitchFamily="18" charset="0"/>
              </a:rPr>
              <a:t>　进 程 控 制 </a:t>
            </a:r>
          </a:p>
        </p:txBody>
      </p:sp>
      <p:sp>
        <p:nvSpPr>
          <p:cNvPr id="4" name="日期占位符 3"/>
          <p:cNvSpPr>
            <a:spLocks noGrp="1"/>
          </p:cNvSpPr>
          <p:nvPr>
            <p:ph type="dt" sz="half" idx="10"/>
          </p:nvPr>
        </p:nvSpPr>
        <p:spPr/>
        <p:txBody>
          <a:bodyPr/>
          <a:lstStyle/>
          <a:p>
            <a:fld id="{1EA452A7-2E37-4A25-8902-7B1AF5004E32}" type="datetime8">
              <a:rPr lang="zh-CN" altLang="en-US" smtClean="0"/>
              <a:pPr/>
              <a:t>2019年10月9日9时46分</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5</a:t>
            </a:fld>
            <a:endParaRPr lang="zh-CN" altLang="en-US"/>
          </a:p>
        </p:txBody>
      </p:sp>
      <p:sp>
        <p:nvSpPr>
          <p:cNvPr id="8" name="Text Box 5"/>
          <p:cNvSpPr txBox="1">
            <a:spLocks noChangeArrowheads="1"/>
          </p:cNvSpPr>
          <p:nvPr/>
        </p:nvSpPr>
        <p:spPr bwMode="auto">
          <a:xfrm>
            <a:off x="323528" y="1196752"/>
            <a:ext cx="8515672" cy="38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10000"/>
              </a:lnSpc>
              <a:spcBef>
                <a:spcPct val="50000"/>
              </a:spcBef>
            </a:pPr>
            <a:r>
              <a:rPr lang="en-US" altLang="zh-CN" sz="2800" b="1">
                <a:ea typeface="+mj-ea"/>
                <a:cs typeface="Times New Roman" panose="02020603050405020304" pitchFamily="18" charset="0"/>
              </a:rPr>
              <a:t>2.3.2</a:t>
            </a:r>
            <a:r>
              <a:rPr lang="zh-CN" altLang="en-US" sz="2800" b="1" dirty="0">
                <a:ea typeface="+mj-ea"/>
                <a:cs typeface="Times New Roman" panose="02020603050405020304" pitchFamily="18" charset="0"/>
              </a:rPr>
              <a:t>　进程的创建</a:t>
            </a:r>
          </a:p>
          <a:p>
            <a:pPr eaLnBrk="1" hangingPunct="1">
              <a:lnSpc>
                <a:spcPct val="110000"/>
              </a:lnSpc>
              <a:spcBef>
                <a:spcPct val="50000"/>
              </a:spcBef>
            </a:pPr>
            <a:r>
              <a:rPr lang="zh-CN" altLang="en-US" sz="2800" b="1" dirty="0">
                <a:ea typeface="+mj-ea"/>
                <a:cs typeface="Times New Roman" panose="02020603050405020304" pitchFamily="18" charset="0"/>
              </a:rPr>
              <a:t>　　</a:t>
            </a:r>
            <a:r>
              <a:rPr lang="en-US" altLang="zh-CN" sz="2800" b="1" dirty="0">
                <a:ea typeface="+mj-ea"/>
                <a:cs typeface="Times New Roman" panose="02020603050405020304" pitchFamily="18" charset="0"/>
              </a:rPr>
              <a:t>1</a:t>
            </a:r>
            <a:r>
              <a:rPr lang="zh-CN" altLang="en-US" sz="2800" b="1" dirty="0">
                <a:ea typeface="+mj-ea"/>
                <a:cs typeface="Times New Roman" panose="02020603050405020304" pitchFamily="18" charset="0"/>
              </a:rPr>
              <a:t>．进程图</a:t>
            </a:r>
            <a:r>
              <a:rPr lang="en-US" altLang="zh-CN" sz="2800" b="1" dirty="0">
                <a:ea typeface="+mj-ea"/>
                <a:cs typeface="Times New Roman" panose="02020603050405020304" pitchFamily="18" charset="0"/>
              </a:rPr>
              <a:t>(Process Graph)</a:t>
            </a:r>
          </a:p>
          <a:p>
            <a:pPr marL="0" lvl="3" algn="just" eaLnBrk="1" hangingPunct="1">
              <a:spcBef>
                <a:spcPct val="50000"/>
              </a:spcBef>
            </a:pPr>
            <a:r>
              <a:rPr lang="zh-CN" altLang="en-US" sz="2800" b="1" dirty="0">
                <a:cs typeface="Times New Roman" panose="02020603050405020304" pitchFamily="18" charset="0"/>
              </a:rPr>
              <a:t> </a:t>
            </a:r>
          </a:p>
          <a:p>
            <a:pPr lvl="3" algn="just" eaLnBrk="1" hangingPunct="1">
              <a:spcBef>
                <a:spcPct val="50000"/>
              </a:spcBef>
            </a:pPr>
            <a:endParaRPr lang="zh-CN" altLang="en-US" sz="2800" b="1" dirty="0">
              <a:cs typeface="Times New Roman" panose="02020603050405020304" pitchFamily="18" charset="0"/>
            </a:endParaRPr>
          </a:p>
          <a:p>
            <a:pPr lvl="3" algn="just" eaLnBrk="1" hangingPunct="1">
              <a:spcBef>
                <a:spcPct val="50000"/>
              </a:spcBef>
            </a:pPr>
            <a:r>
              <a:rPr lang="en-US" altLang="zh-CN" sz="2800" b="1" dirty="0">
                <a:cs typeface="Times New Roman" panose="02020603050405020304" pitchFamily="18" charset="0"/>
              </a:rPr>
              <a:t> </a:t>
            </a:r>
          </a:p>
          <a:p>
            <a:pPr algn="just" eaLnBrk="1" hangingPunct="1">
              <a:spcBef>
                <a:spcPct val="50000"/>
              </a:spcBef>
            </a:pPr>
            <a:endParaRPr lang="zh-CN" altLang="en-US" sz="2800" b="1" dirty="0">
              <a:latin typeface="宋体"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889456789"/>
              </p:ext>
            </p:extLst>
          </p:nvPr>
        </p:nvGraphicFramePr>
        <p:xfrm>
          <a:off x="1259632" y="2276872"/>
          <a:ext cx="5791200" cy="4216400"/>
        </p:xfrm>
        <a:graphic>
          <a:graphicData uri="http://schemas.openxmlformats.org/presentationml/2006/ole">
            <mc:AlternateContent xmlns:mc="http://schemas.openxmlformats.org/markup-compatibility/2006">
              <mc:Choice xmlns:v="urn:schemas-microsoft-com:vml" Requires="v">
                <p:oleObj spid="_x0000_s3085" r:id="rId3" imgW="2336633" imgH="1577134" progId="Visio.Drawing.11">
                  <p:embed/>
                </p:oleObj>
              </mc:Choice>
              <mc:Fallback>
                <p:oleObj r:id="rId3" imgW="2336633" imgH="1577134"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6802"/>
                      <a:stretch>
                        <a:fillRect/>
                      </a:stretch>
                    </p:blipFill>
                    <p:spPr bwMode="auto">
                      <a:xfrm>
                        <a:off x="1259632" y="2276872"/>
                        <a:ext cx="5791200" cy="421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291084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2019年10月9日9时46分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6</a:t>
            </a:fld>
            <a:endParaRPr lang="zh-CN" altLang="en-US"/>
          </a:p>
        </p:txBody>
      </p:sp>
      <p:sp>
        <p:nvSpPr>
          <p:cNvPr id="4" name="文本占位符 3"/>
          <p:cNvSpPr>
            <a:spLocks noGrp="1"/>
          </p:cNvSpPr>
          <p:nvPr>
            <p:ph type="body" sz="quarter" idx="13"/>
          </p:nvPr>
        </p:nvSpPr>
        <p:spPr>
          <a:xfrm>
            <a:off x="468313" y="692151"/>
            <a:ext cx="8207375" cy="792634"/>
          </a:xfrm>
        </p:spPr>
        <p:txBody>
          <a:bodyPr/>
          <a:lstStyle/>
          <a:p>
            <a:r>
              <a:rPr lang="zh-CN" altLang="en-US" b="1" dirty="0">
                <a:latin typeface="宋体" charset="-122"/>
              </a:rPr>
              <a:t>　</a:t>
            </a:r>
            <a:r>
              <a:rPr lang="en-US" altLang="zh-CN" b="1" dirty="0">
                <a:latin typeface="宋体" charset="-122"/>
              </a:rPr>
              <a:t>2</a:t>
            </a:r>
            <a:r>
              <a:rPr lang="zh-CN" altLang="en-US" b="1" dirty="0">
                <a:latin typeface="宋体" charset="-122"/>
              </a:rPr>
              <a:t>．引起创建进程的事件</a:t>
            </a:r>
          </a:p>
        </p:txBody>
      </p:sp>
      <p:graphicFrame>
        <p:nvGraphicFramePr>
          <p:cNvPr id="7" name="图示 6"/>
          <p:cNvGraphicFramePr/>
          <p:nvPr>
            <p:extLst>
              <p:ext uri="{D42A27DB-BD31-4B8C-83A1-F6EECF244321}">
                <p14:modId xmlns:p14="http://schemas.microsoft.com/office/powerpoint/2010/main" val="350682507"/>
              </p:ext>
            </p:extLst>
          </p:nvPr>
        </p:nvGraphicFramePr>
        <p:xfrm>
          <a:off x="683568" y="1772816"/>
          <a:ext cx="7632848" cy="44644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8719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2019年10月9日9时46分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7</a:t>
            </a:fld>
            <a:endParaRPr lang="zh-CN" altLang="en-US"/>
          </a:p>
        </p:txBody>
      </p:sp>
      <p:sp>
        <p:nvSpPr>
          <p:cNvPr id="4" name="文本占位符 3"/>
          <p:cNvSpPr>
            <a:spLocks noGrp="1"/>
          </p:cNvSpPr>
          <p:nvPr>
            <p:ph type="body" sz="quarter" idx="13"/>
          </p:nvPr>
        </p:nvSpPr>
        <p:spPr/>
        <p:txBody>
          <a:bodyPr/>
          <a:lstStyle/>
          <a:p>
            <a:pPr algn="just">
              <a:lnSpc>
                <a:spcPct val="130000"/>
              </a:lnSpc>
              <a:spcBef>
                <a:spcPct val="50000"/>
              </a:spcBef>
            </a:pPr>
            <a:r>
              <a:rPr lang="en-US" altLang="zh-CN" b="1" dirty="0">
                <a:latin typeface="宋体" charset="-122"/>
              </a:rPr>
              <a:t>3</a:t>
            </a:r>
            <a:r>
              <a:rPr lang="zh-CN" altLang="en-US" b="1" dirty="0">
                <a:latin typeface="宋体" charset="-122"/>
              </a:rPr>
              <a:t>．进程的创建</a:t>
            </a:r>
            <a:r>
              <a:rPr lang="en-US" altLang="zh-CN" b="1" dirty="0">
                <a:latin typeface="宋体" charset="-122"/>
              </a:rPr>
              <a:t>(Creation of Process)</a:t>
            </a:r>
          </a:p>
          <a:p>
            <a:pPr algn="just">
              <a:lnSpc>
                <a:spcPct val="130000"/>
              </a:lnSpc>
              <a:spcBef>
                <a:spcPct val="50000"/>
              </a:spcBef>
            </a:pPr>
            <a:r>
              <a:rPr lang="zh-CN" altLang="en-US" b="1" dirty="0">
                <a:latin typeface="宋体" charset="-122"/>
              </a:rPr>
              <a:t>　　一旦操作系统发现了要求创建新进程的事件后，便调用进程创建原语</a:t>
            </a:r>
            <a:r>
              <a:rPr lang="en-US" altLang="zh-CN" b="1" dirty="0" err="1">
                <a:latin typeface="宋体" charset="-122"/>
              </a:rPr>
              <a:t>Creat</a:t>
            </a:r>
            <a:r>
              <a:rPr lang="en-US" altLang="zh-CN" b="1" dirty="0">
                <a:latin typeface="宋体" charset="-122"/>
              </a:rPr>
              <a:t>( )</a:t>
            </a:r>
            <a:r>
              <a:rPr lang="zh-CN" altLang="en-US" b="1" dirty="0">
                <a:latin typeface="宋体" charset="-122"/>
              </a:rPr>
              <a:t>按下述步骤创建一个新进程。</a:t>
            </a:r>
          </a:p>
          <a:p>
            <a:pPr marL="788670" lvl="1" indent="-514350">
              <a:buAutoNum type="arabicParenBoth"/>
            </a:pPr>
            <a:r>
              <a:rPr lang="zh-CN" altLang="en-US" b="1" dirty="0">
                <a:solidFill>
                  <a:srgbClr val="0070C0"/>
                </a:solidFill>
                <a:latin typeface="宋体" charset="-122"/>
              </a:rPr>
              <a:t>申请空白</a:t>
            </a:r>
            <a:r>
              <a:rPr lang="en-US" altLang="zh-CN" b="1" dirty="0">
                <a:solidFill>
                  <a:srgbClr val="0070C0"/>
                </a:solidFill>
              </a:rPr>
              <a:t>PCB</a:t>
            </a:r>
            <a:r>
              <a:rPr lang="zh-CN" altLang="en-US" b="1" dirty="0">
                <a:solidFill>
                  <a:srgbClr val="0070C0"/>
                </a:solidFill>
                <a:latin typeface="宋体" charset="-122"/>
              </a:rPr>
              <a:t>。</a:t>
            </a:r>
            <a:endParaRPr lang="en-US" altLang="zh-CN" b="1" dirty="0">
              <a:solidFill>
                <a:srgbClr val="0070C0"/>
              </a:solidFill>
              <a:latin typeface="宋体" charset="-122"/>
            </a:endParaRPr>
          </a:p>
          <a:p>
            <a:pPr marL="788670" lvl="1" indent="-514350">
              <a:buAutoNum type="arabicParenBoth"/>
            </a:pPr>
            <a:r>
              <a:rPr lang="zh-CN" altLang="en-US" b="1" dirty="0">
                <a:solidFill>
                  <a:srgbClr val="0070C0"/>
                </a:solidFill>
                <a:latin typeface="宋体" charset="-122"/>
              </a:rPr>
              <a:t>为新进程分配资源。</a:t>
            </a:r>
            <a:endParaRPr lang="en-US" altLang="zh-CN" b="1" dirty="0">
              <a:solidFill>
                <a:srgbClr val="0070C0"/>
              </a:solidFill>
              <a:latin typeface="宋体" charset="-122"/>
            </a:endParaRPr>
          </a:p>
          <a:p>
            <a:pPr marL="788670" lvl="1" indent="-514350">
              <a:buAutoNum type="arabicParenBoth"/>
            </a:pPr>
            <a:r>
              <a:rPr lang="zh-CN" altLang="en-US" b="1" dirty="0">
                <a:solidFill>
                  <a:srgbClr val="0070C0"/>
                </a:solidFill>
                <a:latin typeface="宋体" charset="-122"/>
              </a:rPr>
              <a:t>初始化进程控制块。</a:t>
            </a:r>
            <a:endParaRPr lang="en-US" altLang="zh-CN" b="1" dirty="0">
              <a:solidFill>
                <a:srgbClr val="0070C0"/>
              </a:solidFill>
              <a:latin typeface="宋体" charset="-122"/>
            </a:endParaRPr>
          </a:p>
          <a:p>
            <a:pPr marL="788670" lvl="1" indent="-514350">
              <a:buAutoNum type="arabicParenBoth"/>
            </a:pPr>
            <a:r>
              <a:rPr lang="zh-CN" altLang="en-US" b="1" dirty="0">
                <a:solidFill>
                  <a:srgbClr val="0070C0"/>
                </a:solidFill>
                <a:latin typeface="宋体" charset="-122"/>
              </a:rPr>
              <a:t>将新进程插入就绪队列</a:t>
            </a:r>
            <a:endParaRPr lang="zh-CN" altLang="en-US" b="1" dirty="0">
              <a:solidFill>
                <a:srgbClr val="0070C0"/>
              </a:solidFill>
            </a:endParaRPr>
          </a:p>
        </p:txBody>
      </p:sp>
    </p:spTree>
    <p:extLst>
      <p:ext uri="{BB962C8B-B14F-4D97-AF65-F5344CB8AC3E}">
        <p14:creationId xmlns:p14="http://schemas.microsoft.com/office/powerpoint/2010/main" val="643899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2019年10月9日9时46分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8</a:t>
            </a:fld>
            <a:endParaRPr lang="zh-CN" altLang="en-US"/>
          </a:p>
        </p:txBody>
      </p:sp>
      <p:sp>
        <p:nvSpPr>
          <p:cNvPr id="4" name="文本占位符 3"/>
          <p:cNvSpPr>
            <a:spLocks noGrp="1"/>
          </p:cNvSpPr>
          <p:nvPr>
            <p:ph type="body" sz="quarter" idx="13"/>
          </p:nvPr>
        </p:nvSpPr>
        <p:spPr>
          <a:xfrm>
            <a:off x="468313" y="692151"/>
            <a:ext cx="8207375" cy="1656730"/>
          </a:xfrm>
        </p:spPr>
        <p:txBody>
          <a:bodyPr/>
          <a:lstStyle/>
          <a:p>
            <a:pPr>
              <a:lnSpc>
                <a:spcPct val="150000"/>
              </a:lnSpc>
            </a:pPr>
            <a:r>
              <a:rPr lang="en-US" altLang="zh-CN" b="1">
                <a:latin typeface="Times New Roman" panose="02020603050405020304" pitchFamily="18" charset="0"/>
                <a:cs typeface="Times New Roman" panose="02020603050405020304" pitchFamily="18" charset="0"/>
              </a:rPr>
              <a:t>2.3.3</a:t>
            </a:r>
            <a:r>
              <a:rPr lang="zh-CN" altLang="en-US" b="1" dirty="0">
                <a:latin typeface="Times New Roman" panose="02020603050405020304" pitchFamily="18" charset="0"/>
                <a:cs typeface="Times New Roman" panose="02020603050405020304" pitchFamily="18" charset="0"/>
              </a:rPr>
              <a:t>　进程的终止</a:t>
            </a:r>
          </a:p>
          <a:p>
            <a:pPr>
              <a:lnSpc>
                <a:spcPct val="150000"/>
              </a:lnSpc>
            </a:pP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1</a:t>
            </a:r>
            <a:r>
              <a:rPr lang="zh-CN" altLang="en-US" b="1" dirty="0">
                <a:latin typeface="Times New Roman" panose="02020603050405020304" pitchFamily="18" charset="0"/>
                <a:cs typeface="Times New Roman" panose="02020603050405020304" pitchFamily="18" charset="0"/>
              </a:rPr>
              <a:t>．引起进程终止的事件</a:t>
            </a:r>
            <a:endParaRPr lang="en-US" altLang="zh-CN" b="1" dirty="0">
              <a:latin typeface="Times New Roman" panose="02020603050405020304" pitchFamily="18" charset="0"/>
              <a:cs typeface="Times New Roman" panose="02020603050405020304" pitchFamily="18" charset="0"/>
            </a:endParaRPr>
          </a:p>
          <a:p>
            <a:endParaRPr lang="zh-CN" altLang="en-US" dirty="0">
              <a:latin typeface="宋体" charset="-122"/>
            </a:endParaRPr>
          </a:p>
          <a:p>
            <a:endParaRPr lang="zh-CN" altLang="en-US" dirty="0">
              <a:latin typeface="Times New Roman" panose="02020603050405020304" pitchFamily="18" charset="0"/>
              <a:cs typeface="Times New Roman" panose="02020603050405020304" pitchFamily="18" charset="0"/>
            </a:endParaRPr>
          </a:p>
        </p:txBody>
      </p:sp>
      <p:graphicFrame>
        <p:nvGraphicFramePr>
          <p:cNvPr id="6" name="图示 5"/>
          <p:cNvGraphicFramePr/>
          <p:nvPr>
            <p:extLst>
              <p:ext uri="{D42A27DB-BD31-4B8C-83A1-F6EECF244321}">
                <p14:modId xmlns:p14="http://schemas.microsoft.com/office/powerpoint/2010/main" val="470271075"/>
              </p:ext>
            </p:extLst>
          </p:nvPr>
        </p:nvGraphicFramePr>
        <p:xfrm>
          <a:off x="1475656" y="2924944"/>
          <a:ext cx="5886400" cy="24778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5572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2019年10月9日9时46分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9</a:t>
            </a:fld>
            <a:endParaRPr lang="zh-CN" altLang="en-US"/>
          </a:p>
        </p:txBody>
      </p:sp>
      <p:sp>
        <p:nvSpPr>
          <p:cNvPr id="4" name="文本占位符 3"/>
          <p:cNvSpPr>
            <a:spLocks noGrp="1"/>
          </p:cNvSpPr>
          <p:nvPr>
            <p:ph type="body" sz="quarter" idx="13"/>
          </p:nvPr>
        </p:nvSpPr>
        <p:spPr/>
        <p:txBody>
          <a:bodyPr>
            <a:normAutofit fontScale="92500"/>
          </a:bodyPr>
          <a:lstStyle/>
          <a:p>
            <a:pPr>
              <a:lnSpc>
                <a:spcPct val="150000"/>
              </a:lnSpc>
            </a:pPr>
            <a:r>
              <a:rPr lang="en-US" altLang="zh-CN" b="1" dirty="0"/>
              <a:t>2</a:t>
            </a:r>
            <a:r>
              <a:rPr lang="zh-CN" altLang="en-US" b="1" dirty="0"/>
              <a:t>．进程的终止过程</a:t>
            </a:r>
          </a:p>
          <a:p>
            <a:pPr>
              <a:lnSpc>
                <a:spcPct val="150000"/>
              </a:lnSpc>
            </a:pPr>
            <a:r>
              <a:rPr lang="zh-CN" altLang="en-US" b="1" dirty="0"/>
              <a:t>　　如果系统中发生了上述要求终止进程的某事件，</a:t>
            </a:r>
            <a:r>
              <a:rPr lang="en-US" altLang="zh-CN" b="1" dirty="0"/>
              <a:t>OS</a:t>
            </a:r>
            <a:r>
              <a:rPr lang="zh-CN" altLang="en-US" b="1" dirty="0"/>
              <a:t>便调用进程终止原语，按下述过程去终止指定的进程。</a:t>
            </a:r>
            <a:endParaRPr lang="en-US" altLang="zh-CN" b="1" dirty="0"/>
          </a:p>
          <a:p>
            <a:pPr>
              <a:lnSpc>
                <a:spcPct val="150000"/>
              </a:lnSpc>
            </a:pPr>
            <a:r>
              <a:rPr lang="en-US" altLang="zh-CN" b="1" dirty="0"/>
              <a:t>    (1) </a:t>
            </a:r>
            <a:r>
              <a:rPr lang="zh-CN" altLang="en-US" b="1" dirty="0"/>
              <a:t>根据被终止进程的标识符，从</a:t>
            </a:r>
            <a:r>
              <a:rPr lang="en-US" altLang="zh-CN" b="1" dirty="0"/>
              <a:t>PCB</a:t>
            </a:r>
            <a:r>
              <a:rPr lang="zh-CN" altLang="en-US" b="1" dirty="0"/>
              <a:t>集合中检索出该进程的</a:t>
            </a:r>
            <a:r>
              <a:rPr lang="en-US" altLang="zh-CN" b="1" dirty="0"/>
              <a:t>PCB</a:t>
            </a:r>
            <a:r>
              <a:rPr lang="zh-CN" altLang="en-US" b="1" dirty="0"/>
              <a:t>，从中读出该进程的状态。</a:t>
            </a:r>
          </a:p>
          <a:p>
            <a:pPr>
              <a:lnSpc>
                <a:spcPct val="150000"/>
              </a:lnSpc>
            </a:pPr>
            <a:r>
              <a:rPr lang="zh-CN" altLang="en-US" b="1" dirty="0"/>
              <a:t>　　</a:t>
            </a:r>
            <a:r>
              <a:rPr lang="en-US" altLang="zh-CN" b="1" dirty="0"/>
              <a:t>(2) </a:t>
            </a:r>
            <a:r>
              <a:rPr lang="zh-CN" altLang="en-US" b="1" dirty="0"/>
              <a:t>若被终止进程正处于执行状态，应立即终止该进程的执行，并置调度标志为真，用于指示该进程被终止后应重新进行调度。 </a:t>
            </a:r>
          </a:p>
          <a:p>
            <a:endParaRPr lang="zh-CN" altLang="en-US" dirty="0"/>
          </a:p>
        </p:txBody>
      </p:sp>
    </p:spTree>
    <p:extLst>
      <p:ext uri="{BB962C8B-B14F-4D97-AF65-F5344CB8AC3E}">
        <p14:creationId xmlns:p14="http://schemas.microsoft.com/office/powerpoint/2010/main" val="12491862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质朴">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质朴">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1727</TotalTime>
  <Words>1986</Words>
  <Application>Microsoft Office PowerPoint</Application>
  <PresentationFormat>全屏显示(4:3)</PresentationFormat>
  <Paragraphs>311</Paragraphs>
  <Slides>41</Slides>
  <Notes>16</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41</vt:i4>
      </vt:variant>
    </vt:vector>
  </HeadingPairs>
  <TitlesOfParts>
    <vt:vector size="51" baseType="lpstr">
      <vt:lpstr>黑体</vt:lpstr>
      <vt:lpstr>宋体</vt:lpstr>
      <vt:lpstr>Bookman Old Style</vt:lpstr>
      <vt:lpstr>Calibri</vt:lpstr>
      <vt:lpstr>Gill Sans MT</vt:lpstr>
      <vt:lpstr>Times New Roman</vt:lpstr>
      <vt:lpstr>Wingdings</vt:lpstr>
      <vt:lpstr>Wingdings 3</vt:lpstr>
      <vt:lpstr>质朴</vt:lpstr>
      <vt:lpstr>Microsoft Visio 2003-2010 Drawing</vt:lpstr>
      <vt:lpstr>第4讲</vt:lpstr>
      <vt:lpstr>本次课程主要内容</vt:lpstr>
      <vt:lpstr>2.3　进 程 控 制 </vt:lpstr>
      <vt:lpstr>2.3　进 程 控 制 </vt:lpstr>
      <vt:lpstr>2.3　进 程 控 制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2.3  进程同步 </vt:lpstr>
      <vt:lpstr>2.3  进程同步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T430</dc:creator>
  <cp:lastModifiedBy>ThinkPad</cp:lastModifiedBy>
  <cp:revision>94</cp:revision>
  <dcterms:created xsi:type="dcterms:W3CDTF">2013-09-15T00:45:06Z</dcterms:created>
  <dcterms:modified xsi:type="dcterms:W3CDTF">2019-10-09T02:48:04Z</dcterms:modified>
</cp:coreProperties>
</file>