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handoutMasterIdLst>
    <p:handoutMasterId r:id="rId20"/>
  </p:handoutMasterIdLst>
  <p:sldIdLst>
    <p:sldId id="256" r:id="rId2"/>
    <p:sldId id="259" r:id="rId3"/>
    <p:sldId id="263" r:id="rId4"/>
    <p:sldId id="290" r:id="rId5"/>
    <p:sldId id="291" r:id="rId6"/>
    <p:sldId id="292" r:id="rId7"/>
    <p:sldId id="293" r:id="rId8"/>
    <p:sldId id="280" r:id="rId9"/>
    <p:sldId id="281" r:id="rId10"/>
    <p:sldId id="294" r:id="rId11"/>
    <p:sldId id="283" r:id="rId12"/>
    <p:sldId id="284" r:id="rId13"/>
    <p:sldId id="285" r:id="rId14"/>
    <p:sldId id="286" r:id="rId15"/>
    <p:sldId id="287" r:id="rId16"/>
    <p:sldId id="288" r:id="rId17"/>
    <p:sldId id="289"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9136" autoAdjust="0"/>
  </p:normalViewPr>
  <p:slideViewPr>
    <p:cSldViewPr>
      <p:cViewPr varScale="1">
        <p:scale>
          <a:sx n="68" d="100"/>
          <a:sy n="68" d="100"/>
        </p:scale>
        <p:origin x="1814" y="67"/>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2019/10/11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1447451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2019/10/11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7805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宋体" pitchFamily="2" charset="-122"/>
              </a:rPr>
              <a:t>我们可利用一个数组来表示上述的具有</a:t>
            </a:r>
            <a:r>
              <a:rPr lang="en-US" altLang="zh-CN" dirty="0"/>
              <a:t>n</a:t>
            </a:r>
            <a:r>
              <a:rPr lang="zh-CN" altLang="en-US" dirty="0">
                <a:latin typeface="宋体" pitchFamily="2" charset="-122"/>
              </a:rPr>
              <a:t>个</a:t>
            </a:r>
            <a:r>
              <a:rPr lang="en-US" altLang="zh-CN" dirty="0"/>
              <a:t>(0</a:t>
            </a:r>
            <a:r>
              <a:rPr lang="zh-CN" altLang="en-US" dirty="0">
                <a:latin typeface="宋体" pitchFamily="2" charset="-122"/>
              </a:rPr>
              <a:t>，</a:t>
            </a:r>
            <a:r>
              <a:rPr lang="en-US" altLang="zh-CN" dirty="0"/>
              <a:t>1</a:t>
            </a:r>
            <a:r>
              <a:rPr lang="zh-CN" altLang="en-US" dirty="0">
                <a:latin typeface="宋体" pitchFamily="2" charset="-122"/>
              </a:rPr>
              <a:t>，</a:t>
            </a:r>
            <a:r>
              <a:rPr lang="en-US" altLang="zh-CN" dirty="0"/>
              <a:t>…</a:t>
            </a:r>
            <a:r>
              <a:rPr lang="zh-CN" altLang="en-US" dirty="0">
                <a:latin typeface="宋体" pitchFamily="2" charset="-122"/>
              </a:rPr>
              <a:t>，</a:t>
            </a:r>
            <a:r>
              <a:rPr lang="en-US" altLang="zh-CN" dirty="0"/>
              <a:t>n-1)</a:t>
            </a:r>
            <a:r>
              <a:rPr lang="zh-CN" altLang="en-US" dirty="0">
                <a:latin typeface="宋体" pitchFamily="2" charset="-122"/>
              </a:rPr>
              <a:t>缓冲区的缓冲池。用输入指针</a:t>
            </a:r>
            <a:r>
              <a:rPr lang="en-US" altLang="zh-CN" dirty="0"/>
              <a:t>in</a:t>
            </a:r>
            <a:r>
              <a:rPr lang="zh-CN" altLang="en-US" dirty="0">
                <a:latin typeface="宋体" pitchFamily="2" charset="-122"/>
              </a:rPr>
              <a:t>来指示下一个可投放产品的缓冲区，每当生产者进程生产并投放一个产品后，输入指针加</a:t>
            </a:r>
            <a:r>
              <a:rPr lang="en-US" altLang="zh-CN" dirty="0"/>
              <a:t>1</a:t>
            </a:r>
            <a:r>
              <a:rPr lang="zh-CN" altLang="en-US" dirty="0">
                <a:latin typeface="宋体" pitchFamily="2" charset="-122"/>
              </a:rPr>
              <a:t>；用一个输出指针</a:t>
            </a:r>
            <a:r>
              <a:rPr lang="en-US" altLang="zh-CN" dirty="0"/>
              <a:t>out</a:t>
            </a:r>
            <a:r>
              <a:rPr lang="zh-CN" altLang="en-US" dirty="0">
                <a:latin typeface="宋体" pitchFamily="2" charset="-122"/>
              </a:rPr>
              <a:t>来指示下一个可从中获取产品的缓冲区，每当消费者进程取走一个产品后，输出指针加</a:t>
            </a:r>
            <a:r>
              <a:rPr lang="en-US" altLang="zh-CN" dirty="0"/>
              <a:t>1</a:t>
            </a:r>
            <a:r>
              <a:rPr lang="zh-CN" altLang="en-US" dirty="0">
                <a:latin typeface="宋体" pitchFamily="2" charset="-122"/>
              </a:rPr>
              <a:t>。由于这里的缓冲池是组织成循环缓冲的，故应把输入指针加</a:t>
            </a:r>
            <a:r>
              <a:rPr lang="en-US" altLang="zh-CN" dirty="0"/>
              <a:t>1</a:t>
            </a:r>
            <a:r>
              <a:rPr lang="zh-CN" altLang="en-US" dirty="0">
                <a:latin typeface="宋体" pitchFamily="2" charset="-122"/>
              </a:rPr>
              <a:t>表示成</a:t>
            </a:r>
            <a:r>
              <a:rPr lang="zh-CN" altLang="en-US" dirty="0"/>
              <a:t> </a:t>
            </a:r>
            <a:r>
              <a:rPr lang="en-US" altLang="zh-CN" dirty="0"/>
              <a:t>in:= (in+1)mod n</a:t>
            </a:r>
            <a:r>
              <a:rPr lang="zh-CN" altLang="en-US" dirty="0">
                <a:latin typeface="宋体" pitchFamily="2" charset="-122"/>
              </a:rPr>
              <a:t>；</a:t>
            </a:r>
            <a:r>
              <a:rPr lang="zh-CN" altLang="en-US" dirty="0"/>
              <a:t> </a:t>
            </a:r>
            <a:r>
              <a:rPr lang="zh-CN" altLang="en-US" dirty="0">
                <a:latin typeface="宋体" pitchFamily="2" charset="-122"/>
              </a:rPr>
              <a:t>输出指针加</a:t>
            </a:r>
            <a:r>
              <a:rPr lang="en-US" altLang="zh-CN" dirty="0"/>
              <a:t>1</a:t>
            </a:r>
            <a:r>
              <a:rPr lang="zh-CN" altLang="en-US" dirty="0">
                <a:latin typeface="宋体" pitchFamily="2" charset="-122"/>
              </a:rPr>
              <a:t>表示成</a:t>
            </a:r>
            <a:r>
              <a:rPr lang="en-US" altLang="zh-CN" dirty="0"/>
              <a:t>out:= (out+1) mod n</a:t>
            </a:r>
            <a:r>
              <a:rPr lang="zh-CN" altLang="en-US" dirty="0">
                <a:latin typeface="宋体" pitchFamily="2" charset="-122"/>
              </a:rPr>
              <a:t>。</a:t>
            </a:r>
            <a:r>
              <a:rPr lang="zh-CN" altLang="en-US" u="dashHeavy" baseline="0" dirty="0">
                <a:solidFill>
                  <a:srgbClr val="FF0000"/>
                </a:solidFill>
                <a:latin typeface="宋体" pitchFamily="2" charset="-122"/>
              </a:rPr>
              <a:t>当</a:t>
            </a:r>
            <a:r>
              <a:rPr lang="zh-CN" altLang="en-US" u="dashHeavy" baseline="0" dirty="0">
                <a:solidFill>
                  <a:srgbClr val="FF0000"/>
                </a:solidFill>
              </a:rPr>
              <a:t> </a:t>
            </a:r>
            <a:r>
              <a:rPr lang="en-US" altLang="zh-CN" u="dashHeavy" baseline="0" dirty="0">
                <a:solidFill>
                  <a:srgbClr val="FF0000"/>
                </a:solidFill>
              </a:rPr>
              <a:t>(in+1) mod n=out</a:t>
            </a:r>
            <a:r>
              <a:rPr lang="zh-CN" altLang="en-US" u="dashHeavy" baseline="0" dirty="0">
                <a:solidFill>
                  <a:srgbClr val="FF0000"/>
                </a:solidFill>
                <a:latin typeface="宋体" pitchFamily="2" charset="-122"/>
              </a:rPr>
              <a:t>时表示缓冲池满；而</a:t>
            </a:r>
            <a:r>
              <a:rPr lang="en-US" altLang="zh-CN" u="dashHeavy" baseline="0" dirty="0">
                <a:solidFill>
                  <a:srgbClr val="FF0000"/>
                </a:solidFill>
              </a:rPr>
              <a:t>in=out</a:t>
            </a:r>
            <a:r>
              <a:rPr lang="zh-CN" altLang="en-US" u="dashHeavy" baseline="0" dirty="0">
                <a:solidFill>
                  <a:srgbClr val="FF0000"/>
                </a:solidFill>
                <a:latin typeface="宋体" pitchFamily="2" charset="-122"/>
              </a:rPr>
              <a:t>则表示缓冲池空</a:t>
            </a:r>
            <a:r>
              <a:rPr lang="zh-CN" altLang="en-US" dirty="0">
                <a:latin typeface="宋体" pitchFamily="2" charset="-122"/>
              </a:rPr>
              <a:t>。此外，还引入了一个整型变量</a:t>
            </a:r>
            <a:r>
              <a:rPr lang="en-US" altLang="zh-CN" dirty="0"/>
              <a:t>counter</a:t>
            </a:r>
            <a:r>
              <a:rPr lang="zh-CN" altLang="en-US" dirty="0">
                <a:latin typeface="宋体" pitchFamily="2" charset="-122"/>
              </a:rPr>
              <a:t>，其初始值为</a:t>
            </a:r>
            <a:r>
              <a:rPr lang="en-US" altLang="zh-CN" dirty="0"/>
              <a:t>0</a:t>
            </a:r>
            <a:r>
              <a:rPr lang="zh-CN" altLang="en-US" dirty="0">
                <a:latin typeface="宋体" pitchFamily="2" charset="-122"/>
              </a:rPr>
              <a:t>。每当生产者进程向缓冲池中投放一个产品后，使</a:t>
            </a:r>
            <a:r>
              <a:rPr lang="en-US" altLang="zh-CN" dirty="0"/>
              <a:t>counter</a:t>
            </a:r>
            <a:r>
              <a:rPr lang="zh-CN" altLang="en-US" dirty="0">
                <a:latin typeface="宋体" pitchFamily="2" charset="-122"/>
              </a:rPr>
              <a:t>加</a:t>
            </a:r>
            <a:r>
              <a:rPr lang="en-US" altLang="zh-CN" dirty="0"/>
              <a:t>1</a:t>
            </a:r>
            <a:r>
              <a:rPr lang="zh-CN" altLang="en-US" dirty="0">
                <a:latin typeface="宋体" pitchFamily="2" charset="-122"/>
              </a:rPr>
              <a:t>；反之，每当消费者进程从中取走一个产品时，使</a:t>
            </a:r>
            <a:r>
              <a:rPr lang="en-US" altLang="zh-CN" dirty="0"/>
              <a:t>counter</a:t>
            </a:r>
            <a:r>
              <a:rPr lang="zh-CN" altLang="en-US" dirty="0">
                <a:latin typeface="宋体" pitchFamily="2" charset="-122"/>
              </a:rPr>
              <a:t>减</a:t>
            </a:r>
            <a:r>
              <a:rPr lang="en-US" altLang="zh-CN" dirty="0"/>
              <a:t>1</a:t>
            </a:r>
            <a:r>
              <a:rPr lang="zh-CN" altLang="en-US" dirty="0">
                <a:latin typeface="宋体" pitchFamily="2" charset="-122"/>
              </a:rPr>
              <a:t>。生产者和消费者两进程共享下面的变量：</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宋体" pitchFamily="2" charset="-122"/>
              </a:rPr>
              <a:t>指针</a:t>
            </a:r>
            <a:r>
              <a:rPr lang="en-US" altLang="zh-CN" dirty="0"/>
              <a:t>in</a:t>
            </a:r>
            <a:r>
              <a:rPr lang="zh-CN" altLang="en-US" dirty="0">
                <a:latin typeface="宋体" pitchFamily="2" charset="-122"/>
              </a:rPr>
              <a:t>和</a:t>
            </a:r>
            <a:r>
              <a:rPr lang="en-US" altLang="zh-CN" dirty="0"/>
              <a:t>out</a:t>
            </a:r>
            <a:r>
              <a:rPr lang="zh-CN" altLang="en-US" dirty="0">
                <a:latin typeface="宋体" pitchFamily="2" charset="-122"/>
              </a:rPr>
              <a:t>初始化为</a:t>
            </a:r>
            <a:r>
              <a:rPr lang="en-US" altLang="zh-CN" dirty="0"/>
              <a:t>1</a:t>
            </a:r>
            <a:r>
              <a:rPr lang="zh-CN" altLang="en-US" dirty="0">
                <a:latin typeface="宋体" pitchFamily="2" charset="-122"/>
              </a:rPr>
              <a:t>。在生产者和消费者进程的描述中，</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noop</a:t>
            </a:r>
            <a:r>
              <a:rPr lang="zh-CN" altLang="en-US" dirty="0">
                <a:latin typeface="宋体" pitchFamily="2" charset="-122"/>
              </a:rPr>
              <a:t>是一条空操作指令，</a:t>
            </a:r>
            <a:r>
              <a:rPr lang="en-US" altLang="zh-CN" dirty="0"/>
              <a:t>while condition do no-op</a:t>
            </a:r>
            <a:r>
              <a:rPr lang="zh-CN" altLang="en-US" dirty="0">
                <a:latin typeface="宋体" pitchFamily="2" charset="-122"/>
              </a:rPr>
              <a:t>语句表示重复的测试条件</a:t>
            </a:r>
            <a:r>
              <a:rPr lang="en-US" altLang="zh-CN" dirty="0"/>
              <a:t>(</a:t>
            </a:r>
            <a:r>
              <a:rPr lang="en-US" altLang="zh-CN" dirty="0" err="1"/>
              <a:t>condication</a:t>
            </a:r>
            <a:r>
              <a:rPr lang="en-US" altLang="zh-CN" dirty="0"/>
              <a:t>)</a:t>
            </a:r>
            <a:r>
              <a:rPr lang="zh-CN" altLang="en-US" dirty="0">
                <a:latin typeface="宋体" pitchFamily="2" charset="-122"/>
              </a:rPr>
              <a:t>，重复测试应进行到该条件变为</a:t>
            </a:r>
            <a:r>
              <a:rPr lang="en-US" altLang="zh-CN" dirty="0"/>
              <a:t>false(</a:t>
            </a:r>
            <a:r>
              <a:rPr lang="zh-CN" altLang="en-US" dirty="0">
                <a:latin typeface="宋体" pitchFamily="2" charset="-122"/>
              </a:rPr>
              <a:t>假</a:t>
            </a:r>
            <a:r>
              <a:rPr lang="en-US" altLang="zh-CN" dirty="0"/>
              <a:t>)</a:t>
            </a:r>
            <a:r>
              <a:rPr lang="zh-CN" altLang="en-US" dirty="0">
                <a:latin typeface="宋体" pitchFamily="2" charset="-122"/>
              </a:rPr>
              <a:t>，即到该条件不成立时为止。在生产者进程中使用一局部变量</a:t>
            </a:r>
            <a:r>
              <a:rPr lang="en-US" altLang="zh-CN" dirty="0" err="1"/>
              <a:t>nextp</a:t>
            </a:r>
            <a:r>
              <a:rPr lang="zh-CN" altLang="en-US" dirty="0">
                <a:latin typeface="宋体" pitchFamily="2" charset="-122"/>
              </a:rPr>
              <a:t>，用于暂时存放每次刚生产出来的产品；而在消费者进程中，则使用一个局部变量</a:t>
            </a:r>
            <a:r>
              <a:rPr lang="en-US" altLang="zh-CN" dirty="0" err="1"/>
              <a:t>nextc</a:t>
            </a:r>
            <a:r>
              <a:rPr lang="zh-CN" altLang="en-US" dirty="0">
                <a:latin typeface="宋体" pitchFamily="2" charset="-122"/>
              </a:rPr>
              <a:t>，用于存放每次要消费的产品。</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noop</a:t>
            </a:r>
            <a:r>
              <a:rPr lang="zh-CN" altLang="en-US" dirty="0">
                <a:latin typeface="宋体" pitchFamily="2" charset="-122"/>
              </a:rPr>
              <a:t>是一条空操作指令，</a:t>
            </a:r>
            <a:r>
              <a:rPr lang="en-US" altLang="zh-CN" dirty="0"/>
              <a:t>while condition do no-op</a:t>
            </a:r>
            <a:r>
              <a:rPr lang="zh-CN" altLang="en-US" dirty="0">
                <a:latin typeface="宋体" pitchFamily="2" charset="-122"/>
              </a:rPr>
              <a:t>语句表示重复的测试条件</a:t>
            </a:r>
            <a:r>
              <a:rPr lang="en-US" altLang="zh-CN" dirty="0"/>
              <a:t>(</a:t>
            </a:r>
            <a:r>
              <a:rPr lang="en-US" altLang="zh-CN" dirty="0" err="1"/>
              <a:t>condication</a:t>
            </a:r>
            <a:r>
              <a:rPr lang="en-US" altLang="zh-CN" dirty="0"/>
              <a:t>)</a:t>
            </a:r>
            <a:r>
              <a:rPr lang="zh-CN" altLang="en-US" dirty="0">
                <a:latin typeface="宋体" pitchFamily="2" charset="-122"/>
              </a:rPr>
              <a:t>，重复测试应进行到该条件变为</a:t>
            </a:r>
            <a:r>
              <a:rPr lang="en-US" altLang="zh-CN" dirty="0"/>
              <a:t>false(</a:t>
            </a:r>
            <a:r>
              <a:rPr lang="zh-CN" altLang="en-US" dirty="0">
                <a:latin typeface="宋体" pitchFamily="2" charset="-122"/>
              </a:rPr>
              <a:t>假</a:t>
            </a:r>
            <a:r>
              <a:rPr lang="en-US" altLang="zh-CN" dirty="0"/>
              <a:t>)</a:t>
            </a:r>
            <a:r>
              <a:rPr lang="zh-CN" altLang="en-US" dirty="0">
                <a:latin typeface="宋体" pitchFamily="2" charset="-122"/>
              </a:rPr>
              <a:t>，即到该条件不成立时为止。在生产者进程中使用一局部变量</a:t>
            </a:r>
            <a:r>
              <a:rPr lang="en-US" altLang="zh-CN" dirty="0" err="1"/>
              <a:t>nextp</a:t>
            </a:r>
            <a:r>
              <a:rPr lang="zh-CN" altLang="en-US" dirty="0">
                <a:latin typeface="宋体" pitchFamily="2" charset="-122"/>
              </a:rPr>
              <a:t>，用于暂时存放每次刚生产出来的产品；而在消费者进程中，则使用一个局部变量</a:t>
            </a:r>
            <a:r>
              <a:rPr lang="en-US" altLang="zh-CN" dirty="0" err="1"/>
              <a:t>nextc</a:t>
            </a:r>
            <a:r>
              <a:rPr lang="zh-CN" altLang="en-US" dirty="0">
                <a:latin typeface="宋体" pitchFamily="2" charset="-122"/>
              </a:rPr>
              <a:t>，用于存放每次要消费的产品。</a:t>
            </a:r>
            <a:endParaRPr lang="en-US" altLang="zh-CN" dirty="0">
              <a:latin typeface="宋体" pitchFamily="2" charset="-122"/>
            </a:endParaRPr>
          </a:p>
          <a:p>
            <a:endParaRPr lang="en-US" altLang="zh-CN" dirty="0">
              <a:latin typeface="宋体" pitchFamily="2" charset="-122"/>
            </a:endParaRPr>
          </a:p>
          <a:p>
            <a:r>
              <a:rPr lang="zh-CN" altLang="en-US" dirty="0">
                <a:latin typeface="宋体" pitchFamily="2" charset="-122"/>
              </a:rPr>
              <a:t>思考能不能实现同步，会不会有问题？</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在生产者</a:t>
            </a:r>
            <a:r>
              <a:rPr lang="en-US" altLang="zh-CN" dirty="0"/>
              <a:t>—</a:t>
            </a:r>
            <a:r>
              <a:rPr lang="zh-CN" altLang="en-US" dirty="0"/>
              <a:t>消费者问题中应注意：首先，在每个程序中用于实现互斥的</a:t>
            </a:r>
            <a:r>
              <a:rPr lang="en-US" altLang="zh-CN" dirty="0"/>
              <a:t>wait(</a:t>
            </a:r>
            <a:r>
              <a:rPr lang="en-US" altLang="zh-CN" dirty="0" err="1"/>
              <a:t>mutex</a:t>
            </a:r>
            <a:r>
              <a:rPr lang="en-US" altLang="zh-CN" dirty="0"/>
              <a:t>)</a:t>
            </a:r>
            <a:r>
              <a:rPr lang="zh-CN" altLang="en-US" dirty="0"/>
              <a:t>和</a:t>
            </a:r>
            <a:r>
              <a:rPr lang="en-US" altLang="zh-CN" dirty="0"/>
              <a:t>signal(</a:t>
            </a:r>
            <a:r>
              <a:rPr lang="en-US" altLang="zh-CN" dirty="0" err="1"/>
              <a:t>mutex</a:t>
            </a:r>
            <a:r>
              <a:rPr lang="en-US" altLang="zh-CN" dirty="0"/>
              <a:t>)</a:t>
            </a:r>
            <a:r>
              <a:rPr lang="zh-CN" altLang="en-US" dirty="0"/>
              <a:t>必须成对地出现；其次，对资源信号量</a:t>
            </a:r>
            <a:r>
              <a:rPr lang="en-US" altLang="zh-CN" dirty="0"/>
              <a:t>empty</a:t>
            </a:r>
            <a:r>
              <a:rPr lang="zh-CN" altLang="en-US" dirty="0"/>
              <a:t>和</a:t>
            </a:r>
            <a:r>
              <a:rPr lang="en-US" altLang="zh-CN" dirty="0"/>
              <a:t>full</a:t>
            </a:r>
            <a:r>
              <a:rPr lang="zh-CN" altLang="en-US" dirty="0"/>
              <a:t>的</a:t>
            </a:r>
            <a:r>
              <a:rPr lang="en-US" altLang="zh-CN" dirty="0"/>
              <a:t>wait</a:t>
            </a:r>
            <a:r>
              <a:rPr lang="zh-CN" altLang="en-US" dirty="0"/>
              <a:t>和</a:t>
            </a:r>
            <a:r>
              <a:rPr lang="en-US" altLang="zh-CN" dirty="0"/>
              <a:t>signal</a:t>
            </a:r>
            <a:r>
              <a:rPr lang="zh-CN" altLang="en-US" dirty="0"/>
              <a:t>操作，同样需要成对地出现，但它们分别处于不同的程序中。例如，</a:t>
            </a:r>
            <a:r>
              <a:rPr lang="en-US" altLang="zh-CN" dirty="0"/>
              <a:t>wait(empty)</a:t>
            </a:r>
            <a:r>
              <a:rPr lang="zh-CN" altLang="en-US" dirty="0"/>
              <a:t>在计算进程中，而</a:t>
            </a:r>
            <a:r>
              <a:rPr lang="en-US" altLang="zh-CN" dirty="0"/>
              <a:t>signal(empty)</a:t>
            </a:r>
            <a:r>
              <a:rPr lang="zh-CN" altLang="en-US" dirty="0"/>
              <a:t>则在打印进程中，计算进程若因执行</a:t>
            </a:r>
            <a:r>
              <a:rPr lang="en-US" altLang="zh-CN" dirty="0"/>
              <a:t>wait(empty)</a:t>
            </a:r>
            <a:r>
              <a:rPr lang="zh-CN" altLang="en-US" dirty="0"/>
              <a:t>而阻塞，则以后将由打印进程将它唤醒；最后，在每个程序中的多个</a:t>
            </a:r>
            <a:r>
              <a:rPr lang="en-US" altLang="zh-CN" dirty="0"/>
              <a:t>wait</a:t>
            </a:r>
            <a:r>
              <a:rPr lang="zh-CN" altLang="en-US" dirty="0"/>
              <a:t>操作顺序不能颠倒，应先执行对资源信号量的</a:t>
            </a:r>
            <a:r>
              <a:rPr lang="en-US" altLang="zh-CN" dirty="0"/>
              <a:t>wait</a:t>
            </a:r>
            <a:r>
              <a:rPr lang="zh-CN" altLang="en-US" dirty="0"/>
              <a:t>操作，然后再执行对互斥信号量的</a:t>
            </a:r>
            <a:r>
              <a:rPr lang="en-US" altLang="zh-CN" dirty="0"/>
              <a:t>wait</a:t>
            </a:r>
            <a:r>
              <a:rPr lang="zh-CN" altLang="en-US" dirty="0"/>
              <a:t>操作，否则可能引起进程死锁。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zh-CN" altLang="en-US" dirty="0"/>
              <a:t>解答：</a:t>
            </a:r>
          </a:p>
          <a:p>
            <a:pPr>
              <a:buNone/>
            </a:pPr>
            <a:r>
              <a:rPr lang="en-US" altLang="zh-CN" dirty="0"/>
              <a:t>semaphore </a:t>
            </a:r>
            <a:r>
              <a:rPr lang="en-US" altLang="zh-CN" dirty="0" err="1"/>
              <a:t>seets</a:t>
            </a:r>
            <a:r>
              <a:rPr lang="en-US" altLang="zh-CN" dirty="0"/>
              <a:t> = 10, // </a:t>
            </a:r>
            <a:r>
              <a:rPr lang="zh-CN" altLang="en-US" dirty="0"/>
              <a:t>有</a:t>
            </a:r>
            <a:r>
              <a:rPr lang="en-US" altLang="zh-CN" dirty="0"/>
              <a:t>10</a:t>
            </a:r>
            <a:r>
              <a:rPr lang="zh-CN" altLang="en-US" dirty="0"/>
              <a:t>个坐位的资源信号量</a:t>
            </a:r>
          </a:p>
          <a:p>
            <a:pPr>
              <a:buNone/>
            </a:pPr>
            <a:r>
              <a:rPr lang="en-US" altLang="zh-CN" dirty="0" err="1"/>
              <a:t>mutex</a:t>
            </a:r>
            <a:r>
              <a:rPr lang="en-US" altLang="zh-CN" dirty="0"/>
              <a:t> = 1, // </a:t>
            </a:r>
            <a:r>
              <a:rPr lang="zh-CN" altLang="en-US" dirty="0"/>
              <a:t>取号机互斥信号量</a:t>
            </a:r>
          </a:p>
          <a:p>
            <a:pPr>
              <a:buNone/>
            </a:pPr>
            <a:r>
              <a:rPr lang="en-US" altLang="zh-CN" dirty="0" err="1"/>
              <a:t>haveCustom</a:t>
            </a:r>
            <a:r>
              <a:rPr lang="en-US" altLang="zh-CN" dirty="0"/>
              <a:t> = 0; // </a:t>
            </a:r>
            <a:r>
              <a:rPr lang="zh-CN" altLang="en-US" dirty="0"/>
              <a:t>顾客与营业员同步，无顾客时营业员休息</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en-US" altLang="zh-CN" dirty="0"/>
              <a:t>process </a:t>
            </a:r>
            <a:r>
              <a:rPr lang="zh-CN" altLang="en-US" dirty="0"/>
              <a:t>顾客</a:t>
            </a:r>
            <a:endParaRPr lang="en-US" altLang="zh-CN" dirty="0"/>
          </a:p>
          <a:p>
            <a:pPr>
              <a:buNone/>
            </a:pPr>
            <a:r>
              <a:rPr lang="en-US" altLang="zh-CN" dirty="0"/>
              <a:t>{</a:t>
            </a:r>
          </a:p>
          <a:p>
            <a:pPr lvl="1">
              <a:buNone/>
            </a:pPr>
            <a:r>
              <a:rPr lang="en-US" altLang="zh-CN" dirty="0"/>
              <a:t>P(</a:t>
            </a:r>
            <a:r>
              <a:rPr lang="en-US" altLang="zh-CN" dirty="0" err="1"/>
              <a:t>seets</a:t>
            </a:r>
            <a:r>
              <a:rPr lang="en-US" altLang="zh-CN" dirty="0"/>
              <a:t>); // </a:t>
            </a:r>
            <a:r>
              <a:rPr lang="zh-CN" altLang="en-US" dirty="0"/>
              <a:t>等空位</a:t>
            </a:r>
            <a:endParaRPr lang="en-US" altLang="zh-CN" dirty="0"/>
          </a:p>
          <a:p>
            <a:pPr lvl="1">
              <a:buNone/>
            </a:pPr>
            <a:r>
              <a:rPr lang="en-US" altLang="zh-CN" dirty="0"/>
              <a:t>P(</a:t>
            </a:r>
            <a:r>
              <a:rPr lang="en-US" altLang="zh-CN" dirty="0" err="1"/>
              <a:t>mutex</a:t>
            </a:r>
            <a:r>
              <a:rPr lang="en-US" altLang="zh-CN" dirty="0"/>
              <a:t>); // </a:t>
            </a:r>
            <a:r>
              <a:rPr lang="zh-CN" altLang="en-US" dirty="0"/>
              <a:t>申请使用取号机</a:t>
            </a:r>
            <a:endParaRPr lang="en-US" altLang="zh-CN" dirty="0"/>
          </a:p>
          <a:p>
            <a:pPr lvl="1">
              <a:buNone/>
            </a:pPr>
            <a:r>
              <a:rPr lang="zh-CN" altLang="en-US" dirty="0"/>
              <a:t>从取号机上取号</a:t>
            </a:r>
            <a:r>
              <a:rPr lang="en-US" altLang="zh-CN" dirty="0"/>
              <a:t>;</a:t>
            </a:r>
          </a:p>
          <a:p>
            <a:pPr lvl="1">
              <a:buNone/>
            </a:pPr>
            <a:r>
              <a:rPr lang="en-US" altLang="zh-CN" dirty="0"/>
              <a:t>V(</a:t>
            </a:r>
            <a:r>
              <a:rPr lang="en-US" altLang="zh-CN" dirty="0" err="1"/>
              <a:t>mutex</a:t>
            </a:r>
            <a:r>
              <a:rPr lang="en-US" altLang="zh-CN" dirty="0"/>
              <a:t>); // </a:t>
            </a:r>
            <a:r>
              <a:rPr lang="zh-CN" altLang="en-US" dirty="0"/>
              <a:t>取号完毕</a:t>
            </a:r>
            <a:endParaRPr lang="en-US" altLang="zh-CN" dirty="0"/>
          </a:p>
          <a:p>
            <a:pPr lvl="1">
              <a:buNone/>
            </a:pPr>
            <a:r>
              <a:rPr lang="en-US" altLang="zh-CN" dirty="0"/>
              <a:t>V(</a:t>
            </a:r>
            <a:r>
              <a:rPr lang="en-US" altLang="zh-CN" dirty="0" err="1"/>
              <a:t>haveCustom</a:t>
            </a:r>
            <a:r>
              <a:rPr lang="en-US" altLang="zh-CN" dirty="0"/>
              <a:t>); // </a:t>
            </a:r>
            <a:r>
              <a:rPr lang="zh-CN" altLang="en-US" dirty="0"/>
              <a:t>通知营业员有新顾客到来</a:t>
            </a:r>
            <a:endParaRPr lang="en-US" altLang="zh-CN" dirty="0"/>
          </a:p>
          <a:p>
            <a:pPr lvl="1">
              <a:buNone/>
            </a:pPr>
            <a:r>
              <a:rPr lang="zh-CN" altLang="en-US" dirty="0"/>
              <a:t>等待营业员叫号</a:t>
            </a:r>
            <a:r>
              <a:rPr lang="en-US" altLang="zh-CN" dirty="0"/>
              <a:t>;</a:t>
            </a:r>
          </a:p>
          <a:p>
            <a:pPr lvl="1">
              <a:buNone/>
            </a:pPr>
            <a:r>
              <a:rPr lang="en-US" altLang="zh-CN" dirty="0"/>
              <a:t>V(</a:t>
            </a:r>
            <a:r>
              <a:rPr lang="en-US" altLang="zh-CN" dirty="0" err="1"/>
              <a:t>seets</a:t>
            </a:r>
            <a:r>
              <a:rPr lang="en-US" altLang="zh-CN" dirty="0"/>
              <a:t>); // </a:t>
            </a:r>
            <a:r>
              <a:rPr lang="zh-CN" altLang="en-US" dirty="0"/>
              <a:t>离开坐位接受服务；</a:t>
            </a:r>
            <a:endParaRPr lang="en-US" altLang="zh-CN" dirty="0"/>
          </a:p>
          <a:p>
            <a:pPr>
              <a:buNone/>
            </a:pPr>
            <a:r>
              <a:rPr lang="en-US" altLang="zh-CN" dirty="0"/>
              <a:t>}process</a:t>
            </a:r>
            <a:endParaRPr lang="zh-CN" altLang="en-US" dirty="0"/>
          </a:p>
          <a:p>
            <a:pPr>
              <a:buNone/>
            </a:pPr>
            <a:r>
              <a:rPr lang="en-US" altLang="zh-CN" dirty="0"/>
              <a:t>process </a:t>
            </a:r>
            <a:r>
              <a:rPr lang="zh-CN" altLang="en-US" dirty="0"/>
              <a:t>营业员</a:t>
            </a:r>
            <a:endParaRPr lang="en-US" altLang="zh-CN" dirty="0"/>
          </a:p>
          <a:p>
            <a:pPr>
              <a:buNone/>
            </a:pPr>
            <a:r>
              <a:rPr lang="en-US" altLang="zh-CN" dirty="0"/>
              <a:t>{</a:t>
            </a:r>
          </a:p>
          <a:p>
            <a:pPr lvl="1">
              <a:buNone/>
            </a:pPr>
            <a:r>
              <a:rPr lang="en-US" altLang="zh-CN" dirty="0"/>
              <a:t>while(True)</a:t>
            </a:r>
          </a:p>
          <a:p>
            <a:pPr lvl="1">
              <a:buNone/>
            </a:pPr>
            <a:r>
              <a:rPr lang="en-US" altLang="zh-CN" dirty="0"/>
              <a:t>{</a:t>
            </a:r>
          </a:p>
          <a:p>
            <a:pPr lvl="2">
              <a:buNone/>
            </a:pPr>
            <a:r>
              <a:rPr lang="en-US" altLang="zh-CN" dirty="0"/>
              <a:t>P(</a:t>
            </a:r>
            <a:r>
              <a:rPr lang="en-US" altLang="zh-CN" dirty="0" err="1"/>
              <a:t>haveCustom</a:t>
            </a:r>
            <a:r>
              <a:rPr lang="en-US" altLang="zh-CN" dirty="0"/>
              <a:t>); // </a:t>
            </a:r>
            <a:r>
              <a:rPr lang="zh-CN" altLang="en-US" dirty="0"/>
              <a:t>没有顾客则休息</a:t>
            </a:r>
            <a:endParaRPr lang="en-US" altLang="zh-CN" dirty="0"/>
          </a:p>
          <a:p>
            <a:pPr lvl="2">
              <a:buNone/>
            </a:pPr>
            <a:r>
              <a:rPr lang="zh-CN" altLang="en-US" dirty="0"/>
              <a:t>叫号</a:t>
            </a:r>
            <a:r>
              <a:rPr lang="en-US" altLang="zh-CN" dirty="0"/>
              <a:t>;</a:t>
            </a:r>
          </a:p>
          <a:p>
            <a:pPr lvl="2">
              <a:buNone/>
            </a:pPr>
            <a:r>
              <a:rPr lang="zh-CN" altLang="en-US" dirty="0"/>
              <a:t>为顾客服务</a:t>
            </a:r>
            <a:r>
              <a:rPr lang="en-US" altLang="zh-CN" dirty="0"/>
              <a:t>;</a:t>
            </a:r>
          </a:p>
          <a:p>
            <a:pPr lvl="1">
              <a:buNone/>
            </a:pPr>
            <a:r>
              <a:rPr lang="en-US" altLang="zh-CN" dirty="0"/>
              <a:t>}</a:t>
            </a:r>
          </a:p>
          <a:p>
            <a:pPr>
              <a:buNone/>
            </a:pPr>
            <a:r>
              <a:rPr lang="en-US" altLang="zh-CN"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15</a:t>
            </a:fld>
            <a:endParaRPr lang="zh-CN" altLang="en-US"/>
          </a:p>
        </p:txBody>
      </p:sp>
    </p:spTree>
    <p:extLst>
      <p:ext uri="{BB962C8B-B14F-4D97-AF65-F5344CB8AC3E}">
        <p14:creationId xmlns:p14="http://schemas.microsoft.com/office/powerpoint/2010/main" val="269956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2019年10月11日10时17分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2019年10月11日10时17分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2019年10月11日10时17分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2019年10月11日10时17分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2019年10月11日10时17分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2019年10月11日10时17分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2019年10月11日10时17分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9DB4473-0784-4251-9DBA-96209780E87B}" type="datetime8">
              <a:rPr lang="zh-CN" altLang="en-US" smtClean="0"/>
              <a:pPr/>
              <a:t>2019年10月11日10时17分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0"/>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2019年10月11日10时17分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2019年10月11日10时17分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2019年10月11日10时17分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a:t>
            </a:r>
            <a:r>
              <a:rPr lang="en-US" altLang="zh-CN"/>
              <a:t>5</a:t>
            </a:r>
            <a:r>
              <a:rPr lang="zh-CN" altLang="en-US" b="1"/>
              <a:t>讲 </a:t>
            </a:r>
            <a:endParaRPr lang="zh-CN" altLang="en-US" b="1" dirty="0"/>
          </a:p>
        </p:txBody>
      </p:sp>
      <p:sp>
        <p:nvSpPr>
          <p:cNvPr id="3" name="副标题 2"/>
          <p:cNvSpPr>
            <a:spLocks noGrp="1"/>
          </p:cNvSpPr>
          <p:nvPr>
            <p:ph type="body" idx="1"/>
          </p:nvPr>
        </p:nvSpPr>
        <p:spPr/>
        <p:txBody>
          <a:bodyPr/>
          <a:lstStyle/>
          <a:p>
            <a:r>
              <a:rPr lang="zh-CN" altLang="en-US"/>
              <a:t>经典进程同步问题（</a:t>
            </a:r>
            <a:r>
              <a:rPr lang="en-US" altLang="zh-CN"/>
              <a:t>1</a:t>
            </a:r>
            <a:r>
              <a:rPr lang="zh-CN" altLang="en-US"/>
              <a:t>）</a:t>
            </a:r>
            <a:endParaRPr lang="zh-CN" altLang="en-US" dirty="0"/>
          </a:p>
        </p:txBody>
      </p:sp>
      <p:sp>
        <p:nvSpPr>
          <p:cNvPr id="4" name="日期占位符 3"/>
          <p:cNvSpPr>
            <a:spLocks noGrp="1"/>
          </p:cNvSpPr>
          <p:nvPr>
            <p:ph type="dt" sz="half" idx="10"/>
          </p:nvPr>
        </p:nvSpPr>
        <p:spPr/>
        <p:txBody>
          <a:bodyPr/>
          <a:lstStyle/>
          <a:p>
            <a:fld id="{17DF4821-8392-4BC6-ABBD-5DEF8A9ED237}" type="datetime8">
              <a:rPr lang="zh-CN" altLang="en-US" smtClean="0"/>
              <a:pPr/>
              <a:t>2019年10月11日10时17分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2019年10月11日10时27分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a:xfrm>
            <a:off x="468313" y="404664"/>
            <a:ext cx="8207375" cy="6453336"/>
          </a:xfrm>
        </p:spPr>
        <p:txBody>
          <a:bodyPr>
            <a:normAutofit fontScale="92500" lnSpcReduction="20000"/>
          </a:bodyPr>
          <a:lstStyle/>
          <a:p>
            <a:pPr>
              <a:lnSpc>
                <a:spcPct val="130000"/>
              </a:lnSpc>
            </a:pPr>
            <a:r>
              <a:rPr lang="en-US" altLang="zh-CN">
                <a:latin typeface="Times New Roman" pitchFamily="18" charset="0"/>
                <a:cs typeface="Times New Roman" pitchFamily="18" charset="0"/>
              </a:rPr>
              <a:t>Void producer(){</a:t>
            </a:r>
          </a:p>
          <a:p>
            <a:pPr>
              <a:lnSpc>
                <a:spcPct val="130000"/>
              </a:lnSpc>
            </a:pPr>
            <a:r>
              <a:rPr lang="en-US" altLang="zh-CN">
                <a:latin typeface="Times New Roman" pitchFamily="18" charset="0"/>
                <a:cs typeface="Times New Roman" pitchFamily="18" charset="0"/>
              </a:rPr>
              <a:t>	do{</a:t>
            </a:r>
          </a:p>
          <a:p>
            <a:pPr>
              <a:lnSpc>
                <a:spcPct val="130000"/>
              </a:lnSpc>
            </a:pP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producer an item nextp</a:t>
            </a:r>
            <a:r>
              <a:rPr lang="zh-CN" altLang="en-US">
                <a:latin typeface="Times New Roman" pitchFamily="18" charset="0"/>
                <a:cs typeface="Times New Roman" pitchFamily="18" charset="0"/>
              </a:rPr>
              <a:t>；</a:t>
            </a:r>
          </a:p>
          <a:p>
            <a:pPr>
              <a:lnSpc>
                <a:spcPct val="130000"/>
              </a:lnSpc>
            </a:pP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　</a:t>
            </a:r>
            <a:r>
              <a:rPr lang="zh-CN" altLang="en-US" dirty="0">
                <a:latin typeface="Times New Roman" pitchFamily="18" charset="0"/>
                <a:cs typeface="Times New Roman" pitchFamily="18" charset="0"/>
              </a:rPr>
              <a:t>　</a:t>
            </a:r>
            <a:r>
              <a:rPr lang="zh-CN" altLang="en-US">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wait(empty)</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lnSpc>
                <a:spcPct val="130000"/>
              </a:lnSpc>
            </a:pPr>
            <a:r>
              <a:rPr lang="en-US" altLang="zh-CN" dirty="0">
                <a:latin typeface="Times New Roman" pitchFamily="18" charset="0"/>
                <a:cs typeface="Times New Roman" pitchFamily="18" charset="0"/>
              </a:rPr>
              <a:t>                            wait(</a:t>
            </a:r>
            <a:r>
              <a:rPr lang="en-US" altLang="zh-CN" dirty="0" err="1">
                <a:latin typeface="Times New Roman" pitchFamily="18" charset="0"/>
                <a:cs typeface="Times New Roman" pitchFamily="18" charset="0"/>
              </a:rPr>
              <a:t>mutex</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a:latin typeface="Times New Roman" pitchFamily="18" charset="0"/>
                <a:cs typeface="Times New Roman" pitchFamily="18" charset="0"/>
              </a:rPr>
              <a:t>buffer(in)=</a:t>
            </a:r>
            <a:r>
              <a:rPr lang="en-US" altLang="zh-CN" dirty="0" err="1">
                <a:latin typeface="Times New Roman" pitchFamily="18" charset="0"/>
                <a:cs typeface="Times New Roman" pitchFamily="18" charset="0"/>
              </a:rPr>
              <a:t>nextp</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in=(</a:t>
            </a:r>
            <a:r>
              <a:rPr lang="en-US" altLang="zh-CN" dirty="0">
                <a:latin typeface="Times New Roman" pitchFamily="18" charset="0"/>
                <a:cs typeface="Times New Roman" pitchFamily="18" charset="0"/>
              </a:rPr>
              <a:t>in+1) mod n</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a:t>
            </a:r>
            <a:r>
              <a:rPr lang="en-US" altLang="zh-CN" dirty="0" err="1">
                <a:latin typeface="Times New Roman" pitchFamily="18" charset="0"/>
                <a:cs typeface="Times New Roman" pitchFamily="18" charset="0"/>
              </a:rPr>
              <a:t>mutex</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signal(full)</a:t>
            </a:r>
            <a:r>
              <a:rPr lang="zh-CN" altLang="en-US" dirty="0">
                <a:latin typeface="Times New Roman" pitchFamily="18" charset="0"/>
                <a:cs typeface="Times New Roman" pitchFamily="18" charset="0"/>
              </a:rPr>
              <a:t>；</a:t>
            </a:r>
          </a:p>
          <a:p>
            <a:pPr>
              <a:lnSpc>
                <a:spcPct val="130000"/>
              </a:lnSpc>
            </a:pP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}while(TRUE)</a:t>
            </a:r>
          </a:p>
          <a:p>
            <a:pPr>
              <a:lnSpc>
                <a:spcPct val="130000"/>
              </a:lnSpc>
            </a:pPr>
            <a:r>
              <a:rPr lang="en-US" altLang="zh-CN">
                <a:latin typeface="Times New Roman" pitchFamily="18" charset="0"/>
                <a:cs typeface="Times New Roman" pitchFamily="18" charset="0"/>
              </a:rPr>
              <a:t>}</a:t>
            </a:r>
            <a:endParaRPr lang="zh-CN" altLang="en-US">
              <a:latin typeface="Times New Roman" pitchFamily="18" charset="0"/>
              <a:cs typeface="Times New Roman" pitchFamily="18" charset="0"/>
            </a:endParaRPr>
          </a:p>
          <a:p>
            <a:pPr>
              <a:lnSpc>
                <a:spcPct val="130000"/>
              </a:lnSpc>
            </a:pPr>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2555776" y="2501032"/>
            <a:ext cx="2160240" cy="936104"/>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2564160" y="4581128"/>
            <a:ext cx="2160240" cy="936104"/>
          </a:xfrm>
          <a:prstGeom prst="rect">
            <a:avLst/>
          </a:prstGeom>
          <a:noFill/>
          <a:ln w="28575">
            <a:solidFill>
              <a:srgbClr val="FF0000"/>
            </a:solidFill>
            <a:miter lim="800000"/>
            <a:headEnd/>
            <a:tailEnd/>
          </a:ln>
        </p:spPr>
        <p:txBody>
          <a:bodyPr wrap="none" anchor="ctr"/>
          <a:lstStyle/>
          <a:p>
            <a:endParaRPr lang="zh-CN" altLang="en-US"/>
          </a:p>
        </p:txBody>
      </p:sp>
      <p:sp>
        <p:nvSpPr>
          <p:cNvPr id="7" name="TextBox 6"/>
          <p:cNvSpPr txBox="1"/>
          <p:nvPr/>
        </p:nvSpPr>
        <p:spPr>
          <a:xfrm>
            <a:off x="5652120" y="476672"/>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procedure wait(S)</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err="1">
                <a:solidFill>
                  <a:schemeClr val="bg1"/>
                </a:solidFill>
                <a:latin typeface="Times New Roman" pitchFamily="18" charset="0"/>
                <a:cs typeface="Times New Roman" pitchFamily="18" charset="0"/>
              </a:rPr>
              <a:t>var</a:t>
            </a:r>
            <a:r>
              <a:rPr lang="en-US" altLang="zh-CN" sz="2000" dirty="0">
                <a:solidFill>
                  <a:schemeClr val="bg1"/>
                </a:solidFill>
                <a:latin typeface="Times New Roman" pitchFamily="18" charset="0"/>
                <a:cs typeface="Times New Roman" pitchFamily="18" charset="0"/>
              </a:rPr>
              <a:t> S</a:t>
            </a:r>
            <a:r>
              <a:rPr lang="zh-CN" altLang="en-US" sz="2000" dirty="0">
                <a:solidFill>
                  <a:schemeClr val="bg1"/>
                </a:solidFill>
                <a:latin typeface="Times New Roman" pitchFamily="18" charset="0"/>
                <a:cs typeface="Times New Roman" pitchFamily="18" charset="0"/>
              </a:rPr>
              <a:t>：</a:t>
            </a:r>
            <a:r>
              <a:rPr lang="en-US" altLang="zh-CN" sz="2000" dirty="0">
                <a:solidFill>
                  <a:schemeClr val="bg1"/>
                </a:solidFill>
                <a:latin typeface="Times New Roman" pitchFamily="18" charset="0"/>
                <a:cs typeface="Times New Roman" pitchFamily="18" charset="0"/>
              </a:rPr>
              <a:t>semaphore</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begin</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err="1">
                <a:solidFill>
                  <a:schemeClr val="bg1"/>
                </a:solidFill>
                <a:latin typeface="Times New Roman" pitchFamily="18" charset="0"/>
                <a:cs typeface="Times New Roman" pitchFamily="18" charset="0"/>
              </a:rPr>
              <a:t>S.value</a:t>
            </a:r>
            <a:r>
              <a:rPr lang="en-US" altLang="zh-CN" sz="2000" dirty="0">
                <a:solidFill>
                  <a:schemeClr val="bg1"/>
                </a:solidFill>
                <a:latin typeface="Times New Roman" pitchFamily="18" charset="0"/>
                <a:cs typeface="Times New Roman" pitchFamily="18" charset="0"/>
              </a:rPr>
              <a:t>:=S.value-1</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if </a:t>
            </a:r>
            <a:r>
              <a:rPr lang="en-US" altLang="zh-CN" sz="2000" dirty="0" err="1">
                <a:solidFill>
                  <a:schemeClr val="bg1"/>
                </a:solidFill>
                <a:latin typeface="Times New Roman" pitchFamily="18" charset="0"/>
                <a:cs typeface="Times New Roman" pitchFamily="18" charset="0"/>
              </a:rPr>
              <a:t>S.value</a:t>
            </a:r>
            <a:r>
              <a:rPr lang="en-US" altLang="zh-CN" sz="2000" dirty="0">
                <a:solidFill>
                  <a:schemeClr val="bg1"/>
                </a:solidFill>
                <a:latin typeface="Times New Roman" pitchFamily="18" charset="0"/>
                <a:cs typeface="Times New Roman" pitchFamily="18" charset="0"/>
              </a:rPr>
              <a:t>&lt;0 then    		block(S.L)</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end </a:t>
            </a:r>
          </a:p>
        </p:txBody>
      </p:sp>
      <p:sp>
        <p:nvSpPr>
          <p:cNvPr id="8" name="TextBox 7"/>
          <p:cNvSpPr txBox="1"/>
          <p:nvPr/>
        </p:nvSpPr>
        <p:spPr>
          <a:xfrm>
            <a:off x="5652120" y="3429000"/>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latin typeface="Times New Roman" pitchFamily="18" charset="0"/>
                <a:cs typeface="Times New Roman" pitchFamily="18" charset="0"/>
              </a:rPr>
              <a:t>procedure signal(S)</a:t>
            </a:r>
          </a:p>
          <a:p>
            <a:pPr>
              <a:lnSpc>
                <a:spcPct val="120000"/>
              </a:lnSpc>
            </a:pPr>
            <a:r>
              <a:rPr lang="zh-CN" altLang="en-US"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var</a:t>
            </a:r>
            <a:r>
              <a:rPr lang="en-US" altLang="zh-CN" sz="2000" dirty="0">
                <a:latin typeface="Times New Roman" pitchFamily="18" charset="0"/>
                <a:cs typeface="Times New Roman" pitchFamily="18" charset="0"/>
              </a:rPr>
              <a:t> S: semaphore</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begin</a:t>
            </a: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S.value</a:t>
            </a:r>
            <a:r>
              <a:rPr lang="en-US" altLang="zh-CN" sz="2000" dirty="0">
                <a:latin typeface="Times New Roman" pitchFamily="18" charset="0"/>
                <a:cs typeface="Times New Roman" pitchFamily="18" charset="0"/>
              </a:rPr>
              <a:t>:=S.value+1</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if </a:t>
            </a:r>
            <a:r>
              <a:rPr lang="en-US" altLang="zh-CN" sz="2000" dirty="0" err="1">
                <a:latin typeface="Times New Roman" pitchFamily="18" charset="0"/>
                <a:cs typeface="Times New Roman" pitchFamily="18" charset="0"/>
              </a:rPr>
              <a:t>S.value</a:t>
            </a:r>
            <a:r>
              <a:rPr lang="en-US" altLang="zh-CN" sz="2000" dirty="0">
                <a:latin typeface="Times New Roman" pitchFamily="18" charset="0"/>
                <a:cs typeface="Times New Roman" pitchFamily="18" charset="0"/>
              </a:rPr>
              <a:t>&lt;=0 then 	              wakeup(S.L)</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end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2019年10月11日10时27分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a:xfrm>
            <a:off x="251520" y="404664"/>
            <a:ext cx="8207375" cy="6336704"/>
          </a:xfrm>
        </p:spPr>
        <p:txBody>
          <a:bodyPr>
            <a:normAutofit fontScale="92500" lnSpcReduction="10000"/>
          </a:bodyPr>
          <a:lstStyle/>
          <a:p>
            <a:pPr>
              <a:lnSpc>
                <a:spcPct val="130000"/>
              </a:lnSpc>
            </a:pPr>
            <a:r>
              <a:rPr lang="en-US" altLang="zh-CN" dirty="0">
                <a:latin typeface="Times New Roman" pitchFamily="18" charset="0"/>
                <a:cs typeface="Times New Roman" pitchFamily="18" charset="0"/>
              </a:rPr>
              <a:t>Void consumer(){</a:t>
            </a:r>
          </a:p>
          <a:p>
            <a:pPr>
              <a:lnSpc>
                <a:spcPct val="130000"/>
              </a:lnSpc>
            </a:pPr>
            <a:r>
              <a:rPr lang="en-US" altLang="zh-CN" dirty="0">
                <a:latin typeface="Times New Roman" pitchFamily="18" charset="0"/>
                <a:cs typeface="Times New Roman" pitchFamily="18" charset="0"/>
              </a:rPr>
              <a:t>	do{</a:t>
            </a: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wait(full)</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wait(</a:t>
            </a:r>
            <a:r>
              <a:rPr lang="en-US" altLang="zh-CN" dirty="0" err="1">
                <a:latin typeface="Times New Roman" pitchFamily="18" charset="0"/>
                <a:cs typeface="Times New Roman" pitchFamily="18" charset="0"/>
              </a:rPr>
              <a:t>mutex</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nextc</a:t>
            </a:r>
            <a:r>
              <a:rPr lang="en-US" altLang="zh-CN" dirty="0">
                <a:latin typeface="Times New Roman" pitchFamily="18" charset="0"/>
                <a:cs typeface="Times New Roman" pitchFamily="18" charset="0"/>
              </a:rPr>
              <a:t>:=buffer(out)</a:t>
            </a:r>
            <a:r>
              <a:rPr lang="zh-CN" altLang="en-US" dirty="0">
                <a:latin typeface="Times New Roman" pitchFamily="18" charset="0"/>
                <a:cs typeface="Times New Roman" pitchFamily="18" charset="0"/>
              </a:rPr>
              <a:t>； </a:t>
            </a:r>
          </a:p>
          <a:p>
            <a:pPr>
              <a:lnSpc>
                <a:spcPct val="140000"/>
              </a:lnSpc>
            </a:pPr>
            <a:r>
              <a:rPr lang="en-US" altLang="zh-CN" dirty="0">
                <a:latin typeface="Times New Roman" pitchFamily="18" charset="0"/>
                <a:cs typeface="Times New Roman" pitchFamily="18" charset="0"/>
              </a:rPr>
              <a:t>			      out:=(out+1) mod n</a:t>
            </a:r>
            <a:r>
              <a:rPr lang="zh-CN" altLang="en-US" dirty="0">
                <a:latin typeface="Times New Roman" pitchFamily="18" charset="0"/>
                <a:cs typeface="Times New Roman" pitchFamily="18" charset="0"/>
              </a:rPr>
              <a:t>；</a:t>
            </a:r>
          </a:p>
          <a:p>
            <a:pPr>
              <a:lnSpc>
                <a:spcPct val="14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a:t>
            </a:r>
            <a:r>
              <a:rPr lang="en-US" altLang="zh-CN" dirty="0" err="1">
                <a:latin typeface="Times New Roman" pitchFamily="18" charset="0"/>
                <a:cs typeface="Times New Roman" pitchFamily="18" charset="0"/>
              </a:rPr>
              <a:t>mutex</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p>
          <a:p>
            <a:pPr>
              <a:lnSpc>
                <a:spcPct val="14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signal(empty)</a:t>
            </a:r>
            <a:r>
              <a:rPr lang="zh-CN" altLang="en-US" dirty="0">
                <a:latin typeface="Times New Roman" pitchFamily="18" charset="0"/>
                <a:cs typeface="Times New Roman" pitchFamily="18" charset="0"/>
              </a:rPr>
              <a:t>；</a:t>
            </a:r>
          </a:p>
          <a:p>
            <a:pPr>
              <a:lnSpc>
                <a:spcPct val="14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consumer the item in </a:t>
            </a:r>
            <a:r>
              <a:rPr lang="en-US" altLang="zh-CN" dirty="0" err="1">
                <a:latin typeface="Times New Roman" pitchFamily="18" charset="0"/>
                <a:cs typeface="Times New Roman" pitchFamily="18" charset="0"/>
              </a:rPr>
              <a:t>nextc</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}while(TRUE)</a:t>
            </a:r>
          </a:p>
          <a:p>
            <a:pPr>
              <a:lnSpc>
                <a:spcPct val="130000"/>
              </a:lnSpc>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2555776" y="1628800"/>
            <a:ext cx="2304256" cy="1008112"/>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2555776" y="3861048"/>
            <a:ext cx="2304256" cy="1152128"/>
          </a:xfrm>
          <a:prstGeom prst="rect">
            <a:avLst/>
          </a:prstGeom>
          <a:noFill/>
          <a:ln w="28575">
            <a:solidFill>
              <a:srgbClr val="FF0000"/>
            </a:solidFill>
            <a:miter lim="800000"/>
            <a:headEnd/>
            <a:tailEnd/>
          </a:ln>
        </p:spPr>
        <p:txBody>
          <a:bodyPr wrap="none" anchor="ctr"/>
          <a:lstStyle/>
          <a:p>
            <a:endParaRPr lang="zh-CN" altLang="en-US"/>
          </a:p>
        </p:txBody>
      </p:sp>
      <p:sp>
        <p:nvSpPr>
          <p:cNvPr id="7" name="TextBox 6"/>
          <p:cNvSpPr txBox="1"/>
          <p:nvPr/>
        </p:nvSpPr>
        <p:spPr>
          <a:xfrm>
            <a:off x="5652120" y="476672"/>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procedure wait(S)</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err="1">
                <a:solidFill>
                  <a:schemeClr val="bg1"/>
                </a:solidFill>
                <a:latin typeface="Times New Roman" pitchFamily="18" charset="0"/>
                <a:cs typeface="Times New Roman" pitchFamily="18" charset="0"/>
              </a:rPr>
              <a:t>var</a:t>
            </a:r>
            <a:r>
              <a:rPr lang="en-US" altLang="zh-CN" sz="2000" dirty="0">
                <a:solidFill>
                  <a:schemeClr val="bg1"/>
                </a:solidFill>
                <a:latin typeface="Times New Roman" pitchFamily="18" charset="0"/>
                <a:cs typeface="Times New Roman" pitchFamily="18" charset="0"/>
              </a:rPr>
              <a:t> S</a:t>
            </a:r>
            <a:r>
              <a:rPr lang="zh-CN" altLang="en-US" sz="2000" dirty="0">
                <a:solidFill>
                  <a:schemeClr val="bg1"/>
                </a:solidFill>
                <a:latin typeface="Times New Roman" pitchFamily="18" charset="0"/>
                <a:cs typeface="Times New Roman" pitchFamily="18" charset="0"/>
              </a:rPr>
              <a:t>：</a:t>
            </a:r>
            <a:r>
              <a:rPr lang="en-US" altLang="zh-CN" sz="2000" dirty="0">
                <a:solidFill>
                  <a:schemeClr val="bg1"/>
                </a:solidFill>
                <a:latin typeface="Times New Roman" pitchFamily="18" charset="0"/>
                <a:cs typeface="Times New Roman" pitchFamily="18" charset="0"/>
              </a:rPr>
              <a:t>semaphore</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begin</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err="1">
                <a:solidFill>
                  <a:schemeClr val="bg1"/>
                </a:solidFill>
                <a:latin typeface="Times New Roman" pitchFamily="18" charset="0"/>
                <a:cs typeface="Times New Roman" pitchFamily="18" charset="0"/>
              </a:rPr>
              <a:t>S.value</a:t>
            </a:r>
            <a:r>
              <a:rPr lang="en-US" altLang="zh-CN" sz="2000" dirty="0">
                <a:solidFill>
                  <a:schemeClr val="bg1"/>
                </a:solidFill>
                <a:latin typeface="Times New Roman" pitchFamily="18" charset="0"/>
                <a:cs typeface="Times New Roman" pitchFamily="18" charset="0"/>
              </a:rPr>
              <a:t>:=S.value-1</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if </a:t>
            </a:r>
            <a:r>
              <a:rPr lang="en-US" altLang="zh-CN" sz="2000" dirty="0" err="1">
                <a:solidFill>
                  <a:schemeClr val="bg1"/>
                </a:solidFill>
                <a:latin typeface="Times New Roman" pitchFamily="18" charset="0"/>
                <a:cs typeface="Times New Roman" pitchFamily="18" charset="0"/>
              </a:rPr>
              <a:t>S.value</a:t>
            </a:r>
            <a:r>
              <a:rPr lang="en-US" altLang="zh-CN" sz="2000" dirty="0">
                <a:solidFill>
                  <a:schemeClr val="bg1"/>
                </a:solidFill>
                <a:latin typeface="Times New Roman" pitchFamily="18" charset="0"/>
                <a:cs typeface="Times New Roman" pitchFamily="18" charset="0"/>
              </a:rPr>
              <a:t>&lt;0 then    		block(S.L)</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end </a:t>
            </a:r>
          </a:p>
        </p:txBody>
      </p:sp>
      <p:sp>
        <p:nvSpPr>
          <p:cNvPr id="8" name="TextBox 7"/>
          <p:cNvSpPr txBox="1"/>
          <p:nvPr/>
        </p:nvSpPr>
        <p:spPr>
          <a:xfrm>
            <a:off x="5652120" y="3429000"/>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latin typeface="Times New Roman" pitchFamily="18" charset="0"/>
                <a:cs typeface="Times New Roman" pitchFamily="18" charset="0"/>
              </a:rPr>
              <a:t>procedure signal(S)</a:t>
            </a:r>
          </a:p>
          <a:p>
            <a:pPr>
              <a:lnSpc>
                <a:spcPct val="120000"/>
              </a:lnSpc>
            </a:pPr>
            <a:r>
              <a:rPr lang="zh-CN" altLang="en-US"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var</a:t>
            </a:r>
            <a:r>
              <a:rPr lang="en-US" altLang="zh-CN" sz="2000" dirty="0">
                <a:latin typeface="Times New Roman" pitchFamily="18" charset="0"/>
                <a:cs typeface="Times New Roman" pitchFamily="18" charset="0"/>
              </a:rPr>
              <a:t> S: semaphore</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begin</a:t>
            </a: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S.value</a:t>
            </a:r>
            <a:r>
              <a:rPr lang="en-US" altLang="zh-CN" sz="2000" dirty="0">
                <a:latin typeface="Times New Roman" pitchFamily="18" charset="0"/>
                <a:cs typeface="Times New Roman" pitchFamily="18" charset="0"/>
              </a:rPr>
              <a:t>:=S.value+1</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if </a:t>
            </a:r>
            <a:r>
              <a:rPr lang="en-US" altLang="zh-CN" sz="2000" dirty="0" err="1">
                <a:latin typeface="Times New Roman" pitchFamily="18" charset="0"/>
                <a:cs typeface="Times New Roman" pitchFamily="18" charset="0"/>
              </a:rPr>
              <a:t>S.value</a:t>
            </a:r>
            <a:r>
              <a:rPr lang="en-US" altLang="zh-CN" sz="2000" dirty="0">
                <a:latin typeface="Times New Roman" pitchFamily="18" charset="0"/>
                <a:cs typeface="Times New Roman" pitchFamily="18" charset="0"/>
              </a:rPr>
              <a:t>&lt;=0 then 	              wakeup(S.L)</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end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a:xfrm>
            <a:off x="395535" y="692150"/>
            <a:ext cx="8424937" cy="5400675"/>
          </a:xfrm>
        </p:spPr>
        <p:txBody>
          <a:bodyPr>
            <a:normAutofit/>
          </a:bodyPr>
          <a:lstStyle/>
          <a:p>
            <a:pPr marL="457200" indent="-457200">
              <a:buFont typeface="Wingdings" panose="05000000000000000000" pitchFamily="2" charset="2"/>
              <a:buChar char="u"/>
            </a:pPr>
            <a:r>
              <a:rPr lang="zh-CN" altLang="en-US" sz="3200" b="1" dirty="0"/>
              <a:t>当堂练习</a:t>
            </a:r>
            <a:endParaRPr lang="en-US" altLang="zh-CN" sz="3200" b="1" dirty="0"/>
          </a:p>
          <a:p>
            <a:pPr>
              <a:lnSpc>
                <a:spcPct val="150000"/>
              </a:lnSpc>
            </a:pPr>
            <a:r>
              <a:rPr lang="zh-CN" altLang="en-US" b="1"/>
              <a:t>     某</a:t>
            </a:r>
            <a:r>
              <a:rPr lang="zh-CN" altLang="en-US" b="1" dirty="0"/>
              <a:t>银行提供</a:t>
            </a:r>
            <a:r>
              <a:rPr lang="en-US" altLang="zh-CN" b="1" dirty="0"/>
              <a:t>1</a:t>
            </a:r>
            <a:r>
              <a:rPr lang="zh-CN" altLang="en-US" b="1" dirty="0"/>
              <a:t>个服务窗口和</a:t>
            </a:r>
            <a:r>
              <a:rPr lang="en-US" altLang="zh-CN" b="1" dirty="0"/>
              <a:t>10</a:t>
            </a:r>
            <a:r>
              <a:rPr lang="zh-CN" altLang="en-US" b="1" dirty="0"/>
              <a:t>个供顾客等待的座位。顾客到达银行时，若有空座位，则到取号机上领取一个号，等待叫号。取号机每次仅允许一位顾客使用。当营业员空闲时，通过叫号选取一位顾客，并为其服务。顾客和营业员的活动过程描述如下</a:t>
            </a:r>
            <a:r>
              <a:rPr lang="zh-CN" altLang="en-US" sz="3200" b="1"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a:xfrm>
            <a:off x="1547664" y="116632"/>
            <a:ext cx="4968552" cy="6624736"/>
          </a:xfrm>
          <a:ln w="19050">
            <a:solidFill>
              <a:srgbClr val="7030A0"/>
            </a:solidFill>
          </a:ln>
        </p:spPr>
        <p:txBody>
          <a:bodyPr>
            <a:normAutofit fontScale="85000" lnSpcReduction="20000"/>
          </a:bodyPr>
          <a:lstStyle/>
          <a:p>
            <a:r>
              <a:rPr lang="en-US" altLang="zh-CN" sz="3000" dirty="0" err="1">
                <a:latin typeface="Times New Roman" pitchFamily="18" charset="0"/>
                <a:cs typeface="Times New Roman" pitchFamily="18" charset="0"/>
              </a:rPr>
              <a:t>cobegin</a:t>
            </a:r>
            <a:endParaRPr lang="en-US" altLang="zh-CN" sz="3000" dirty="0">
              <a:latin typeface="Times New Roman" pitchFamily="18" charset="0"/>
              <a:cs typeface="Times New Roman" pitchFamily="18" charset="0"/>
            </a:endParaRPr>
          </a:p>
          <a:p>
            <a:r>
              <a:rPr lang="en-US" altLang="zh-CN" sz="3000" dirty="0">
                <a:latin typeface="Times New Roman" pitchFamily="18" charset="0"/>
                <a:cs typeface="Times New Roman" pitchFamily="18" charset="0"/>
              </a:rPr>
              <a:t>{</a:t>
            </a:r>
          </a:p>
          <a:p>
            <a:pPr lvl="2">
              <a:buNone/>
            </a:pPr>
            <a:r>
              <a:rPr lang="en-US" altLang="zh-CN" sz="3000" dirty="0">
                <a:latin typeface="Times New Roman" pitchFamily="18" charset="0"/>
                <a:cs typeface="Times New Roman" pitchFamily="18" charset="0"/>
              </a:rPr>
              <a:t>process</a:t>
            </a:r>
            <a:r>
              <a:rPr lang="zh-CN" altLang="en-US" sz="3000" dirty="0">
                <a:latin typeface="Times New Roman" pitchFamily="18" charset="0"/>
                <a:cs typeface="Times New Roman" pitchFamily="18" charset="0"/>
              </a:rPr>
              <a:t>顾客</a:t>
            </a:r>
            <a:r>
              <a:rPr lang="en-US" altLang="zh-CN" sz="3000" dirty="0" err="1">
                <a:latin typeface="Times New Roman" pitchFamily="18" charset="0"/>
                <a:cs typeface="Times New Roman" pitchFamily="18" charset="0"/>
              </a:rPr>
              <a:t>i</a:t>
            </a:r>
            <a:endParaRPr lang="en-US" altLang="zh-CN" sz="3000" dirty="0">
              <a:latin typeface="Times New Roman" pitchFamily="18" charset="0"/>
              <a:cs typeface="Times New Roman" pitchFamily="18" charset="0"/>
            </a:endParaRPr>
          </a:p>
          <a:p>
            <a:pPr lvl="2">
              <a:buNone/>
            </a:pPr>
            <a:r>
              <a:rPr lang="en-US" altLang="zh-CN" sz="3000" dirty="0">
                <a:latin typeface="Times New Roman" pitchFamily="18" charset="0"/>
                <a:cs typeface="Times New Roman" pitchFamily="18" charset="0"/>
              </a:rPr>
              <a:t>{</a:t>
            </a:r>
          </a:p>
          <a:p>
            <a:pPr lvl="4">
              <a:buNone/>
            </a:pPr>
            <a:r>
              <a:rPr lang="zh-CN" altLang="en-US" sz="3000" dirty="0">
                <a:latin typeface="Times New Roman" pitchFamily="18" charset="0"/>
                <a:cs typeface="Times New Roman" pitchFamily="18" charset="0"/>
              </a:rPr>
              <a:t>从取号机获取一个号码；</a:t>
            </a:r>
          </a:p>
          <a:p>
            <a:pPr lvl="4">
              <a:buNone/>
            </a:pPr>
            <a:r>
              <a:rPr lang="zh-CN" altLang="en-US" sz="3000" dirty="0">
                <a:latin typeface="Times New Roman" pitchFamily="18" charset="0"/>
                <a:cs typeface="Times New Roman" pitchFamily="18" charset="0"/>
              </a:rPr>
              <a:t>等待叫号；</a:t>
            </a:r>
          </a:p>
          <a:p>
            <a:pPr lvl="4">
              <a:buNone/>
            </a:pPr>
            <a:r>
              <a:rPr lang="zh-CN" altLang="en-US" sz="3000" dirty="0">
                <a:latin typeface="Times New Roman" pitchFamily="18" charset="0"/>
                <a:cs typeface="Times New Roman" pitchFamily="18" charset="0"/>
              </a:rPr>
              <a:t>获取服务；</a:t>
            </a:r>
          </a:p>
          <a:p>
            <a:pPr lvl="2">
              <a:buNone/>
            </a:pPr>
            <a:r>
              <a:rPr lang="en-US" altLang="zh-CN" sz="3000" dirty="0">
                <a:latin typeface="Times New Roman" pitchFamily="18" charset="0"/>
                <a:cs typeface="Times New Roman" pitchFamily="18" charset="0"/>
              </a:rPr>
              <a:t>}</a:t>
            </a:r>
          </a:p>
          <a:p>
            <a:pPr lvl="2">
              <a:buNone/>
            </a:pPr>
            <a:r>
              <a:rPr lang="en-US" altLang="zh-CN" sz="3000" dirty="0">
                <a:latin typeface="Times New Roman" pitchFamily="18" charset="0"/>
                <a:cs typeface="Times New Roman" pitchFamily="18" charset="0"/>
              </a:rPr>
              <a:t>process  </a:t>
            </a:r>
            <a:r>
              <a:rPr lang="zh-CN" altLang="en-US" sz="3000" dirty="0">
                <a:latin typeface="Times New Roman" pitchFamily="18" charset="0"/>
                <a:cs typeface="Times New Roman" pitchFamily="18" charset="0"/>
              </a:rPr>
              <a:t>营业员</a:t>
            </a:r>
          </a:p>
          <a:p>
            <a:pPr lvl="2">
              <a:buNone/>
            </a:pPr>
            <a:r>
              <a:rPr lang="en-US" altLang="zh-CN" sz="3000" dirty="0">
                <a:latin typeface="Times New Roman" pitchFamily="18" charset="0"/>
                <a:cs typeface="Times New Roman" pitchFamily="18" charset="0"/>
              </a:rPr>
              <a:t>{</a:t>
            </a:r>
          </a:p>
          <a:p>
            <a:pPr lvl="4">
              <a:buNone/>
            </a:pPr>
            <a:r>
              <a:rPr lang="en-US" altLang="zh-CN" sz="3000" dirty="0">
                <a:latin typeface="Times New Roman" pitchFamily="18" charset="0"/>
                <a:cs typeface="Times New Roman" pitchFamily="18" charset="0"/>
              </a:rPr>
              <a:t>while</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TRUE</a:t>
            </a:r>
            <a:r>
              <a:rPr lang="zh-CN" altLang="en-US" sz="3000" dirty="0">
                <a:latin typeface="Times New Roman" pitchFamily="18" charset="0"/>
                <a:cs typeface="Times New Roman" pitchFamily="18" charset="0"/>
              </a:rPr>
              <a:t>）</a:t>
            </a:r>
          </a:p>
          <a:p>
            <a:pPr lvl="4">
              <a:buNone/>
            </a:pPr>
            <a:r>
              <a:rPr lang="en-US" altLang="zh-CN" sz="3000" dirty="0">
                <a:latin typeface="Times New Roman" pitchFamily="18" charset="0"/>
                <a:cs typeface="Times New Roman" pitchFamily="18" charset="0"/>
              </a:rPr>
              <a:t>{</a:t>
            </a:r>
          </a:p>
          <a:p>
            <a:pPr lvl="5">
              <a:buNone/>
            </a:pPr>
            <a:r>
              <a:rPr lang="zh-CN" altLang="en-US" sz="3000" dirty="0">
                <a:latin typeface="Times New Roman" pitchFamily="18" charset="0"/>
                <a:cs typeface="Times New Roman" pitchFamily="18" charset="0"/>
              </a:rPr>
              <a:t>叫号；</a:t>
            </a:r>
          </a:p>
          <a:p>
            <a:pPr lvl="5">
              <a:buNone/>
            </a:pPr>
            <a:r>
              <a:rPr lang="zh-CN" altLang="en-US" sz="3000" dirty="0">
                <a:latin typeface="Times New Roman" pitchFamily="18" charset="0"/>
                <a:cs typeface="Times New Roman" pitchFamily="18" charset="0"/>
              </a:rPr>
              <a:t>为客户服务；</a:t>
            </a:r>
          </a:p>
          <a:p>
            <a:pPr lvl="4">
              <a:buNone/>
            </a:pPr>
            <a:r>
              <a:rPr lang="en-US" altLang="zh-CN" sz="3000" dirty="0">
                <a:latin typeface="Times New Roman" pitchFamily="18" charset="0"/>
                <a:cs typeface="Times New Roman" pitchFamily="18" charset="0"/>
              </a:rPr>
              <a:t>}</a:t>
            </a:r>
          </a:p>
          <a:p>
            <a:pPr lvl="2">
              <a:buNone/>
            </a:pPr>
            <a:r>
              <a:rPr lang="en-US" altLang="zh-CN" sz="3000" dirty="0">
                <a:latin typeface="Times New Roman" pitchFamily="18" charset="0"/>
                <a:cs typeface="Times New Roman" pitchFamily="18" charset="0"/>
              </a:rPr>
              <a:t>}</a:t>
            </a:r>
          </a:p>
          <a:p>
            <a:r>
              <a:rPr lang="en-US" altLang="zh-CN" sz="3000" dirty="0">
                <a:latin typeface="Times New Roman" pitchFamily="18" charset="0"/>
                <a:cs typeface="Times New Roman" pitchFamily="18" charset="0"/>
              </a:rPr>
              <a:t>}</a:t>
            </a:r>
            <a:r>
              <a:rPr lang="en-US" altLang="zh-CN" sz="3000" dirty="0" err="1">
                <a:latin typeface="Times New Roman" pitchFamily="18" charset="0"/>
                <a:cs typeface="Times New Roman" pitchFamily="18" charset="0"/>
              </a:rPr>
              <a:t>coend</a:t>
            </a:r>
            <a:endParaRPr lang="zh-CN" altLang="en-US" sz="3000"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lstStyle/>
          <a:p>
            <a:pPr>
              <a:lnSpc>
                <a:spcPct val="150000"/>
              </a:lnSpc>
            </a:pPr>
            <a:r>
              <a:rPr lang="zh-CN" altLang="en-US" b="1" dirty="0"/>
              <a:t>请添加必要的信号量和</a:t>
            </a:r>
            <a:r>
              <a:rPr lang="en-US" altLang="zh-CN" b="1" dirty="0"/>
              <a:t>P</a:t>
            </a:r>
            <a:r>
              <a:rPr lang="zh-CN" altLang="en-US" b="1" dirty="0"/>
              <a:t>、</a:t>
            </a:r>
            <a:r>
              <a:rPr lang="en-US" altLang="zh-CN" b="1" dirty="0"/>
              <a:t>V</a:t>
            </a:r>
            <a:r>
              <a:rPr lang="zh-CN" altLang="en-US" b="1" dirty="0"/>
              <a:t>（或</a:t>
            </a:r>
            <a:r>
              <a:rPr lang="en-US" altLang="zh-CN" b="1" dirty="0"/>
              <a:t>wait()</a:t>
            </a:r>
            <a:r>
              <a:rPr lang="zh-CN" altLang="en-US" b="1" dirty="0"/>
              <a:t>、</a:t>
            </a:r>
            <a:r>
              <a:rPr lang="en-US" altLang="zh-CN" b="1" dirty="0"/>
              <a:t>signal()</a:t>
            </a:r>
            <a:r>
              <a:rPr lang="zh-CN" altLang="en-US" b="1" dirty="0"/>
              <a:t>）操作，实现上述过程中的互斥与</a:t>
            </a:r>
            <a:r>
              <a:rPr lang="zh-CN" altLang="en-US" b="1"/>
              <a:t>同步。</a:t>
            </a:r>
            <a:endParaRPr lang="en-US" altLang="zh-CN" b="1"/>
          </a:p>
          <a:p>
            <a:pPr>
              <a:lnSpc>
                <a:spcPct val="150000"/>
              </a:lnSpc>
            </a:pPr>
            <a:endParaRPr lang="en-US" altLang="zh-CN" b="1"/>
          </a:p>
          <a:p>
            <a:pPr>
              <a:lnSpc>
                <a:spcPct val="150000"/>
              </a:lnSpc>
            </a:pPr>
            <a:r>
              <a:rPr lang="zh-CN" altLang="en-US" b="1">
                <a:solidFill>
                  <a:srgbClr val="FF0000"/>
                </a:solidFill>
              </a:rPr>
              <a:t>提示：</a:t>
            </a:r>
            <a:endParaRPr lang="en-US" altLang="zh-CN" b="1">
              <a:solidFill>
                <a:srgbClr val="FF0000"/>
              </a:solidFill>
            </a:endParaRPr>
          </a:p>
          <a:p>
            <a:pPr>
              <a:lnSpc>
                <a:spcPct val="150000"/>
              </a:lnSpc>
            </a:pPr>
            <a:r>
              <a:rPr lang="zh-CN" altLang="en-US" b="1">
                <a:solidFill>
                  <a:srgbClr val="FF0000"/>
                </a:solidFill>
              </a:rPr>
              <a:t>    首先考虑的问题是：对于顾客和营业员来说哪些是他们要面对的临界资源？</a:t>
            </a:r>
            <a:endParaRPr lang="en-US" altLang="zh-CN" b="1" dirty="0">
              <a:solidFill>
                <a:srgbClr val="FF0000"/>
              </a:solidFill>
            </a:endParaRPr>
          </a:p>
          <a:p>
            <a:pPr>
              <a:lnSpc>
                <a:spcPct val="150000"/>
              </a:lnSpc>
            </a:pPr>
            <a:endParaRPr lang="zh-CN"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r>
              <a:rPr lang="zh-CN" altLang="en-US" dirty="0">
                <a:latin typeface="Times New Roman" pitchFamily="18" charset="0"/>
                <a:cs typeface="Times New Roman" pitchFamily="18" charset="0"/>
              </a:rPr>
              <a:t>解答：</a:t>
            </a:r>
          </a:p>
          <a:p>
            <a:r>
              <a:rPr lang="en-US" altLang="zh-CN" dirty="0">
                <a:latin typeface="Times New Roman" pitchFamily="18" charset="0"/>
                <a:cs typeface="Times New Roman" pitchFamily="18" charset="0"/>
              </a:rPr>
              <a:t>semaphore </a:t>
            </a:r>
            <a:r>
              <a:rPr lang="en-US" altLang="zh-CN" dirty="0" err="1">
                <a:latin typeface="Times New Roman" pitchFamily="18" charset="0"/>
                <a:cs typeface="Times New Roman" pitchFamily="18" charset="0"/>
              </a:rPr>
              <a:t>seets</a:t>
            </a:r>
            <a:r>
              <a:rPr lang="en-US" altLang="zh-CN" dirty="0">
                <a:latin typeface="Times New Roman" pitchFamily="18" charset="0"/>
                <a:cs typeface="Times New Roman" pitchFamily="18" charset="0"/>
              </a:rPr>
              <a:t> = 10, // </a:t>
            </a:r>
            <a:r>
              <a:rPr lang="zh-CN" altLang="en-US" dirty="0">
                <a:latin typeface="Times New Roman" pitchFamily="18" charset="0"/>
                <a:cs typeface="Times New Roman" pitchFamily="18" charset="0"/>
              </a:rPr>
              <a:t>有</a:t>
            </a:r>
            <a:r>
              <a:rPr lang="en-US" altLang="zh-CN" dirty="0">
                <a:latin typeface="Times New Roman" pitchFamily="18" charset="0"/>
                <a:cs typeface="Times New Roman" pitchFamily="18" charset="0"/>
              </a:rPr>
              <a:t>10</a:t>
            </a:r>
            <a:r>
              <a:rPr lang="zh-CN" altLang="en-US" dirty="0">
                <a:latin typeface="Times New Roman" pitchFamily="18" charset="0"/>
                <a:cs typeface="Times New Roman" pitchFamily="18" charset="0"/>
              </a:rPr>
              <a:t>个坐位的资源信号量</a:t>
            </a:r>
          </a:p>
          <a:p>
            <a:r>
              <a:rPr lang="en-US" altLang="zh-CN" dirty="0" err="1">
                <a:latin typeface="Times New Roman" pitchFamily="18" charset="0"/>
                <a:cs typeface="Times New Roman" pitchFamily="18" charset="0"/>
              </a:rPr>
              <a:t>mutex</a:t>
            </a:r>
            <a:r>
              <a:rPr lang="en-US" altLang="zh-CN" dirty="0">
                <a:latin typeface="Times New Roman" pitchFamily="18" charset="0"/>
                <a:cs typeface="Times New Roman" pitchFamily="18" charset="0"/>
              </a:rPr>
              <a:t> = 1, // </a:t>
            </a:r>
            <a:r>
              <a:rPr lang="zh-CN" altLang="en-US" dirty="0">
                <a:latin typeface="Times New Roman" pitchFamily="18" charset="0"/>
                <a:cs typeface="Times New Roman" pitchFamily="18" charset="0"/>
              </a:rPr>
              <a:t>取号机互斥信号量</a:t>
            </a:r>
          </a:p>
          <a:p>
            <a:r>
              <a:rPr lang="en-US" altLang="zh-CN" dirty="0" err="1">
                <a:latin typeface="Times New Roman" pitchFamily="18" charset="0"/>
                <a:cs typeface="Times New Roman" pitchFamily="18" charset="0"/>
              </a:rPr>
              <a:t>haveCustom</a:t>
            </a:r>
            <a:r>
              <a:rPr lang="en-US" altLang="zh-CN" dirty="0">
                <a:latin typeface="Times New Roman" pitchFamily="18" charset="0"/>
                <a:cs typeface="Times New Roman" pitchFamily="18" charset="0"/>
              </a:rPr>
              <a:t> = 0; // </a:t>
            </a:r>
            <a:r>
              <a:rPr lang="zh-CN" altLang="en-US" dirty="0">
                <a:latin typeface="Times New Roman" pitchFamily="18" charset="0"/>
                <a:cs typeface="Times New Roman" pitchFamily="18" charset="0"/>
              </a:rPr>
              <a:t>顾客与营业员同步，无顾客时营业员休息</a:t>
            </a:r>
          </a:p>
          <a:p>
            <a:endParaRPr lang="zh-CN" alt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a:xfrm>
            <a:off x="899592" y="692150"/>
            <a:ext cx="7776096" cy="5400675"/>
          </a:xfrm>
          <a:ln w="19050">
            <a:solidFill>
              <a:srgbClr val="00B050"/>
            </a:solidFill>
          </a:ln>
        </p:spPr>
        <p:txBody>
          <a:bodyPr/>
          <a:lstStyle/>
          <a:p>
            <a:r>
              <a:rPr lang="en-US" altLang="zh-CN" dirty="0">
                <a:latin typeface="Times New Roman" pitchFamily="18" charset="0"/>
                <a:cs typeface="Times New Roman" pitchFamily="18" charset="0"/>
              </a:rPr>
              <a:t>process </a:t>
            </a:r>
            <a:r>
              <a:rPr lang="zh-CN" altLang="en-US" dirty="0">
                <a:latin typeface="Times New Roman" pitchFamily="18" charset="0"/>
                <a:cs typeface="Times New Roman" pitchFamily="18" charset="0"/>
              </a:rPr>
              <a:t>顾客</a:t>
            </a:r>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a:t>
            </a:r>
          </a:p>
          <a:p>
            <a:pPr lvl="1">
              <a:buNone/>
            </a:pPr>
            <a:r>
              <a:rPr lang="en-US" altLang="zh-CN">
                <a:latin typeface="Times New Roman" pitchFamily="18" charset="0"/>
                <a:cs typeface="Times New Roman" pitchFamily="18" charset="0"/>
              </a:rPr>
              <a:t>  P(seets</a:t>
            </a:r>
            <a:r>
              <a:rPr lang="en-US" altLang="zh-CN" dirty="0">
                <a:latin typeface="Times New Roman" pitchFamily="18" charset="0"/>
                <a:cs typeface="Times New Roman" pitchFamily="18" charset="0"/>
              </a:rPr>
              <a:t>); // </a:t>
            </a:r>
            <a:r>
              <a:rPr lang="zh-CN" altLang="en-US" dirty="0">
                <a:latin typeface="Times New Roman" pitchFamily="18" charset="0"/>
                <a:cs typeface="Times New Roman" pitchFamily="18" charset="0"/>
              </a:rPr>
              <a:t>等空位</a:t>
            </a:r>
            <a:endParaRPr lang="en-US" altLang="zh-CN" dirty="0">
              <a:latin typeface="Times New Roman" pitchFamily="18" charset="0"/>
              <a:cs typeface="Times New Roman" pitchFamily="18" charset="0"/>
            </a:endParaRPr>
          </a:p>
          <a:p>
            <a:pPr lvl="1">
              <a:buNone/>
            </a:pPr>
            <a:r>
              <a:rPr lang="en-US" altLang="zh-CN">
                <a:latin typeface="Times New Roman" pitchFamily="18" charset="0"/>
                <a:cs typeface="Times New Roman" pitchFamily="18" charset="0"/>
              </a:rPr>
              <a:t>  P(mutex</a:t>
            </a:r>
            <a:r>
              <a:rPr lang="en-US" altLang="zh-CN" dirty="0">
                <a:latin typeface="Times New Roman" pitchFamily="18" charset="0"/>
                <a:cs typeface="Times New Roman" pitchFamily="18" charset="0"/>
              </a:rPr>
              <a:t>); // </a:t>
            </a:r>
            <a:r>
              <a:rPr lang="zh-CN" altLang="en-US" dirty="0">
                <a:latin typeface="Times New Roman" pitchFamily="18" charset="0"/>
                <a:cs typeface="Times New Roman" pitchFamily="18" charset="0"/>
              </a:rPr>
              <a:t>申请使用取号机</a:t>
            </a:r>
            <a:endParaRPr lang="en-US" altLang="zh-CN" dirty="0">
              <a:latin typeface="Times New Roman" pitchFamily="18" charset="0"/>
              <a:cs typeface="Times New Roman" pitchFamily="18" charset="0"/>
            </a:endParaRPr>
          </a:p>
          <a:p>
            <a:pPr lvl="1">
              <a:buNone/>
            </a:pPr>
            <a:r>
              <a:rPr lang="zh-CN" altLang="en-US">
                <a:latin typeface="Times New Roman" pitchFamily="18" charset="0"/>
                <a:cs typeface="Times New Roman" pitchFamily="18" charset="0"/>
              </a:rPr>
              <a:t>  从</a:t>
            </a:r>
            <a:r>
              <a:rPr lang="zh-CN" altLang="en-US" dirty="0">
                <a:latin typeface="Times New Roman" pitchFamily="18" charset="0"/>
                <a:cs typeface="Times New Roman" pitchFamily="18" charset="0"/>
              </a:rPr>
              <a:t>取号机上取号</a:t>
            </a:r>
            <a:r>
              <a:rPr lang="en-US" altLang="zh-CN" dirty="0">
                <a:latin typeface="Times New Roman" pitchFamily="18" charset="0"/>
                <a:cs typeface="Times New Roman" pitchFamily="18" charset="0"/>
              </a:rPr>
              <a:t>;</a:t>
            </a:r>
          </a:p>
          <a:p>
            <a:pPr lvl="1">
              <a:buNone/>
            </a:pPr>
            <a:r>
              <a:rPr lang="en-US" altLang="zh-CN">
                <a:latin typeface="Times New Roman" pitchFamily="18" charset="0"/>
                <a:cs typeface="Times New Roman" pitchFamily="18" charset="0"/>
              </a:rPr>
              <a:t>  V(mutex</a:t>
            </a:r>
            <a:r>
              <a:rPr lang="en-US" altLang="zh-CN" dirty="0">
                <a:latin typeface="Times New Roman" pitchFamily="18" charset="0"/>
                <a:cs typeface="Times New Roman" pitchFamily="18" charset="0"/>
              </a:rPr>
              <a:t>); // </a:t>
            </a:r>
            <a:r>
              <a:rPr lang="zh-CN" altLang="en-US" dirty="0">
                <a:latin typeface="Times New Roman" pitchFamily="18" charset="0"/>
                <a:cs typeface="Times New Roman" pitchFamily="18" charset="0"/>
              </a:rPr>
              <a:t>取号完毕</a:t>
            </a:r>
            <a:endParaRPr lang="en-US" altLang="zh-CN" dirty="0">
              <a:latin typeface="Times New Roman" pitchFamily="18" charset="0"/>
              <a:cs typeface="Times New Roman" pitchFamily="18" charset="0"/>
            </a:endParaRPr>
          </a:p>
          <a:p>
            <a:pPr lvl="1">
              <a:buNone/>
            </a:pPr>
            <a:r>
              <a:rPr lang="en-US" altLang="zh-CN">
                <a:latin typeface="Times New Roman" pitchFamily="18" charset="0"/>
                <a:cs typeface="Times New Roman" pitchFamily="18" charset="0"/>
              </a:rPr>
              <a:t>  V(haveCustom</a:t>
            </a:r>
            <a:r>
              <a:rPr lang="en-US" altLang="zh-CN" dirty="0">
                <a:latin typeface="Times New Roman" pitchFamily="18" charset="0"/>
                <a:cs typeface="Times New Roman" pitchFamily="18" charset="0"/>
              </a:rPr>
              <a:t>); // </a:t>
            </a:r>
            <a:r>
              <a:rPr lang="zh-CN" altLang="en-US" dirty="0">
                <a:latin typeface="Times New Roman" pitchFamily="18" charset="0"/>
                <a:cs typeface="Times New Roman" pitchFamily="18" charset="0"/>
              </a:rPr>
              <a:t>通知营业员有新顾客到来</a:t>
            </a:r>
            <a:endParaRPr lang="en-US" altLang="zh-CN" dirty="0">
              <a:latin typeface="Times New Roman" pitchFamily="18" charset="0"/>
              <a:cs typeface="Times New Roman" pitchFamily="18" charset="0"/>
            </a:endParaRPr>
          </a:p>
          <a:p>
            <a:pPr lvl="1">
              <a:buNone/>
            </a:pPr>
            <a:r>
              <a:rPr lang="zh-CN" altLang="en-US">
                <a:latin typeface="Times New Roman" pitchFamily="18" charset="0"/>
                <a:cs typeface="Times New Roman" pitchFamily="18" charset="0"/>
              </a:rPr>
              <a:t>  等待</a:t>
            </a:r>
            <a:r>
              <a:rPr lang="zh-CN" altLang="en-US" dirty="0">
                <a:latin typeface="Times New Roman" pitchFamily="18" charset="0"/>
                <a:cs typeface="Times New Roman" pitchFamily="18" charset="0"/>
              </a:rPr>
              <a:t>营业员叫号</a:t>
            </a:r>
            <a:r>
              <a:rPr lang="en-US" altLang="zh-CN" dirty="0">
                <a:latin typeface="Times New Roman" pitchFamily="18" charset="0"/>
                <a:cs typeface="Times New Roman" pitchFamily="18" charset="0"/>
              </a:rPr>
              <a:t>;</a:t>
            </a:r>
          </a:p>
          <a:p>
            <a:pPr lvl="1">
              <a:buNone/>
            </a:pPr>
            <a:r>
              <a:rPr lang="en-US" altLang="zh-CN">
                <a:latin typeface="Times New Roman" pitchFamily="18" charset="0"/>
                <a:cs typeface="Times New Roman" pitchFamily="18" charset="0"/>
              </a:rPr>
              <a:t>  V(seets</a:t>
            </a:r>
            <a:r>
              <a:rPr lang="en-US" altLang="zh-CN" dirty="0">
                <a:latin typeface="Times New Roman" pitchFamily="18" charset="0"/>
                <a:cs typeface="Times New Roman" pitchFamily="18" charset="0"/>
              </a:rPr>
              <a:t>); // </a:t>
            </a:r>
            <a:r>
              <a:rPr lang="zh-CN" altLang="en-US" dirty="0">
                <a:latin typeface="Times New Roman" pitchFamily="18" charset="0"/>
                <a:cs typeface="Times New Roman" pitchFamily="18" charset="0"/>
              </a:rPr>
              <a:t>离开坐位接受服务；</a:t>
            </a:r>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}process</a:t>
            </a:r>
            <a:endParaRPr lang="zh-CN" altLang="en-US"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a:xfrm>
            <a:off x="899592" y="692696"/>
            <a:ext cx="7776864" cy="5400675"/>
          </a:xfrm>
          <a:ln w="19050">
            <a:solidFill>
              <a:srgbClr val="00B050"/>
            </a:solidFill>
          </a:ln>
        </p:spPr>
        <p:txBody>
          <a:bodyPr vert="horz">
            <a:normAutofit/>
          </a:bodyPr>
          <a:lstStyle/>
          <a:p>
            <a:r>
              <a:rPr lang="en-US" altLang="zh-CN" dirty="0">
                <a:latin typeface="Times New Roman" pitchFamily="18" charset="0"/>
                <a:cs typeface="Times New Roman" pitchFamily="18" charset="0"/>
              </a:rPr>
              <a:t>process </a:t>
            </a:r>
            <a:r>
              <a:rPr lang="zh-CN" altLang="en-US" dirty="0">
                <a:latin typeface="Times New Roman" pitchFamily="18" charset="0"/>
                <a:cs typeface="Times New Roman" pitchFamily="18" charset="0"/>
              </a:rPr>
              <a:t>营业员</a:t>
            </a:r>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a:t>
            </a:r>
          </a:p>
          <a:p>
            <a:pPr lvl="1">
              <a:buNone/>
            </a:pPr>
            <a:r>
              <a:rPr lang="en-US" altLang="zh-CN" dirty="0">
                <a:latin typeface="Times New Roman" pitchFamily="18" charset="0"/>
                <a:cs typeface="Times New Roman" pitchFamily="18" charset="0"/>
              </a:rPr>
              <a:t>while(True)</a:t>
            </a:r>
          </a:p>
          <a:p>
            <a:pPr lvl="1">
              <a:buNone/>
            </a:pPr>
            <a:r>
              <a:rPr lang="en-US" altLang="zh-CN" dirty="0">
                <a:latin typeface="Times New Roman" pitchFamily="18" charset="0"/>
                <a:cs typeface="Times New Roman" pitchFamily="18" charset="0"/>
              </a:rPr>
              <a:t>{</a:t>
            </a:r>
          </a:p>
          <a:p>
            <a:pPr lvl="2"/>
            <a:r>
              <a:rPr lang="en-US" altLang="zh-CN" dirty="0"/>
              <a:t>P(</a:t>
            </a:r>
            <a:r>
              <a:rPr lang="en-US" altLang="zh-CN" dirty="0" err="1"/>
              <a:t>haveCustom</a:t>
            </a:r>
            <a:r>
              <a:rPr lang="en-US" altLang="zh-CN" dirty="0"/>
              <a:t>); // </a:t>
            </a:r>
            <a:r>
              <a:rPr lang="zh-CN" altLang="en-US" dirty="0"/>
              <a:t>没有顾客则休息</a:t>
            </a:r>
            <a:endParaRPr lang="en-US" altLang="zh-CN" dirty="0"/>
          </a:p>
          <a:p>
            <a:pPr lvl="2"/>
            <a:r>
              <a:rPr lang="zh-CN" altLang="en-US" dirty="0"/>
              <a:t>叫号</a:t>
            </a:r>
            <a:r>
              <a:rPr lang="en-US" altLang="zh-CN" dirty="0"/>
              <a:t>;</a:t>
            </a:r>
          </a:p>
          <a:p>
            <a:pPr lvl="2"/>
            <a:r>
              <a:rPr lang="zh-CN" altLang="en-US" dirty="0"/>
              <a:t>为顾客服务</a:t>
            </a:r>
            <a:r>
              <a:rPr lang="en-US" altLang="zh-CN" dirty="0"/>
              <a:t>;</a:t>
            </a:r>
          </a:p>
          <a:p>
            <a:pPr lvl="1">
              <a:buNone/>
            </a:pP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1"/>
          </p:nvPr>
        </p:nvSpPr>
        <p:spPr/>
        <p:txBody>
          <a:bodyPr/>
          <a:lstStyle/>
          <a:p>
            <a:r>
              <a:rPr lang="zh-CN" altLang="en-US"/>
              <a:t>经典</a:t>
            </a:r>
            <a:r>
              <a:rPr lang="zh-CN" altLang="en-US" dirty="0"/>
              <a:t>进程同步问题</a:t>
            </a:r>
            <a:endParaRPr lang="en-US" altLang="zh-CN" dirty="0"/>
          </a:p>
          <a:p>
            <a:pPr lvl="1"/>
            <a:r>
              <a:rPr lang="zh-CN" altLang="en-US" dirty="0"/>
              <a:t>生产者消费者问题</a:t>
            </a:r>
          </a:p>
        </p:txBody>
      </p:sp>
      <p:sp>
        <p:nvSpPr>
          <p:cNvPr id="5" name="日期占位符 4"/>
          <p:cNvSpPr>
            <a:spLocks noGrp="1"/>
          </p:cNvSpPr>
          <p:nvPr>
            <p:ph type="dt" sz="half" idx="10"/>
          </p:nvPr>
        </p:nvSpPr>
        <p:spPr/>
        <p:txBody>
          <a:bodyPr/>
          <a:lstStyle/>
          <a:p>
            <a:fld id="{BFD66CBF-44FD-4B9E-888F-B563D7A799CC}" type="datetime8">
              <a:rPr lang="zh-CN" altLang="en-US" smtClean="0"/>
              <a:pPr/>
              <a:t>2019年10月11日10时17分</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2019年10月11日10时17分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11" name="矩形 10"/>
          <p:cNvSpPr/>
          <p:nvPr/>
        </p:nvSpPr>
        <p:spPr>
          <a:xfrm>
            <a:off x="251520" y="548680"/>
            <a:ext cx="8892480" cy="2332946"/>
          </a:xfrm>
          <a:prstGeom prst="rect">
            <a:avLst/>
          </a:prstGeom>
        </p:spPr>
        <p:txBody>
          <a:bodyPr wrap="square">
            <a:spAutoFit/>
          </a:bodyPr>
          <a:lstStyle/>
          <a:p>
            <a:pPr>
              <a:lnSpc>
                <a:spcPct val="130000"/>
              </a:lnSpc>
              <a:spcBef>
                <a:spcPct val="50000"/>
              </a:spcBef>
            </a:pPr>
            <a:r>
              <a:rPr lang="zh-CN" altLang="en-US" sz="2800" dirty="0">
                <a:latin typeface="+mj-ea"/>
                <a:ea typeface="+mj-ea"/>
              </a:rPr>
              <a:t>　　尽管所有的生产者进程和消费者进程都是以异步方式运行的，但它们之间必须保持同步，即不允许消费者进程到一个空缓冲区去取产品，也不允许生产者进程向一个已装满产品且尚未被取走的缓冲区中投放产品。 </a:t>
            </a:r>
          </a:p>
        </p:txBody>
      </p:sp>
      <p:graphicFrame>
        <p:nvGraphicFramePr>
          <p:cNvPr id="12" name="表格 11"/>
          <p:cNvGraphicFramePr>
            <a:graphicFrameLocks noGrp="1"/>
          </p:cNvGraphicFramePr>
          <p:nvPr/>
        </p:nvGraphicFramePr>
        <p:xfrm>
          <a:off x="1763688" y="4221088"/>
          <a:ext cx="6096000" cy="72008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807864">
                  <a:extLst>
                    <a:ext uri="{9D8B030D-6E8A-4147-A177-3AD203B41FA5}">
                      <a16:colId xmlns:a16="http://schemas.microsoft.com/office/drawing/2014/main" val="20001"/>
                    </a:ext>
                  </a:extLst>
                </a:gridCol>
                <a:gridCol w="70430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919536">
                  <a:extLst>
                    <a:ext uri="{9D8B030D-6E8A-4147-A177-3AD203B41FA5}">
                      <a16:colId xmlns:a16="http://schemas.microsoft.com/office/drawing/2014/main" val="20005"/>
                    </a:ext>
                  </a:extLst>
                </a:gridCol>
              </a:tblGrid>
              <a:tr h="720080">
                <a:tc>
                  <a:txBody>
                    <a:bodyPr/>
                    <a:lstStyle/>
                    <a:p>
                      <a:pPr algn="ctr"/>
                      <a:r>
                        <a:rPr lang="zh-CN" altLang="en-US" dirty="0"/>
                        <a:t>。。。。</a:t>
                      </a:r>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a:t>。。。。</a:t>
                      </a:r>
                    </a:p>
                  </a:txBody>
                  <a:tcPr anchor="ctr"/>
                </a:tc>
                <a:extLst>
                  <a:ext uri="{0D108BD9-81ED-4DB2-BD59-A6C34878D82A}">
                    <a16:rowId xmlns:a16="http://schemas.microsoft.com/office/drawing/2014/main" val="10000"/>
                  </a:ext>
                </a:extLst>
              </a:tr>
            </a:tbl>
          </a:graphicData>
        </a:graphic>
      </p:graphicFrame>
      <p:sp>
        <p:nvSpPr>
          <p:cNvPr id="13" name="流程图: 联系 12"/>
          <p:cNvSpPr/>
          <p:nvPr/>
        </p:nvSpPr>
        <p:spPr>
          <a:xfrm>
            <a:off x="5364088" y="4365104"/>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4644008" y="4365104"/>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3923928" y="5661248"/>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3059832" y="3115816"/>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flipH="1">
            <a:off x="3275856" y="3573016"/>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39952" y="4581128"/>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6" idx="2"/>
          </p:cNvCxnSpPr>
          <p:nvPr/>
        </p:nvCxnSpPr>
        <p:spPr>
          <a:xfrm flipV="1">
            <a:off x="2051720" y="3344416"/>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355976" y="5877272"/>
            <a:ext cx="2376264"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23528" y="3068960"/>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生产者进程</a:t>
            </a:r>
          </a:p>
        </p:txBody>
      </p:sp>
      <p:sp>
        <p:nvSpPr>
          <p:cNvPr id="22" name="矩形 21"/>
          <p:cNvSpPr/>
          <p:nvPr/>
        </p:nvSpPr>
        <p:spPr>
          <a:xfrm>
            <a:off x="6732240" y="5589240"/>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消费者进程</a:t>
            </a:r>
          </a:p>
        </p:txBody>
      </p:sp>
      <p:sp>
        <p:nvSpPr>
          <p:cNvPr id="26" name="矩形 25"/>
          <p:cNvSpPr/>
          <p:nvPr/>
        </p:nvSpPr>
        <p:spPr>
          <a:xfrm>
            <a:off x="6084168" y="3717032"/>
            <a:ext cx="2238113" cy="369332"/>
          </a:xfrm>
          <a:prstGeom prst="rect">
            <a:avLst/>
          </a:prstGeom>
        </p:spPr>
        <p:txBody>
          <a:bodyPr wrap="none">
            <a:spAutoFit/>
          </a:bodyPr>
          <a:lstStyle/>
          <a:p>
            <a:r>
              <a:rPr lang="en-US" altLang="zh-CN" dirty="0"/>
              <a:t>n</a:t>
            </a:r>
            <a:r>
              <a:rPr lang="zh-CN" altLang="en-US" dirty="0">
                <a:latin typeface="宋体" pitchFamily="2" charset="-122"/>
              </a:rPr>
              <a:t>个</a:t>
            </a:r>
            <a:r>
              <a:rPr lang="en-US" altLang="zh-CN" dirty="0"/>
              <a:t>(0</a:t>
            </a:r>
            <a:r>
              <a:rPr lang="zh-CN" altLang="en-US" dirty="0">
                <a:latin typeface="宋体" pitchFamily="2" charset="-122"/>
              </a:rPr>
              <a:t>，</a:t>
            </a:r>
            <a:r>
              <a:rPr lang="en-US" altLang="zh-CN" dirty="0"/>
              <a:t>1</a:t>
            </a:r>
            <a:r>
              <a:rPr lang="zh-CN" altLang="en-US" dirty="0">
                <a:latin typeface="宋体" pitchFamily="2" charset="-122"/>
              </a:rPr>
              <a:t>，</a:t>
            </a:r>
            <a:r>
              <a:rPr lang="en-US" altLang="zh-CN" dirty="0"/>
              <a:t>…</a:t>
            </a:r>
            <a:r>
              <a:rPr lang="zh-CN" altLang="en-US" dirty="0">
                <a:latin typeface="宋体" pitchFamily="2" charset="-122"/>
              </a:rPr>
              <a:t>，</a:t>
            </a:r>
            <a:r>
              <a:rPr lang="en-US" altLang="zh-CN" dirty="0"/>
              <a:t>n-1)</a:t>
            </a:r>
            <a:endParaRPr lang="zh-CN" altLang="en-US" dirty="0"/>
          </a:p>
        </p:txBody>
      </p:sp>
      <p:cxnSp>
        <p:nvCxnSpPr>
          <p:cNvPr id="28" name="直接连接符 27"/>
          <p:cNvCxnSpPr/>
          <p:nvPr/>
        </p:nvCxnSpPr>
        <p:spPr>
          <a:xfrm flipV="1">
            <a:off x="3131840" y="4941168"/>
            <a:ext cx="0" cy="720080"/>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987824" y="5661248"/>
            <a:ext cx="388248" cy="369332"/>
          </a:xfrm>
          <a:prstGeom prst="rect">
            <a:avLst/>
          </a:prstGeom>
        </p:spPr>
        <p:txBody>
          <a:bodyPr wrap="none">
            <a:spAutoFit/>
          </a:bodyPr>
          <a:lstStyle/>
          <a:p>
            <a:r>
              <a:rPr lang="en-US" altLang="zh-CN" dirty="0"/>
              <a:t>in</a:t>
            </a:r>
            <a:endParaRPr lang="zh-CN" altLang="en-US" dirty="0"/>
          </a:p>
        </p:txBody>
      </p:sp>
      <p:cxnSp>
        <p:nvCxnSpPr>
          <p:cNvPr id="32" name="直接连接符 31"/>
          <p:cNvCxnSpPr/>
          <p:nvPr/>
        </p:nvCxnSpPr>
        <p:spPr>
          <a:xfrm>
            <a:off x="4211960" y="3645024"/>
            <a:ext cx="0" cy="576064"/>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923928" y="3284984"/>
            <a:ext cx="561372" cy="369332"/>
          </a:xfrm>
          <a:prstGeom prst="rect">
            <a:avLst/>
          </a:prstGeom>
        </p:spPr>
        <p:txBody>
          <a:bodyPr wrap="none">
            <a:spAutoFit/>
          </a:bodyPr>
          <a:lstStyle/>
          <a:p>
            <a:r>
              <a:rPr lang="en-US" altLang="zh-CN" dirty="0"/>
              <a:t>out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6" name="矩形 5"/>
          <p:cNvSpPr/>
          <p:nvPr/>
        </p:nvSpPr>
        <p:spPr>
          <a:xfrm>
            <a:off x="1187624" y="1124744"/>
            <a:ext cx="7632848" cy="2160591"/>
          </a:xfrm>
          <a:prstGeom prst="rect">
            <a:avLst/>
          </a:prstGeom>
        </p:spPr>
        <p:txBody>
          <a:bodyPr wrap="square">
            <a:spAutoFit/>
          </a:bodyPr>
          <a:lstStyle/>
          <a:p>
            <a:pPr>
              <a:lnSpc>
                <a:spcPct val="160000"/>
              </a:lnSpc>
            </a:pPr>
            <a:r>
              <a:rPr lang="en-US" altLang="zh-CN" sz="2800">
                <a:latin typeface="Times New Roman" pitchFamily="18" charset="0"/>
                <a:cs typeface="Times New Roman" pitchFamily="18" charset="0"/>
              </a:rPr>
              <a:t>item array</a:t>
            </a:r>
            <a:r>
              <a:rPr lang="zh-CN" altLang="en-US" sz="2800">
                <a:latin typeface="Times New Roman" pitchFamily="18" charset="0"/>
                <a:cs typeface="Times New Roman" pitchFamily="18" charset="0"/>
              </a:rPr>
              <a:t>［</a:t>
            </a:r>
            <a:r>
              <a:rPr lang="en-US" altLang="zh-CN" sz="2800">
                <a:latin typeface="Times New Roman" pitchFamily="18" charset="0"/>
                <a:cs typeface="Times New Roman" pitchFamily="18" charset="0"/>
              </a:rPr>
              <a:t>n</a:t>
            </a:r>
            <a:r>
              <a:rPr lang="zh-CN" altLang="en-US" sz="280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a:p>
            <a:pPr>
              <a:lnSpc>
                <a:spcPct val="160000"/>
              </a:lnSpc>
            </a:pPr>
            <a:r>
              <a:rPr lang="en-US" altLang="zh-CN" sz="2800">
                <a:latin typeface="Times New Roman" pitchFamily="18" charset="0"/>
                <a:cs typeface="Times New Roman" pitchFamily="18" charset="0"/>
              </a:rPr>
              <a:t>In = 0</a:t>
            </a:r>
            <a:r>
              <a:rPr lang="zh-CN" altLang="en-US" sz="2800">
                <a:latin typeface="Times New Roman" pitchFamily="18" charset="0"/>
                <a:cs typeface="Times New Roman" pitchFamily="18" charset="0"/>
              </a:rPr>
              <a:t>，</a:t>
            </a:r>
            <a:r>
              <a:rPr lang="en-US" altLang="zh-CN" sz="2800">
                <a:latin typeface="Times New Roman" pitchFamily="18" charset="0"/>
                <a:cs typeface="Times New Roman" pitchFamily="18" charset="0"/>
              </a:rPr>
              <a:t>out=0</a:t>
            </a:r>
            <a:r>
              <a:rPr lang="zh-CN" altLang="en-US" sz="280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a:p>
            <a:pPr>
              <a:lnSpc>
                <a:spcPct val="160000"/>
              </a:lnSpc>
            </a:pPr>
            <a:r>
              <a:rPr lang="en-US" altLang="zh-CN" sz="2800">
                <a:latin typeface="Times New Roman" pitchFamily="18" charset="0"/>
                <a:cs typeface="Times New Roman" pitchFamily="18" charset="0"/>
              </a:rPr>
              <a:t>Counter = 0</a:t>
            </a:r>
            <a:r>
              <a:rPr lang="zh-CN" altLang="en-US" sz="280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29502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6" name="矩形 5"/>
          <p:cNvSpPr/>
          <p:nvPr/>
        </p:nvSpPr>
        <p:spPr>
          <a:xfrm>
            <a:off x="827584" y="602492"/>
            <a:ext cx="7920880" cy="6254020"/>
          </a:xfrm>
          <a:prstGeom prst="rect">
            <a:avLst/>
          </a:prstGeom>
        </p:spPr>
        <p:txBody>
          <a:bodyPr wrap="square">
            <a:spAutoFit/>
          </a:bodyPr>
          <a:lstStyle/>
          <a:p>
            <a:pPr>
              <a:lnSpc>
                <a:spcPct val="130000"/>
              </a:lnSpc>
            </a:pPr>
            <a:r>
              <a:rPr lang="en-US" altLang="zh-CN" sz="2800">
                <a:latin typeface="Times New Roman" pitchFamily="18" charset="0"/>
                <a:cs typeface="Times New Roman" pitchFamily="18" charset="0"/>
              </a:rPr>
              <a:t>Void producer(){</a:t>
            </a:r>
            <a:endParaRPr lang="en-US" altLang="zh-CN" sz="2800" dirty="0">
              <a:latin typeface="Times New Roman" pitchFamily="18" charset="0"/>
              <a:cs typeface="Times New Roman" pitchFamily="18" charset="0"/>
            </a:endParaRPr>
          </a:p>
          <a:p>
            <a:pPr lvl="1">
              <a:lnSpc>
                <a:spcPct val="130000"/>
              </a:lnSpc>
            </a:pPr>
            <a:r>
              <a:rPr lang="en-US" altLang="zh-CN" sz="2800">
                <a:latin typeface="Times New Roman" pitchFamily="18" charset="0"/>
                <a:cs typeface="Times New Roman" pitchFamily="18" charset="0"/>
              </a:rPr>
              <a:t>While(1){</a:t>
            </a:r>
            <a:r>
              <a:rPr lang="zh-CN" altLang="en-US" sz="2800" dirty="0">
                <a:latin typeface="Times New Roman" pitchFamily="18" charset="0"/>
                <a:cs typeface="Times New Roman" pitchFamily="18" charset="0"/>
              </a:rPr>
              <a:t>　　　  </a:t>
            </a:r>
          </a:p>
          <a:p>
            <a:pPr lvl="3">
              <a:lnSpc>
                <a:spcPct val="130000"/>
              </a:lnSpc>
            </a:pPr>
            <a:r>
              <a:rPr lang="en-US" altLang="zh-CN" sz="2800" dirty="0">
                <a:latin typeface="Times New Roman" pitchFamily="18" charset="0"/>
                <a:cs typeface="Times New Roman" pitchFamily="18" charset="0"/>
              </a:rPr>
              <a:t>produce an item in </a:t>
            </a:r>
            <a:r>
              <a:rPr lang="en-US" altLang="zh-CN" sz="2800" dirty="0" err="1">
                <a:latin typeface="Times New Roman" pitchFamily="18" charset="0"/>
                <a:cs typeface="Times New Roman" pitchFamily="18" charset="0"/>
              </a:rPr>
              <a:t>nextp</a:t>
            </a:r>
            <a:r>
              <a:rPr lang="zh-CN" altLang="en-US" sz="2800" dirty="0">
                <a:latin typeface="Times New Roman" pitchFamily="18" charset="0"/>
                <a:cs typeface="Times New Roman" pitchFamily="18" charset="0"/>
              </a:rPr>
              <a:t>；</a:t>
            </a:r>
          </a:p>
          <a:p>
            <a:pPr lvl="3">
              <a:lnSpc>
                <a:spcPct val="130000"/>
              </a:lnSpc>
            </a:pPr>
            <a:r>
              <a:rPr lang="zh-CN" altLang="en-US" sz="2800" dirty="0">
                <a:latin typeface="Times New Roman" pitchFamily="18" charset="0"/>
                <a:cs typeface="Times New Roman" pitchFamily="18" charset="0"/>
              </a:rPr>
              <a:t>　　　　　</a:t>
            </a:r>
          </a:p>
          <a:p>
            <a:pPr lvl="3">
              <a:lnSpc>
                <a:spcPct val="130000"/>
              </a:lnSpc>
            </a:pPr>
            <a:r>
              <a:rPr lang="en-US" altLang="zh-CN" sz="2800" dirty="0">
                <a:latin typeface="Times New Roman" pitchFamily="18" charset="0"/>
                <a:cs typeface="Times New Roman" pitchFamily="18" charset="0"/>
              </a:rPr>
              <a:t>while </a:t>
            </a:r>
            <a:r>
              <a:rPr lang="en-US" altLang="zh-CN" sz="2800">
                <a:latin typeface="Times New Roman" pitchFamily="18" charset="0"/>
                <a:cs typeface="Times New Roman" pitchFamily="18" charset="0"/>
              </a:rPr>
              <a:t>counter=n  </a:t>
            </a:r>
          </a:p>
          <a:p>
            <a:pPr lvl="3">
              <a:lnSpc>
                <a:spcPct val="130000"/>
              </a:lnSpc>
            </a:pPr>
            <a:r>
              <a:rPr lang="zh-CN" altLang="en-US" sz="280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a:p>
            <a:pPr lvl="3">
              <a:lnSpc>
                <a:spcPct val="130000"/>
              </a:lnSpc>
            </a:pPr>
            <a:r>
              <a:rPr lang="en-US" altLang="zh-CN" sz="2800" dirty="0">
                <a:latin typeface="Times New Roman" pitchFamily="18" charset="0"/>
                <a:cs typeface="Times New Roman" pitchFamily="18" charset="0"/>
              </a:rPr>
              <a:t>buffer</a:t>
            </a:r>
            <a:r>
              <a:rPr lang="zh-CN" altLang="en-US" sz="2800" dirty="0">
                <a:latin typeface="Times New Roman" pitchFamily="18" charset="0"/>
                <a:cs typeface="Times New Roman" pitchFamily="18" charset="0"/>
              </a:rPr>
              <a:t>［</a:t>
            </a:r>
            <a:r>
              <a:rPr lang="en-US" altLang="zh-CN" sz="2800">
                <a:latin typeface="Times New Roman" pitchFamily="18" charset="0"/>
                <a:cs typeface="Times New Roman" pitchFamily="18" charset="0"/>
              </a:rPr>
              <a:t>in</a:t>
            </a:r>
            <a:r>
              <a:rPr lang="zh-CN" altLang="en-US" sz="2800">
                <a:latin typeface="Times New Roman" pitchFamily="18" charset="0"/>
                <a:cs typeface="Times New Roman" pitchFamily="18" charset="0"/>
              </a:rPr>
              <a:t>］</a:t>
            </a:r>
            <a:r>
              <a:rPr lang="en-US" altLang="zh-CN" sz="2800">
                <a:latin typeface="Times New Roman" pitchFamily="18" charset="0"/>
                <a:cs typeface="Times New Roman" pitchFamily="18" charset="0"/>
              </a:rPr>
              <a:t>=</a:t>
            </a:r>
            <a:r>
              <a:rPr lang="en-US" altLang="zh-CN" sz="2800" dirty="0" err="1">
                <a:latin typeface="Times New Roman" pitchFamily="18" charset="0"/>
                <a:cs typeface="Times New Roman" pitchFamily="18" charset="0"/>
              </a:rPr>
              <a:t>nextp</a:t>
            </a:r>
            <a:r>
              <a:rPr lang="zh-CN" altLang="en-US" sz="2800" dirty="0">
                <a:latin typeface="Times New Roman" pitchFamily="18" charset="0"/>
                <a:cs typeface="Times New Roman" pitchFamily="18" charset="0"/>
              </a:rPr>
              <a:t>；</a:t>
            </a:r>
          </a:p>
          <a:p>
            <a:pPr lvl="3">
              <a:lnSpc>
                <a:spcPct val="130000"/>
              </a:lnSpc>
            </a:pPr>
            <a:r>
              <a:rPr lang="en-US" altLang="zh-CN" sz="2800">
                <a:latin typeface="Times New Roman" pitchFamily="18" charset="0"/>
                <a:cs typeface="Times New Roman" pitchFamily="18" charset="0"/>
              </a:rPr>
              <a:t>in=in+1 </a:t>
            </a:r>
            <a:r>
              <a:rPr lang="en-US" altLang="zh-CN" sz="2800" dirty="0">
                <a:latin typeface="Times New Roman" pitchFamily="18" charset="0"/>
                <a:cs typeface="Times New Roman" pitchFamily="18" charset="0"/>
              </a:rPr>
              <a:t>mod n</a:t>
            </a:r>
            <a:r>
              <a:rPr lang="zh-CN" altLang="en-US" sz="2800" dirty="0">
                <a:latin typeface="Times New Roman" pitchFamily="18" charset="0"/>
                <a:cs typeface="Times New Roman" pitchFamily="18" charset="0"/>
              </a:rPr>
              <a:t>；</a:t>
            </a:r>
          </a:p>
          <a:p>
            <a:pPr lvl="3">
              <a:lnSpc>
                <a:spcPct val="130000"/>
              </a:lnSpc>
            </a:pPr>
            <a:r>
              <a:rPr lang="en-US" altLang="zh-CN" sz="2800">
                <a:latin typeface="Times New Roman" pitchFamily="18" charset="0"/>
                <a:cs typeface="Times New Roman" pitchFamily="18" charset="0"/>
              </a:rPr>
              <a:t>counter=counter+1;</a:t>
            </a:r>
          </a:p>
          <a:p>
            <a:pPr lvl="3">
              <a:lnSpc>
                <a:spcPct val="130000"/>
              </a:lnSpc>
            </a:pPr>
            <a:r>
              <a:rPr lang="en-US" altLang="zh-CN" sz="2800">
                <a:latin typeface="Times New Roman" pitchFamily="18" charset="0"/>
                <a:cs typeface="Times New Roman" pitchFamily="18" charset="0"/>
              </a:rPr>
              <a:t>}</a:t>
            </a:r>
          </a:p>
          <a:p>
            <a:pPr lvl="3">
              <a:lnSpc>
                <a:spcPct val="130000"/>
              </a:lnSpc>
            </a:pPr>
            <a:r>
              <a:rPr lang="en-US" altLang="zh-CN" sz="2800">
                <a:latin typeface="Times New Roman" pitchFamily="18" charset="0"/>
                <a:cs typeface="Times New Roman" pitchFamily="18" charset="0"/>
              </a:rPr>
              <a:t>}</a:t>
            </a:r>
          </a:p>
        </p:txBody>
      </p:sp>
      <p:sp>
        <p:nvSpPr>
          <p:cNvPr id="9" name="Text Box 5"/>
          <p:cNvSpPr txBox="1">
            <a:spLocks noChangeArrowheads="1"/>
          </p:cNvSpPr>
          <p:nvPr/>
        </p:nvSpPr>
        <p:spPr bwMode="auto">
          <a:xfrm>
            <a:off x="2771800" y="2636912"/>
            <a:ext cx="549275" cy="396875"/>
          </a:xfrm>
          <a:prstGeom prst="rect">
            <a:avLst/>
          </a:prstGeom>
          <a:noFill/>
          <a:ln w="9525">
            <a:noFill/>
            <a:miter lim="800000"/>
            <a:headEnd/>
            <a:tailEnd/>
          </a:ln>
        </p:spPr>
        <p:txBody>
          <a:bodyPr vert="eaVert" wrap="none">
            <a:spAutoFit/>
          </a:bodyPr>
          <a:lstStyle/>
          <a:p>
            <a:r>
              <a:rPr lang="en-US" altLang="zh-CN" b="1" dirty="0"/>
              <a:t>…</a:t>
            </a:r>
          </a:p>
        </p:txBody>
      </p:sp>
      <p:sp>
        <p:nvSpPr>
          <p:cNvPr id="7" name="Rectangle 1029"/>
          <p:cNvSpPr>
            <a:spLocks noChangeArrowheads="1"/>
          </p:cNvSpPr>
          <p:nvPr/>
        </p:nvSpPr>
        <p:spPr bwMode="auto">
          <a:xfrm>
            <a:off x="2168946" y="2872705"/>
            <a:ext cx="3123133" cy="504056"/>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sp>
        <p:nvSpPr>
          <p:cNvPr id="8" name="Rectangle 1029"/>
          <p:cNvSpPr>
            <a:spLocks noChangeArrowheads="1"/>
          </p:cNvSpPr>
          <p:nvPr/>
        </p:nvSpPr>
        <p:spPr bwMode="auto">
          <a:xfrm>
            <a:off x="2168945" y="5157192"/>
            <a:ext cx="3123133" cy="504056"/>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sp>
        <p:nvSpPr>
          <p:cNvPr id="10" name="Rectangle 1029"/>
          <p:cNvSpPr>
            <a:spLocks noChangeArrowheads="1"/>
          </p:cNvSpPr>
          <p:nvPr/>
        </p:nvSpPr>
        <p:spPr bwMode="auto">
          <a:xfrm>
            <a:off x="2169194" y="4077072"/>
            <a:ext cx="3123133" cy="1008112"/>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sp>
        <p:nvSpPr>
          <p:cNvPr id="4" name="TextBox 3"/>
          <p:cNvSpPr txBox="1"/>
          <p:nvPr/>
        </p:nvSpPr>
        <p:spPr>
          <a:xfrm>
            <a:off x="507728" y="3611784"/>
            <a:ext cx="553998" cy="1049326"/>
          </a:xfrm>
          <a:prstGeom prst="rect">
            <a:avLst/>
          </a:prstGeom>
          <a:noFill/>
        </p:spPr>
        <p:txBody>
          <a:bodyPr vert="eaVert" wrap="none" rtlCol="0">
            <a:spAutoFit/>
          </a:bodyPr>
          <a:lstStyle/>
          <a:p>
            <a:r>
              <a:rPr lang="zh-CN" altLang="en-US" sz="2400"/>
              <a:t>临界区</a:t>
            </a:r>
          </a:p>
        </p:txBody>
      </p:sp>
      <p:cxnSp>
        <p:nvCxnSpPr>
          <p:cNvPr id="11" name="直接箭头连接符 10"/>
          <p:cNvCxnSpPr/>
          <p:nvPr/>
        </p:nvCxnSpPr>
        <p:spPr>
          <a:xfrm flipV="1">
            <a:off x="1043608" y="3124733"/>
            <a:ext cx="1125338" cy="9741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043608" y="4098834"/>
            <a:ext cx="1125586" cy="230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043608" y="4098835"/>
            <a:ext cx="1125338" cy="1238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39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6" name="矩形 5"/>
          <p:cNvSpPr/>
          <p:nvPr/>
        </p:nvSpPr>
        <p:spPr>
          <a:xfrm>
            <a:off x="843608" y="548680"/>
            <a:ext cx="7920880" cy="5909310"/>
          </a:xfrm>
          <a:prstGeom prst="rect">
            <a:avLst/>
          </a:prstGeom>
        </p:spPr>
        <p:txBody>
          <a:bodyPr wrap="square">
            <a:spAutoFit/>
          </a:bodyPr>
          <a:lstStyle/>
          <a:p>
            <a:pPr>
              <a:lnSpc>
                <a:spcPct val="150000"/>
              </a:lnSpc>
            </a:pPr>
            <a:r>
              <a:rPr lang="en-US" altLang="zh-CN" sz="2800">
                <a:latin typeface="Times New Roman" pitchFamily="18" charset="0"/>
                <a:cs typeface="Times New Roman" pitchFamily="18" charset="0"/>
              </a:rPr>
              <a:t>Void consumer(){</a:t>
            </a:r>
          </a:p>
          <a:p>
            <a:pPr>
              <a:lnSpc>
                <a:spcPct val="150000"/>
              </a:lnSpc>
            </a:pPr>
            <a:r>
              <a:rPr lang="en-US" altLang="zh-CN" sz="2800">
                <a:latin typeface="Times New Roman" pitchFamily="18" charset="0"/>
                <a:cs typeface="Times New Roman" pitchFamily="18" charset="0"/>
              </a:rPr>
              <a:t>            while(1){</a:t>
            </a:r>
            <a:endParaRPr lang="en-US" altLang="zh-CN" sz="2800" dirty="0">
              <a:latin typeface="Times New Roman" pitchFamily="18" charset="0"/>
              <a:cs typeface="Times New Roman" pitchFamily="18" charset="0"/>
            </a:endParaRP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while </a:t>
            </a:r>
            <a:r>
              <a:rPr lang="en-US" altLang="zh-CN" sz="2800">
                <a:latin typeface="Times New Roman" pitchFamily="18" charset="0"/>
                <a:cs typeface="Times New Roman" pitchFamily="18" charset="0"/>
              </a:rPr>
              <a:t>counter=0  </a:t>
            </a:r>
            <a:r>
              <a:rPr lang="zh-CN" altLang="en-US" sz="280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a:p>
            <a:pPr>
              <a:lnSpc>
                <a:spcPct val="150000"/>
              </a:lnSpc>
            </a:pPr>
            <a:r>
              <a:rPr lang="zh-CN" altLang="en-US" sz="2800" dirty="0">
                <a:latin typeface="Times New Roman" pitchFamily="18" charset="0"/>
                <a:cs typeface="Times New Roman" pitchFamily="18" charset="0"/>
              </a:rPr>
              <a:t>　　　　</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nextc=buffer</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out</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out=(</a:t>
            </a:r>
            <a:r>
              <a:rPr lang="en-US" altLang="zh-CN" sz="2800" dirty="0">
                <a:latin typeface="Times New Roman" pitchFamily="18" charset="0"/>
                <a:cs typeface="Times New Roman" pitchFamily="18" charset="0"/>
              </a:rPr>
              <a:t>out+1) mod n</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counter=counter-1</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consumer the item in </a:t>
            </a:r>
            <a:r>
              <a:rPr lang="en-US" altLang="zh-CN" sz="2800" dirty="0" err="1">
                <a:latin typeface="Times New Roman" pitchFamily="18" charset="0"/>
                <a:cs typeface="Times New Roman" pitchFamily="18" charset="0"/>
              </a:rPr>
              <a:t>nextc</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a:t>
            </a:r>
          </a:p>
          <a:p>
            <a:pPr>
              <a:lnSpc>
                <a:spcPct val="150000"/>
              </a:lnSpc>
            </a:pPr>
            <a:r>
              <a:rPr lang="en-US" altLang="zh-CN" sz="280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
        <p:nvSpPr>
          <p:cNvPr id="5" name="Rectangle 1029"/>
          <p:cNvSpPr>
            <a:spLocks noChangeArrowheads="1"/>
          </p:cNvSpPr>
          <p:nvPr/>
        </p:nvSpPr>
        <p:spPr bwMode="auto">
          <a:xfrm>
            <a:off x="2456978" y="1974223"/>
            <a:ext cx="3123133" cy="504056"/>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sp>
        <p:nvSpPr>
          <p:cNvPr id="7" name="Rectangle 1029"/>
          <p:cNvSpPr>
            <a:spLocks noChangeArrowheads="1"/>
          </p:cNvSpPr>
          <p:nvPr/>
        </p:nvSpPr>
        <p:spPr bwMode="auto">
          <a:xfrm>
            <a:off x="2457226" y="3934674"/>
            <a:ext cx="3123133" cy="504056"/>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sp>
        <p:nvSpPr>
          <p:cNvPr id="8" name="Rectangle 1029"/>
          <p:cNvSpPr>
            <a:spLocks noChangeArrowheads="1"/>
          </p:cNvSpPr>
          <p:nvPr/>
        </p:nvSpPr>
        <p:spPr bwMode="auto">
          <a:xfrm>
            <a:off x="2456977" y="2674534"/>
            <a:ext cx="3123133" cy="1074736"/>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cxnSp>
        <p:nvCxnSpPr>
          <p:cNvPr id="9" name="直接箭头连接符 8"/>
          <p:cNvCxnSpPr>
            <a:stCxn id="12" idx="3"/>
          </p:cNvCxnSpPr>
          <p:nvPr/>
        </p:nvCxnSpPr>
        <p:spPr>
          <a:xfrm flipV="1">
            <a:off x="1331640" y="2226251"/>
            <a:ext cx="1125338" cy="1085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12" idx="3"/>
            <a:endCxn id="8" idx="1"/>
          </p:cNvCxnSpPr>
          <p:nvPr/>
        </p:nvCxnSpPr>
        <p:spPr>
          <a:xfrm flipV="1">
            <a:off x="1331640" y="3211902"/>
            <a:ext cx="1125337" cy="99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2" idx="3"/>
          </p:cNvCxnSpPr>
          <p:nvPr/>
        </p:nvCxnSpPr>
        <p:spPr>
          <a:xfrm>
            <a:off x="1331640" y="3311839"/>
            <a:ext cx="1125338" cy="874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7642" y="2787176"/>
            <a:ext cx="553998" cy="1049326"/>
          </a:xfrm>
          <a:prstGeom prst="rect">
            <a:avLst/>
          </a:prstGeom>
          <a:noFill/>
        </p:spPr>
        <p:txBody>
          <a:bodyPr vert="eaVert" wrap="none" rtlCol="0">
            <a:spAutoFit/>
          </a:bodyPr>
          <a:lstStyle/>
          <a:p>
            <a:r>
              <a:rPr lang="zh-CN" altLang="en-US" sz="2400"/>
              <a:t>临界区</a:t>
            </a:r>
          </a:p>
        </p:txBody>
      </p:sp>
    </p:spTree>
    <p:extLst>
      <p:ext uri="{BB962C8B-B14F-4D97-AF65-F5344CB8AC3E}">
        <p14:creationId xmlns:p14="http://schemas.microsoft.com/office/powerpoint/2010/main" val="339575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lstStyle/>
          <a:p>
            <a:r>
              <a:rPr lang="zh-CN" altLang="en-US"/>
              <a:t>问题：</a:t>
            </a:r>
            <a:endParaRPr lang="en-US" altLang="zh-CN"/>
          </a:p>
          <a:p>
            <a:r>
              <a:rPr lang="zh-CN" altLang="en-US"/>
              <a:t>    上面算法中把</a:t>
            </a:r>
            <a:r>
              <a:rPr lang="en-US" altLang="zh-CN"/>
              <a:t>counter</a:t>
            </a:r>
            <a:r>
              <a:rPr lang="zh-CN" altLang="en-US"/>
              <a:t>看做临界资源是否合适？为什么？</a:t>
            </a:r>
            <a:endParaRPr lang="en-US" altLang="zh-CN"/>
          </a:p>
          <a:p>
            <a:r>
              <a:rPr lang="en-US" altLang="zh-CN"/>
              <a:t>    </a:t>
            </a:r>
            <a:r>
              <a:rPr lang="zh-CN" altLang="en-US"/>
              <a:t>如果不合适如何设置合适的临界资源？</a:t>
            </a:r>
          </a:p>
        </p:txBody>
      </p:sp>
    </p:spTree>
    <p:extLst>
      <p:ext uri="{BB962C8B-B14F-4D97-AF65-F5344CB8AC3E}">
        <p14:creationId xmlns:p14="http://schemas.microsoft.com/office/powerpoint/2010/main" val="162423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a:xfrm>
            <a:off x="251520" y="692150"/>
            <a:ext cx="8712967" cy="5400675"/>
          </a:xfrm>
        </p:spPr>
        <p:txBody>
          <a:bodyPr>
            <a:normAutofit lnSpcReduction="10000"/>
          </a:bodyPr>
          <a:lstStyle/>
          <a:p>
            <a:pPr algn="just">
              <a:lnSpc>
                <a:spcPct val="120000"/>
              </a:lnSpc>
              <a:spcBef>
                <a:spcPct val="50000"/>
              </a:spcBef>
            </a:pPr>
            <a:r>
              <a:rPr lang="en-US" altLang="zh-CN" b="1" dirty="0"/>
              <a:t>2.4.1</a:t>
            </a:r>
            <a:r>
              <a:rPr lang="zh-CN" altLang="en-US" b="1" dirty="0"/>
              <a:t>　生产者</a:t>
            </a:r>
            <a:r>
              <a:rPr lang="en-US" altLang="zh-CN" b="1" dirty="0">
                <a:latin typeface="Courier New" pitchFamily="49" charset="0"/>
              </a:rPr>
              <a:t>—</a:t>
            </a:r>
            <a:r>
              <a:rPr lang="zh-CN" altLang="en-US" b="1" dirty="0"/>
              <a:t>消费者问题</a:t>
            </a:r>
          </a:p>
          <a:p>
            <a:pPr algn="just">
              <a:lnSpc>
                <a:spcPct val="120000"/>
              </a:lnSpc>
              <a:spcBef>
                <a:spcPct val="50000"/>
              </a:spcBef>
            </a:pPr>
            <a:r>
              <a:rPr lang="zh-CN" altLang="en-US" b="1" dirty="0"/>
              <a:t>　　</a:t>
            </a:r>
            <a:r>
              <a:rPr lang="en-US" altLang="zh-CN" b="1" dirty="0"/>
              <a:t>1</a:t>
            </a:r>
            <a:r>
              <a:rPr lang="zh-CN" altLang="en-US" b="1" dirty="0"/>
              <a:t>．利用记录型信号量解决生产者</a:t>
            </a:r>
            <a:r>
              <a:rPr lang="en-US" altLang="zh-CN" b="1" dirty="0">
                <a:latin typeface="Courier New" pitchFamily="49" charset="0"/>
              </a:rPr>
              <a:t>—</a:t>
            </a:r>
            <a:r>
              <a:rPr lang="zh-CN" altLang="en-US" b="1" dirty="0"/>
              <a:t>消费者问题</a:t>
            </a:r>
          </a:p>
          <a:p>
            <a:pPr marL="0" indent="0">
              <a:lnSpc>
                <a:spcPct val="120000"/>
              </a:lnSpc>
              <a:spcBef>
                <a:spcPct val="50000"/>
              </a:spcBef>
            </a:pPr>
            <a:r>
              <a:rPr lang="zh-CN" altLang="en-US" dirty="0"/>
              <a:t>　　假定在生产者和消费者之间的公用缓冲池中，具有</a:t>
            </a:r>
            <a:r>
              <a:rPr lang="en-US" altLang="zh-CN" dirty="0"/>
              <a:t>n</a:t>
            </a:r>
            <a:r>
              <a:rPr lang="zh-CN" altLang="en-US" dirty="0"/>
              <a:t>个缓冲区，这时可利用互斥信号量</a:t>
            </a:r>
            <a:r>
              <a:rPr lang="en-US" altLang="zh-CN" dirty="0" err="1"/>
              <a:t>mutex</a:t>
            </a:r>
            <a:r>
              <a:rPr lang="zh-CN" altLang="en-US" dirty="0"/>
              <a:t>实现诸进程对缓冲池的互斥使用。利用信号量</a:t>
            </a:r>
            <a:r>
              <a:rPr lang="en-US" altLang="zh-CN" dirty="0"/>
              <a:t>empty</a:t>
            </a:r>
            <a:r>
              <a:rPr lang="zh-CN" altLang="en-US" dirty="0"/>
              <a:t>和</a:t>
            </a:r>
            <a:r>
              <a:rPr lang="en-US" altLang="zh-CN" dirty="0"/>
              <a:t>full</a:t>
            </a:r>
            <a:r>
              <a:rPr lang="zh-CN" altLang="en-US" dirty="0"/>
              <a:t>分别表示缓冲池中空缓冲区和满缓冲区的数量。又假定这些生产者和消费者相互等效，只要缓冲池未满，生产者便可将消息送入缓冲池；只要缓冲池未空，消费者便可从缓冲池中取走一个消息。对生产者</a:t>
            </a:r>
            <a:r>
              <a:rPr lang="en-US" altLang="zh-CN" dirty="0"/>
              <a:t>—</a:t>
            </a:r>
            <a:r>
              <a:rPr lang="zh-CN" altLang="en-US" dirty="0"/>
              <a:t>消费者问题可描述如下</a:t>
            </a:r>
            <a:r>
              <a:rPr lang="en-US" altLang="zh-CN"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2019年10月11日10时17分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normAutofit/>
          </a:bodyPr>
          <a:lstStyle/>
          <a:p>
            <a:pPr>
              <a:lnSpc>
                <a:spcPct val="130000"/>
              </a:lnSpc>
            </a:pPr>
            <a:r>
              <a:rPr lang="en-US" altLang="zh-CN">
                <a:latin typeface="Times New Roman" pitchFamily="18" charset="0"/>
                <a:cs typeface="Times New Roman" pitchFamily="18" charset="0"/>
              </a:rPr>
              <a:t>Int in=0</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out = 0</a:t>
            </a:r>
            <a:r>
              <a:rPr lang="zh-CN" altLang="en-US">
                <a:latin typeface="Times New Roman" pitchFamily="18" charset="0"/>
                <a:cs typeface="Times New Roman" pitchFamily="18" charset="0"/>
              </a:rPr>
              <a:t>；</a:t>
            </a:r>
            <a:endParaRPr lang="en-US" altLang="zh-CN">
              <a:latin typeface="Times New Roman" pitchFamily="18" charset="0"/>
              <a:cs typeface="Times New Roman" pitchFamily="18" charset="0"/>
            </a:endParaRPr>
          </a:p>
          <a:p>
            <a:pPr>
              <a:lnSpc>
                <a:spcPct val="130000"/>
              </a:lnSpc>
            </a:pPr>
            <a:r>
              <a:rPr lang="en-US" altLang="zh-CN">
                <a:latin typeface="Times New Roman" pitchFamily="18" charset="0"/>
                <a:cs typeface="Times New Roman" pitchFamily="18" charset="0"/>
              </a:rPr>
              <a:t>Item buffer[n];</a:t>
            </a:r>
          </a:p>
          <a:p>
            <a:pPr>
              <a:lnSpc>
                <a:spcPct val="130000"/>
              </a:lnSpc>
            </a:pPr>
            <a:r>
              <a:rPr lang="en-US" altLang="zh-CN">
                <a:latin typeface="Times New Roman" pitchFamily="18" charset="0"/>
                <a:cs typeface="Times New Roman" pitchFamily="18" charset="0"/>
              </a:rPr>
              <a:t>Semaphore mutex=1,empty=n,full=0;</a:t>
            </a:r>
          </a:p>
          <a:p>
            <a:pPr>
              <a:lnSpc>
                <a:spcPct val="130000"/>
              </a:lnSpc>
            </a:pPr>
            <a:r>
              <a:rPr lang="zh-CN" altLang="en-US" dirty="0">
                <a:latin typeface="Times New Roman" pitchFamily="18" charset="0"/>
                <a:cs typeface="Times New Roman"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1394</TotalTime>
  <Words>1206</Words>
  <Application>Microsoft Office PowerPoint</Application>
  <PresentationFormat>全屏显示(4:3)</PresentationFormat>
  <Paragraphs>213</Paragraphs>
  <Slides>17</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宋体</vt:lpstr>
      <vt:lpstr>Bookman Old Style</vt:lpstr>
      <vt:lpstr>Calibri</vt:lpstr>
      <vt:lpstr>Courier New</vt:lpstr>
      <vt:lpstr>Gill Sans MT</vt:lpstr>
      <vt:lpstr>Times New Roman</vt:lpstr>
      <vt:lpstr>Wingdings</vt:lpstr>
      <vt:lpstr>Wingdings 3</vt:lpstr>
      <vt:lpstr>质朴</vt:lpstr>
      <vt:lpstr>第5讲 </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96</cp:revision>
  <dcterms:created xsi:type="dcterms:W3CDTF">2013-09-15T00:45:06Z</dcterms:created>
  <dcterms:modified xsi:type="dcterms:W3CDTF">2019-10-11T14:28:03Z</dcterms:modified>
</cp:coreProperties>
</file>