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24"/>
  </p:handoutMasterIdLst>
  <p:sldIdLst>
    <p:sldId id="256" r:id="rId3"/>
    <p:sldId id="259" r:id="rId4"/>
    <p:sldId id="263" r:id="rId6"/>
    <p:sldId id="281" r:id="rId7"/>
    <p:sldId id="282" r:id="rId8"/>
    <p:sldId id="283" r:id="rId9"/>
    <p:sldId id="309" r:id="rId10"/>
    <p:sldId id="310" r:id="rId11"/>
    <p:sldId id="311" r:id="rId12"/>
    <p:sldId id="290" r:id="rId13"/>
    <p:sldId id="292" r:id="rId14"/>
    <p:sldId id="291" r:id="rId15"/>
    <p:sldId id="295" r:id="rId16"/>
    <p:sldId id="296" r:id="rId17"/>
    <p:sldId id="302" r:id="rId18"/>
    <p:sldId id="301" r:id="rId19"/>
    <p:sldId id="297" r:id="rId20"/>
    <p:sldId id="298" r:id="rId21"/>
    <p:sldId id="299" r:id="rId22"/>
    <p:sldId id="300"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85015" autoAdjust="0"/>
  </p:normalViewPr>
  <p:slideViewPr>
    <p:cSldViewPr>
      <p:cViewPr varScale="1">
        <p:scale>
          <a:sx n="73" d="100"/>
          <a:sy n="73" d="100"/>
        </p:scale>
        <p:origin x="1670" y="67"/>
      </p:cViewPr>
      <p:guideLst>
        <p:guide orient="horz" pos="2160"/>
        <p:guide pos="2880"/>
      </p:guideLst>
    </p:cSldViewPr>
  </p:slideViewPr>
  <p:outlineViewPr>
    <p:cViewPr>
      <p:scale>
        <a:sx n="33" d="100"/>
        <a:sy n="33" d="100"/>
      </p:scale>
      <p:origin x="0" y="7956"/>
    </p:cViewPr>
  </p:outlineViewPr>
  <p:notesTextViewPr>
    <p:cViewPr>
      <p:scale>
        <a:sx n="100" d="100"/>
        <a:sy n="100" d="100"/>
      </p:scale>
      <p:origin x="0" y="0"/>
    </p:cViewPr>
  </p:notesTextViewPr>
  <p:notesViewPr>
    <p:cSldViewPr>
      <p:cViewPr varScale="1">
        <p:scale>
          <a:sx n="67" d="100"/>
          <a:sy n="67" d="100"/>
        </p:scale>
        <p:origin x="-33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latin typeface="宋体" panose="02010600030101010101" pitchFamily="2" charset="-122"/>
              </a:rPr>
              <a:t>在多道程序环境下，当程序并发执行时，由于资源共享和进程合作，使同处于一个系统中的诸进程之间可能存在着以下两种形式的制约关系。</a:t>
            </a:r>
            <a:endParaRPr lang="zh-CN" altLang="en-US" dirty="0">
              <a:latin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latin typeface="宋体" panose="02010600030101010101" pitchFamily="2" charset="-122"/>
              </a:rPr>
              <a:t>我们可利用一个数组来表示上述的具有</a:t>
            </a:r>
            <a:r>
              <a:rPr lang="en-US" altLang="zh-CN" dirty="0"/>
              <a:t>n</a:t>
            </a:r>
            <a:r>
              <a:rPr lang="zh-CN" altLang="en-US" dirty="0">
                <a:latin typeface="宋体" panose="02010600030101010101" pitchFamily="2" charset="-122"/>
              </a:rPr>
              <a:t>个</a:t>
            </a:r>
            <a:r>
              <a:rPr lang="en-US" altLang="zh-CN" dirty="0"/>
              <a:t>(0</a:t>
            </a:r>
            <a:r>
              <a:rPr lang="zh-CN" altLang="en-US" dirty="0">
                <a:latin typeface="宋体" panose="02010600030101010101" pitchFamily="2" charset="-122"/>
              </a:rPr>
              <a:t>，</a:t>
            </a:r>
            <a:r>
              <a:rPr lang="en-US" altLang="zh-CN" dirty="0"/>
              <a:t>1</a:t>
            </a:r>
            <a:r>
              <a:rPr lang="zh-CN" altLang="en-US" dirty="0">
                <a:latin typeface="宋体" panose="02010600030101010101" pitchFamily="2" charset="-122"/>
              </a:rPr>
              <a:t>，</a:t>
            </a:r>
            <a:r>
              <a:rPr lang="en-US" altLang="zh-CN" dirty="0"/>
              <a:t>…</a:t>
            </a:r>
            <a:r>
              <a:rPr lang="zh-CN" altLang="en-US" dirty="0">
                <a:latin typeface="宋体" panose="02010600030101010101" pitchFamily="2" charset="-122"/>
              </a:rPr>
              <a:t>，</a:t>
            </a:r>
            <a:r>
              <a:rPr lang="en-US" altLang="zh-CN" dirty="0"/>
              <a:t>n-1)</a:t>
            </a:r>
            <a:r>
              <a:rPr lang="zh-CN" altLang="en-US" dirty="0">
                <a:latin typeface="宋体" panose="02010600030101010101" pitchFamily="2" charset="-122"/>
              </a:rPr>
              <a:t>缓冲区的缓冲池。用输入指针</a:t>
            </a:r>
            <a:r>
              <a:rPr lang="en-US" altLang="zh-CN" dirty="0"/>
              <a:t>in</a:t>
            </a:r>
            <a:r>
              <a:rPr lang="zh-CN" altLang="en-US" dirty="0">
                <a:latin typeface="宋体" panose="02010600030101010101" pitchFamily="2" charset="-122"/>
              </a:rPr>
              <a:t>来指示下一个可投放产品的缓冲区，每当生产者进程生产并投放一个产品后，输入指针加</a:t>
            </a:r>
            <a:r>
              <a:rPr lang="en-US" altLang="zh-CN" dirty="0"/>
              <a:t>1</a:t>
            </a:r>
            <a:r>
              <a:rPr lang="zh-CN" altLang="en-US" dirty="0">
                <a:latin typeface="宋体" panose="02010600030101010101" pitchFamily="2" charset="-122"/>
              </a:rPr>
              <a:t>；用一个输出指针</a:t>
            </a:r>
            <a:r>
              <a:rPr lang="en-US" altLang="zh-CN" dirty="0"/>
              <a:t>out</a:t>
            </a:r>
            <a:r>
              <a:rPr lang="zh-CN" altLang="en-US" dirty="0">
                <a:latin typeface="宋体" panose="02010600030101010101" pitchFamily="2" charset="-122"/>
              </a:rPr>
              <a:t>来指示下一个可从中获取产品的缓冲区，每当消费者进程取走一个产品后，输出指针加</a:t>
            </a:r>
            <a:r>
              <a:rPr lang="en-US" altLang="zh-CN" dirty="0"/>
              <a:t>1</a:t>
            </a:r>
            <a:r>
              <a:rPr lang="zh-CN" altLang="en-US" dirty="0">
                <a:latin typeface="宋体" panose="02010600030101010101" pitchFamily="2" charset="-122"/>
              </a:rPr>
              <a:t>。由于这里的缓冲池是组织成循环缓冲的，故应把输入指针加</a:t>
            </a:r>
            <a:r>
              <a:rPr lang="en-US" altLang="zh-CN" dirty="0"/>
              <a:t>1</a:t>
            </a:r>
            <a:r>
              <a:rPr lang="zh-CN" altLang="en-US" dirty="0">
                <a:latin typeface="宋体" panose="02010600030101010101" pitchFamily="2" charset="-122"/>
              </a:rPr>
              <a:t>表示成</a:t>
            </a:r>
            <a:r>
              <a:rPr lang="zh-CN" altLang="en-US" dirty="0"/>
              <a:t> </a:t>
            </a:r>
            <a:r>
              <a:rPr lang="en-US" altLang="zh-CN" dirty="0"/>
              <a:t>in:= (in+1)mod n</a:t>
            </a:r>
            <a:r>
              <a:rPr lang="zh-CN" altLang="en-US" dirty="0">
                <a:latin typeface="宋体" panose="02010600030101010101" pitchFamily="2" charset="-122"/>
              </a:rPr>
              <a:t>；</a:t>
            </a:r>
            <a:r>
              <a:rPr lang="zh-CN" altLang="en-US" dirty="0"/>
              <a:t> </a:t>
            </a:r>
            <a:r>
              <a:rPr lang="zh-CN" altLang="en-US" dirty="0">
                <a:latin typeface="宋体" panose="02010600030101010101" pitchFamily="2" charset="-122"/>
              </a:rPr>
              <a:t>输出指针加</a:t>
            </a:r>
            <a:r>
              <a:rPr lang="en-US" altLang="zh-CN" dirty="0"/>
              <a:t>1</a:t>
            </a:r>
            <a:r>
              <a:rPr lang="zh-CN" altLang="en-US" dirty="0">
                <a:latin typeface="宋体" panose="02010600030101010101" pitchFamily="2" charset="-122"/>
              </a:rPr>
              <a:t>表示成</a:t>
            </a:r>
            <a:r>
              <a:rPr lang="en-US" altLang="zh-CN" dirty="0"/>
              <a:t>out:= (out+1) mod n</a:t>
            </a:r>
            <a:r>
              <a:rPr lang="zh-CN" altLang="en-US" dirty="0">
                <a:latin typeface="宋体" panose="02010600030101010101" pitchFamily="2" charset="-122"/>
              </a:rPr>
              <a:t>。</a:t>
            </a:r>
            <a:r>
              <a:rPr lang="zh-CN" altLang="en-US" u="dashHeavy" baseline="0" dirty="0">
                <a:solidFill>
                  <a:srgbClr val="FF0000"/>
                </a:solidFill>
                <a:latin typeface="宋体" panose="02010600030101010101" pitchFamily="2" charset="-122"/>
              </a:rPr>
              <a:t>当</a:t>
            </a:r>
            <a:r>
              <a:rPr lang="zh-CN" altLang="en-US" u="dashHeavy" baseline="0" dirty="0">
                <a:solidFill>
                  <a:srgbClr val="FF0000"/>
                </a:solidFill>
              </a:rPr>
              <a:t> </a:t>
            </a:r>
            <a:r>
              <a:rPr lang="en-US" altLang="zh-CN" u="dashHeavy" baseline="0" dirty="0">
                <a:solidFill>
                  <a:srgbClr val="FF0000"/>
                </a:solidFill>
              </a:rPr>
              <a:t>(in+1) mod n=out</a:t>
            </a:r>
            <a:r>
              <a:rPr lang="zh-CN" altLang="en-US" u="dashHeavy" baseline="0" dirty="0">
                <a:solidFill>
                  <a:srgbClr val="FF0000"/>
                </a:solidFill>
                <a:latin typeface="宋体" panose="02010600030101010101" pitchFamily="2" charset="-122"/>
              </a:rPr>
              <a:t>时表示缓冲池满；而</a:t>
            </a:r>
            <a:r>
              <a:rPr lang="en-US" altLang="zh-CN" u="dashHeavy" baseline="0" dirty="0">
                <a:solidFill>
                  <a:srgbClr val="FF0000"/>
                </a:solidFill>
              </a:rPr>
              <a:t>in=out</a:t>
            </a:r>
            <a:r>
              <a:rPr lang="zh-CN" altLang="en-US" u="dashHeavy" baseline="0" dirty="0">
                <a:solidFill>
                  <a:srgbClr val="FF0000"/>
                </a:solidFill>
                <a:latin typeface="宋体" panose="02010600030101010101" pitchFamily="2" charset="-122"/>
              </a:rPr>
              <a:t>则表示缓冲池空</a:t>
            </a:r>
            <a:r>
              <a:rPr lang="zh-CN" altLang="en-US" dirty="0">
                <a:latin typeface="宋体" panose="02010600030101010101" pitchFamily="2" charset="-122"/>
              </a:rPr>
              <a:t>。此外，还引入了一个整型变量</a:t>
            </a:r>
            <a:r>
              <a:rPr lang="en-US" altLang="zh-CN" dirty="0"/>
              <a:t>counter</a:t>
            </a:r>
            <a:r>
              <a:rPr lang="zh-CN" altLang="en-US" dirty="0">
                <a:latin typeface="宋体" panose="02010600030101010101" pitchFamily="2" charset="-122"/>
              </a:rPr>
              <a:t>，其初始值为</a:t>
            </a:r>
            <a:r>
              <a:rPr lang="en-US" altLang="zh-CN" dirty="0"/>
              <a:t>0</a:t>
            </a:r>
            <a:r>
              <a:rPr lang="zh-CN" altLang="en-US" dirty="0">
                <a:latin typeface="宋体" panose="02010600030101010101" pitchFamily="2" charset="-122"/>
              </a:rPr>
              <a:t>。每当生产者进程向缓冲池中投放一个产品后，使</a:t>
            </a:r>
            <a:r>
              <a:rPr lang="en-US" altLang="zh-CN" dirty="0"/>
              <a:t>counter</a:t>
            </a:r>
            <a:r>
              <a:rPr lang="zh-CN" altLang="en-US" dirty="0">
                <a:latin typeface="宋体" panose="02010600030101010101" pitchFamily="2" charset="-122"/>
              </a:rPr>
              <a:t>加</a:t>
            </a:r>
            <a:r>
              <a:rPr lang="en-US" altLang="zh-CN" dirty="0"/>
              <a:t>1</a:t>
            </a:r>
            <a:r>
              <a:rPr lang="zh-CN" altLang="en-US" dirty="0">
                <a:latin typeface="宋体" panose="02010600030101010101" pitchFamily="2" charset="-122"/>
              </a:rPr>
              <a:t>；反之，每当消费者进程从中取走一个产品时，使</a:t>
            </a:r>
            <a:r>
              <a:rPr lang="en-US" altLang="zh-CN" dirty="0"/>
              <a:t>counter</a:t>
            </a:r>
            <a:r>
              <a:rPr lang="zh-CN" altLang="en-US" dirty="0">
                <a:latin typeface="宋体" panose="02010600030101010101" pitchFamily="2" charset="-122"/>
              </a:rPr>
              <a:t>减</a:t>
            </a:r>
            <a:r>
              <a:rPr lang="en-US" altLang="zh-CN" dirty="0"/>
              <a:t>1</a:t>
            </a:r>
            <a:r>
              <a:rPr lang="zh-CN" altLang="en-US" dirty="0">
                <a:latin typeface="宋体" panose="02010600030101010101" pitchFamily="2" charset="-122"/>
              </a:rPr>
              <a:t>。生产者和消费者两进程共享下面的变量：</a:t>
            </a:r>
            <a:r>
              <a:rPr lang="zh-CN" altLang="en-US" dirty="0"/>
              <a:t> </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在生产者</a:t>
            </a:r>
            <a:r>
              <a:rPr lang="en-US" altLang="zh-CN" dirty="0"/>
              <a:t>—</a:t>
            </a:r>
            <a:r>
              <a:rPr lang="zh-CN" altLang="en-US" dirty="0"/>
              <a:t>消费者问题中应注意：首先，在每个程序中用于实现互斥的</a:t>
            </a:r>
            <a:r>
              <a:rPr lang="en-US" altLang="zh-CN" dirty="0"/>
              <a:t>wait(</a:t>
            </a:r>
            <a:r>
              <a:rPr lang="en-US" altLang="zh-CN" dirty="0" err="1"/>
              <a:t>mutex</a:t>
            </a:r>
            <a:r>
              <a:rPr lang="en-US" altLang="zh-CN" dirty="0"/>
              <a:t>)</a:t>
            </a:r>
            <a:r>
              <a:rPr lang="zh-CN" altLang="en-US" dirty="0"/>
              <a:t>和</a:t>
            </a:r>
            <a:r>
              <a:rPr lang="en-US" altLang="zh-CN" dirty="0"/>
              <a:t>signal(</a:t>
            </a:r>
            <a:r>
              <a:rPr lang="en-US" altLang="zh-CN" dirty="0" err="1"/>
              <a:t>mutex</a:t>
            </a:r>
            <a:r>
              <a:rPr lang="en-US" altLang="zh-CN" dirty="0"/>
              <a:t>)</a:t>
            </a:r>
            <a:r>
              <a:rPr lang="zh-CN" altLang="en-US" dirty="0"/>
              <a:t>必须成对地出现；其次，对资源信号量</a:t>
            </a:r>
            <a:r>
              <a:rPr lang="en-US" altLang="zh-CN" dirty="0"/>
              <a:t>empty</a:t>
            </a:r>
            <a:r>
              <a:rPr lang="zh-CN" altLang="en-US" dirty="0"/>
              <a:t>和</a:t>
            </a:r>
            <a:r>
              <a:rPr lang="en-US" altLang="zh-CN" dirty="0"/>
              <a:t>full</a:t>
            </a:r>
            <a:r>
              <a:rPr lang="zh-CN" altLang="en-US" dirty="0"/>
              <a:t>的</a:t>
            </a:r>
            <a:r>
              <a:rPr lang="en-US" altLang="zh-CN" dirty="0"/>
              <a:t>wait</a:t>
            </a:r>
            <a:r>
              <a:rPr lang="zh-CN" altLang="en-US" dirty="0"/>
              <a:t>和</a:t>
            </a:r>
            <a:r>
              <a:rPr lang="en-US" altLang="zh-CN" dirty="0"/>
              <a:t>signal</a:t>
            </a:r>
            <a:r>
              <a:rPr lang="zh-CN" altLang="en-US" dirty="0"/>
              <a:t>操作，同样需要成对地出现，但它们分别处于不同的程序中。例如，</a:t>
            </a:r>
            <a:r>
              <a:rPr lang="en-US" altLang="zh-CN" dirty="0"/>
              <a:t>wait(empty)</a:t>
            </a:r>
            <a:r>
              <a:rPr lang="zh-CN" altLang="en-US" dirty="0"/>
              <a:t>在计算进程中，而</a:t>
            </a:r>
            <a:r>
              <a:rPr lang="en-US" altLang="zh-CN" dirty="0"/>
              <a:t>signal(empty)</a:t>
            </a:r>
            <a:r>
              <a:rPr lang="zh-CN" altLang="en-US" dirty="0"/>
              <a:t>则在打印进程中，计算进程若因执行</a:t>
            </a:r>
            <a:r>
              <a:rPr lang="en-US" altLang="zh-CN" dirty="0"/>
              <a:t>wait(empty)</a:t>
            </a:r>
            <a:r>
              <a:rPr lang="zh-CN" altLang="en-US" dirty="0"/>
              <a:t>而阻塞，则以后将由打印进程将它唤醒；最后，在每个程序中的多个</a:t>
            </a:r>
            <a:r>
              <a:rPr lang="en-US" altLang="zh-CN" dirty="0"/>
              <a:t>wait</a:t>
            </a:r>
            <a:r>
              <a:rPr lang="zh-CN" altLang="en-US" dirty="0"/>
              <a:t>操作顺序不能颠倒，应先执行对资源信号量的</a:t>
            </a:r>
            <a:r>
              <a:rPr lang="en-US" altLang="zh-CN" dirty="0"/>
              <a:t>wait</a:t>
            </a:r>
            <a:r>
              <a:rPr lang="zh-CN" altLang="en-US" dirty="0"/>
              <a:t>操作，然后再执行对互斥信号量的</a:t>
            </a:r>
            <a:r>
              <a:rPr lang="en-US" altLang="zh-CN" dirty="0"/>
              <a:t>wait</a:t>
            </a:r>
            <a:r>
              <a:rPr lang="zh-CN" altLang="en-US" dirty="0"/>
              <a:t>操作，否则可能引起进程死锁。 </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6C97FA-DC5D-4BAC-9F14-F824A46E9B8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代表共享资源的数据结构，以及由对该共享数据结构实施操作的一组过程所组成的资源管理程序，共同构成了一个操作系统的资源管理模块，我们称之为管程。管程被请求和释放资源的进程所调用。</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利用共享数据结构抽象地表示系统中的共享资源，而把对该共享数据结构实施的操作定义为一组过程，如资源的请求和释放过程</a:t>
            </a:r>
            <a:r>
              <a:rPr lang="en-US" altLang="zh-CN" dirty="0"/>
              <a:t>request</a:t>
            </a:r>
            <a:r>
              <a:rPr lang="zh-CN" altLang="en-US" dirty="0"/>
              <a:t>和</a:t>
            </a:r>
            <a:r>
              <a:rPr lang="en-US" altLang="zh-CN" dirty="0"/>
              <a:t>release</a:t>
            </a:r>
            <a:r>
              <a:rPr lang="zh-CN" altLang="en-US" dirty="0"/>
              <a:t>。进程对共享资源的申请、释放和其它操作，都是通过这组过程对共享数据结构的操作来实现的，这组过程还可以根据资源的情况，或接受或阻塞进程的访问，确保每次仅有一个进程使用共享资源，这样就可以统一管理对共享资源的所有访问，实现进程互斥</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这与信号量机制中的</a:t>
            </a:r>
            <a:r>
              <a:rPr lang="en-US" altLang="zh-CN" dirty="0"/>
              <a:t>signal</a:t>
            </a:r>
            <a:r>
              <a:rPr lang="zh-CN" altLang="en-US" dirty="0"/>
              <a:t>操作不同，因为后者总是要执行</a:t>
            </a:r>
            <a:r>
              <a:rPr lang="en-US" altLang="zh-CN" dirty="0"/>
              <a:t>s:=s+1</a:t>
            </a:r>
            <a:r>
              <a:rPr lang="zh-CN" altLang="en-US" dirty="0"/>
              <a:t>操作，因而总会改变信号量的状态。</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这与信号量机制中的</a:t>
            </a:r>
            <a:r>
              <a:rPr lang="en-US" altLang="zh-CN" dirty="0"/>
              <a:t>signal</a:t>
            </a:r>
            <a:r>
              <a:rPr lang="zh-CN" altLang="en-US" dirty="0"/>
              <a:t>操作不同，因为后者总是要执行</a:t>
            </a:r>
            <a:r>
              <a:rPr lang="en-US" altLang="zh-CN" dirty="0"/>
              <a:t>s:=s+1</a:t>
            </a:r>
            <a:r>
              <a:rPr lang="zh-CN" altLang="en-US" dirty="0"/>
              <a:t>操作，因而总会改变信号量的状态。</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just">
              <a:lnSpc>
                <a:spcPct val="130000"/>
              </a:lnSpc>
              <a:spcBef>
                <a:spcPct val="50000"/>
              </a:spcBef>
            </a:pPr>
            <a:r>
              <a:rPr lang="en-US" altLang="zh-CN" dirty="0"/>
              <a:t>(1) </a:t>
            </a:r>
            <a:r>
              <a:rPr lang="zh-CN" altLang="en-US" dirty="0"/>
              <a:t>至多只允许有四位哲学家同时去拿左边的筷子，最终能保证至少有一位哲学家能够进餐，并在用毕时能释放出他用过的两只筷子，从而使更多的哲学家能够进餐。</a:t>
            </a:r>
            <a:endParaRPr lang="zh-CN" altLang="en-US" dirty="0"/>
          </a:p>
          <a:p>
            <a:pPr algn="just">
              <a:lnSpc>
                <a:spcPct val="130000"/>
              </a:lnSpc>
              <a:spcBef>
                <a:spcPct val="50000"/>
              </a:spcBef>
            </a:pPr>
            <a:r>
              <a:rPr lang="zh-CN" altLang="en-US" dirty="0"/>
              <a:t>　　</a:t>
            </a:r>
            <a:r>
              <a:rPr lang="en-US" altLang="zh-CN" dirty="0"/>
              <a:t>(2) </a:t>
            </a:r>
            <a:r>
              <a:rPr lang="zh-CN" altLang="en-US" dirty="0"/>
              <a:t>仅当哲学家的左、右两只筷子均可用时，才允许他拿起筷子进餐。</a:t>
            </a:r>
            <a:endParaRPr lang="zh-CN" altLang="en-US" dirty="0"/>
          </a:p>
          <a:p>
            <a:pPr>
              <a:lnSpc>
                <a:spcPct val="130000"/>
              </a:lnSpc>
              <a:spcBef>
                <a:spcPct val="50000"/>
              </a:spcBef>
            </a:pPr>
            <a:r>
              <a:rPr lang="zh-CN" altLang="en-US" dirty="0"/>
              <a:t>　　</a:t>
            </a:r>
            <a:r>
              <a:rPr lang="en-US" altLang="zh-CN" dirty="0"/>
              <a:t>(3) </a:t>
            </a:r>
            <a:r>
              <a:rPr lang="zh-CN" altLang="en-US" dirty="0"/>
              <a:t>规定奇数号哲学家先拿他左边的筷子，然后再去拿右边的筷子，而偶数号哲学家则相反。按此规定，将是</a:t>
            </a:r>
            <a:r>
              <a:rPr lang="en-US" altLang="zh-CN" dirty="0"/>
              <a:t>1</a:t>
            </a:r>
            <a:r>
              <a:rPr lang="zh-CN" altLang="en-US" dirty="0"/>
              <a:t>、</a:t>
            </a:r>
            <a:r>
              <a:rPr lang="en-US" altLang="zh-CN" dirty="0"/>
              <a:t>2</a:t>
            </a:r>
            <a:r>
              <a:rPr lang="zh-CN" altLang="en-US" dirty="0"/>
              <a:t>号哲学家竞争</a:t>
            </a:r>
            <a:r>
              <a:rPr lang="en-US" altLang="zh-CN" dirty="0"/>
              <a:t>1</a:t>
            </a:r>
            <a:r>
              <a:rPr lang="zh-CN" altLang="en-US" dirty="0"/>
              <a:t>号筷子；</a:t>
            </a:r>
            <a:r>
              <a:rPr lang="en-US" altLang="zh-CN" dirty="0"/>
              <a:t>3</a:t>
            </a:r>
            <a:r>
              <a:rPr lang="zh-CN" altLang="en-US" dirty="0"/>
              <a:t>、</a:t>
            </a:r>
            <a:r>
              <a:rPr lang="en-US" altLang="zh-CN" dirty="0"/>
              <a:t>4</a:t>
            </a:r>
            <a:r>
              <a:rPr lang="zh-CN" altLang="en-US" dirty="0"/>
              <a:t>号哲学家竞争</a:t>
            </a:r>
            <a:r>
              <a:rPr lang="en-US" altLang="zh-CN" dirty="0"/>
              <a:t>3</a:t>
            </a:r>
            <a:r>
              <a:rPr lang="zh-CN" altLang="en-US" dirty="0"/>
              <a:t>号筷子。即五位哲学家都先竞争奇数号筷子，获得后，再去竞争偶数号筷子，最后总会有一位哲学家能获得两只筷子而进餐。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79E859DE-EE20-4012-B7AC-0EEDA4CD0340}" type="datetime8">
              <a:rPr lang="zh-CN" altLang="en-US" smtClean="0"/>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4AFDB023-E095-4008-8B8B-C9515585DFD8}" type="datetime8">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F1B9371-AC99-4734-B9DB-17B2CEA54C21}" type="datetime8">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fld id="{71DF561C-A039-4877-AA4A-6908B08AB3AF}" type="datetime8">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endParaRPr kumimoji="0" lang="zh-CN" altLang="en-US" dirty="0"/>
          </a:p>
        </p:txBody>
      </p:sp>
      <p:sp>
        <p:nvSpPr>
          <p:cNvPr id="4" name="日期占位符 3"/>
          <p:cNvSpPr>
            <a:spLocks noGrp="1"/>
          </p:cNvSpPr>
          <p:nvPr>
            <p:ph type="dt" sz="half" idx="10"/>
          </p:nvPr>
        </p:nvSpPr>
        <p:spPr>
          <a:xfrm>
            <a:off x="6400800" y="6355080"/>
            <a:ext cx="2286000" cy="365760"/>
          </a:xfrm>
        </p:spPr>
        <p:txBody>
          <a:bodyPr/>
          <a:lstStyle/>
          <a:p>
            <a:fld id="{1EA452A7-2E37-4A25-8902-7B1AF5004E32}" type="datetime8">
              <a:rPr lang="zh-CN" altLang="en-US" smtClean="0"/>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extBox 8"/>
          <p:cNvSpPr txBox="1"/>
          <p:nvPr userDrawn="1"/>
        </p:nvSpPr>
        <p:spPr>
          <a:xfrm>
            <a:off x="6372200" y="0"/>
            <a:ext cx="2430474" cy="461665"/>
          </a:xfrm>
          <a:prstGeom prst="rect">
            <a:avLst/>
          </a:prstGeom>
          <a:noFill/>
        </p:spPr>
        <p:txBody>
          <a:bodyPr wrap="none" rtlCol="0">
            <a:spAutoFit/>
          </a:bodyPr>
          <a:lstStyle/>
          <a:p>
            <a:r>
              <a:rPr lang="zh-CN" altLang="en-US" sz="2400" u="wavyDbl" baseline="0" dirty="0">
                <a:uFill>
                  <a:solidFill>
                    <a:srgbClr val="7030A0"/>
                  </a:solidFill>
                </a:uFill>
              </a:rPr>
              <a:t>第二章 进程管理</a:t>
            </a:r>
            <a:endParaRPr lang="zh-CN" altLang="en-US" sz="2400" u="wavyDbl" baseline="0" dirty="0">
              <a:uFill>
                <a:solidFill>
                  <a:srgbClr val="7030A0"/>
                </a:solidFill>
              </a:u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8C0134C3-82B1-41DF-A073-2124D8B86C04}" type="datetime8">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7" name="日期占位符 6"/>
          <p:cNvSpPr>
            <a:spLocks noGrp="1"/>
          </p:cNvSpPr>
          <p:nvPr>
            <p:ph type="dt" sz="half" idx="10"/>
          </p:nvPr>
        </p:nvSpPr>
        <p:spPr/>
        <p:txBody>
          <a:bodyPr/>
          <a:lstStyle/>
          <a:p>
            <a:fld id="{731ABDAD-E713-4E3C-A857-70BD5CA3E3CF}" type="datetime8">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9DB4473-0784-4251-9DBA-96209780E87B}" type="datetime8">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extBox 7"/>
          <p:cNvSpPr txBox="1"/>
          <p:nvPr userDrawn="1"/>
        </p:nvSpPr>
        <p:spPr>
          <a:xfrm>
            <a:off x="6372200" y="0"/>
            <a:ext cx="2430474" cy="461665"/>
          </a:xfrm>
          <a:prstGeom prst="rect">
            <a:avLst/>
          </a:prstGeom>
          <a:noFill/>
        </p:spPr>
        <p:txBody>
          <a:bodyPr wrap="none" rtlCol="0">
            <a:spAutoFit/>
          </a:bodyPr>
          <a:lstStyle/>
          <a:p>
            <a:r>
              <a:rPr lang="zh-CN" altLang="en-US" sz="2400" u="wavyDbl" baseline="0" dirty="0">
                <a:uFill>
                  <a:solidFill>
                    <a:srgbClr val="7030A0"/>
                  </a:solidFill>
                </a:uFill>
              </a:rPr>
              <a:t>第二章 进程管理</a:t>
            </a:r>
            <a:endParaRPr lang="zh-CN" altLang="en-US" sz="2400" u="wavyDbl" baseline="0" dirty="0">
              <a:uFill>
                <a:solidFill>
                  <a:srgbClr val="7030A0"/>
                </a:solidFill>
              </a:uFill>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a:buNone/>
              <a:defRPr sz="2800" b="0"/>
            </a:lvl1pPr>
          </a:lstStyle>
          <a:p>
            <a:pPr lvl="0"/>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dirty="0"/>
              <a:t>单击此处编辑母版文本样式</a:t>
            </a:r>
            <a:endParaRPr kumimoji="0" lang="zh-CN" altLang="en-US" dirty="0"/>
          </a:p>
        </p:txBody>
      </p:sp>
      <p:sp>
        <p:nvSpPr>
          <p:cNvPr id="5" name="日期占位符 4"/>
          <p:cNvSpPr>
            <a:spLocks noGrp="1"/>
          </p:cNvSpPr>
          <p:nvPr>
            <p:ph type="dt" sz="half" idx="10"/>
          </p:nvPr>
        </p:nvSpPr>
        <p:spPr/>
        <p:txBody>
          <a:bodyPr/>
          <a:lstStyle/>
          <a:p>
            <a:fld id="{B911AE79-3114-4469-BD32-6AA9C8C3D722}" type="datetime8">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图片与标题">
    <p:bg>
      <p:bgRef idx="1001">
        <a:schemeClr val="bg1"/>
      </p:bgRef>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457200" y="1484784"/>
            <a:ext cx="8229600" cy="4690464"/>
          </a:xfrm>
          <a:solidFill>
            <a:schemeClr val="tx1">
              <a:shade val="50000"/>
            </a:schemeClr>
          </a:solidFill>
          <a:ln>
            <a:noFill/>
          </a:ln>
          <a:effectLst/>
        </p:spPr>
        <p:txBody>
          <a:bodyPr/>
          <a:lstStyle>
            <a:lvl1pPr marL="0" indent="0">
              <a:spcBef>
                <a:spcPts val="600"/>
              </a:spcBef>
              <a:buNone/>
              <a:defRPr sz="3200"/>
            </a:lvl1pPr>
          </a:lstStyle>
          <a:p>
            <a:r>
              <a:rPr kumimoji="0" lang="zh-CN" altLang="en-US" dirty="0"/>
              <a:t>单击图标添加图片</a:t>
            </a:r>
            <a:endParaRPr kumimoji="0" lang="en-US" dirty="0"/>
          </a:p>
        </p:txBody>
      </p:sp>
      <p:sp>
        <p:nvSpPr>
          <p:cNvPr id="4" name="文本占位符 3"/>
          <p:cNvSpPr>
            <a:spLocks noGrp="1"/>
          </p:cNvSpPr>
          <p:nvPr>
            <p:ph type="body" sz="half" idx="2"/>
          </p:nvPr>
        </p:nvSpPr>
        <p:spPr>
          <a:xfrm>
            <a:off x="467544" y="692696"/>
            <a:ext cx="8229600" cy="533400"/>
          </a:xfrm>
        </p:spPr>
        <p:txBody>
          <a:bodyPr anchor="ctr" anchorCtr="0">
            <a:normAutofit/>
          </a:bodyPr>
          <a:lstStyle>
            <a:lvl1pPr marL="0" indent="0" algn="l">
              <a:buFontTx/>
              <a:buNone/>
              <a:defRPr sz="2800" b="1">
                <a:latin typeface="+mj-ea"/>
                <a:ea typeface="+mj-ea"/>
              </a:defRPr>
            </a:lvl1pPr>
            <a:lvl2pPr>
              <a:defRPr sz="1200"/>
            </a:lvl2pPr>
            <a:lvl3pPr>
              <a:defRPr sz="1000"/>
            </a:lvl3pPr>
            <a:lvl4pPr>
              <a:defRPr sz="900"/>
            </a:lvl4pPr>
            <a:lvl5pPr>
              <a:defRPr sz="900"/>
            </a:lvl5pPr>
          </a:lstStyle>
          <a:p>
            <a:pPr lvl="0" eaLnBrk="1" latinLnBrk="0" hangingPunct="1"/>
            <a:r>
              <a:rPr kumimoji="0" lang="zh-CN" altLang="en-US" dirty="0"/>
              <a:t>单击此处编辑母版文本样式</a:t>
            </a:r>
            <a:endParaRPr kumimoji="0" lang="zh-CN" altLang="en-US" dirty="0"/>
          </a:p>
        </p:txBody>
      </p:sp>
      <p:sp>
        <p:nvSpPr>
          <p:cNvPr id="5" name="日期占位符 4"/>
          <p:cNvSpPr>
            <a:spLocks noGrp="1"/>
          </p:cNvSpPr>
          <p:nvPr>
            <p:ph type="dt" sz="half" idx="10"/>
          </p:nvPr>
        </p:nvSpPr>
        <p:spPr/>
        <p:txBody>
          <a:bodyPr/>
          <a:lstStyle/>
          <a:p>
            <a:fld id="{A7F83559-79D9-4FE9-8E52-79B3B7907A88}" type="datetime8">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372200" y="0"/>
            <a:ext cx="2430474" cy="461665"/>
          </a:xfrm>
          <a:prstGeom prst="rect">
            <a:avLst/>
          </a:prstGeom>
          <a:noFill/>
        </p:spPr>
        <p:txBody>
          <a:bodyPr wrap="none" rtlCol="0">
            <a:spAutoFit/>
          </a:bodyPr>
          <a:lstStyle/>
          <a:p>
            <a:r>
              <a:rPr lang="zh-CN" altLang="en-US" sz="2400" u="wavyDbl" baseline="0" dirty="0">
                <a:uFill>
                  <a:solidFill>
                    <a:srgbClr val="7030A0"/>
                  </a:solidFill>
                </a:uFill>
              </a:rPr>
              <a:t>第二章 进程管理</a:t>
            </a:r>
            <a:endParaRPr lang="zh-CN" altLang="en-US" sz="2400" u="wavyDbl" baseline="0" dirty="0">
              <a:uFill>
                <a:solidFill>
                  <a:srgbClr val="7030A0"/>
                </a:solidFill>
              </a:uFill>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476672"/>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endParaRPr kumimoji="0" lang="zh-CN" altLang="en-US" dirty="0"/>
          </a:p>
          <a:p>
            <a:pPr lvl="1" eaLnBrk="1" latinLnBrk="0" hangingPunct="1"/>
            <a:r>
              <a:rPr kumimoji="0" lang="zh-CN" altLang="en-US" dirty="0"/>
              <a:t>第二级</a:t>
            </a:r>
            <a:endParaRPr kumimoji="0" lang="zh-CN" altLang="en-US" dirty="0"/>
          </a:p>
          <a:p>
            <a:pPr lvl="2" eaLnBrk="1" latinLnBrk="0" hangingPunct="1"/>
            <a:r>
              <a:rPr kumimoji="0" lang="zh-CN" altLang="en-US" dirty="0"/>
              <a:t>第三级</a:t>
            </a:r>
            <a:endParaRPr kumimoji="0" lang="zh-CN" altLang="en-US" dirty="0"/>
          </a:p>
          <a:p>
            <a:pPr lvl="3" eaLnBrk="1" latinLnBrk="0" hangingPunct="1"/>
            <a:r>
              <a:rPr kumimoji="0" lang="zh-CN" altLang="en-US" dirty="0"/>
              <a:t>第四级</a:t>
            </a:r>
            <a:endParaRPr kumimoji="0" lang="zh-CN" altLang="en-US" dirty="0"/>
          </a:p>
          <a:p>
            <a:pPr lvl="4" eaLnBrk="1" latinLnBrk="0" hangingPunct="1"/>
            <a:r>
              <a:rPr kumimoji="0" lang="zh-CN" altLang="en-US" dirty="0"/>
              <a:t>第五级</a:t>
            </a:r>
            <a:endParaRPr kumimoji="0" lang="en-US" dirty="0"/>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9DB4473-0784-4251-9DBA-96209780E87B}" type="datetime8">
              <a:rPr lang="zh-CN" altLang="en-US" smtClean="0"/>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372200" y="0"/>
            <a:ext cx="2430474" cy="461665"/>
          </a:xfrm>
          <a:prstGeom prst="rect">
            <a:avLst/>
          </a:prstGeom>
          <a:noFill/>
        </p:spPr>
        <p:txBody>
          <a:bodyPr wrap="none" rtlCol="0">
            <a:spAutoFit/>
          </a:bodyPr>
          <a:lstStyle/>
          <a:p>
            <a:r>
              <a:rPr lang="zh-CN" altLang="en-US" sz="2400" u="wavyDbl" baseline="0" dirty="0">
                <a:uFill>
                  <a:solidFill>
                    <a:srgbClr val="7030A0"/>
                  </a:solidFill>
                </a:uFill>
              </a:rPr>
              <a:t>第二章 进程管理</a:t>
            </a:r>
            <a:endParaRPr lang="zh-CN" altLang="en-US" sz="2400" u="wavyDbl" baseline="0" dirty="0">
              <a:uFill>
                <a:solidFill>
                  <a:srgbClr val="7030A0"/>
                </a:solidFill>
              </a:u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第六讲</a:t>
            </a:r>
            <a:endParaRPr lang="zh-CN" altLang="en-US" b="1" dirty="0"/>
          </a:p>
        </p:txBody>
      </p:sp>
      <p:sp>
        <p:nvSpPr>
          <p:cNvPr id="3" name="副标题 2"/>
          <p:cNvSpPr>
            <a:spLocks noGrp="1"/>
          </p:cNvSpPr>
          <p:nvPr>
            <p:ph type="body" idx="1"/>
          </p:nvPr>
        </p:nvSpPr>
        <p:spPr/>
        <p:txBody>
          <a:bodyPr/>
          <a:lstStyle/>
          <a:p>
            <a:r>
              <a:rPr lang="zh-CN" altLang="en-US" dirty="0"/>
              <a:t>经典进程的</a:t>
            </a:r>
            <a:r>
              <a:rPr lang="zh-CN" altLang="en-US"/>
              <a:t>同步问题（</a:t>
            </a:r>
            <a:r>
              <a:rPr lang="en-US" altLang="zh-CN"/>
              <a:t>2</a:t>
            </a:r>
            <a:r>
              <a:rPr lang="zh-CN" altLang="en-US"/>
              <a:t>） </a:t>
            </a:r>
            <a:endParaRPr lang="zh-CN" altLang="en-US" dirty="0"/>
          </a:p>
        </p:txBody>
      </p:sp>
      <p:sp>
        <p:nvSpPr>
          <p:cNvPr id="4" name="日期占位符 3"/>
          <p:cNvSpPr>
            <a:spLocks noGrp="1"/>
          </p:cNvSpPr>
          <p:nvPr>
            <p:ph type="dt" sz="half" idx="10"/>
          </p:nvPr>
        </p:nvSpPr>
        <p:spPr/>
        <p:txBody>
          <a:bodyPr/>
          <a:lstStyle/>
          <a:p>
            <a:fld id="{17DF4821-8392-4BC6-ABBD-5DEF8A9ED237}" type="datetime8">
              <a:rPr lang="zh-CN" altLang="en-US" smtClean="0"/>
            </a:fld>
            <a:endParaRPr lang="zh-CN" altLang="en-US"/>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文本占位符 6"/>
          <p:cNvSpPr>
            <a:spLocks noGrp="1"/>
          </p:cNvSpPr>
          <p:nvPr>
            <p:ph type="body" sz="quarter" idx="13"/>
          </p:nvPr>
        </p:nvSpPr>
        <p:spPr/>
        <p:txBody>
          <a:bodyPr>
            <a:normAutofit/>
          </a:bodyPr>
          <a:lstStyle/>
          <a:p>
            <a:pPr algn="just">
              <a:lnSpc>
                <a:spcPct val="130000"/>
              </a:lnSpc>
              <a:spcBef>
                <a:spcPct val="50000"/>
              </a:spcBef>
            </a:pPr>
            <a:r>
              <a:rPr lang="en-US" altLang="zh-CN" b="1" dirty="0">
                <a:ea typeface="华文中宋" pitchFamily="2" charset="-122"/>
              </a:rPr>
              <a:t>2.3.4</a:t>
            </a:r>
            <a:r>
              <a:rPr lang="zh-CN" altLang="en-US" b="1" dirty="0">
                <a:ea typeface="华文中宋" pitchFamily="2" charset="-122"/>
              </a:rPr>
              <a:t>　管程机制</a:t>
            </a:r>
            <a:endParaRPr lang="zh-CN" altLang="en-US" b="1" dirty="0">
              <a:ea typeface="华文中宋" pitchFamily="2" charset="-122"/>
            </a:endParaRPr>
          </a:p>
          <a:p>
            <a:pPr>
              <a:lnSpc>
                <a:spcPct val="150000"/>
              </a:lnSpc>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虽然信号量机制是一种即方便、又有效的进程同步机制，但每个要访问临街资源的进程都需要自备同步操作</a:t>
            </a:r>
            <a:r>
              <a:rPr lang="en-US" altLang="zh-CN" dirty="0">
                <a:latin typeface="Times New Roman" panose="02020603050405020304" pitchFamily="18" charset="0"/>
                <a:cs typeface="Times New Roman" panose="02020603050405020304" pitchFamily="18" charset="0"/>
              </a:rPr>
              <a:t>wait(S)</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signal(S)</a:t>
            </a:r>
            <a:r>
              <a:rPr lang="zh-CN" altLang="en-US" dirty="0">
                <a:latin typeface="Times New Roman" panose="02020603050405020304" pitchFamily="18" charset="0"/>
                <a:cs typeface="Times New Roman" panose="02020603050405020304" pitchFamily="18" charset="0"/>
              </a:rPr>
              <a:t>。这使的大量的同步操作分散在各个进程中。</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这不仅给系统的管理带来麻烦，而且还会因同步操作的使用不当而导致系统死锁。</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文本占位符 3"/>
          <p:cNvSpPr>
            <a:spLocks noGrp="1"/>
          </p:cNvSpPr>
          <p:nvPr>
            <p:ph type="body" sz="quarter" idx="13"/>
          </p:nvPr>
        </p:nvSpPr>
        <p:spPr>
          <a:xfrm>
            <a:off x="467544" y="764704"/>
            <a:ext cx="8424167" cy="5256584"/>
          </a:xfrm>
        </p:spPr>
        <p:txBody>
          <a:bodyPr>
            <a:noAutofit/>
          </a:bodyPr>
          <a:lstStyle/>
          <a:p>
            <a:pPr>
              <a:lnSpc>
                <a:spcPct val="150000"/>
              </a:lnSpc>
            </a:pPr>
            <a:r>
              <a:rPr lang="en-US" altLang="zh-CN" b="1" dirty="0"/>
              <a:t>1</a:t>
            </a:r>
            <a:r>
              <a:rPr lang="zh-CN" altLang="en-US" b="1" dirty="0"/>
              <a:t>、管程定义</a:t>
            </a:r>
            <a:endParaRPr lang="en-US" altLang="zh-CN" b="1" dirty="0"/>
          </a:p>
          <a:p>
            <a:pPr>
              <a:lnSpc>
                <a:spcPct val="150000"/>
              </a:lnSpc>
            </a:pPr>
            <a:r>
              <a:rPr lang="en-US" altLang="zh-CN" dirty="0"/>
              <a:t>Hansen</a:t>
            </a:r>
            <a:r>
              <a:rPr lang="zh-CN" altLang="en-US" dirty="0"/>
              <a:t>为管程所下的定义是：</a:t>
            </a:r>
            <a:r>
              <a:rPr lang="zh-CN" altLang="en-US" dirty="0">
                <a:latin typeface="Courier New" panose="02070309020205020404" pitchFamily="49" charset="0"/>
              </a:rPr>
              <a:t>“</a:t>
            </a:r>
            <a:r>
              <a:rPr lang="zh-CN" altLang="en-US" dirty="0"/>
              <a:t>一个管程定义了一个数据结构和能为并发进程所执行</a:t>
            </a:r>
            <a:r>
              <a:rPr lang="en-US" altLang="zh-CN" dirty="0"/>
              <a:t>(</a:t>
            </a:r>
            <a:r>
              <a:rPr lang="zh-CN" altLang="en-US" dirty="0"/>
              <a:t>在该数据结构上</a:t>
            </a:r>
            <a:r>
              <a:rPr lang="en-US" altLang="zh-CN" dirty="0"/>
              <a:t>)</a:t>
            </a:r>
            <a:r>
              <a:rPr lang="zh-CN" altLang="en-US" dirty="0"/>
              <a:t>的一组操作，这组操作能同步进程和改变管程中的数据</a:t>
            </a:r>
            <a:r>
              <a:rPr lang="zh-CN" altLang="en-US" dirty="0">
                <a:latin typeface="Courier New" panose="02070309020205020404" pitchFamily="49" charset="0"/>
              </a:rPr>
              <a:t>”</a:t>
            </a:r>
            <a:r>
              <a:rPr lang="zh-CN" altLang="en-US" dirty="0"/>
              <a:t>。</a:t>
            </a:r>
            <a:endParaRPr lang="en-US" altLang="zh-CN" dirty="0"/>
          </a:p>
        </p:txBody>
      </p:sp>
      <p:pic>
        <p:nvPicPr>
          <p:cNvPr id="10242" name="Picture 2" descr="（图）Per Brinch Hansen（1959年）"/>
          <p:cNvPicPr>
            <a:picLocks noChangeAspect="1" noChangeArrowheads="1"/>
          </p:cNvPicPr>
          <p:nvPr/>
        </p:nvPicPr>
        <p:blipFill>
          <a:blip r:embed="rId1" cstate="print"/>
          <a:srcRect/>
          <a:stretch>
            <a:fillRect/>
          </a:stretch>
        </p:blipFill>
        <p:spPr bwMode="auto">
          <a:xfrm>
            <a:off x="6876256" y="3429000"/>
            <a:ext cx="1905000" cy="28575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4" name="文本占位符 3"/>
          <p:cNvSpPr>
            <a:spLocks noGrp="1"/>
          </p:cNvSpPr>
          <p:nvPr>
            <p:ph type="body" sz="quarter" idx="13"/>
          </p:nvPr>
        </p:nvSpPr>
        <p:spPr>
          <a:xfrm>
            <a:off x="468313" y="692151"/>
            <a:ext cx="8207375" cy="648618"/>
          </a:xfrm>
        </p:spPr>
        <p:txBody>
          <a:bodyPr>
            <a:normAutofit/>
          </a:bodyPr>
          <a:lstStyle/>
          <a:p>
            <a:r>
              <a:rPr lang="zh-CN" altLang="en-US" sz="3200" dirty="0"/>
              <a:t>管程的示意图： </a:t>
            </a:r>
            <a:endParaRPr lang="zh-CN" altLang="en-US" sz="3200" dirty="0"/>
          </a:p>
          <a:p>
            <a:endParaRPr lang="zh-CN" altLang="en-US" sz="3200" dirty="0"/>
          </a:p>
        </p:txBody>
      </p:sp>
      <p:graphicFrame>
        <p:nvGraphicFramePr>
          <p:cNvPr id="1026" name="Object 1029"/>
          <p:cNvGraphicFramePr>
            <a:graphicFrameLocks noChangeAspect="1"/>
          </p:cNvGraphicFramePr>
          <p:nvPr/>
        </p:nvGraphicFramePr>
        <p:xfrm>
          <a:off x="395536" y="1124744"/>
          <a:ext cx="5943600" cy="5286375"/>
        </p:xfrm>
        <a:graphic>
          <a:graphicData uri="http://schemas.openxmlformats.org/presentationml/2006/ole">
            <mc:AlternateContent xmlns:mc="http://schemas.openxmlformats.org/markup-compatibility/2006">
              <mc:Choice xmlns:v="urn:schemas-microsoft-com:vml" Requires="v">
                <p:oleObj spid="_x0000_s1045" name="" r:id="rId1" imgW="2580640" imgH="2298700" progId="Visio.Drawing.4">
                  <p:embed/>
                </p:oleObj>
              </mc:Choice>
              <mc:Fallback>
                <p:oleObj name="" r:id="rId1" imgW="2580640" imgH="2298700" progId="Visio.Drawing.4">
                  <p:embed/>
                  <p:pic>
                    <p:nvPicPr>
                      <p:cNvPr id="0" name="Object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5943600" cy="528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6191672" y="1484784"/>
            <a:ext cx="2772816" cy="48320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800" dirty="0"/>
              <a:t>① 管程的名称；② 局部于管程内部的共享数据结构说明；</a:t>
            </a:r>
            <a:endParaRPr lang="en-US" altLang="zh-CN" sz="2800" dirty="0"/>
          </a:p>
          <a:p>
            <a:r>
              <a:rPr lang="zh-CN" altLang="en-US" sz="2800" dirty="0"/>
              <a:t>③ 对该数据结构进行操作的一组过程；</a:t>
            </a:r>
            <a:endParaRPr lang="en-US" altLang="zh-CN" sz="2800" dirty="0"/>
          </a:p>
          <a:p>
            <a:r>
              <a:rPr lang="zh-CN" altLang="en-US" sz="2800" dirty="0"/>
              <a:t>④ 对局部于管程内部的共享数据设置初始值的语句。</a:t>
            </a:r>
            <a:endParaRPr lang="zh-CN" altLang="en-US" sz="2800" dirty="0"/>
          </a:p>
        </p:txBody>
      </p:sp>
      <p:sp>
        <p:nvSpPr>
          <p:cNvPr id="5" name="矩形 4"/>
          <p:cNvSpPr/>
          <p:nvPr/>
        </p:nvSpPr>
        <p:spPr>
          <a:xfrm>
            <a:off x="1403648" y="5947544"/>
            <a:ext cx="4608512" cy="369332"/>
          </a:xfrm>
          <a:prstGeom prst="rect">
            <a:avLst/>
          </a:prstGeom>
        </p:spPr>
        <p:txBody>
          <a:bodyPr wrap="square">
            <a:spAutoFit/>
          </a:bodyPr>
          <a:lstStyle/>
          <a:p>
            <a:r>
              <a:rPr lang="zh-CN" altLang="en-US" b="1">
                <a:solidFill>
                  <a:srgbClr val="FF0000"/>
                </a:solidFill>
              </a:rPr>
              <a:t>每次只有一个进程进入管程。（编译器）</a:t>
            </a:r>
            <a:endParaRPr lang="zh-CN" altLang="en-US" b="1"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pPr algn="ctr"/>
            <a:r>
              <a:rPr lang="en-US" altLang="zh-CN" dirty="0"/>
              <a:t>2.4 </a:t>
            </a:r>
            <a:r>
              <a:rPr lang="zh-CN" altLang="en-US" dirty="0"/>
              <a:t>经典进程的同步问题</a:t>
            </a:r>
            <a:endParaRPr lang="zh-CN" altLang="en-US" dirty="0"/>
          </a:p>
        </p:txBody>
      </p:sp>
      <p:sp>
        <p:nvSpPr>
          <p:cNvPr id="2" name="日期占位符 1"/>
          <p:cNvSpPr>
            <a:spLocks noGrp="1"/>
          </p:cNvSpPr>
          <p:nvPr>
            <p:ph type="dt" sz="half" idx="10"/>
          </p:nvPr>
        </p:nvSpPr>
        <p:spPr/>
        <p:txBody>
          <a:bodyPr/>
          <a:lstStyle/>
          <a:p>
            <a:fld id="{6BE142D1-2665-4F0C-9537-6BDE1360CB5B}" type="datetime8">
              <a:rPr lang="zh-CN" altLang="en-US" smtClean="0"/>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内容占位符 6"/>
          <p:cNvSpPr>
            <a:spLocks noGrp="1"/>
          </p:cNvSpPr>
          <p:nvPr>
            <p:ph sz="quarter" idx="1"/>
          </p:nvPr>
        </p:nvSpPr>
        <p:spPr>
          <a:xfrm>
            <a:off x="467544" y="1196752"/>
            <a:ext cx="8229600" cy="4937760"/>
          </a:xfrm>
        </p:spPr>
        <p:txBody>
          <a:bodyPr>
            <a:normAutofit/>
          </a:bodyPr>
          <a:lstStyle/>
          <a:p>
            <a:pPr>
              <a:buNone/>
            </a:pPr>
            <a:r>
              <a:rPr lang="en-US" altLang="zh-CN" sz="2800" dirty="0"/>
              <a:t>2.4.1 </a:t>
            </a:r>
            <a:r>
              <a:rPr lang="zh-CN" altLang="en-US" sz="2800" dirty="0"/>
              <a:t>生产者</a:t>
            </a:r>
            <a:r>
              <a:rPr lang="en-US" altLang="zh-CN" sz="2800" dirty="0"/>
              <a:t>-</a:t>
            </a:r>
            <a:r>
              <a:rPr lang="zh-CN" altLang="en-US" sz="2800" dirty="0"/>
              <a:t>消费者问题</a:t>
            </a:r>
            <a:endParaRPr lang="en-US" altLang="zh-CN" sz="2800" dirty="0"/>
          </a:p>
          <a:p>
            <a:pPr>
              <a:buNone/>
            </a:pPr>
            <a:r>
              <a:rPr lang="en-US" altLang="zh-CN" sz="2800" dirty="0"/>
              <a:t>3.</a:t>
            </a:r>
            <a:r>
              <a:rPr lang="zh-CN" altLang="en-US" sz="2800" dirty="0"/>
              <a:t>利用管程解决生产者</a:t>
            </a:r>
            <a:r>
              <a:rPr lang="en-US" altLang="zh-CN" sz="2800" dirty="0"/>
              <a:t>-</a:t>
            </a:r>
            <a:r>
              <a:rPr lang="zh-CN" altLang="en-US" sz="2800" dirty="0"/>
              <a:t>消费者问题</a:t>
            </a:r>
            <a:endParaRPr lang="en-US" altLang="zh-CN" sz="2800" dirty="0"/>
          </a:p>
          <a:p>
            <a:pPr>
              <a:buNone/>
            </a:pPr>
            <a:endParaRPr lang="zh-CN" altLang="en-US" sz="2800" dirty="0"/>
          </a:p>
        </p:txBody>
      </p:sp>
      <p:graphicFrame>
        <p:nvGraphicFramePr>
          <p:cNvPr id="2050" name="Object 1029"/>
          <p:cNvGraphicFramePr>
            <a:graphicFrameLocks noChangeAspect="1"/>
          </p:cNvGraphicFramePr>
          <p:nvPr/>
        </p:nvGraphicFramePr>
        <p:xfrm>
          <a:off x="1331640" y="1340768"/>
          <a:ext cx="6696744" cy="5956239"/>
        </p:xfrm>
        <a:graphic>
          <a:graphicData uri="http://schemas.openxmlformats.org/presentationml/2006/ole">
            <mc:AlternateContent xmlns:mc="http://schemas.openxmlformats.org/markup-compatibility/2006">
              <mc:Choice xmlns:v="urn:schemas-microsoft-com:vml" Requires="v">
                <p:oleObj spid="_x0000_s2069" name="" r:id="rId1" imgW="2580640" imgH="2298700" progId="Visio.Drawing.4">
                  <p:embed/>
                </p:oleObj>
              </mc:Choice>
              <mc:Fallback>
                <p:oleObj name="" r:id="rId1" imgW="2580640" imgH="2298700" progId="Visio.Drawing.4">
                  <p:embed/>
                  <p:pic>
                    <p:nvPicPr>
                      <p:cNvPr id="0" name="Object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340768"/>
                        <a:ext cx="6696744" cy="5956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0" y="3501008"/>
            <a:ext cx="3203848" cy="830997"/>
          </a:xfrm>
          <a:prstGeom prst="rect">
            <a:avLst/>
          </a:prstGeom>
        </p:spPr>
        <p:txBody>
          <a:bodyPr wrap="square">
            <a:spAutoFit/>
          </a:bodyPr>
          <a:lstStyle/>
          <a:p>
            <a:r>
              <a:rPr lang="zh-CN" altLang="en-US" sz="2400" dirty="0">
                <a:solidFill>
                  <a:srgbClr val="FF0000"/>
                </a:solidFill>
                <a:latin typeface="Times New Roman" panose="02020603050405020304" pitchFamily="18" charset="0"/>
                <a:cs typeface="Times New Roman" panose="02020603050405020304" pitchFamily="18" charset="0"/>
              </a:rPr>
              <a:t>管程名：</a:t>
            </a:r>
            <a:endParaRPr lang="en-US" altLang="zh-CN" sz="2400" dirty="0">
              <a:solidFill>
                <a:srgbClr val="FF0000"/>
              </a:solidFill>
              <a:latin typeface="Times New Roman" panose="02020603050405020304" pitchFamily="18" charset="0"/>
              <a:cs typeface="Times New Roman" panose="02020603050405020304" pitchFamily="18" charset="0"/>
            </a:endParaRPr>
          </a:p>
          <a:p>
            <a:r>
              <a:rPr lang="en-US" altLang="zh-CN" sz="2400" dirty="0" err="1">
                <a:solidFill>
                  <a:srgbClr val="FF0000"/>
                </a:solidFill>
                <a:latin typeface="Times New Roman" panose="02020603050405020304" pitchFamily="18" charset="0"/>
                <a:cs typeface="Times New Roman" panose="02020603050405020304" pitchFamily="18" charset="0"/>
              </a:rPr>
              <a:t>ProducerConsumer</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3491880" y="4149080"/>
            <a:ext cx="461665" cy="1116331"/>
          </a:xfrm>
          <a:prstGeom prst="rect">
            <a:avLst/>
          </a:prstGeom>
          <a:noFill/>
        </p:spPr>
        <p:txBody>
          <a:bodyPr vert="eaVert" wrap="none" rtlCol="0">
            <a:spAutoFit/>
          </a:bodyPr>
          <a:lstStyle/>
          <a:p>
            <a:r>
              <a:rPr lang="en-US" altLang="zh-CN" dirty="0">
                <a:solidFill>
                  <a:srgbClr val="FF0000"/>
                </a:solidFill>
              </a:rPr>
              <a:t>put(item)</a:t>
            </a:r>
            <a:endParaRPr lang="zh-CN" altLang="en-US" dirty="0">
              <a:solidFill>
                <a:srgbClr val="FF0000"/>
              </a:solidFill>
            </a:endParaRPr>
          </a:p>
        </p:txBody>
      </p:sp>
      <p:sp>
        <p:nvSpPr>
          <p:cNvPr id="12" name="TextBox 11"/>
          <p:cNvSpPr txBox="1"/>
          <p:nvPr/>
        </p:nvSpPr>
        <p:spPr>
          <a:xfrm>
            <a:off x="4139952" y="4149080"/>
            <a:ext cx="461665" cy="1105111"/>
          </a:xfrm>
          <a:prstGeom prst="rect">
            <a:avLst/>
          </a:prstGeom>
          <a:noFill/>
        </p:spPr>
        <p:txBody>
          <a:bodyPr vert="eaVert" wrap="none" rtlCol="0">
            <a:spAutoFit/>
          </a:bodyPr>
          <a:lstStyle/>
          <a:p>
            <a:r>
              <a:rPr lang="en-US" altLang="zh-CN" dirty="0">
                <a:solidFill>
                  <a:srgbClr val="FF0000"/>
                </a:solidFill>
              </a:rPr>
              <a:t>get(item)</a:t>
            </a:r>
            <a:endParaRPr lang="zh-CN" altLang="en-US" dirty="0">
              <a:solidFill>
                <a:srgbClr val="FF0000"/>
              </a:solidFill>
            </a:endParaRPr>
          </a:p>
        </p:txBody>
      </p:sp>
      <p:sp>
        <p:nvSpPr>
          <p:cNvPr id="13" name="TextBox 12"/>
          <p:cNvSpPr txBox="1"/>
          <p:nvPr/>
        </p:nvSpPr>
        <p:spPr>
          <a:xfrm>
            <a:off x="1403648" y="4581128"/>
            <a:ext cx="7488832" cy="156966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CN" sz="2400" dirty="0">
                <a:latin typeface="Times New Roman" panose="02020603050405020304" pitchFamily="18" charset="0"/>
                <a:ea typeface="+mj-ea"/>
                <a:cs typeface="Times New Roman" panose="02020603050405020304" pitchFamily="18" charset="0"/>
              </a:rPr>
              <a:t>put(item)</a:t>
            </a:r>
            <a:r>
              <a:rPr lang="zh-CN" altLang="en-US" sz="2400" dirty="0">
                <a:latin typeface="Times New Roman" panose="02020603050405020304" pitchFamily="18" charset="0"/>
                <a:ea typeface="+mj-ea"/>
                <a:cs typeface="Times New Roman" panose="02020603050405020304" pitchFamily="18" charset="0"/>
              </a:rPr>
              <a:t>过程。生产者利用该过程将自己生产的产品投放到缓冲池中，并用整型变量</a:t>
            </a:r>
            <a:r>
              <a:rPr lang="en-US" altLang="zh-CN" sz="2400" dirty="0">
                <a:latin typeface="Times New Roman" panose="02020603050405020304" pitchFamily="18" charset="0"/>
                <a:ea typeface="+mj-ea"/>
                <a:cs typeface="Times New Roman" panose="02020603050405020304" pitchFamily="18" charset="0"/>
              </a:rPr>
              <a:t>count</a:t>
            </a:r>
            <a:r>
              <a:rPr lang="zh-CN" altLang="en-US" sz="2400" dirty="0">
                <a:latin typeface="Times New Roman" panose="02020603050405020304" pitchFamily="18" charset="0"/>
                <a:ea typeface="+mj-ea"/>
                <a:cs typeface="Times New Roman" panose="02020603050405020304" pitchFamily="18" charset="0"/>
              </a:rPr>
              <a:t>来表示在缓冲池中已有的产品数目，当</a:t>
            </a:r>
            <a:r>
              <a:rPr lang="en-US" altLang="zh-CN" sz="2400" dirty="0" err="1">
                <a:latin typeface="Times New Roman" panose="02020603050405020304" pitchFamily="18" charset="0"/>
                <a:ea typeface="+mj-ea"/>
                <a:cs typeface="Times New Roman" panose="02020603050405020304" pitchFamily="18" charset="0"/>
              </a:rPr>
              <a:t>count≥n</a:t>
            </a:r>
            <a:r>
              <a:rPr lang="zh-CN" altLang="en-US" sz="2400" dirty="0">
                <a:latin typeface="Times New Roman" panose="02020603050405020304" pitchFamily="18" charset="0"/>
                <a:ea typeface="+mj-ea"/>
                <a:cs typeface="Times New Roman" panose="02020603050405020304" pitchFamily="18" charset="0"/>
              </a:rPr>
              <a:t>时，表示缓冲池已满，生产者须等待</a:t>
            </a:r>
            <a:endParaRPr lang="zh-CN" altLang="en-US" sz="2400" dirty="0">
              <a:latin typeface="Times New Roman" panose="02020603050405020304" pitchFamily="18" charset="0"/>
              <a:ea typeface="+mj-ea"/>
              <a:cs typeface="Times New Roman" panose="02020603050405020304" pitchFamily="18" charset="0"/>
            </a:endParaRPr>
          </a:p>
        </p:txBody>
      </p:sp>
      <p:sp>
        <p:nvSpPr>
          <p:cNvPr id="14" name="TextBox 13"/>
          <p:cNvSpPr txBox="1"/>
          <p:nvPr/>
        </p:nvSpPr>
        <p:spPr>
          <a:xfrm>
            <a:off x="1556048" y="4733528"/>
            <a:ext cx="7488832"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CN" sz="2400" dirty="0">
                <a:latin typeface="Times New Roman" panose="02020603050405020304" pitchFamily="18" charset="0"/>
                <a:ea typeface="+mj-ea"/>
                <a:cs typeface="Times New Roman" panose="02020603050405020304" pitchFamily="18" charset="0"/>
              </a:rPr>
              <a:t>get(item)</a:t>
            </a:r>
            <a:r>
              <a:rPr lang="zh-CN" altLang="en-US" sz="2400" dirty="0">
                <a:latin typeface="Times New Roman" panose="02020603050405020304" pitchFamily="18" charset="0"/>
                <a:ea typeface="+mj-ea"/>
                <a:cs typeface="Times New Roman" panose="02020603050405020304" pitchFamily="18" charset="0"/>
              </a:rPr>
              <a:t>过程。消费者利用该过程从缓冲池中取出一个产品，当</a:t>
            </a:r>
            <a:r>
              <a:rPr lang="en-US" altLang="zh-CN" sz="2400" dirty="0">
                <a:latin typeface="Times New Roman" panose="02020603050405020304" pitchFamily="18" charset="0"/>
                <a:ea typeface="+mj-ea"/>
                <a:cs typeface="Times New Roman" panose="02020603050405020304" pitchFamily="18" charset="0"/>
              </a:rPr>
              <a:t>count≤0</a:t>
            </a:r>
            <a:r>
              <a:rPr lang="zh-CN" altLang="en-US" sz="2400" dirty="0">
                <a:latin typeface="Times New Roman" panose="02020603050405020304" pitchFamily="18" charset="0"/>
                <a:ea typeface="+mj-ea"/>
                <a:cs typeface="Times New Roman" panose="02020603050405020304" pitchFamily="18" charset="0"/>
              </a:rPr>
              <a:t>时，表示缓冲池中已无可取用的产品，消费者应等待。</a:t>
            </a:r>
            <a:endParaRPr lang="zh-CN" altLang="en-US" sz="2400" dirty="0">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grpId="0" nodeType="clickEffect">
                                  <p:stCondLst>
                                    <p:cond delay="0"/>
                                  </p:stCondLst>
                                  <p:childTnLst>
                                    <p:anim to="1.5" calcmode="lin" valueType="num">
                                      <p:cBhvr override="childStyle">
                                        <p:cTn id="6" dur="1000" fill="hold"/>
                                        <p:tgtEl>
                                          <p:spTgt spid="11"/>
                                        </p:tgtEl>
                                        <p:attrNameLst>
                                          <p:attrName>style.fontSize</p:attrName>
                                        </p:attrNameLst>
                                      </p:cBhvr>
                                    </p:anim>
                                  </p:childTnLst>
                                </p:cTn>
                              </p:par>
                            </p:childTnLst>
                          </p:cTn>
                        </p:par>
                      </p:childTnLst>
                    </p:cTn>
                  </p:par>
                  <p:par>
                    <p:cTn id="7" fill="hold">
                      <p:stCondLst>
                        <p:cond delay="indefinite"/>
                      </p:stCondLst>
                      <p:childTnLst>
                        <p:par>
                          <p:cTn id="8" fill="hold">
                            <p:stCondLst>
                              <p:cond delay="0"/>
                            </p:stCondLst>
                            <p:childTnLst>
                              <p:par>
                                <p:cTn id="9" presetID="4" presetClass="emph" presetSubtype="2" fill="hold" grpId="0" nodeType="clickEffect">
                                  <p:stCondLst>
                                    <p:cond delay="0"/>
                                  </p:stCondLst>
                                  <p:childTnLst>
                                    <p:anim to="1.5" calcmode="lin" valueType="num">
                                      <p:cBhvr override="childStyle">
                                        <p:cTn id="10" dur="1000" fill="hold"/>
                                        <p:tgtEl>
                                          <p:spTgt spid="12"/>
                                        </p:tgtEl>
                                        <p:attrNameLst>
                                          <p:attrName>style.fontSize</p:attrName>
                                        </p:attrNameLst>
                                      </p:cBhvr>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3" grpId="1"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6" name="文本占位符 5"/>
          <p:cNvSpPr>
            <a:spLocks noGrp="1"/>
          </p:cNvSpPr>
          <p:nvPr>
            <p:ph type="body" sz="quarter" idx="13"/>
          </p:nvPr>
        </p:nvSpPr>
        <p:spPr>
          <a:xfrm>
            <a:off x="179512" y="692150"/>
            <a:ext cx="8712967" cy="5400675"/>
          </a:xfrm>
        </p:spPr>
        <p:txBody>
          <a:bodyPr/>
          <a:lstStyle/>
          <a:p>
            <a:pPr>
              <a:lnSpc>
                <a:spcPct val="120000"/>
              </a:lnSpc>
            </a:pPr>
            <a:r>
              <a:rPr lang="en-US" altLang="zh-CN" dirty="0" err="1">
                <a:latin typeface="Times New Roman" panose="02020603050405020304" pitchFamily="18" charset="0"/>
                <a:cs typeface="Times New Roman" panose="02020603050405020304" pitchFamily="18" charset="0"/>
              </a:rPr>
              <a:t>notfull</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notempty:condition</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procedure entry put(item)</a:t>
            </a: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begin</a:t>
            </a: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 count&gt;=n then </a:t>
            </a:r>
            <a:r>
              <a:rPr lang="en-US" altLang="zh-CN" dirty="0" err="1">
                <a:latin typeface="Times New Roman" panose="02020603050405020304" pitchFamily="18" charset="0"/>
                <a:cs typeface="Times New Roman" panose="02020603050405020304" pitchFamily="18" charset="0"/>
              </a:rPr>
              <a:t>cwait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notfull</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buffer(in):=</a:t>
            </a:r>
            <a:r>
              <a:rPr lang="en-US" altLang="zh-CN" dirty="0" err="1">
                <a:latin typeface="Times New Roman" panose="02020603050405020304" pitchFamily="18" charset="0"/>
                <a:cs typeface="Times New Roman" panose="02020603050405020304" pitchFamily="18" charset="0"/>
              </a:rPr>
              <a:t>nextp</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in:=(in+1) mod n</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count:=count+1</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 </a:t>
            </a:r>
            <a:r>
              <a:rPr lang="en-US" altLang="zh-CN" dirty="0" err="1">
                <a:latin typeface="Times New Roman" panose="02020603050405020304" pitchFamily="18" charset="0"/>
                <a:cs typeface="Times New Roman" panose="02020603050405020304" pitchFamily="18" charset="0"/>
              </a:rPr>
              <a:t>notempty.queue</a:t>
            </a:r>
            <a:r>
              <a:rPr lang="en-US" altLang="zh-CN" dirty="0">
                <a:latin typeface="Times New Roman" panose="02020603050405020304" pitchFamily="18" charset="0"/>
                <a:cs typeface="Times New Roman" panose="02020603050405020304" pitchFamily="18" charset="0"/>
              </a:rPr>
              <a:t> then </a:t>
            </a:r>
            <a:r>
              <a:rPr lang="en-US" altLang="zh-CN" dirty="0" err="1">
                <a:latin typeface="Times New Roman" panose="02020603050405020304" pitchFamily="18" charset="0"/>
                <a:cs typeface="Times New Roman" panose="02020603050405020304" pitchFamily="18" charset="0"/>
              </a:rPr>
              <a:t>csignal</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notempty</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end </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887924" y="2348880"/>
            <a:ext cx="2124236" cy="646331"/>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altLang="zh-CN" dirty="0">
              <a:ln>
                <a:solidFill>
                  <a:srgbClr val="FF0000"/>
                </a:solidFill>
              </a:ln>
            </a:endParaRPr>
          </a:p>
          <a:p>
            <a:endParaRPr lang="zh-CN" altLang="en-US" dirty="0">
              <a:ln>
                <a:solidFill>
                  <a:srgbClr val="FF0000"/>
                </a:solidFill>
              </a:ln>
            </a:endParaRPr>
          </a:p>
        </p:txBody>
      </p:sp>
      <p:sp>
        <p:nvSpPr>
          <p:cNvPr id="8" name="TextBox 7"/>
          <p:cNvSpPr txBox="1"/>
          <p:nvPr/>
        </p:nvSpPr>
        <p:spPr>
          <a:xfrm>
            <a:off x="4963982" y="4897198"/>
            <a:ext cx="2776370" cy="646331"/>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altLang="zh-CN" dirty="0">
              <a:ln>
                <a:solidFill>
                  <a:srgbClr val="FF0000"/>
                </a:solidFill>
              </a:ln>
            </a:endParaRPr>
          </a:p>
          <a:p>
            <a:endParaRPr lang="zh-CN" altLang="en-US" dirty="0">
              <a:ln>
                <a:solidFill>
                  <a:srgbClr val="FF0000"/>
                </a:solidFill>
              </a:ln>
            </a:endParaRPr>
          </a:p>
        </p:txBody>
      </p:sp>
      <p:sp>
        <p:nvSpPr>
          <p:cNvPr id="9" name="TextBox 8"/>
          <p:cNvSpPr txBox="1"/>
          <p:nvPr/>
        </p:nvSpPr>
        <p:spPr>
          <a:xfrm>
            <a:off x="916737" y="2187198"/>
            <a:ext cx="7560840" cy="119888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sz="2400" b="1" dirty="0" err="1">
                <a:latin typeface="+mj-ea"/>
                <a:ea typeface="+mj-ea"/>
                <a:cs typeface="Times New Roman" panose="02020603050405020304" pitchFamily="18" charset="0"/>
              </a:rPr>
              <a:t>cwait</a:t>
            </a:r>
            <a:r>
              <a:rPr lang="zh-CN" altLang="en-US" sz="2400" b="1" dirty="0" err="1">
                <a:latin typeface="+mj-ea"/>
                <a:ea typeface="+mj-ea"/>
                <a:cs typeface="Times New Roman" panose="02020603050405020304" pitchFamily="18" charset="0"/>
              </a:rPr>
              <a:t>（</a:t>
            </a:r>
            <a:r>
              <a:rPr lang="en-US" altLang="zh-CN" sz="2400" b="1" dirty="0" err="1">
                <a:latin typeface="+mj-ea"/>
                <a:ea typeface="+mj-ea"/>
                <a:cs typeface="Times New Roman" panose="02020603050405020304" pitchFamily="18" charset="0"/>
              </a:rPr>
              <a:t>x</a:t>
            </a:r>
            <a:r>
              <a:rPr lang="zh-CN" altLang="en-US" sz="2400" b="1" dirty="0" err="1">
                <a:latin typeface="+mj-ea"/>
                <a:ea typeface="+mj-ea"/>
                <a:cs typeface="Times New Roman" panose="02020603050405020304" pitchFamily="18" charset="0"/>
              </a:rPr>
              <a:t>）</a:t>
            </a:r>
            <a:r>
              <a:rPr lang="zh-CN" altLang="en-US" sz="2400" b="1" dirty="0">
                <a:latin typeface="+mj-ea"/>
                <a:ea typeface="+mj-ea"/>
                <a:cs typeface="Times New Roman" panose="02020603050405020304" pitchFamily="18" charset="0"/>
              </a:rPr>
              <a:t>：正在调用管程的进程因</a:t>
            </a:r>
            <a:r>
              <a:rPr lang="en-US" altLang="zh-CN" sz="2400" b="1" dirty="0">
                <a:latin typeface="+mj-ea"/>
                <a:ea typeface="+mj-ea"/>
                <a:cs typeface="Times New Roman" panose="02020603050405020304" pitchFamily="18" charset="0"/>
              </a:rPr>
              <a:t>x</a:t>
            </a:r>
            <a:r>
              <a:rPr lang="zh-CN" altLang="en-US" sz="2400" b="1" dirty="0">
                <a:latin typeface="+mj-ea"/>
                <a:ea typeface="+mj-ea"/>
                <a:cs typeface="Times New Roman" panose="02020603050405020304" pitchFamily="18" charset="0"/>
              </a:rPr>
              <a:t>条件需要被阻塞，则调用</a:t>
            </a:r>
            <a:r>
              <a:rPr lang="en-US" altLang="zh-CN" sz="2400" b="1" dirty="0" err="1">
                <a:latin typeface="+mj-ea"/>
                <a:ea typeface="+mj-ea"/>
                <a:cs typeface="Times New Roman" panose="02020603050405020304" pitchFamily="18" charset="0"/>
              </a:rPr>
              <a:t>cwait</a:t>
            </a:r>
            <a:r>
              <a:rPr lang="zh-CN" altLang="en-US" sz="2400" b="1" dirty="0">
                <a:latin typeface="+mj-ea"/>
                <a:ea typeface="+mj-ea"/>
                <a:cs typeface="Times New Roman" panose="02020603050405020304" pitchFamily="18" charset="0"/>
              </a:rPr>
              <a:t>将自己插入到</a:t>
            </a:r>
            <a:r>
              <a:rPr lang="en-US" altLang="zh-CN" sz="2400" b="1" dirty="0">
                <a:latin typeface="+mj-ea"/>
                <a:ea typeface="+mj-ea"/>
                <a:cs typeface="Times New Roman" panose="02020603050405020304" pitchFamily="18" charset="0"/>
              </a:rPr>
              <a:t>x</a:t>
            </a:r>
            <a:r>
              <a:rPr lang="zh-CN" altLang="en-US" sz="2400" b="1" dirty="0">
                <a:latin typeface="+mj-ea"/>
                <a:ea typeface="+mj-ea"/>
                <a:cs typeface="Times New Roman" panose="02020603050405020304" pitchFamily="18" charset="0"/>
              </a:rPr>
              <a:t>条件的等待队列上，并释放管程，直到</a:t>
            </a:r>
            <a:r>
              <a:rPr lang="en-US" altLang="zh-CN" sz="2400" b="1" dirty="0">
                <a:latin typeface="+mj-ea"/>
                <a:ea typeface="+mj-ea"/>
                <a:cs typeface="Times New Roman" panose="02020603050405020304" pitchFamily="18" charset="0"/>
              </a:rPr>
              <a:t>x</a:t>
            </a:r>
            <a:r>
              <a:rPr lang="zh-CN" altLang="en-US" sz="2400" b="1" dirty="0">
                <a:latin typeface="+mj-ea"/>
                <a:ea typeface="+mj-ea"/>
                <a:cs typeface="Times New Roman" panose="02020603050405020304" pitchFamily="18" charset="0"/>
              </a:rPr>
              <a:t>条件变化。</a:t>
            </a:r>
            <a:endParaRPr lang="zh-CN" altLang="en-US" sz="2400" b="1" dirty="0">
              <a:latin typeface="+mj-ea"/>
              <a:ea typeface="+mj-ea"/>
              <a:cs typeface="Times New Roman" panose="02020603050405020304" pitchFamily="18" charset="0"/>
            </a:endParaRPr>
          </a:p>
        </p:txBody>
      </p:sp>
      <p:sp>
        <p:nvSpPr>
          <p:cNvPr id="10" name="TextBox 9"/>
          <p:cNvSpPr txBox="1"/>
          <p:nvPr/>
        </p:nvSpPr>
        <p:spPr>
          <a:xfrm>
            <a:off x="916862" y="3464645"/>
            <a:ext cx="7560840" cy="193802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sz="2400" b="1" dirty="0" err="1">
                <a:latin typeface="+mj-ea"/>
                <a:ea typeface="+mj-ea"/>
                <a:cs typeface="Times New Roman" panose="02020603050405020304" pitchFamily="18" charset="0"/>
              </a:rPr>
              <a:t>csignal</a:t>
            </a:r>
            <a:r>
              <a:rPr lang="zh-CN" altLang="en-US" sz="2400" b="1" dirty="0" err="1">
                <a:latin typeface="+mj-ea"/>
                <a:ea typeface="+mj-ea"/>
                <a:cs typeface="Times New Roman" panose="02020603050405020304" pitchFamily="18" charset="0"/>
              </a:rPr>
              <a:t>（</a:t>
            </a:r>
            <a:r>
              <a:rPr lang="en-US" altLang="zh-CN" sz="2400" b="1" dirty="0" err="1">
                <a:latin typeface="+mj-ea"/>
                <a:ea typeface="+mj-ea"/>
                <a:cs typeface="Times New Roman" panose="02020603050405020304" pitchFamily="18" charset="0"/>
              </a:rPr>
              <a:t>x</a:t>
            </a:r>
            <a:r>
              <a:rPr lang="zh-CN" altLang="en-US" sz="2400" b="1" dirty="0" err="1">
                <a:latin typeface="+mj-ea"/>
                <a:ea typeface="+mj-ea"/>
                <a:cs typeface="Times New Roman" panose="02020603050405020304" pitchFamily="18" charset="0"/>
              </a:rPr>
              <a:t>）</a:t>
            </a:r>
            <a:r>
              <a:rPr lang="zh-CN" altLang="en-US" sz="2400" b="1" dirty="0">
                <a:latin typeface="+mj-ea"/>
                <a:ea typeface="+mj-ea"/>
                <a:cs typeface="Times New Roman" panose="02020603050405020304" pitchFamily="18" charset="0"/>
              </a:rPr>
              <a:t>：正在调用管程的进程发现</a:t>
            </a:r>
            <a:r>
              <a:rPr lang="en-US" altLang="zh-CN" sz="2400" b="1" dirty="0">
                <a:latin typeface="+mj-ea"/>
                <a:ea typeface="+mj-ea"/>
                <a:cs typeface="Times New Roman" panose="02020603050405020304" pitchFamily="18" charset="0"/>
              </a:rPr>
              <a:t>x</a:t>
            </a:r>
            <a:r>
              <a:rPr lang="zh-CN" altLang="en-US" sz="2400" b="1" dirty="0">
                <a:latin typeface="+mj-ea"/>
                <a:ea typeface="+mj-ea"/>
                <a:cs typeface="Times New Roman" panose="02020603050405020304" pitchFamily="18" charset="0"/>
              </a:rPr>
              <a:t>条件发生了变化，则调用</a:t>
            </a:r>
            <a:r>
              <a:rPr lang="en-US" altLang="zh-CN" sz="2400" b="1" dirty="0" err="1">
                <a:latin typeface="+mj-ea"/>
                <a:ea typeface="+mj-ea"/>
                <a:cs typeface="Times New Roman" panose="02020603050405020304" pitchFamily="18" charset="0"/>
              </a:rPr>
              <a:t>csignal</a:t>
            </a:r>
            <a:r>
              <a:rPr lang="zh-CN" altLang="en-US" sz="2400" b="1" dirty="0">
                <a:latin typeface="+mj-ea"/>
                <a:ea typeface="+mj-ea"/>
                <a:cs typeface="Times New Roman" panose="02020603050405020304" pitchFamily="18" charset="0"/>
              </a:rPr>
              <a:t>，重新启动一个因</a:t>
            </a:r>
            <a:r>
              <a:rPr lang="en-US" altLang="zh-CN" sz="2400" b="1" dirty="0">
                <a:latin typeface="+mj-ea"/>
                <a:ea typeface="+mj-ea"/>
                <a:cs typeface="Times New Roman" panose="02020603050405020304" pitchFamily="18" charset="0"/>
              </a:rPr>
              <a:t>x</a:t>
            </a:r>
            <a:r>
              <a:rPr lang="zh-CN" altLang="en-US" sz="2400" b="1" dirty="0">
                <a:latin typeface="+mj-ea"/>
                <a:ea typeface="+mj-ea"/>
                <a:cs typeface="Times New Roman" panose="02020603050405020304" pitchFamily="18" charset="0"/>
              </a:rPr>
              <a:t>条件而阻塞或挂起的进程。如果存在多个这样的进程，则选择其中的一个，如果没有，则继续执行原进程，而不产生任何结果。</a:t>
            </a:r>
            <a:endParaRPr lang="zh-CN" altLang="en-US" sz="2400" b="1" dirty="0">
              <a:latin typeface="+mj-ea"/>
              <a:ea typeface="+mj-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9" grpId="1" bldLvl="0" animBg="1"/>
      <p:bldP spid="1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6" name="文本占位符 5"/>
          <p:cNvSpPr>
            <a:spLocks noGrp="1"/>
          </p:cNvSpPr>
          <p:nvPr>
            <p:ph type="body" sz="quarter" idx="13"/>
          </p:nvPr>
        </p:nvSpPr>
        <p:spPr>
          <a:xfrm>
            <a:off x="179512" y="692150"/>
            <a:ext cx="8712967" cy="5400675"/>
          </a:xfrm>
        </p:spPr>
        <p:txBody>
          <a:bodyPr/>
          <a:lstStyle/>
          <a:p>
            <a:pPr>
              <a:lnSpc>
                <a:spcPct val="120000"/>
              </a:lnSpc>
            </a:pPr>
            <a:r>
              <a:rPr lang="en-US" altLang="zh-CN" dirty="0">
                <a:latin typeface="Times New Roman" panose="02020603050405020304" pitchFamily="18" charset="0"/>
                <a:cs typeface="Times New Roman" panose="02020603050405020304" pitchFamily="18" charset="0"/>
              </a:rPr>
              <a:t>procedure entry get(item)</a:t>
            </a: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begin</a:t>
            </a: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 count&lt;=0 </a:t>
            </a:r>
            <a:r>
              <a:rPr lang="en-US" altLang="zh-CN">
                <a:latin typeface="Times New Roman" panose="02020603050405020304" pitchFamily="18" charset="0"/>
                <a:cs typeface="Times New Roman" panose="02020603050405020304" pitchFamily="18" charset="0"/>
              </a:rPr>
              <a:t>then cwait(notempty) </a:t>
            </a:r>
            <a:r>
              <a:rPr lang="zh-CN" altLang="en-US">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nextc</a:t>
            </a:r>
            <a:r>
              <a:rPr lang="en-US" altLang="zh-CN" dirty="0">
                <a:latin typeface="Times New Roman" panose="02020603050405020304" pitchFamily="18" charset="0"/>
                <a:cs typeface="Times New Roman" panose="02020603050405020304" pitchFamily="18" charset="0"/>
              </a:rPr>
              <a:t>:=buffer(out)</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out:=(out+1) mod n</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count:=count-1</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 </a:t>
            </a:r>
            <a:r>
              <a:rPr lang="en-US" altLang="zh-CN" dirty="0" err="1">
                <a:latin typeface="Times New Roman" panose="02020603050405020304" pitchFamily="18" charset="0"/>
                <a:cs typeface="Times New Roman" panose="02020603050405020304" pitchFamily="18" charset="0"/>
              </a:rPr>
              <a:t>notfull.queue</a:t>
            </a:r>
            <a:r>
              <a:rPr lang="en-US" altLang="zh-CN" dirty="0">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then csignal(notfull) </a:t>
            </a:r>
            <a:r>
              <a:rPr lang="zh-CN" altLang="en-US">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end </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851920" y="1916832"/>
            <a:ext cx="2376264" cy="646331"/>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altLang="zh-CN" dirty="0">
              <a:ln>
                <a:solidFill>
                  <a:srgbClr val="FF0000"/>
                </a:solidFill>
              </a:ln>
            </a:endParaRPr>
          </a:p>
          <a:p>
            <a:endParaRPr lang="zh-CN" altLang="en-US" dirty="0">
              <a:ln>
                <a:solidFill>
                  <a:srgbClr val="FF0000"/>
                </a:solidFill>
              </a:ln>
            </a:endParaRPr>
          </a:p>
        </p:txBody>
      </p:sp>
      <p:sp>
        <p:nvSpPr>
          <p:cNvPr id="8" name="TextBox 7"/>
          <p:cNvSpPr txBox="1"/>
          <p:nvPr/>
        </p:nvSpPr>
        <p:spPr>
          <a:xfrm>
            <a:off x="4644008" y="4147621"/>
            <a:ext cx="2232248" cy="646331"/>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altLang="zh-CN" dirty="0">
              <a:ln>
                <a:solidFill>
                  <a:srgbClr val="FF0000"/>
                </a:solidFill>
              </a:ln>
            </a:endParaRPr>
          </a:p>
          <a:p>
            <a:endParaRPr lang="zh-CN" altLang="en-US" dirty="0">
              <a:ln>
                <a:solidFill>
                  <a:srgbClr val="FF0000"/>
                </a:solidFill>
              </a:l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6" name="文本占位符 5"/>
          <p:cNvSpPr>
            <a:spLocks noGrp="1"/>
          </p:cNvSpPr>
          <p:nvPr>
            <p:ph type="body" sz="quarter" idx="13"/>
          </p:nvPr>
        </p:nvSpPr>
        <p:spPr/>
        <p:txBody>
          <a:bodyPr>
            <a:normAutofit fontScale="92500" lnSpcReduction="10000"/>
          </a:bodyPr>
          <a:lstStyle/>
          <a:p>
            <a:pPr algn="just">
              <a:lnSpc>
                <a:spcPct val="70000"/>
              </a:lnSpc>
              <a:spcBef>
                <a:spcPct val="50000"/>
              </a:spcBef>
            </a:pPr>
            <a:r>
              <a:rPr lang="en-US" altLang="zh-CN" dirty="0">
                <a:latin typeface="Times New Roman" panose="02020603050405020304" pitchFamily="18" charset="0"/>
                <a:cs typeface="Times New Roman" panose="02020603050405020304" pitchFamily="18" charset="0"/>
              </a:rPr>
              <a:t>producer:  begin</a:t>
            </a:r>
            <a:endParaRPr lang="en-US" altLang="zh-CN" dirty="0">
              <a:latin typeface="Times New Roman" panose="02020603050405020304" pitchFamily="18" charset="0"/>
              <a:cs typeface="Times New Roman" panose="02020603050405020304" pitchFamily="18" charset="0"/>
            </a:endParaRPr>
          </a:p>
          <a:p>
            <a:pPr algn="just">
              <a:lnSpc>
                <a:spcPct val="7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repeat</a:t>
            </a:r>
            <a:endParaRPr lang="en-US" altLang="zh-CN" dirty="0">
              <a:latin typeface="Times New Roman" panose="02020603050405020304" pitchFamily="18" charset="0"/>
              <a:cs typeface="Times New Roman" panose="02020603050405020304" pitchFamily="18" charset="0"/>
            </a:endParaRPr>
          </a:p>
          <a:p>
            <a:pPr algn="just">
              <a:lnSpc>
                <a:spcPct val="7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produce an item in </a:t>
            </a:r>
            <a:r>
              <a:rPr lang="en-US" altLang="zh-CN" dirty="0" err="1">
                <a:latin typeface="Times New Roman" panose="02020603050405020304" pitchFamily="18" charset="0"/>
                <a:cs typeface="Times New Roman" panose="02020603050405020304" pitchFamily="18" charset="0"/>
              </a:rPr>
              <a:t>nextp</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gn="just">
              <a:lnSpc>
                <a:spcPct val="7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PC.put</a:t>
            </a:r>
            <a:r>
              <a:rPr lang="en-US" altLang="zh-CN" dirty="0">
                <a:latin typeface="Times New Roman" panose="02020603050405020304" pitchFamily="18" charset="0"/>
                <a:cs typeface="Times New Roman" panose="02020603050405020304" pitchFamily="18" charset="0"/>
              </a:rPr>
              <a:t>(item)</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gn="just">
              <a:lnSpc>
                <a:spcPct val="7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until false</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gn="just">
              <a:lnSpc>
                <a:spcPct val="7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end</a:t>
            </a:r>
            <a:endParaRPr lang="en-US" altLang="zh-CN" dirty="0">
              <a:latin typeface="Times New Roman" panose="02020603050405020304" pitchFamily="18" charset="0"/>
              <a:cs typeface="Times New Roman" panose="02020603050405020304" pitchFamily="18" charset="0"/>
            </a:endParaRPr>
          </a:p>
          <a:p>
            <a:pPr algn="just">
              <a:lnSpc>
                <a:spcPct val="7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consumer:  begin</a:t>
            </a:r>
            <a:endParaRPr lang="en-US" altLang="zh-CN" dirty="0">
              <a:latin typeface="Times New Roman" panose="02020603050405020304" pitchFamily="18" charset="0"/>
              <a:cs typeface="Times New Roman" panose="02020603050405020304" pitchFamily="18" charset="0"/>
            </a:endParaRPr>
          </a:p>
          <a:p>
            <a:pPr algn="just">
              <a:lnSpc>
                <a:spcPct val="7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repeat</a:t>
            </a:r>
            <a:endParaRPr lang="en-US" altLang="zh-CN" dirty="0">
              <a:latin typeface="Times New Roman" panose="02020603050405020304" pitchFamily="18" charset="0"/>
              <a:cs typeface="Times New Roman" panose="02020603050405020304" pitchFamily="18" charset="0"/>
            </a:endParaRPr>
          </a:p>
          <a:p>
            <a:pPr algn="just">
              <a:lnSpc>
                <a:spcPct val="7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PC.get</a:t>
            </a:r>
            <a:r>
              <a:rPr lang="en-US" altLang="zh-CN" dirty="0">
                <a:latin typeface="Times New Roman" panose="02020603050405020304" pitchFamily="18" charset="0"/>
                <a:cs typeface="Times New Roman" panose="02020603050405020304" pitchFamily="18" charset="0"/>
              </a:rPr>
              <a:t>(item)</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gn="just">
              <a:lnSpc>
                <a:spcPct val="7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consume the item in </a:t>
            </a:r>
            <a:r>
              <a:rPr lang="en-US" altLang="zh-CN" dirty="0" err="1">
                <a:latin typeface="Times New Roman" panose="02020603050405020304" pitchFamily="18" charset="0"/>
                <a:cs typeface="Times New Roman" panose="02020603050405020304" pitchFamily="18" charset="0"/>
              </a:rPr>
              <a:t>nextc</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gn="just">
              <a:lnSpc>
                <a:spcPct val="7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until false</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7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end </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843808" y="1880880"/>
            <a:ext cx="2232248" cy="46800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altLang="zh-CN" dirty="0">
              <a:ln>
                <a:solidFill>
                  <a:srgbClr val="FF0000"/>
                </a:solidFill>
              </a:ln>
            </a:endParaRPr>
          </a:p>
          <a:p>
            <a:endParaRPr lang="zh-CN" altLang="en-US" dirty="0">
              <a:ln>
                <a:solidFill>
                  <a:srgbClr val="FF0000"/>
                </a:solidFill>
              </a:ln>
            </a:endParaRPr>
          </a:p>
        </p:txBody>
      </p:sp>
      <p:sp>
        <p:nvSpPr>
          <p:cNvPr id="8" name="TextBox 7"/>
          <p:cNvSpPr txBox="1"/>
          <p:nvPr/>
        </p:nvSpPr>
        <p:spPr>
          <a:xfrm>
            <a:off x="2843808" y="4077072"/>
            <a:ext cx="2232248" cy="46800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altLang="zh-CN" dirty="0">
              <a:ln>
                <a:solidFill>
                  <a:srgbClr val="FF0000"/>
                </a:solidFill>
              </a:ln>
            </a:endParaRPr>
          </a:p>
          <a:p>
            <a:endParaRPr lang="zh-CN" altLang="en-US" dirty="0">
              <a:ln>
                <a:solidFill>
                  <a:srgbClr val="FF0000"/>
                </a:solidFill>
              </a:l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文本占位符 3"/>
          <p:cNvSpPr>
            <a:spLocks noGrp="1"/>
          </p:cNvSpPr>
          <p:nvPr>
            <p:ph type="body" sz="quarter" idx="13"/>
          </p:nvPr>
        </p:nvSpPr>
        <p:spPr/>
        <p:txBody>
          <a:bodyPr/>
          <a:lstStyle/>
          <a:p>
            <a:r>
              <a:rPr lang="en-US" altLang="zh-CN" b="1" dirty="0"/>
              <a:t>2.4.2 </a:t>
            </a:r>
            <a:r>
              <a:rPr lang="zh-CN" altLang="en-US" b="1" dirty="0"/>
              <a:t>哲学家进餐问题</a:t>
            </a:r>
            <a:endParaRPr lang="en-US" altLang="zh-CN" b="1" dirty="0"/>
          </a:p>
          <a:p>
            <a:endParaRPr lang="zh-CN" altLang="en-US" b="1" dirty="0"/>
          </a:p>
        </p:txBody>
      </p:sp>
      <p:pic>
        <p:nvPicPr>
          <p:cNvPr id="3074" name="Picture 2" descr="http://images.cnblogs.com/cnblogs_com/rush/201202/201202191522438369.gif"/>
          <p:cNvPicPr>
            <a:picLocks noChangeAspect="1" noChangeArrowheads="1"/>
          </p:cNvPicPr>
          <p:nvPr/>
        </p:nvPicPr>
        <p:blipFill>
          <a:blip r:embed="rId1" cstate="print"/>
          <a:srcRect/>
          <a:stretch>
            <a:fillRect/>
          </a:stretch>
        </p:blipFill>
        <p:spPr bwMode="auto">
          <a:xfrm>
            <a:off x="5148064" y="1628800"/>
            <a:ext cx="3456384" cy="3577360"/>
          </a:xfrm>
          <a:prstGeom prst="rect">
            <a:avLst/>
          </a:prstGeom>
          <a:noFill/>
        </p:spPr>
      </p:pic>
      <p:sp>
        <p:nvSpPr>
          <p:cNvPr id="6" name="TextBox 5"/>
          <p:cNvSpPr txBox="1"/>
          <p:nvPr/>
        </p:nvSpPr>
        <p:spPr>
          <a:xfrm>
            <a:off x="395536" y="1700808"/>
            <a:ext cx="4608512" cy="3323987"/>
          </a:xfrm>
          <a:prstGeom prst="rect">
            <a:avLst/>
          </a:prstGeom>
          <a:noFill/>
        </p:spPr>
        <p:txBody>
          <a:bodyPr wrap="square" rtlCol="0">
            <a:spAutoFit/>
          </a:bodyPr>
          <a:lstStyle/>
          <a:p>
            <a:pPr>
              <a:lnSpc>
                <a:spcPct val="150000"/>
              </a:lnSpc>
            </a:pPr>
            <a:r>
              <a:rPr lang="zh-CN" altLang="en-US" sz="2800" dirty="0">
                <a:latin typeface="+mj-ea"/>
                <a:ea typeface="+mj-ea"/>
              </a:rPr>
              <a:t>五个哲学家公用一张圆桌，分别坐在周围的五张椅子上，在圆桌上有五个碗和五只筷子，他们的生活方式是交替的进行思考和进餐。</a:t>
            </a:r>
            <a:endParaRPr lang="zh-CN" altLang="en-US" sz="2800" dirty="0">
              <a:latin typeface="+mj-ea"/>
              <a:ea typeface="+mj-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ext Box 4"/>
          <p:cNvSpPr txBox="1">
            <a:spLocks noGrp="1" noChangeArrowheads="1"/>
          </p:cNvSpPr>
          <p:nvPr>
            <p:ph type="body" sz="quarter" idx="13"/>
          </p:nvPr>
        </p:nvSpPr>
        <p:spPr bwMode="auto">
          <a:xfrm>
            <a:off x="0" y="908720"/>
            <a:ext cx="8640959" cy="4659737"/>
          </a:xfrm>
          <a:prstGeom prst="rect">
            <a:avLst/>
          </a:prstGeom>
          <a:noFill/>
          <a:ln w="9525">
            <a:noFill/>
            <a:miter lim="800000"/>
          </a:ln>
        </p:spPr>
        <p:txBody>
          <a:bodyPr wrap="square">
            <a:spAutoFit/>
          </a:bodyPr>
          <a:lstStyle/>
          <a:p>
            <a:pPr algn="just">
              <a:lnSpc>
                <a:spcPct val="130000"/>
              </a:lnSpc>
              <a:spcBef>
                <a:spcPct val="50000"/>
              </a:spcBef>
            </a:pPr>
            <a:r>
              <a:rPr lang="en-US" altLang="zh-CN" b="1" dirty="0"/>
              <a:t>  2.4.2</a:t>
            </a:r>
            <a:r>
              <a:rPr lang="zh-CN" altLang="en-US" b="1" dirty="0"/>
              <a:t>　哲学家进餐问题</a:t>
            </a:r>
            <a:endParaRPr lang="zh-CN" altLang="en-US" b="1" dirty="0"/>
          </a:p>
          <a:p>
            <a:pPr algn="just">
              <a:lnSpc>
                <a:spcPct val="130000"/>
              </a:lnSpc>
              <a:spcBef>
                <a:spcPct val="50000"/>
              </a:spcBef>
            </a:pPr>
            <a:r>
              <a:rPr lang="zh-CN" altLang="en-US" b="1" dirty="0"/>
              <a:t>　　</a:t>
            </a:r>
            <a:r>
              <a:rPr lang="en-US" altLang="zh-CN" b="1" dirty="0"/>
              <a:t>1</a:t>
            </a:r>
            <a:r>
              <a:rPr lang="zh-CN" altLang="en-US" b="1" dirty="0"/>
              <a:t>．利用记录型信号量解决哲学家进餐问题</a:t>
            </a:r>
            <a:endParaRPr lang="zh-CN" altLang="en-US" b="1" dirty="0"/>
          </a:p>
          <a:p>
            <a:pPr>
              <a:lnSpc>
                <a:spcPct val="130000"/>
              </a:lnSpc>
              <a:spcBef>
                <a:spcPct val="50000"/>
              </a:spcBef>
            </a:pPr>
            <a:r>
              <a:rPr lang="zh-CN" altLang="en-US" dirty="0"/>
              <a:t>　　经分析可知，放在桌子上的筷子是临界资源，在一段时间内只允许一位哲学家使用。为了实现对筷子的互斥使用，可以用一个信号量表示一只筷子，由这五个信号量构成信号量数组。其描述如下： </a:t>
            </a:r>
            <a:endParaRPr lang="zh-CN" altLang="en-US" dirty="0"/>
          </a:p>
          <a:p>
            <a:pPr>
              <a:lnSpc>
                <a:spcPct val="130000"/>
              </a:lnSpc>
              <a:spcBef>
                <a:spcPct val="50000"/>
              </a:spcBef>
            </a:pPr>
            <a:r>
              <a:rPr lang="zh-CN" altLang="en-US" dirty="0"/>
              <a:t>　　</a:t>
            </a:r>
            <a:r>
              <a:rPr lang="en-US" altLang="zh-CN" dirty="0" err="1"/>
              <a:t>Var</a:t>
            </a:r>
            <a:r>
              <a:rPr lang="en-US" altLang="zh-CN" dirty="0"/>
              <a:t> chopstick: array[0</a:t>
            </a:r>
            <a:r>
              <a:rPr lang="zh-CN" altLang="en-US" dirty="0"/>
              <a:t>，</a:t>
            </a:r>
            <a:r>
              <a:rPr lang="en-US" altLang="zh-CN" dirty="0"/>
              <a:t>…</a:t>
            </a:r>
            <a:r>
              <a:rPr lang="zh-CN" altLang="en-US" dirty="0"/>
              <a:t>，</a:t>
            </a:r>
            <a:r>
              <a:rPr lang="en-US" altLang="zh-CN" dirty="0"/>
              <a:t>4] of semaphore</a:t>
            </a:r>
            <a:r>
              <a:rPr lang="zh-CN" altLang="en-US" dirty="0"/>
              <a:t>； </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文本占位符 3"/>
          <p:cNvSpPr>
            <a:spLocks noGrp="1"/>
          </p:cNvSpPr>
          <p:nvPr>
            <p:ph type="body" sz="quarter" idx="13"/>
          </p:nvPr>
        </p:nvSpPr>
        <p:spPr>
          <a:xfrm>
            <a:off x="468313" y="692150"/>
            <a:ext cx="8424167" cy="5761186"/>
          </a:xfrm>
        </p:spPr>
        <p:txBody>
          <a:bodyPr>
            <a:normAutofit fontScale="70000" lnSpcReduction="20000"/>
          </a:bodyPr>
          <a:lstStyle/>
          <a:p>
            <a:pPr>
              <a:lnSpc>
                <a:spcPct val="120000"/>
              </a:lnSpc>
            </a:pPr>
            <a:r>
              <a:rPr lang="zh-CN" altLang="en-US" sz="3400" dirty="0">
                <a:latin typeface="Times New Roman" panose="02020603050405020304" pitchFamily="18" charset="0"/>
                <a:cs typeface="Times New Roman" panose="02020603050405020304" pitchFamily="18" charset="0"/>
              </a:rPr>
              <a:t>所有信号量均被初始化为</a:t>
            </a:r>
            <a:r>
              <a:rPr lang="en-US" altLang="zh-CN" sz="3400" dirty="0">
                <a:latin typeface="Times New Roman" panose="02020603050405020304" pitchFamily="18" charset="0"/>
                <a:cs typeface="Times New Roman" panose="02020603050405020304" pitchFamily="18" charset="0"/>
              </a:rPr>
              <a:t>1</a:t>
            </a:r>
            <a:r>
              <a:rPr lang="zh-CN" altLang="en-US" sz="3400" dirty="0">
                <a:latin typeface="Times New Roman" panose="02020603050405020304" pitchFamily="18" charset="0"/>
                <a:cs typeface="Times New Roman" panose="02020603050405020304" pitchFamily="18" charset="0"/>
              </a:rPr>
              <a:t>，第</a:t>
            </a:r>
            <a:r>
              <a:rPr lang="en-US" altLang="zh-CN" sz="3400" dirty="0" err="1">
                <a:latin typeface="Times New Roman" panose="02020603050405020304" pitchFamily="18" charset="0"/>
                <a:cs typeface="Times New Roman" panose="02020603050405020304" pitchFamily="18" charset="0"/>
              </a:rPr>
              <a:t>i</a:t>
            </a:r>
            <a:r>
              <a:rPr lang="zh-CN" altLang="en-US" sz="3400" dirty="0">
                <a:latin typeface="Times New Roman" panose="02020603050405020304" pitchFamily="18" charset="0"/>
                <a:cs typeface="Times New Roman" panose="02020603050405020304" pitchFamily="18" charset="0"/>
              </a:rPr>
              <a:t>位哲学家的活动可描述为：</a:t>
            </a:r>
            <a:endParaRPr lang="zh-CN" altLang="en-US" sz="3400"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repeat</a:t>
            </a:r>
            <a:endParaRPr lang="en-US" altLang="zh-CN" sz="3600" dirty="0">
              <a:latin typeface="Times New Roman" panose="02020603050405020304" pitchFamily="18" charset="0"/>
              <a:cs typeface="Times New Roman" panose="02020603050405020304" pitchFamily="18" charset="0"/>
            </a:endParaRPr>
          </a:p>
          <a:p>
            <a:pPr>
              <a:lnSpc>
                <a:spcPct val="120000"/>
              </a:lnSpc>
            </a:pP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wait(chopstick[</a:t>
            </a:r>
            <a:r>
              <a:rPr lang="en-US" altLang="zh-CN" sz="3600" dirty="0" err="1">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a:t>
            </a:r>
            <a:r>
              <a:rPr lang="zh-CN" altLang="en-US"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a:p>
            <a:pPr>
              <a:lnSpc>
                <a:spcPct val="120000"/>
              </a:lnSpc>
            </a:pP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wait(chopstick[(i+1)mod 5])</a:t>
            </a:r>
            <a:r>
              <a:rPr lang="zh-CN" altLang="en-US"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a:p>
            <a:pPr>
              <a:lnSpc>
                <a:spcPct val="120000"/>
              </a:lnSpc>
            </a:pP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a:t>
            </a:r>
            <a:r>
              <a:rPr lang="zh-CN" altLang="en-US" sz="3600" dirty="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a:p>
            <a:pPr>
              <a:lnSpc>
                <a:spcPct val="120000"/>
              </a:lnSpc>
            </a:pP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eat</a:t>
            </a:r>
            <a:r>
              <a:rPr lang="zh-CN" altLang="en-US"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a:p>
            <a:pPr>
              <a:lnSpc>
                <a:spcPct val="120000"/>
              </a:lnSpc>
            </a:pP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a:t>
            </a:r>
            <a:r>
              <a:rPr lang="zh-CN" altLang="en-US" sz="3600" dirty="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a:p>
            <a:pPr>
              <a:lnSpc>
                <a:spcPct val="120000"/>
              </a:lnSpc>
            </a:pP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signal(chopstick[</a:t>
            </a:r>
            <a:r>
              <a:rPr lang="en-US" altLang="zh-CN" sz="3600" dirty="0" err="1">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a:t>
            </a:r>
            <a:r>
              <a:rPr lang="zh-CN" altLang="en-US"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a:p>
            <a:pPr>
              <a:lnSpc>
                <a:spcPct val="120000"/>
              </a:lnSpc>
            </a:pP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signal(chopstick[(i+1)mod 5])</a:t>
            </a:r>
            <a:r>
              <a:rPr lang="zh-CN" altLang="en-US"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a:p>
            <a:pPr>
              <a:lnSpc>
                <a:spcPct val="120000"/>
              </a:lnSpc>
            </a:pP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a:t>
            </a:r>
            <a:r>
              <a:rPr lang="zh-CN" altLang="en-US" sz="3600" dirty="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a:p>
            <a:pPr>
              <a:lnSpc>
                <a:spcPct val="120000"/>
              </a:lnSpc>
            </a:pP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think</a:t>
            </a:r>
            <a:r>
              <a:rPr lang="zh-CN" altLang="en-US"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a:p>
            <a:pPr>
              <a:lnSpc>
                <a:spcPct val="120000"/>
              </a:lnSpc>
            </a:pP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until false</a:t>
            </a:r>
            <a:r>
              <a:rPr lang="zh-CN" altLang="en-US" sz="3600" dirty="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a:t>本次课程主要内容</a:t>
            </a:r>
            <a:endParaRPr lang="zh-CN" altLang="en-US" dirty="0"/>
          </a:p>
        </p:txBody>
      </p:sp>
      <p:sp>
        <p:nvSpPr>
          <p:cNvPr id="4" name="内容占位符 3"/>
          <p:cNvSpPr>
            <a:spLocks noGrp="1"/>
          </p:cNvSpPr>
          <p:nvPr>
            <p:ph sz="quarter" idx="1"/>
          </p:nvPr>
        </p:nvSpPr>
        <p:spPr>
          <a:xfrm>
            <a:off x="467544" y="1412776"/>
            <a:ext cx="8229600" cy="4937760"/>
          </a:xfrm>
        </p:spPr>
        <p:txBody>
          <a:bodyPr/>
          <a:lstStyle/>
          <a:p>
            <a:r>
              <a:rPr lang="zh-CN" altLang="en-US" dirty="0"/>
              <a:t>经典进程的同步问题</a:t>
            </a:r>
            <a:endParaRPr lang="en-US" altLang="zh-CN" dirty="0"/>
          </a:p>
          <a:p>
            <a:pPr lvl="1"/>
            <a:r>
              <a:rPr lang="zh-CN" altLang="en-US" dirty="0"/>
              <a:t>读者</a:t>
            </a:r>
            <a:r>
              <a:rPr lang="en-US" altLang="zh-CN" dirty="0"/>
              <a:t>-</a:t>
            </a:r>
            <a:r>
              <a:rPr lang="zh-CN" altLang="en-US" dirty="0"/>
              <a:t>写者问题</a:t>
            </a:r>
            <a:endParaRPr lang="en-US" altLang="zh-CN" dirty="0"/>
          </a:p>
          <a:p>
            <a:r>
              <a:rPr lang="zh-CN" altLang="en-US" dirty="0"/>
              <a:t>进程同步</a:t>
            </a:r>
            <a:endParaRPr lang="en-US" altLang="zh-CN" dirty="0"/>
          </a:p>
          <a:p>
            <a:pPr lvl="1"/>
            <a:r>
              <a:rPr lang="zh-CN" altLang="en-US" dirty="0"/>
              <a:t>管程机制</a:t>
            </a:r>
            <a:endParaRPr lang="en-US" altLang="zh-CN" dirty="0"/>
          </a:p>
          <a:p>
            <a:r>
              <a:rPr lang="zh-CN" altLang="en-US" dirty="0"/>
              <a:t>经典进程的同步问题</a:t>
            </a:r>
            <a:endParaRPr lang="en-US" altLang="zh-CN" dirty="0"/>
          </a:p>
          <a:p>
            <a:pPr lvl="1"/>
            <a:r>
              <a:rPr lang="zh-CN" altLang="en-US" dirty="0"/>
              <a:t>生产者消费者问题（管程）</a:t>
            </a:r>
            <a:endParaRPr lang="en-US" altLang="zh-CN" dirty="0"/>
          </a:p>
          <a:p>
            <a:pPr lvl="1"/>
            <a:r>
              <a:rPr lang="zh-CN" altLang="en-US" dirty="0"/>
              <a:t>哲学家进餐问题</a:t>
            </a:r>
            <a:endParaRPr lang="en-US" altLang="zh-CN" dirty="0"/>
          </a:p>
        </p:txBody>
      </p:sp>
      <p:sp>
        <p:nvSpPr>
          <p:cNvPr id="5" name="日期占位符 4"/>
          <p:cNvSpPr>
            <a:spLocks noGrp="1"/>
          </p:cNvSpPr>
          <p:nvPr>
            <p:ph type="dt" sz="half" idx="10"/>
          </p:nvPr>
        </p:nvSpPr>
        <p:spPr/>
        <p:txBody>
          <a:bodyPr/>
          <a:lstStyle/>
          <a:p>
            <a:fld id="{BFD66CBF-44FD-4B9E-888F-B563D7A799CC}" type="datetime8">
              <a:rPr lang="zh-CN" altLang="en-US" smtClean="0"/>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文本占位符 3"/>
          <p:cNvSpPr>
            <a:spLocks noGrp="1"/>
          </p:cNvSpPr>
          <p:nvPr>
            <p:ph type="body" sz="quarter" idx="13"/>
          </p:nvPr>
        </p:nvSpPr>
        <p:spPr>
          <a:xfrm>
            <a:off x="395536" y="404664"/>
            <a:ext cx="8207375" cy="5400675"/>
          </a:xfrm>
        </p:spPr>
        <p:txBody>
          <a:bodyPr/>
          <a:lstStyle/>
          <a:p>
            <a:pPr algn="just">
              <a:lnSpc>
                <a:spcPct val="130000"/>
              </a:lnSpc>
              <a:spcBef>
                <a:spcPct val="50000"/>
              </a:spcBef>
            </a:pPr>
            <a:r>
              <a:rPr lang="en-US" altLang="zh-CN" b="1" dirty="0"/>
              <a:t>2</a:t>
            </a:r>
            <a:r>
              <a:rPr lang="zh-CN" altLang="en-US" b="1" dirty="0"/>
              <a:t>．利用</a:t>
            </a:r>
            <a:r>
              <a:rPr lang="en-US" altLang="zh-CN" b="1" dirty="0"/>
              <a:t>AND</a:t>
            </a:r>
            <a:r>
              <a:rPr lang="zh-CN" altLang="en-US" b="1" dirty="0"/>
              <a:t>信号量机制解决哲学家进餐问题</a:t>
            </a:r>
            <a:endParaRPr lang="zh-CN" altLang="en-US" b="1" dirty="0"/>
          </a:p>
          <a:p>
            <a:pPr>
              <a:lnSpc>
                <a:spcPct val="130000"/>
              </a:lnSpc>
              <a:spcBef>
                <a:spcPct val="50000"/>
              </a:spcBef>
            </a:pPr>
            <a:r>
              <a:rPr lang="zh-CN" altLang="en-US" dirty="0"/>
              <a:t>　　在哲学家进餐问题中，要求每个哲学家先获得两个临界资源</a:t>
            </a:r>
            <a:r>
              <a:rPr lang="en-US" altLang="zh-CN" dirty="0"/>
              <a:t>(</a:t>
            </a:r>
            <a:r>
              <a:rPr lang="zh-CN" altLang="en-US" dirty="0"/>
              <a:t>筷子</a:t>
            </a:r>
            <a:r>
              <a:rPr lang="en-US" altLang="zh-CN" dirty="0"/>
              <a:t>)</a:t>
            </a:r>
            <a:r>
              <a:rPr lang="zh-CN" altLang="en-US" dirty="0"/>
              <a:t>后方能进餐，这在本质上就是</a:t>
            </a:r>
            <a:r>
              <a:rPr lang="en-US" altLang="zh-CN" dirty="0"/>
              <a:t>AND</a:t>
            </a:r>
            <a:r>
              <a:rPr lang="zh-CN" altLang="en-US" dirty="0"/>
              <a:t>同步问题，故用</a:t>
            </a:r>
            <a:r>
              <a:rPr lang="en-US" altLang="zh-CN" dirty="0"/>
              <a:t>AND</a:t>
            </a:r>
            <a:r>
              <a:rPr lang="zh-CN" altLang="en-US" dirty="0"/>
              <a:t>信号量机制可获得最简洁的解法。描述如下： </a:t>
            </a:r>
            <a:endParaRPr lang="zh-CN" altLang="en-US" dirty="0"/>
          </a:p>
          <a:p>
            <a:endParaRPr lang="zh-CN" altLang="en-US" dirty="0"/>
          </a:p>
        </p:txBody>
      </p:sp>
      <p:sp>
        <p:nvSpPr>
          <p:cNvPr id="6" name="Text Box 5"/>
          <p:cNvSpPr txBox="1">
            <a:spLocks noChangeArrowheads="1"/>
          </p:cNvSpPr>
          <p:nvPr/>
        </p:nvSpPr>
        <p:spPr bwMode="auto">
          <a:xfrm>
            <a:off x="827584" y="3356992"/>
            <a:ext cx="7696338" cy="332360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en-US" altLang="zh-CN" sz="2400" dirty="0" err="1">
                <a:latin typeface="Times New Roman" panose="02020603050405020304" pitchFamily="18" charset="0"/>
                <a:cs typeface="Times New Roman" panose="02020603050405020304" pitchFamily="18" charset="0"/>
              </a:rPr>
              <a:t>Var</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chopsiick</a:t>
            </a:r>
            <a:r>
              <a:rPr lang="en-US" altLang="zh-CN" sz="2400" dirty="0">
                <a:latin typeface="Times New Roman" panose="02020603050405020304" pitchFamily="18" charset="0"/>
                <a:cs typeface="Times New Roman" panose="02020603050405020304" pitchFamily="18" charset="0"/>
              </a:rPr>
              <a:t> array  of semaphore:=(1,1,1,1,1)</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a:lnSpc>
                <a:spcPct val="110000"/>
              </a:lnSpc>
            </a:pP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processi</a:t>
            </a:r>
            <a:endParaRPr lang="en-US" altLang="zh-CN" sz="2400" dirty="0">
              <a:latin typeface="Times New Roman" panose="02020603050405020304" pitchFamily="18" charset="0"/>
              <a:cs typeface="Times New Roman" panose="02020603050405020304" pitchFamily="18" charset="0"/>
            </a:endParaRPr>
          </a:p>
          <a:p>
            <a:pPr>
              <a:lnSpc>
                <a:spcPct val="110000"/>
              </a:lnSpc>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repeat</a:t>
            </a:r>
            <a:endParaRPr lang="en-US" altLang="zh-CN" sz="2400" dirty="0">
              <a:latin typeface="Times New Roman" panose="02020603050405020304" pitchFamily="18" charset="0"/>
              <a:cs typeface="Times New Roman" panose="02020603050405020304" pitchFamily="18" charset="0"/>
            </a:endParaRPr>
          </a:p>
          <a:p>
            <a:pPr>
              <a:lnSpc>
                <a:spcPct val="110000"/>
              </a:lnSpc>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think</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a:lnSpc>
                <a:spcPct val="110000"/>
              </a:lnSpc>
            </a:pPr>
            <a:r>
              <a:rPr lang="zh-CN" altLang="en-US" sz="2400" dirty="0">
                <a:latin typeface="Times New Roman" panose="02020603050405020304" pitchFamily="18" charset="0"/>
                <a:cs typeface="Times New Roman" panose="02020603050405020304" pitchFamily="18" charset="0"/>
              </a:rPr>
              <a:t>　　　　　</a:t>
            </a:r>
            <a:r>
              <a:rPr lang="en-US" altLang="zh-CN" sz="2400" dirty="0" err="1">
                <a:solidFill>
                  <a:srgbClr val="FF0000"/>
                </a:solidFill>
                <a:latin typeface="Times New Roman" panose="02020603050405020304" pitchFamily="18" charset="0"/>
                <a:cs typeface="Times New Roman" panose="02020603050405020304" pitchFamily="18" charset="0"/>
              </a:rPr>
              <a:t>Sswait</a:t>
            </a:r>
            <a:r>
              <a:rPr lang="en-US" altLang="zh-CN" sz="2400" dirty="0">
                <a:solidFill>
                  <a:srgbClr val="FF0000"/>
                </a:solidFill>
                <a:latin typeface="Times New Roman" panose="02020603050405020304" pitchFamily="18" charset="0"/>
                <a:cs typeface="Times New Roman" panose="02020603050405020304" pitchFamily="18" charset="0"/>
              </a:rPr>
              <a:t>(chopstick[(i+1)mod 5]</a:t>
            </a:r>
            <a:r>
              <a:rPr lang="zh-CN" altLang="en-US" sz="2400" dirty="0">
                <a:solidFill>
                  <a:srgbClr val="FF0000"/>
                </a:solidFill>
                <a:latin typeface="Times New Roman" panose="02020603050405020304" pitchFamily="18" charset="0"/>
                <a:cs typeface="Times New Roman" panose="02020603050405020304" pitchFamily="18" charset="0"/>
              </a:rPr>
              <a:t>，</a:t>
            </a:r>
            <a:r>
              <a:rPr lang="en-US" altLang="zh-CN" sz="2400" dirty="0">
                <a:solidFill>
                  <a:srgbClr val="FF0000"/>
                </a:solidFill>
                <a:latin typeface="Times New Roman" panose="02020603050405020304" pitchFamily="18" charset="0"/>
                <a:cs typeface="Times New Roman" panose="02020603050405020304" pitchFamily="18" charset="0"/>
              </a:rPr>
              <a:t>chopstick[</a:t>
            </a:r>
            <a:r>
              <a:rPr lang="en-US" altLang="zh-CN" sz="2400" dirty="0" err="1">
                <a:solidFill>
                  <a:srgbClr val="FF0000"/>
                </a:solidFill>
                <a:latin typeface="Times New Roman" panose="02020603050405020304" pitchFamily="18" charset="0"/>
                <a:cs typeface="Times New Roman" panose="02020603050405020304" pitchFamily="18" charset="0"/>
              </a:rPr>
              <a:t>i</a:t>
            </a:r>
            <a:r>
              <a:rPr lang="en-US" altLang="zh-CN" sz="2400" dirty="0">
                <a:solidFill>
                  <a:srgbClr val="FF0000"/>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a:lnSpc>
                <a:spcPct val="110000"/>
              </a:lnSpc>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eat</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a:lnSpc>
                <a:spcPct val="110000"/>
              </a:lnSpc>
            </a:pPr>
            <a:r>
              <a:rPr lang="zh-CN" altLang="en-US" sz="2400" dirty="0">
                <a:latin typeface="Times New Roman" panose="02020603050405020304" pitchFamily="18" charset="0"/>
                <a:cs typeface="Times New Roman" panose="02020603050405020304" pitchFamily="18" charset="0"/>
              </a:rPr>
              <a:t>　　　　　</a:t>
            </a:r>
            <a:r>
              <a:rPr lang="en-US" altLang="zh-CN" sz="2400" dirty="0" err="1">
                <a:solidFill>
                  <a:srgbClr val="FF0000"/>
                </a:solidFill>
                <a:latin typeface="Times New Roman" panose="02020603050405020304" pitchFamily="18" charset="0"/>
                <a:cs typeface="Times New Roman" panose="02020603050405020304" pitchFamily="18" charset="0"/>
              </a:rPr>
              <a:t>Ssignat</a:t>
            </a:r>
            <a:r>
              <a:rPr lang="en-US" altLang="zh-CN" sz="2400" dirty="0">
                <a:solidFill>
                  <a:srgbClr val="FF0000"/>
                </a:solidFill>
                <a:latin typeface="Times New Roman" panose="02020603050405020304" pitchFamily="18" charset="0"/>
                <a:cs typeface="Times New Roman" panose="02020603050405020304" pitchFamily="18" charset="0"/>
              </a:rPr>
              <a:t>(chopstick[(i+1)mod 5]</a:t>
            </a:r>
            <a:r>
              <a:rPr lang="zh-CN" altLang="en-US" sz="2400" dirty="0">
                <a:solidFill>
                  <a:srgbClr val="FF0000"/>
                </a:solidFill>
                <a:latin typeface="Times New Roman" panose="02020603050405020304" pitchFamily="18" charset="0"/>
                <a:cs typeface="Times New Roman" panose="02020603050405020304" pitchFamily="18" charset="0"/>
              </a:rPr>
              <a:t>，</a:t>
            </a:r>
            <a:r>
              <a:rPr lang="en-US" altLang="zh-CN" sz="2400" dirty="0">
                <a:solidFill>
                  <a:srgbClr val="FF0000"/>
                </a:solidFill>
                <a:latin typeface="Times New Roman" panose="02020603050405020304" pitchFamily="18" charset="0"/>
                <a:cs typeface="Times New Roman" panose="02020603050405020304" pitchFamily="18" charset="0"/>
              </a:rPr>
              <a:t>chopstick[</a:t>
            </a:r>
            <a:r>
              <a:rPr lang="en-US" altLang="zh-CN" sz="2400" dirty="0" err="1">
                <a:solidFill>
                  <a:srgbClr val="FF0000"/>
                </a:solidFill>
                <a:latin typeface="Times New Roman" panose="02020603050405020304" pitchFamily="18" charset="0"/>
                <a:cs typeface="Times New Roman" panose="02020603050405020304" pitchFamily="18" charset="0"/>
              </a:rPr>
              <a:t>i</a:t>
            </a:r>
            <a:r>
              <a:rPr lang="en-US" altLang="zh-CN" sz="2400" dirty="0">
                <a:solidFill>
                  <a:srgbClr val="FF0000"/>
                </a:solidFill>
                <a:latin typeface="Times New Roman" panose="02020603050405020304" pitchFamily="18" charset="0"/>
                <a:cs typeface="Times New Roman" panose="02020603050405020304" pitchFamily="18" charset="0"/>
              </a:rPr>
              <a:t>])</a:t>
            </a:r>
            <a:r>
              <a:rPr lang="zh-CN" altLang="en-US" sz="2400" dirty="0">
                <a:solidFill>
                  <a:srgbClr val="FF0000"/>
                </a:solidFill>
                <a:latin typeface="Times New Roman" panose="02020603050405020304" pitchFamily="18" charset="0"/>
                <a:cs typeface="Times New Roman" panose="02020603050405020304" pitchFamily="18" charset="0"/>
              </a:rPr>
              <a:t>；</a:t>
            </a:r>
            <a:endParaRPr lang="zh-CN" altLang="en-US" sz="2400" dirty="0">
              <a:solidFill>
                <a:srgbClr val="FF0000"/>
              </a:solidFill>
              <a:latin typeface="Times New Roman" panose="02020603050405020304" pitchFamily="18" charset="0"/>
              <a:cs typeface="Times New Roman" panose="02020603050405020304" pitchFamily="18" charset="0"/>
            </a:endParaRPr>
          </a:p>
          <a:p>
            <a:pPr>
              <a:lnSpc>
                <a:spcPct val="110000"/>
              </a:lnSpc>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until false</a:t>
            </a:r>
            <a:r>
              <a:rPr lang="zh-CN" altLang="en-US"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graphicFrame>
        <p:nvGraphicFramePr>
          <p:cNvPr id="12" name="表格 11"/>
          <p:cNvGraphicFramePr>
            <a:graphicFrameLocks noGrp="1"/>
          </p:cNvGraphicFramePr>
          <p:nvPr/>
        </p:nvGraphicFramePr>
        <p:xfrm>
          <a:off x="1763688" y="3212976"/>
          <a:ext cx="6096000" cy="720080"/>
        </p:xfrm>
        <a:graphic>
          <a:graphicData uri="http://schemas.openxmlformats.org/drawingml/2006/table">
            <a:tbl>
              <a:tblPr firstRow="1" bandRow="1">
                <a:tableStyleId>{5C22544A-7EE6-4342-B048-85BDC9FD1C3A}</a:tableStyleId>
              </a:tblPr>
              <a:tblGrid>
                <a:gridCol w="1224136"/>
                <a:gridCol w="807864"/>
                <a:gridCol w="704304"/>
                <a:gridCol w="720080"/>
                <a:gridCol w="720080"/>
                <a:gridCol w="1919536"/>
              </a:tblGrid>
              <a:tr h="720080">
                <a:tc>
                  <a:txBody>
                    <a:bodyPr/>
                    <a:lstStyle/>
                    <a:p>
                      <a:pPr algn="ctr"/>
                      <a:r>
                        <a:rPr lang="zh-CN" altLang="en-US" dirty="0"/>
                        <a:t>。。。。</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zh-CN" altLang="en-US" dirty="0"/>
                        <a:t>。。。。</a:t>
                      </a:r>
                      <a:endParaRPr lang="zh-CN" altLang="en-US" dirty="0"/>
                    </a:p>
                  </a:txBody>
                  <a:tcPr anchor="ctr"/>
                </a:tc>
              </a:tr>
            </a:tbl>
          </a:graphicData>
        </a:graphic>
      </p:graphicFrame>
      <p:sp>
        <p:nvSpPr>
          <p:cNvPr id="13" name="流程图: 联系 12"/>
          <p:cNvSpPr/>
          <p:nvPr/>
        </p:nvSpPr>
        <p:spPr>
          <a:xfrm>
            <a:off x="5364088" y="3356992"/>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联系 13"/>
          <p:cNvSpPr/>
          <p:nvPr/>
        </p:nvSpPr>
        <p:spPr>
          <a:xfrm>
            <a:off x="4644008" y="3356992"/>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联系 14"/>
          <p:cNvSpPr/>
          <p:nvPr/>
        </p:nvSpPr>
        <p:spPr>
          <a:xfrm>
            <a:off x="3923928" y="4653136"/>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联系 15"/>
          <p:cNvSpPr/>
          <p:nvPr/>
        </p:nvSpPr>
        <p:spPr>
          <a:xfrm>
            <a:off x="3059832" y="2107704"/>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p:nvPr/>
        </p:nvCxnSpPr>
        <p:spPr>
          <a:xfrm flipH="1">
            <a:off x="3275856" y="2564904"/>
            <a:ext cx="12576" cy="108012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139952" y="3573016"/>
            <a:ext cx="12576" cy="108012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6" idx="2"/>
          </p:cNvCxnSpPr>
          <p:nvPr/>
        </p:nvCxnSpPr>
        <p:spPr>
          <a:xfrm flipV="1">
            <a:off x="2051720" y="2336304"/>
            <a:ext cx="1008112" cy="1257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4355976" y="4869160"/>
            <a:ext cx="2376264" cy="1257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23528" y="2060848"/>
            <a:ext cx="1728192"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rgbClr val="002060"/>
                </a:solidFill>
              </a:rPr>
              <a:t>生产者进程</a:t>
            </a:r>
            <a:endParaRPr lang="zh-CN" altLang="en-US" sz="2400" dirty="0">
              <a:solidFill>
                <a:srgbClr val="002060"/>
              </a:solidFill>
            </a:endParaRPr>
          </a:p>
        </p:txBody>
      </p:sp>
      <p:sp>
        <p:nvSpPr>
          <p:cNvPr id="22" name="矩形 21"/>
          <p:cNvSpPr/>
          <p:nvPr/>
        </p:nvSpPr>
        <p:spPr>
          <a:xfrm>
            <a:off x="6732240" y="4581128"/>
            <a:ext cx="1728192"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rgbClr val="002060"/>
                </a:solidFill>
              </a:rPr>
              <a:t>消费者进程</a:t>
            </a:r>
            <a:endParaRPr lang="zh-CN" altLang="en-US" sz="2400" dirty="0">
              <a:solidFill>
                <a:srgbClr val="002060"/>
              </a:solidFill>
            </a:endParaRPr>
          </a:p>
        </p:txBody>
      </p:sp>
      <p:sp>
        <p:nvSpPr>
          <p:cNvPr id="26" name="矩形 25"/>
          <p:cNvSpPr/>
          <p:nvPr/>
        </p:nvSpPr>
        <p:spPr>
          <a:xfrm>
            <a:off x="6084168" y="2708920"/>
            <a:ext cx="2238113" cy="369332"/>
          </a:xfrm>
          <a:prstGeom prst="rect">
            <a:avLst/>
          </a:prstGeom>
        </p:spPr>
        <p:txBody>
          <a:bodyPr wrap="none">
            <a:spAutoFit/>
          </a:bodyPr>
          <a:lstStyle/>
          <a:p>
            <a:r>
              <a:rPr lang="en-US" altLang="zh-CN" dirty="0"/>
              <a:t>n</a:t>
            </a:r>
            <a:r>
              <a:rPr lang="zh-CN" altLang="en-US" dirty="0">
                <a:latin typeface="宋体" panose="02010600030101010101" pitchFamily="2" charset="-122"/>
              </a:rPr>
              <a:t>个</a:t>
            </a:r>
            <a:r>
              <a:rPr lang="en-US" altLang="zh-CN" dirty="0"/>
              <a:t>(0</a:t>
            </a:r>
            <a:r>
              <a:rPr lang="zh-CN" altLang="en-US" dirty="0">
                <a:latin typeface="宋体" panose="02010600030101010101" pitchFamily="2" charset="-122"/>
              </a:rPr>
              <a:t>，</a:t>
            </a:r>
            <a:r>
              <a:rPr lang="en-US" altLang="zh-CN" dirty="0"/>
              <a:t>1</a:t>
            </a:r>
            <a:r>
              <a:rPr lang="zh-CN" altLang="en-US" dirty="0">
                <a:latin typeface="宋体" panose="02010600030101010101" pitchFamily="2" charset="-122"/>
              </a:rPr>
              <a:t>，</a:t>
            </a:r>
            <a:r>
              <a:rPr lang="en-US" altLang="zh-CN" dirty="0"/>
              <a:t>…</a:t>
            </a:r>
            <a:r>
              <a:rPr lang="zh-CN" altLang="en-US" dirty="0">
                <a:latin typeface="宋体" panose="02010600030101010101" pitchFamily="2" charset="-122"/>
              </a:rPr>
              <a:t>，</a:t>
            </a:r>
            <a:r>
              <a:rPr lang="en-US" altLang="zh-CN" dirty="0"/>
              <a:t>n-1)</a:t>
            </a:r>
            <a:endParaRPr lang="zh-CN" altLang="en-US" dirty="0"/>
          </a:p>
        </p:txBody>
      </p:sp>
      <p:cxnSp>
        <p:nvCxnSpPr>
          <p:cNvPr id="28" name="直接连接符 27"/>
          <p:cNvCxnSpPr/>
          <p:nvPr/>
        </p:nvCxnSpPr>
        <p:spPr>
          <a:xfrm flipV="1">
            <a:off x="3131840" y="3933056"/>
            <a:ext cx="0" cy="720080"/>
          </a:xfrm>
          <a:prstGeom prst="line">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2987824" y="4653136"/>
            <a:ext cx="388248" cy="369332"/>
          </a:xfrm>
          <a:prstGeom prst="rect">
            <a:avLst/>
          </a:prstGeom>
        </p:spPr>
        <p:txBody>
          <a:bodyPr wrap="none">
            <a:spAutoFit/>
          </a:bodyPr>
          <a:lstStyle/>
          <a:p>
            <a:r>
              <a:rPr lang="en-US" altLang="zh-CN" dirty="0"/>
              <a:t>in</a:t>
            </a:r>
            <a:endParaRPr lang="zh-CN" altLang="en-US" dirty="0"/>
          </a:p>
        </p:txBody>
      </p:sp>
      <p:cxnSp>
        <p:nvCxnSpPr>
          <p:cNvPr id="32" name="直接连接符 31"/>
          <p:cNvCxnSpPr/>
          <p:nvPr/>
        </p:nvCxnSpPr>
        <p:spPr>
          <a:xfrm>
            <a:off x="4211960" y="2636912"/>
            <a:ext cx="0" cy="576064"/>
          </a:xfrm>
          <a:prstGeom prst="line">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923928" y="2276872"/>
            <a:ext cx="561372" cy="369332"/>
          </a:xfrm>
          <a:prstGeom prst="rect">
            <a:avLst/>
          </a:prstGeom>
        </p:spPr>
        <p:txBody>
          <a:bodyPr wrap="none">
            <a:spAutoFit/>
          </a:bodyPr>
          <a:lstStyle/>
          <a:p>
            <a:r>
              <a:rPr lang="en-US" altLang="zh-CN" dirty="0"/>
              <a:t>out</a:t>
            </a:r>
            <a:endParaRPr lang="zh-CN" altLang="en-US" dirty="0"/>
          </a:p>
        </p:txBody>
      </p:sp>
      <p:sp>
        <p:nvSpPr>
          <p:cNvPr id="23" name="标题 1"/>
          <p:cNvSpPr txBox="1"/>
          <p:nvPr/>
        </p:nvSpPr>
        <p:spPr>
          <a:xfrm>
            <a:off x="323528" y="548680"/>
            <a:ext cx="8445624" cy="1008112"/>
          </a:xfrm>
          <a:prstGeom prst="rect">
            <a:avLst/>
          </a:prstGeom>
        </p:spPr>
        <p:txBody>
          <a:bodyP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a:ln>
                  <a:noFill/>
                </a:ln>
                <a:solidFill>
                  <a:schemeClr val="tx2"/>
                </a:solidFill>
                <a:effectLst/>
                <a:uLnTx/>
                <a:uFillTx/>
                <a:latin typeface="+mj-lt"/>
                <a:ea typeface="+mj-ea"/>
                <a:cs typeface="+mj-cs"/>
              </a:rPr>
              <a:t>生产者</a:t>
            </a:r>
            <a:r>
              <a:rPr kumimoji="0" lang="en-US" altLang="zh-CN" sz="3600" b="1" i="0" u="none" strike="noStrike" kern="1200" cap="none" spc="0" normalizeH="0" baseline="0" noProof="0" dirty="0">
                <a:ln>
                  <a:noFill/>
                </a:ln>
                <a:solidFill>
                  <a:schemeClr val="tx2"/>
                </a:solidFill>
                <a:effectLst/>
                <a:uLnTx/>
                <a:uFillTx/>
                <a:latin typeface="+mj-lt"/>
                <a:ea typeface="+mj-ea"/>
                <a:cs typeface="+mj-cs"/>
              </a:rPr>
              <a:t>-</a:t>
            </a:r>
            <a:r>
              <a:rPr kumimoji="0" lang="zh-CN" altLang="en-US" sz="3600" b="1" i="0" u="none" strike="noStrike" kern="1200" cap="none" spc="0" normalizeH="0" baseline="0" noProof="0" dirty="0">
                <a:ln>
                  <a:noFill/>
                </a:ln>
                <a:solidFill>
                  <a:schemeClr val="tx2"/>
                </a:solidFill>
                <a:effectLst/>
                <a:uLnTx/>
                <a:uFillTx/>
                <a:latin typeface="+mj-lt"/>
                <a:ea typeface="+mj-ea"/>
                <a:cs typeface="+mj-cs"/>
              </a:rPr>
              <a:t>消费者问题回顾</a:t>
            </a:r>
            <a:endParaRPr kumimoji="0" lang="zh-CN" altLang="en-US" sz="36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文本占位符 3"/>
          <p:cNvSpPr>
            <a:spLocks noGrp="1"/>
          </p:cNvSpPr>
          <p:nvPr>
            <p:ph type="body" sz="quarter" idx="13"/>
          </p:nvPr>
        </p:nvSpPr>
        <p:spPr/>
        <p:txBody>
          <a:bodyPr>
            <a:normAutofit/>
          </a:bodyPr>
          <a:lstStyle/>
          <a:p>
            <a:pPr>
              <a:lnSpc>
                <a:spcPct val="130000"/>
              </a:lnSpc>
            </a:pPr>
            <a:r>
              <a:rPr lang="en-US" altLang="zh-CN">
                <a:latin typeface="Times New Roman" panose="02020603050405020304" pitchFamily="18" charset="0"/>
                <a:cs typeface="Times New Roman" panose="02020603050405020304" pitchFamily="18" charset="0"/>
              </a:rPr>
              <a:t>Int in=0</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out = 0</a:t>
            </a:r>
            <a:r>
              <a:rPr lang="zh-CN" altLang="en-US">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a:lnSpc>
                <a:spcPct val="130000"/>
              </a:lnSpc>
            </a:pPr>
            <a:r>
              <a:rPr lang="en-US" altLang="zh-CN">
                <a:latin typeface="Times New Roman" panose="02020603050405020304" pitchFamily="18" charset="0"/>
                <a:cs typeface="Times New Roman" panose="02020603050405020304" pitchFamily="18" charset="0"/>
              </a:rPr>
              <a:t>Item buffer[n];</a:t>
            </a:r>
            <a:endParaRPr lang="en-US" altLang="zh-CN">
              <a:latin typeface="Times New Roman" panose="02020603050405020304" pitchFamily="18" charset="0"/>
              <a:cs typeface="Times New Roman" panose="02020603050405020304" pitchFamily="18" charset="0"/>
            </a:endParaRPr>
          </a:p>
          <a:p>
            <a:pPr>
              <a:lnSpc>
                <a:spcPct val="130000"/>
              </a:lnSpc>
            </a:pPr>
            <a:r>
              <a:rPr lang="en-US" altLang="zh-CN">
                <a:latin typeface="Times New Roman" panose="02020603050405020304" pitchFamily="18" charset="0"/>
                <a:cs typeface="Times New Roman" panose="02020603050405020304" pitchFamily="18" charset="0"/>
              </a:rPr>
              <a:t>Semaphore mutex=1,empty=n,full=0;</a:t>
            </a:r>
            <a:endParaRPr lang="en-US" altLang="zh-CN">
              <a:latin typeface="Times New Roman" panose="02020603050405020304" pitchFamily="18" charset="0"/>
              <a:cs typeface="Times New Roman" panose="02020603050405020304" pitchFamily="18" charset="0"/>
            </a:endParaRPr>
          </a:p>
          <a:p>
            <a:pPr>
              <a:lnSpc>
                <a:spcPct val="130000"/>
              </a:lnSpc>
            </a:pPr>
            <a:r>
              <a:rPr lang="zh-CN" altLang="en-US"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文本占位符 3"/>
          <p:cNvSpPr>
            <a:spLocks noGrp="1"/>
          </p:cNvSpPr>
          <p:nvPr>
            <p:ph type="body" sz="quarter" idx="13"/>
          </p:nvPr>
        </p:nvSpPr>
        <p:spPr>
          <a:xfrm>
            <a:off x="468313" y="404664"/>
            <a:ext cx="8207375" cy="6453336"/>
          </a:xfrm>
        </p:spPr>
        <p:txBody>
          <a:bodyPr>
            <a:normAutofit fontScale="92500" lnSpcReduction="20000"/>
          </a:bodyPr>
          <a:lstStyle/>
          <a:p>
            <a:pPr>
              <a:lnSpc>
                <a:spcPct val="130000"/>
              </a:lnSpc>
            </a:pPr>
            <a:r>
              <a:rPr lang="en-US" altLang="zh-CN">
                <a:latin typeface="Times New Roman" panose="02020603050405020304" pitchFamily="18" charset="0"/>
                <a:cs typeface="Times New Roman" panose="02020603050405020304" pitchFamily="18" charset="0"/>
              </a:rPr>
              <a:t>Void producer(){</a:t>
            </a:r>
            <a:endParaRPr lang="en-US" altLang="zh-CN">
              <a:latin typeface="Times New Roman" panose="02020603050405020304" pitchFamily="18" charset="0"/>
              <a:cs typeface="Times New Roman" panose="02020603050405020304" pitchFamily="18" charset="0"/>
            </a:endParaRPr>
          </a:p>
          <a:p>
            <a:pPr>
              <a:lnSpc>
                <a:spcPct val="130000"/>
              </a:lnSpc>
            </a:pPr>
            <a:r>
              <a:rPr lang="en-US" altLang="zh-CN">
                <a:latin typeface="Times New Roman" panose="02020603050405020304" pitchFamily="18" charset="0"/>
                <a:cs typeface="Times New Roman" panose="02020603050405020304" pitchFamily="18" charset="0"/>
              </a:rPr>
              <a:t>	do{</a:t>
            </a:r>
            <a:endParaRPr lang="en-US" altLang="zh-CN">
              <a:latin typeface="Times New Roman" panose="02020603050405020304" pitchFamily="18" charset="0"/>
              <a:cs typeface="Times New Roman" panose="02020603050405020304" pitchFamily="18" charset="0"/>
            </a:endParaRPr>
          </a:p>
          <a:p>
            <a:pPr>
              <a:lnSpc>
                <a:spcPct val="130000"/>
              </a:lnSpc>
            </a:pP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producer an item nextp</a:t>
            </a:r>
            <a:r>
              <a:rPr lang="zh-CN" altLang="en-US">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a:p>
            <a:pPr>
              <a:lnSpc>
                <a:spcPct val="130000"/>
              </a:lnSpc>
            </a:pP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wait(empty)</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130000"/>
              </a:lnSpc>
            </a:pPr>
            <a:r>
              <a:rPr lang="en-US" altLang="zh-CN" dirty="0">
                <a:latin typeface="Times New Roman" panose="02020603050405020304" pitchFamily="18" charset="0"/>
                <a:cs typeface="Times New Roman" panose="02020603050405020304" pitchFamily="18" charset="0"/>
              </a:rPr>
              <a:t>                            wait(</a:t>
            </a:r>
            <a:r>
              <a:rPr lang="en-US" altLang="zh-CN" dirty="0" err="1">
                <a:latin typeface="Times New Roman" panose="02020603050405020304" pitchFamily="18" charset="0"/>
                <a:cs typeface="Times New Roman" panose="02020603050405020304" pitchFamily="18" charset="0"/>
              </a:rPr>
              <a:t>mutex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buffer(in)=</a:t>
            </a:r>
            <a:r>
              <a:rPr lang="en-US" altLang="zh-CN" dirty="0" err="1">
                <a:latin typeface="Times New Roman" panose="02020603050405020304" pitchFamily="18" charset="0"/>
                <a:cs typeface="Times New Roman" panose="02020603050405020304" pitchFamily="18" charset="0"/>
              </a:rPr>
              <a:t>nextp</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30000"/>
              </a:lnSpc>
            </a:pPr>
            <a:r>
              <a:rPr lang="zh-CN" altLang="en-US" dirty="0">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in=(</a:t>
            </a:r>
            <a:r>
              <a:rPr lang="en-US" altLang="zh-CN" dirty="0">
                <a:latin typeface="Times New Roman" panose="02020603050405020304" pitchFamily="18" charset="0"/>
                <a:cs typeface="Times New Roman" panose="02020603050405020304" pitchFamily="18" charset="0"/>
              </a:rPr>
              <a:t>in+1) mod n</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signal(</a:t>
            </a:r>
            <a:r>
              <a:rPr lang="en-US" altLang="zh-CN" dirty="0" err="1">
                <a:latin typeface="Times New Roman" panose="02020603050405020304" pitchFamily="18" charset="0"/>
                <a:cs typeface="Times New Roman" panose="02020603050405020304" pitchFamily="18" charset="0"/>
              </a:rPr>
              <a:t>mutex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signal(full)</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30000"/>
              </a:lnSpc>
            </a:pP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}while(TRUE)</a:t>
            </a:r>
            <a:endParaRPr lang="en-US" altLang="zh-CN">
              <a:latin typeface="Times New Roman" panose="02020603050405020304" pitchFamily="18" charset="0"/>
              <a:cs typeface="Times New Roman" panose="02020603050405020304" pitchFamily="18" charset="0"/>
            </a:endParaRPr>
          </a:p>
          <a:p>
            <a:pPr>
              <a:lnSpc>
                <a:spcPct val="130000"/>
              </a:lnSpc>
            </a:pPr>
            <a:r>
              <a:rPr lang="en-US" altLang="zh-CN">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a:p>
            <a:pPr>
              <a:lnSpc>
                <a:spcPct val="130000"/>
              </a:lnSpc>
            </a:pPr>
            <a:endParaRPr lang="zh-CN" altLang="en-US" dirty="0">
              <a:latin typeface="Times New Roman" panose="02020603050405020304" pitchFamily="18" charset="0"/>
              <a:cs typeface="Times New Roman" panose="02020603050405020304" pitchFamily="18" charset="0"/>
            </a:endParaRPr>
          </a:p>
        </p:txBody>
      </p:sp>
      <p:sp>
        <p:nvSpPr>
          <p:cNvPr id="5" name="Rectangle 1029"/>
          <p:cNvSpPr>
            <a:spLocks noChangeArrowheads="1"/>
          </p:cNvSpPr>
          <p:nvPr/>
        </p:nvSpPr>
        <p:spPr bwMode="auto">
          <a:xfrm>
            <a:off x="2555776" y="2501032"/>
            <a:ext cx="2160240" cy="936104"/>
          </a:xfrm>
          <a:prstGeom prst="rect">
            <a:avLst/>
          </a:prstGeom>
          <a:noFill/>
          <a:ln w="28575">
            <a:solidFill>
              <a:srgbClr val="FF0000"/>
            </a:solidFill>
            <a:miter lim="800000"/>
          </a:ln>
        </p:spPr>
        <p:txBody>
          <a:bodyPr wrap="none" anchor="ctr"/>
          <a:lstStyle/>
          <a:p>
            <a:endParaRPr lang="zh-CN" altLang="en-US"/>
          </a:p>
        </p:txBody>
      </p:sp>
      <p:sp>
        <p:nvSpPr>
          <p:cNvPr id="6" name="Rectangle 1029"/>
          <p:cNvSpPr>
            <a:spLocks noChangeArrowheads="1"/>
          </p:cNvSpPr>
          <p:nvPr/>
        </p:nvSpPr>
        <p:spPr bwMode="auto">
          <a:xfrm>
            <a:off x="2564160" y="4581128"/>
            <a:ext cx="2160240" cy="936104"/>
          </a:xfrm>
          <a:prstGeom prst="rect">
            <a:avLst/>
          </a:prstGeom>
          <a:noFill/>
          <a:ln w="28575">
            <a:solidFill>
              <a:srgbClr val="FF0000"/>
            </a:solidFill>
            <a:miter lim="800000"/>
          </a:ln>
        </p:spPr>
        <p:txBody>
          <a:bodyPr wrap="none" anchor="ctr"/>
          <a:lstStyle/>
          <a:p>
            <a:endParaRPr lang="zh-CN" altLang="en-US"/>
          </a:p>
        </p:txBody>
      </p:sp>
      <p:sp>
        <p:nvSpPr>
          <p:cNvPr id="7" name="TextBox 6"/>
          <p:cNvSpPr txBox="1"/>
          <p:nvPr/>
        </p:nvSpPr>
        <p:spPr>
          <a:xfrm>
            <a:off x="5652120" y="476672"/>
            <a:ext cx="3312368" cy="2677656"/>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a:solidFill>
                  <a:schemeClr val="bg1"/>
                </a:solidFill>
                <a:latin typeface="Times New Roman" panose="02020603050405020304" pitchFamily="18" charset="0"/>
                <a:cs typeface="Times New Roman" panose="02020603050405020304" pitchFamily="18" charset="0"/>
              </a:rPr>
              <a:t>procedure wait(S)</a:t>
            </a:r>
            <a:endParaRPr lang="en-US" altLang="zh-CN" sz="2000" dirty="0">
              <a:solidFill>
                <a:schemeClr val="bg1"/>
              </a:solidFill>
              <a:latin typeface="Times New Roman" panose="02020603050405020304" pitchFamily="18" charset="0"/>
              <a:cs typeface="Times New Roman" panose="02020603050405020304" pitchFamily="18" charset="0"/>
            </a:endParaRPr>
          </a:p>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err="1">
                <a:solidFill>
                  <a:schemeClr val="bg1"/>
                </a:solidFill>
                <a:latin typeface="Times New Roman" panose="02020603050405020304" pitchFamily="18" charset="0"/>
                <a:cs typeface="Times New Roman" panose="02020603050405020304" pitchFamily="18" charset="0"/>
              </a:rPr>
              <a:t>var</a:t>
            </a:r>
            <a:r>
              <a:rPr lang="en-US" altLang="zh-CN" sz="2000" dirty="0">
                <a:solidFill>
                  <a:schemeClr val="bg1"/>
                </a:solidFill>
                <a:latin typeface="Times New Roman" panose="02020603050405020304" pitchFamily="18" charset="0"/>
                <a:cs typeface="Times New Roman" panose="02020603050405020304" pitchFamily="18" charset="0"/>
              </a:rPr>
              <a:t> S</a:t>
            </a:r>
            <a:r>
              <a:rPr lang="zh-CN" altLang="en-US" sz="2000" dirty="0">
                <a:solidFill>
                  <a:schemeClr val="bg1"/>
                </a:solidFill>
                <a:latin typeface="Times New Roman" panose="02020603050405020304" pitchFamily="18" charset="0"/>
                <a:cs typeface="Times New Roman" panose="02020603050405020304" pitchFamily="18" charset="0"/>
              </a:rPr>
              <a:t>：</a:t>
            </a:r>
            <a:r>
              <a:rPr lang="en-US" altLang="zh-CN" sz="2000" dirty="0">
                <a:solidFill>
                  <a:schemeClr val="bg1"/>
                </a:solidFill>
                <a:latin typeface="Times New Roman" panose="02020603050405020304" pitchFamily="18" charset="0"/>
                <a:cs typeface="Times New Roman" panose="02020603050405020304" pitchFamily="18" charset="0"/>
              </a:rPr>
              <a:t>semaphore</a:t>
            </a:r>
            <a:r>
              <a:rPr lang="zh-CN" altLang="en-US" sz="2000" dirty="0">
                <a:solidFill>
                  <a:schemeClr val="bg1"/>
                </a:solidFill>
                <a:latin typeface="Times New Roman" panose="02020603050405020304" pitchFamily="18" charset="0"/>
                <a:cs typeface="Times New Roman" panose="02020603050405020304" pitchFamily="18" charset="0"/>
              </a:rPr>
              <a:t>；</a:t>
            </a:r>
            <a:endParaRPr lang="zh-CN" altLang="en-US" sz="2000" dirty="0">
              <a:solidFill>
                <a:schemeClr val="bg1"/>
              </a:solidFill>
              <a:latin typeface="Times New Roman" panose="02020603050405020304" pitchFamily="18" charset="0"/>
              <a:cs typeface="Times New Roman" panose="02020603050405020304" pitchFamily="18" charset="0"/>
            </a:endParaRPr>
          </a:p>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a:solidFill>
                  <a:schemeClr val="bg1"/>
                </a:solidFill>
                <a:latin typeface="Times New Roman" panose="02020603050405020304" pitchFamily="18" charset="0"/>
                <a:cs typeface="Times New Roman" panose="02020603050405020304" pitchFamily="18" charset="0"/>
              </a:rPr>
              <a:t>begin</a:t>
            </a:r>
            <a:endParaRPr lang="en-US" altLang="zh-CN" sz="2000" dirty="0">
              <a:solidFill>
                <a:schemeClr val="bg1"/>
              </a:solidFill>
              <a:latin typeface="Times New Roman" panose="02020603050405020304" pitchFamily="18" charset="0"/>
              <a:cs typeface="Times New Roman" panose="02020603050405020304" pitchFamily="18" charset="0"/>
            </a:endParaRPr>
          </a:p>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err="1">
                <a:solidFill>
                  <a:schemeClr val="bg1"/>
                </a:solidFill>
                <a:latin typeface="Times New Roman" panose="02020603050405020304" pitchFamily="18" charset="0"/>
                <a:cs typeface="Times New Roman" panose="02020603050405020304" pitchFamily="18" charset="0"/>
              </a:rPr>
              <a:t>S.value</a:t>
            </a:r>
            <a:r>
              <a:rPr lang="en-US" altLang="zh-CN" sz="2000" dirty="0">
                <a:solidFill>
                  <a:schemeClr val="bg1"/>
                </a:solidFill>
                <a:latin typeface="Times New Roman" panose="02020603050405020304" pitchFamily="18" charset="0"/>
                <a:cs typeface="Times New Roman" panose="02020603050405020304" pitchFamily="18" charset="0"/>
              </a:rPr>
              <a:t>:=S.value-1</a:t>
            </a:r>
            <a:r>
              <a:rPr lang="zh-CN" altLang="en-US" sz="2000" dirty="0">
                <a:solidFill>
                  <a:schemeClr val="bg1"/>
                </a:solidFill>
                <a:latin typeface="Times New Roman" panose="02020603050405020304" pitchFamily="18" charset="0"/>
                <a:cs typeface="Times New Roman" panose="02020603050405020304" pitchFamily="18" charset="0"/>
              </a:rPr>
              <a:t>；</a:t>
            </a:r>
            <a:endParaRPr lang="zh-CN" altLang="en-US" sz="2000" dirty="0">
              <a:solidFill>
                <a:schemeClr val="bg1"/>
              </a:solidFill>
              <a:latin typeface="Times New Roman" panose="02020603050405020304" pitchFamily="18" charset="0"/>
              <a:cs typeface="Times New Roman" panose="02020603050405020304" pitchFamily="18" charset="0"/>
            </a:endParaRPr>
          </a:p>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a:solidFill>
                  <a:schemeClr val="bg1"/>
                </a:solidFill>
                <a:latin typeface="Times New Roman" panose="02020603050405020304" pitchFamily="18" charset="0"/>
                <a:cs typeface="Times New Roman" panose="02020603050405020304" pitchFamily="18" charset="0"/>
              </a:rPr>
              <a:t>if </a:t>
            </a:r>
            <a:r>
              <a:rPr lang="en-US" altLang="zh-CN" sz="2000" dirty="0" err="1">
                <a:solidFill>
                  <a:schemeClr val="bg1"/>
                </a:solidFill>
                <a:latin typeface="Times New Roman" panose="02020603050405020304" pitchFamily="18" charset="0"/>
                <a:cs typeface="Times New Roman" panose="02020603050405020304" pitchFamily="18" charset="0"/>
              </a:rPr>
              <a:t>S.value</a:t>
            </a:r>
            <a:r>
              <a:rPr lang="en-US" altLang="zh-CN" sz="2000" dirty="0">
                <a:solidFill>
                  <a:schemeClr val="bg1"/>
                </a:solidFill>
                <a:latin typeface="Times New Roman" panose="02020603050405020304" pitchFamily="18" charset="0"/>
                <a:cs typeface="Times New Roman" panose="02020603050405020304" pitchFamily="18" charset="0"/>
              </a:rPr>
              <a:t>&lt;0 then    		block(S.L)</a:t>
            </a:r>
            <a:r>
              <a:rPr lang="zh-CN" altLang="en-US" sz="2000" dirty="0">
                <a:solidFill>
                  <a:schemeClr val="bg1"/>
                </a:solidFill>
                <a:latin typeface="Times New Roman" panose="02020603050405020304" pitchFamily="18" charset="0"/>
                <a:cs typeface="Times New Roman" panose="02020603050405020304" pitchFamily="18" charset="0"/>
              </a:rPr>
              <a:t>；</a:t>
            </a:r>
            <a:endParaRPr lang="zh-CN" altLang="en-US" sz="2000" dirty="0">
              <a:solidFill>
                <a:schemeClr val="bg1"/>
              </a:solidFill>
              <a:latin typeface="Times New Roman" panose="02020603050405020304" pitchFamily="18" charset="0"/>
              <a:cs typeface="Times New Roman" panose="02020603050405020304" pitchFamily="18" charset="0"/>
            </a:endParaRPr>
          </a:p>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a:solidFill>
                  <a:schemeClr val="bg1"/>
                </a:solidFill>
                <a:latin typeface="Times New Roman" panose="02020603050405020304" pitchFamily="18" charset="0"/>
                <a:cs typeface="Times New Roman" panose="02020603050405020304" pitchFamily="18" charset="0"/>
              </a:rPr>
              <a:t>end </a:t>
            </a:r>
            <a:endParaRPr lang="en-US" altLang="zh-CN" sz="2000"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5652120" y="3429000"/>
            <a:ext cx="3312368" cy="2677656"/>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procedure signal(S)</a:t>
            </a:r>
            <a:endParaRPr lang="en-US" altLang="zh-CN" sz="2000" dirty="0">
              <a:latin typeface="Times New Roman" panose="02020603050405020304" pitchFamily="18" charset="0"/>
              <a:cs typeface="Times New Roman" panose="02020603050405020304" pitchFamily="18" charset="0"/>
            </a:endParaRPr>
          </a:p>
          <a:p>
            <a:pPr>
              <a:lnSpc>
                <a:spcPct val="120000"/>
              </a:lnSpc>
            </a:pP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var</a:t>
            </a:r>
            <a:r>
              <a:rPr lang="en-US" altLang="zh-CN" sz="2000" dirty="0">
                <a:latin typeface="Times New Roman" panose="02020603050405020304" pitchFamily="18" charset="0"/>
                <a:cs typeface="Times New Roman" panose="02020603050405020304" pitchFamily="18" charset="0"/>
              </a:rPr>
              <a:t> S: semaphore</a:t>
            </a:r>
            <a:r>
              <a:rPr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a:lnSpc>
                <a:spcPct val="12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begin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S.value</a:t>
            </a:r>
            <a:r>
              <a:rPr lang="en-US" altLang="zh-CN" sz="2000" dirty="0">
                <a:latin typeface="Times New Roman" panose="02020603050405020304" pitchFamily="18" charset="0"/>
                <a:cs typeface="Times New Roman" panose="02020603050405020304" pitchFamily="18" charset="0"/>
              </a:rPr>
              <a:t>:=S.value+1</a:t>
            </a:r>
            <a:r>
              <a:rPr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a:lnSpc>
                <a:spcPct val="12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if </a:t>
            </a:r>
            <a:r>
              <a:rPr lang="en-US" altLang="zh-CN" sz="2000" dirty="0" err="1">
                <a:latin typeface="Times New Roman" panose="02020603050405020304" pitchFamily="18" charset="0"/>
                <a:cs typeface="Times New Roman" panose="02020603050405020304" pitchFamily="18" charset="0"/>
              </a:rPr>
              <a:t>S.value</a:t>
            </a:r>
            <a:r>
              <a:rPr lang="en-US" altLang="zh-CN" sz="2000" dirty="0">
                <a:latin typeface="Times New Roman" panose="02020603050405020304" pitchFamily="18" charset="0"/>
                <a:cs typeface="Times New Roman" panose="02020603050405020304" pitchFamily="18" charset="0"/>
              </a:rPr>
              <a:t>&lt;=0 then 	              wakeup(S.L)</a:t>
            </a:r>
            <a:r>
              <a:rPr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a:lnSpc>
                <a:spcPct val="12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end </a:t>
            </a: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文本占位符 3"/>
          <p:cNvSpPr>
            <a:spLocks noGrp="1"/>
          </p:cNvSpPr>
          <p:nvPr>
            <p:ph type="body" sz="quarter" idx="13"/>
          </p:nvPr>
        </p:nvSpPr>
        <p:spPr>
          <a:xfrm>
            <a:off x="251520" y="404664"/>
            <a:ext cx="8207375" cy="6336704"/>
          </a:xfrm>
        </p:spPr>
        <p:txBody>
          <a:bodyPr>
            <a:normAutofit fontScale="92500" lnSpcReduction="10000"/>
          </a:bodyPr>
          <a:lstStyle/>
          <a:p>
            <a:pPr>
              <a:lnSpc>
                <a:spcPct val="130000"/>
              </a:lnSpc>
            </a:pPr>
            <a:r>
              <a:rPr lang="en-US" altLang="zh-CN">
                <a:latin typeface="Times New Roman" panose="02020603050405020304" pitchFamily="18" charset="0"/>
                <a:cs typeface="Times New Roman" panose="02020603050405020304" pitchFamily="18" charset="0"/>
              </a:rPr>
              <a:t>Void consumer(){</a:t>
            </a:r>
            <a:endParaRPr lang="en-US" altLang="zh-CN">
              <a:latin typeface="Times New Roman" panose="02020603050405020304" pitchFamily="18" charset="0"/>
              <a:cs typeface="Times New Roman" panose="02020603050405020304" pitchFamily="18" charset="0"/>
            </a:endParaRPr>
          </a:p>
          <a:p>
            <a:pPr>
              <a:lnSpc>
                <a:spcPct val="130000"/>
              </a:lnSpc>
            </a:pPr>
            <a:r>
              <a:rPr lang="en-US" altLang="zh-CN">
                <a:latin typeface="Times New Roman" panose="02020603050405020304" pitchFamily="18" charset="0"/>
                <a:cs typeface="Times New Roman" panose="02020603050405020304" pitchFamily="18" charset="0"/>
              </a:rPr>
              <a:t>	do{</a:t>
            </a:r>
            <a:endParaRPr lang="en-US" altLang="zh-CN">
              <a:latin typeface="Times New Roman" panose="02020603050405020304" pitchFamily="18" charset="0"/>
              <a:cs typeface="Times New Roman" panose="02020603050405020304" pitchFamily="18" charset="0"/>
            </a:endParaRP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wait(full)</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wait(</a:t>
            </a:r>
            <a:r>
              <a:rPr lang="en-US" altLang="zh-CN" dirty="0" err="1">
                <a:latin typeface="Times New Roman" panose="02020603050405020304" pitchFamily="18" charset="0"/>
                <a:cs typeface="Times New Roman" panose="02020603050405020304" pitchFamily="18" charset="0"/>
              </a:rPr>
              <a:t>mutex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nextc</a:t>
            </a:r>
            <a:r>
              <a:rPr lang="en-US" altLang="zh-CN" dirty="0">
                <a:latin typeface="Times New Roman" panose="02020603050405020304" pitchFamily="18" charset="0"/>
                <a:cs typeface="Times New Roman" panose="02020603050405020304" pitchFamily="18" charset="0"/>
              </a:rPr>
              <a:t>:=buffer(out)</a:t>
            </a:r>
            <a:r>
              <a:rPr lang="zh-CN" altLang="en-US"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a:p>
            <a:pPr>
              <a:lnSpc>
                <a:spcPct val="140000"/>
              </a:lnSpc>
            </a:pPr>
            <a:r>
              <a:rPr lang="en-US" altLang="zh-CN" dirty="0">
                <a:latin typeface="Times New Roman" panose="02020603050405020304" pitchFamily="18" charset="0"/>
                <a:cs typeface="Times New Roman" panose="02020603050405020304" pitchFamily="18" charset="0"/>
              </a:rPr>
              <a:t>			      out:=(out+1) mod n</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4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signal(</a:t>
            </a:r>
            <a:r>
              <a:rPr lang="en-US" altLang="zh-CN" dirty="0" err="1">
                <a:latin typeface="Times New Roman" panose="02020603050405020304" pitchFamily="18" charset="0"/>
                <a:cs typeface="Times New Roman" panose="02020603050405020304" pitchFamily="18" charset="0"/>
              </a:rPr>
              <a:t>mutex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4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signal(empty)</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4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consumer the item in </a:t>
            </a:r>
            <a:r>
              <a:rPr lang="en-US" altLang="zh-CN" dirty="0" err="1">
                <a:latin typeface="Times New Roman" panose="02020603050405020304" pitchFamily="18" charset="0"/>
                <a:cs typeface="Times New Roman" panose="02020603050405020304" pitchFamily="18" charset="0"/>
              </a:rPr>
              <a:t>nextc</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30000"/>
              </a:lnSpc>
            </a:pP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}while(TRUE)</a:t>
            </a:r>
            <a:endParaRPr lang="en-US" altLang="zh-CN">
              <a:latin typeface="Times New Roman" panose="02020603050405020304" pitchFamily="18" charset="0"/>
              <a:cs typeface="Times New Roman" panose="02020603050405020304" pitchFamily="18" charset="0"/>
            </a:endParaRPr>
          </a:p>
          <a:p>
            <a:pPr>
              <a:lnSpc>
                <a:spcPct val="130000"/>
              </a:lnSpc>
            </a:pPr>
            <a:r>
              <a:rPr lang="en-US" altLang="zh-CN">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5" name="Rectangle 1029"/>
          <p:cNvSpPr>
            <a:spLocks noChangeArrowheads="1"/>
          </p:cNvSpPr>
          <p:nvPr/>
        </p:nvSpPr>
        <p:spPr bwMode="auto">
          <a:xfrm>
            <a:off x="2555776" y="1628800"/>
            <a:ext cx="2304256" cy="1008112"/>
          </a:xfrm>
          <a:prstGeom prst="rect">
            <a:avLst/>
          </a:prstGeom>
          <a:noFill/>
          <a:ln w="28575">
            <a:solidFill>
              <a:srgbClr val="FF0000"/>
            </a:solidFill>
            <a:miter lim="800000"/>
          </a:ln>
        </p:spPr>
        <p:txBody>
          <a:bodyPr wrap="none" anchor="ctr"/>
          <a:lstStyle/>
          <a:p>
            <a:endParaRPr lang="zh-CN" altLang="en-US"/>
          </a:p>
        </p:txBody>
      </p:sp>
      <p:sp>
        <p:nvSpPr>
          <p:cNvPr id="6" name="Rectangle 1029"/>
          <p:cNvSpPr>
            <a:spLocks noChangeArrowheads="1"/>
          </p:cNvSpPr>
          <p:nvPr/>
        </p:nvSpPr>
        <p:spPr bwMode="auto">
          <a:xfrm>
            <a:off x="2555776" y="3861048"/>
            <a:ext cx="2304256" cy="1152128"/>
          </a:xfrm>
          <a:prstGeom prst="rect">
            <a:avLst/>
          </a:prstGeom>
          <a:noFill/>
          <a:ln w="28575">
            <a:solidFill>
              <a:srgbClr val="FF0000"/>
            </a:solidFill>
            <a:miter lim="800000"/>
          </a:ln>
        </p:spPr>
        <p:txBody>
          <a:bodyPr wrap="none" anchor="ctr"/>
          <a:lstStyle/>
          <a:p>
            <a:endParaRPr lang="zh-CN" altLang="en-US"/>
          </a:p>
        </p:txBody>
      </p:sp>
      <p:sp>
        <p:nvSpPr>
          <p:cNvPr id="7" name="TextBox 6"/>
          <p:cNvSpPr txBox="1"/>
          <p:nvPr/>
        </p:nvSpPr>
        <p:spPr>
          <a:xfrm>
            <a:off x="5652120" y="476672"/>
            <a:ext cx="3312368" cy="2677656"/>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a:solidFill>
                  <a:schemeClr val="bg1"/>
                </a:solidFill>
                <a:latin typeface="Times New Roman" panose="02020603050405020304" pitchFamily="18" charset="0"/>
                <a:cs typeface="Times New Roman" panose="02020603050405020304" pitchFamily="18" charset="0"/>
              </a:rPr>
              <a:t>procedure wait(S)</a:t>
            </a:r>
            <a:endParaRPr lang="en-US" altLang="zh-CN" sz="2000" dirty="0">
              <a:solidFill>
                <a:schemeClr val="bg1"/>
              </a:solidFill>
              <a:latin typeface="Times New Roman" panose="02020603050405020304" pitchFamily="18" charset="0"/>
              <a:cs typeface="Times New Roman" panose="02020603050405020304" pitchFamily="18" charset="0"/>
            </a:endParaRPr>
          </a:p>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err="1">
                <a:solidFill>
                  <a:schemeClr val="bg1"/>
                </a:solidFill>
                <a:latin typeface="Times New Roman" panose="02020603050405020304" pitchFamily="18" charset="0"/>
                <a:cs typeface="Times New Roman" panose="02020603050405020304" pitchFamily="18" charset="0"/>
              </a:rPr>
              <a:t>var</a:t>
            </a:r>
            <a:r>
              <a:rPr lang="en-US" altLang="zh-CN" sz="2000" dirty="0">
                <a:solidFill>
                  <a:schemeClr val="bg1"/>
                </a:solidFill>
                <a:latin typeface="Times New Roman" panose="02020603050405020304" pitchFamily="18" charset="0"/>
                <a:cs typeface="Times New Roman" panose="02020603050405020304" pitchFamily="18" charset="0"/>
              </a:rPr>
              <a:t> S</a:t>
            </a:r>
            <a:r>
              <a:rPr lang="zh-CN" altLang="en-US" sz="2000" dirty="0">
                <a:solidFill>
                  <a:schemeClr val="bg1"/>
                </a:solidFill>
                <a:latin typeface="Times New Roman" panose="02020603050405020304" pitchFamily="18" charset="0"/>
                <a:cs typeface="Times New Roman" panose="02020603050405020304" pitchFamily="18" charset="0"/>
              </a:rPr>
              <a:t>：</a:t>
            </a:r>
            <a:r>
              <a:rPr lang="en-US" altLang="zh-CN" sz="2000" dirty="0">
                <a:solidFill>
                  <a:schemeClr val="bg1"/>
                </a:solidFill>
                <a:latin typeface="Times New Roman" panose="02020603050405020304" pitchFamily="18" charset="0"/>
                <a:cs typeface="Times New Roman" panose="02020603050405020304" pitchFamily="18" charset="0"/>
              </a:rPr>
              <a:t>semaphore</a:t>
            </a:r>
            <a:r>
              <a:rPr lang="zh-CN" altLang="en-US" sz="2000" dirty="0">
                <a:solidFill>
                  <a:schemeClr val="bg1"/>
                </a:solidFill>
                <a:latin typeface="Times New Roman" panose="02020603050405020304" pitchFamily="18" charset="0"/>
                <a:cs typeface="Times New Roman" panose="02020603050405020304" pitchFamily="18" charset="0"/>
              </a:rPr>
              <a:t>；</a:t>
            </a:r>
            <a:endParaRPr lang="zh-CN" altLang="en-US" sz="2000" dirty="0">
              <a:solidFill>
                <a:schemeClr val="bg1"/>
              </a:solidFill>
              <a:latin typeface="Times New Roman" panose="02020603050405020304" pitchFamily="18" charset="0"/>
              <a:cs typeface="Times New Roman" panose="02020603050405020304" pitchFamily="18" charset="0"/>
            </a:endParaRPr>
          </a:p>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a:solidFill>
                  <a:schemeClr val="bg1"/>
                </a:solidFill>
                <a:latin typeface="Times New Roman" panose="02020603050405020304" pitchFamily="18" charset="0"/>
                <a:cs typeface="Times New Roman" panose="02020603050405020304" pitchFamily="18" charset="0"/>
              </a:rPr>
              <a:t>begin</a:t>
            </a:r>
            <a:endParaRPr lang="en-US" altLang="zh-CN" sz="2000" dirty="0">
              <a:solidFill>
                <a:schemeClr val="bg1"/>
              </a:solidFill>
              <a:latin typeface="Times New Roman" panose="02020603050405020304" pitchFamily="18" charset="0"/>
              <a:cs typeface="Times New Roman" panose="02020603050405020304" pitchFamily="18" charset="0"/>
            </a:endParaRPr>
          </a:p>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err="1">
                <a:solidFill>
                  <a:schemeClr val="bg1"/>
                </a:solidFill>
                <a:latin typeface="Times New Roman" panose="02020603050405020304" pitchFamily="18" charset="0"/>
                <a:cs typeface="Times New Roman" panose="02020603050405020304" pitchFamily="18" charset="0"/>
              </a:rPr>
              <a:t>S.value</a:t>
            </a:r>
            <a:r>
              <a:rPr lang="en-US" altLang="zh-CN" sz="2000" dirty="0">
                <a:solidFill>
                  <a:schemeClr val="bg1"/>
                </a:solidFill>
                <a:latin typeface="Times New Roman" panose="02020603050405020304" pitchFamily="18" charset="0"/>
                <a:cs typeface="Times New Roman" panose="02020603050405020304" pitchFamily="18" charset="0"/>
              </a:rPr>
              <a:t>:=S.value-1</a:t>
            </a:r>
            <a:r>
              <a:rPr lang="zh-CN" altLang="en-US" sz="2000" dirty="0">
                <a:solidFill>
                  <a:schemeClr val="bg1"/>
                </a:solidFill>
                <a:latin typeface="Times New Roman" panose="02020603050405020304" pitchFamily="18" charset="0"/>
                <a:cs typeface="Times New Roman" panose="02020603050405020304" pitchFamily="18" charset="0"/>
              </a:rPr>
              <a:t>；</a:t>
            </a:r>
            <a:endParaRPr lang="zh-CN" altLang="en-US" sz="2000" dirty="0">
              <a:solidFill>
                <a:schemeClr val="bg1"/>
              </a:solidFill>
              <a:latin typeface="Times New Roman" panose="02020603050405020304" pitchFamily="18" charset="0"/>
              <a:cs typeface="Times New Roman" panose="02020603050405020304" pitchFamily="18" charset="0"/>
            </a:endParaRPr>
          </a:p>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a:solidFill>
                  <a:schemeClr val="bg1"/>
                </a:solidFill>
                <a:latin typeface="Times New Roman" panose="02020603050405020304" pitchFamily="18" charset="0"/>
                <a:cs typeface="Times New Roman" panose="02020603050405020304" pitchFamily="18" charset="0"/>
              </a:rPr>
              <a:t>if </a:t>
            </a:r>
            <a:r>
              <a:rPr lang="en-US" altLang="zh-CN" sz="2000" dirty="0" err="1">
                <a:solidFill>
                  <a:schemeClr val="bg1"/>
                </a:solidFill>
                <a:latin typeface="Times New Roman" panose="02020603050405020304" pitchFamily="18" charset="0"/>
                <a:cs typeface="Times New Roman" panose="02020603050405020304" pitchFamily="18" charset="0"/>
              </a:rPr>
              <a:t>S.value</a:t>
            </a:r>
            <a:r>
              <a:rPr lang="en-US" altLang="zh-CN" sz="2000" dirty="0">
                <a:solidFill>
                  <a:schemeClr val="bg1"/>
                </a:solidFill>
                <a:latin typeface="Times New Roman" panose="02020603050405020304" pitchFamily="18" charset="0"/>
                <a:cs typeface="Times New Roman" panose="02020603050405020304" pitchFamily="18" charset="0"/>
              </a:rPr>
              <a:t>&lt;0 then    		block(S.L)</a:t>
            </a:r>
            <a:r>
              <a:rPr lang="zh-CN" altLang="en-US" sz="2000" dirty="0">
                <a:solidFill>
                  <a:schemeClr val="bg1"/>
                </a:solidFill>
                <a:latin typeface="Times New Roman" panose="02020603050405020304" pitchFamily="18" charset="0"/>
                <a:cs typeface="Times New Roman" panose="02020603050405020304" pitchFamily="18" charset="0"/>
              </a:rPr>
              <a:t>；</a:t>
            </a:r>
            <a:endParaRPr lang="zh-CN" altLang="en-US" sz="2000" dirty="0">
              <a:solidFill>
                <a:schemeClr val="bg1"/>
              </a:solidFill>
              <a:latin typeface="Times New Roman" panose="02020603050405020304" pitchFamily="18" charset="0"/>
              <a:cs typeface="Times New Roman" panose="02020603050405020304" pitchFamily="18" charset="0"/>
            </a:endParaRPr>
          </a:p>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a:solidFill>
                  <a:schemeClr val="bg1"/>
                </a:solidFill>
                <a:latin typeface="Times New Roman" panose="02020603050405020304" pitchFamily="18" charset="0"/>
                <a:cs typeface="Times New Roman" panose="02020603050405020304" pitchFamily="18" charset="0"/>
              </a:rPr>
              <a:t>end </a:t>
            </a:r>
            <a:endParaRPr lang="en-US" altLang="zh-CN" sz="2000"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5652120" y="3429000"/>
            <a:ext cx="3312368" cy="2677656"/>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procedure signal(S)</a:t>
            </a:r>
            <a:endParaRPr lang="en-US" altLang="zh-CN" sz="2000" dirty="0">
              <a:latin typeface="Times New Roman" panose="02020603050405020304" pitchFamily="18" charset="0"/>
              <a:cs typeface="Times New Roman" panose="02020603050405020304" pitchFamily="18" charset="0"/>
            </a:endParaRPr>
          </a:p>
          <a:p>
            <a:pPr>
              <a:lnSpc>
                <a:spcPct val="120000"/>
              </a:lnSpc>
            </a:pP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var</a:t>
            </a:r>
            <a:r>
              <a:rPr lang="en-US" altLang="zh-CN" sz="2000" dirty="0">
                <a:latin typeface="Times New Roman" panose="02020603050405020304" pitchFamily="18" charset="0"/>
                <a:cs typeface="Times New Roman" panose="02020603050405020304" pitchFamily="18" charset="0"/>
              </a:rPr>
              <a:t> S: semaphore</a:t>
            </a:r>
            <a:r>
              <a:rPr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a:lnSpc>
                <a:spcPct val="12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begin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S.value</a:t>
            </a:r>
            <a:r>
              <a:rPr lang="en-US" altLang="zh-CN" sz="2000" dirty="0">
                <a:latin typeface="Times New Roman" panose="02020603050405020304" pitchFamily="18" charset="0"/>
                <a:cs typeface="Times New Roman" panose="02020603050405020304" pitchFamily="18" charset="0"/>
              </a:rPr>
              <a:t>:=S.value+1</a:t>
            </a:r>
            <a:r>
              <a:rPr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a:lnSpc>
                <a:spcPct val="12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if </a:t>
            </a:r>
            <a:r>
              <a:rPr lang="en-US" altLang="zh-CN" sz="2000" dirty="0" err="1">
                <a:latin typeface="Times New Roman" panose="02020603050405020304" pitchFamily="18" charset="0"/>
                <a:cs typeface="Times New Roman" panose="02020603050405020304" pitchFamily="18" charset="0"/>
              </a:rPr>
              <a:t>S.value</a:t>
            </a:r>
            <a:r>
              <a:rPr lang="en-US" altLang="zh-CN" sz="2000" dirty="0">
                <a:latin typeface="Times New Roman" panose="02020603050405020304" pitchFamily="18" charset="0"/>
                <a:cs typeface="Times New Roman" panose="02020603050405020304" pitchFamily="18" charset="0"/>
              </a:rPr>
              <a:t>&lt;=0 then 	              wakeup(S.L)</a:t>
            </a:r>
            <a:r>
              <a:rPr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a:lnSpc>
                <a:spcPct val="12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end </a:t>
            </a: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2.4 </a:t>
            </a:r>
            <a:r>
              <a:rPr lang="zh-CN" altLang="en-US" dirty="0"/>
              <a:t>经典进程同步问题</a:t>
            </a:r>
            <a:endParaRPr lang="zh-CN" altLang="en-US" dirty="0"/>
          </a:p>
        </p:txBody>
      </p:sp>
      <p:sp>
        <p:nvSpPr>
          <p:cNvPr id="3" name="日期占位符 2"/>
          <p:cNvSpPr>
            <a:spLocks noGrp="1"/>
          </p:cNvSpPr>
          <p:nvPr>
            <p:ph type="dt" sz="half" idx="10"/>
          </p:nvPr>
        </p:nvSpPr>
        <p:spPr/>
        <p:txBody>
          <a:bodyPr/>
          <a:lstStyle/>
          <a:p>
            <a:fld id="{71DF561C-A039-4877-AA4A-6908B08AB3AF}" type="datetime8">
              <a:rPr lang="zh-CN" altLang="en-US" smtClean="0"/>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内容占位符 4"/>
          <p:cNvSpPr>
            <a:spLocks noGrp="1"/>
          </p:cNvSpPr>
          <p:nvPr>
            <p:ph sz="quarter" idx="1"/>
          </p:nvPr>
        </p:nvSpPr>
        <p:spPr/>
        <p:txBody>
          <a:bodyPr/>
          <a:lstStyle/>
          <a:p>
            <a:pPr>
              <a:buNone/>
            </a:pPr>
            <a:r>
              <a:rPr lang="en-US" altLang="zh-CN" dirty="0"/>
              <a:t>2.4.3 </a:t>
            </a:r>
            <a:r>
              <a:rPr lang="zh-CN" altLang="en-US" dirty="0"/>
              <a:t>读者</a:t>
            </a:r>
            <a:r>
              <a:rPr lang="en-US" altLang="zh-CN" dirty="0"/>
              <a:t>-</a:t>
            </a:r>
            <a:r>
              <a:rPr lang="zh-CN" altLang="en-US" dirty="0"/>
              <a:t>写者问题</a:t>
            </a:r>
            <a:endParaRPr lang="zh-CN" altLang="en-US" dirty="0"/>
          </a:p>
        </p:txBody>
      </p:sp>
      <p:sp>
        <p:nvSpPr>
          <p:cNvPr id="6" name="流程图: 文档 5"/>
          <p:cNvSpPr/>
          <p:nvPr/>
        </p:nvSpPr>
        <p:spPr>
          <a:xfrm>
            <a:off x="3419872" y="2780928"/>
            <a:ext cx="1584176" cy="115212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文件</a:t>
            </a:r>
            <a:endParaRPr lang="zh-CN" altLang="en-US" sz="2800" dirty="0"/>
          </a:p>
        </p:txBody>
      </p:sp>
      <p:sp>
        <p:nvSpPr>
          <p:cNvPr id="7" name="矩形 6"/>
          <p:cNvSpPr/>
          <p:nvPr/>
        </p:nvSpPr>
        <p:spPr>
          <a:xfrm>
            <a:off x="539552" y="2564904"/>
            <a:ext cx="1872208"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solidFill>
                  <a:srgbClr val="002060"/>
                </a:solidFill>
              </a:rPr>
              <a:t>Writer</a:t>
            </a:r>
            <a:r>
              <a:rPr lang="zh-CN" altLang="en-US" sz="2400" dirty="0">
                <a:solidFill>
                  <a:srgbClr val="002060"/>
                </a:solidFill>
              </a:rPr>
              <a:t>进程</a:t>
            </a:r>
            <a:endParaRPr lang="zh-CN" altLang="en-US" sz="2400" dirty="0">
              <a:solidFill>
                <a:srgbClr val="002060"/>
              </a:solidFill>
            </a:endParaRPr>
          </a:p>
        </p:txBody>
      </p:sp>
      <p:sp>
        <p:nvSpPr>
          <p:cNvPr id="8" name="矩形 7"/>
          <p:cNvSpPr/>
          <p:nvPr/>
        </p:nvSpPr>
        <p:spPr>
          <a:xfrm>
            <a:off x="6228184" y="1988840"/>
            <a:ext cx="2160240"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solidFill>
                  <a:srgbClr val="002060"/>
                </a:solidFill>
              </a:rPr>
              <a:t>Reader</a:t>
            </a:r>
            <a:r>
              <a:rPr lang="zh-CN" altLang="en-US" sz="2400" dirty="0">
                <a:solidFill>
                  <a:srgbClr val="002060"/>
                </a:solidFill>
              </a:rPr>
              <a:t>进程</a:t>
            </a:r>
            <a:r>
              <a:rPr lang="en-US" altLang="zh-CN" sz="2400" dirty="0">
                <a:solidFill>
                  <a:srgbClr val="002060"/>
                </a:solidFill>
              </a:rPr>
              <a:t>1</a:t>
            </a:r>
            <a:endParaRPr lang="zh-CN" altLang="en-US" sz="2400" dirty="0">
              <a:solidFill>
                <a:srgbClr val="002060"/>
              </a:solidFill>
            </a:endParaRPr>
          </a:p>
        </p:txBody>
      </p:sp>
      <p:sp>
        <p:nvSpPr>
          <p:cNvPr id="9" name="矩形 8"/>
          <p:cNvSpPr/>
          <p:nvPr/>
        </p:nvSpPr>
        <p:spPr>
          <a:xfrm>
            <a:off x="6228184" y="2852936"/>
            <a:ext cx="2160240"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solidFill>
                  <a:srgbClr val="002060"/>
                </a:solidFill>
              </a:rPr>
              <a:t>Reader</a:t>
            </a:r>
            <a:r>
              <a:rPr lang="zh-CN" altLang="en-US" sz="2400" dirty="0">
                <a:solidFill>
                  <a:srgbClr val="002060"/>
                </a:solidFill>
              </a:rPr>
              <a:t>进程</a:t>
            </a:r>
            <a:r>
              <a:rPr lang="en-US" altLang="zh-CN" sz="2400" dirty="0">
                <a:solidFill>
                  <a:srgbClr val="002060"/>
                </a:solidFill>
              </a:rPr>
              <a:t>2</a:t>
            </a:r>
            <a:endParaRPr lang="zh-CN" altLang="en-US" sz="2400" dirty="0">
              <a:solidFill>
                <a:srgbClr val="002060"/>
              </a:solidFill>
            </a:endParaRPr>
          </a:p>
        </p:txBody>
      </p:sp>
      <p:sp>
        <p:nvSpPr>
          <p:cNvPr id="10" name="矩形 9"/>
          <p:cNvSpPr/>
          <p:nvPr/>
        </p:nvSpPr>
        <p:spPr>
          <a:xfrm>
            <a:off x="6228184" y="4365104"/>
            <a:ext cx="2160240"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solidFill>
                  <a:srgbClr val="002060"/>
                </a:solidFill>
              </a:rPr>
              <a:t>Reader</a:t>
            </a:r>
            <a:r>
              <a:rPr lang="zh-CN" altLang="en-US" sz="2400" dirty="0">
                <a:solidFill>
                  <a:srgbClr val="002060"/>
                </a:solidFill>
              </a:rPr>
              <a:t>进程</a:t>
            </a:r>
            <a:r>
              <a:rPr lang="en-US" altLang="zh-CN" sz="2400" dirty="0">
                <a:solidFill>
                  <a:srgbClr val="002060"/>
                </a:solidFill>
              </a:rPr>
              <a:t>n</a:t>
            </a:r>
            <a:endParaRPr lang="zh-CN" altLang="en-US" sz="2400" dirty="0">
              <a:solidFill>
                <a:srgbClr val="002060"/>
              </a:solidFill>
            </a:endParaRPr>
          </a:p>
        </p:txBody>
      </p:sp>
      <p:cxnSp>
        <p:nvCxnSpPr>
          <p:cNvPr id="11" name="直接箭头连接符 10"/>
          <p:cNvCxnSpPr>
            <a:stCxn id="7" idx="3"/>
            <a:endCxn id="6" idx="1"/>
          </p:cNvCxnSpPr>
          <p:nvPr/>
        </p:nvCxnSpPr>
        <p:spPr>
          <a:xfrm>
            <a:off x="2411760" y="2852936"/>
            <a:ext cx="1008112" cy="50405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004048" y="3212976"/>
            <a:ext cx="1296144" cy="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8" idx="1"/>
          </p:cNvCxnSpPr>
          <p:nvPr/>
        </p:nvCxnSpPr>
        <p:spPr>
          <a:xfrm flipV="1">
            <a:off x="5004048" y="2276872"/>
            <a:ext cx="1224136" cy="86409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3"/>
          </p:cNvCxnSpPr>
          <p:nvPr/>
        </p:nvCxnSpPr>
        <p:spPr>
          <a:xfrm>
            <a:off x="5004048" y="3356992"/>
            <a:ext cx="1224136" cy="1296144"/>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04248" y="3573016"/>
            <a:ext cx="800219" cy="586058"/>
          </a:xfrm>
          <a:prstGeom prst="rect">
            <a:avLst/>
          </a:prstGeom>
          <a:noFill/>
        </p:spPr>
        <p:txBody>
          <a:bodyPr vert="eaVert" wrap="none" rtlCol="0">
            <a:spAutoFit/>
          </a:bodyPr>
          <a:lstStyle/>
          <a:p>
            <a:r>
              <a:rPr lang="en-US" altLang="zh-CN" sz="4000" b="1" dirty="0"/>
              <a:t>…</a:t>
            </a:r>
            <a:endParaRPr lang="zh-CN" altLang="en-US" sz="4000" b="1" dirty="0"/>
          </a:p>
        </p:txBody>
      </p:sp>
      <p:cxnSp>
        <p:nvCxnSpPr>
          <p:cNvPr id="23" name="直接箭头连接符 22"/>
          <p:cNvCxnSpPr/>
          <p:nvPr/>
        </p:nvCxnSpPr>
        <p:spPr>
          <a:xfrm flipV="1">
            <a:off x="2411760" y="3573016"/>
            <a:ext cx="1008112" cy="720080"/>
          </a:xfrm>
          <a:prstGeom prst="straightConnector1">
            <a:avLst/>
          </a:prstGeom>
          <a:ln w="57150">
            <a:solidFill>
              <a:srgbClr val="00206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39552" y="3933056"/>
            <a:ext cx="1872208" cy="576064"/>
          </a:xfrm>
          <a:prstGeom prst="rect">
            <a:avLst/>
          </a:prstGeom>
          <a:ln>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solidFill>
                  <a:srgbClr val="002060"/>
                </a:solidFill>
              </a:rPr>
              <a:t>Writer</a:t>
            </a:r>
            <a:r>
              <a:rPr lang="zh-CN" altLang="en-US" sz="2400" dirty="0">
                <a:solidFill>
                  <a:srgbClr val="002060"/>
                </a:solidFill>
              </a:rPr>
              <a:t>进程</a:t>
            </a:r>
            <a:endParaRPr lang="zh-CN" altLang="en-US" sz="2400" dirty="0">
              <a:solidFill>
                <a:srgbClr val="002060"/>
              </a:solidFill>
            </a:endParaRPr>
          </a:p>
        </p:txBody>
      </p:sp>
      <p:cxnSp>
        <p:nvCxnSpPr>
          <p:cNvPr id="27" name="直接箭头连接符 26"/>
          <p:cNvCxnSpPr/>
          <p:nvPr/>
        </p:nvCxnSpPr>
        <p:spPr>
          <a:xfrm>
            <a:off x="1187624" y="3717032"/>
            <a:ext cx="1080120" cy="1008112"/>
          </a:xfrm>
          <a:prstGeom prst="straightConnector1">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1187624" y="3645024"/>
            <a:ext cx="936104" cy="1080120"/>
          </a:xfrm>
          <a:prstGeom prst="straightConnector1">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547664" y="5229200"/>
            <a:ext cx="5832648" cy="1126462"/>
          </a:xfrm>
          <a:prstGeom prst="rect">
            <a:avLst/>
          </a:prstGeom>
        </p:spPr>
        <p:txBody>
          <a:bodyPr wrap="square">
            <a:spAutoFit/>
          </a:bodyPr>
          <a:lstStyle/>
          <a:p>
            <a:pPr>
              <a:lnSpc>
                <a:spcPct val="140000"/>
              </a:lnSpc>
            </a:pPr>
            <a:r>
              <a:rPr lang="en-US" altLang="zh-CN" sz="2400" b="1">
                <a:latin typeface="Times New Roman" panose="02020603050405020304" pitchFamily="18" charset="0"/>
                <a:cs typeface="Times New Roman" panose="02020603050405020304" pitchFamily="18" charset="0"/>
              </a:rPr>
              <a:t>semaphore  rmutex=1</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wmutex=1</a:t>
            </a:r>
            <a:r>
              <a:rPr lang="zh-CN" altLang="en-US" sz="2400" b="1">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a:p>
            <a:pPr>
              <a:lnSpc>
                <a:spcPct val="140000"/>
              </a:lnSpc>
            </a:pPr>
            <a:r>
              <a:rPr lang="en-US" altLang="zh-CN" sz="2400" b="1">
                <a:latin typeface="Times New Roman" panose="02020603050405020304" pitchFamily="18" charset="0"/>
                <a:cs typeface="Times New Roman" panose="02020603050405020304" pitchFamily="18" charset="0"/>
              </a:rPr>
              <a:t>integer</a:t>
            </a:r>
            <a:r>
              <a:rPr lang="zh-CN" altLang="en-US" sz="2400" b="1" dirty="0">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rPr>
              <a:t>Readcount = 0</a:t>
            </a:r>
            <a:r>
              <a:rPr lang="zh-CN" altLang="en-US"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6" name="文本占位符 5"/>
          <p:cNvSpPr>
            <a:spLocks noGrp="1"/>
          </p:cNvSpPr>
          <p:nvPr>
            <p:ph type="body" sz="quarter" idx="13"/>
          </p:nvPr>
        </p:nvSpPr>
        <p:spPr>
          <a:xfrm>
            <a:off x="251520" y="476672"/>
            <a:ext cx="8207375" cy="6381328"/>
          </a:xfrm>
        </p:spPr>
        <p:txBody>
          <a:bodyPr>
            <a:normAutofit fontScale="70000" lnSpcReduction="20000"/>
          </a:bodyPr>
          <a:lstStyle/>
          <a:p>
            <a:pPr>
              <a:lnSpc>
                <a:spcPct val="120000"/>
              </a:lnSpc>
            </a:pPr>
            <a:r>
              <a:rPr lang="en-US" altLang="zh-CN" sz="3400">
                <a:latin typeface="Times New Roman" panose="02020603050405020304" pitchFamily="18" charset="0"/>
                <a:cs typeface="Times New Roman" panose="02020603050405020304" pitchFamily="18" charset="0"/>
              </a:rPr>
              <a:t>Void Reader(){</a:t>
            </a:r>
            <a:endParaRPr lang="en-US" altLang="zh-CN" sz="3400" dirty="0">
              <a:latin typeface="Times New Roman" panose="02020603050405020304" pitchFamily="18" charset="0"/>
              <a:cs typeface="Times New Roman" panose="02020603050405020304" pitchFamily="18" charset="0"/>
            </a:endParaRPr>
          </a:p>
          <a:p>
            <a:pPr>
              <a:lnSpc>
                <a:spcPct val="120000"/>
              </a:lnSpc>
            </a:pPr>
            <a:r>
              <a:rPr lang="zh-CN" altLang="en-US" sz="3400">
                <a:latin typeface="Times New Roman" panose="02020603050405020304" pitchFamily="18" charset="0"/>
                <a:cs typeface="Times New Roman" panose="02020603050405020304" pitchFamily="18" charset="0"/>
              </a:rPr>
              <a:t>　</a:t>
            </a:r>
            <a:r>
              <a:rPr lang="en-US" altLang="zh-CN" sz="3400">
                <a:latin typeface="Times New Roman" panose="02020603050405020304" pitchFamily="18" charset="0"/>
                <a:cs typeface="Times New Roman" panose="02020603050405020304" pitchFamily="18" charset="0"/>
              </a:rPr>
              <a:t>do{</a:t>
            </a:r>
            <a:endParaRPr lang="en-US" altLang="zh-CN" sz="3400" dirty="0">
              <a:latin typeface="Times New Roman" panose="02020603050405020304" pitchFamily="18" charset="0"/>
              <a:cs typeface="Times New Roman" panose="02020603050405020304" pitchFamily="18" charset="0"/>
            </a:endParaRPr>
          </a:p>
          <a:p>
            <a:pPr>
              <a:lnSpc>
                <a:spcPct val="120000"/>
              </a:lnSpc>
            </a:pPr>
            <a:r>
              <a:rPr lang="zh-CN" altLang="en-US" sz="3400" dirty="0">
                <a:latin typeface="Times New Roman" panose="02020603050405020304" pitchFamily="18" charset="0"/>
                <a:cs typeface="Times New Roman" panose="02020603050405020304" pitchFamily="18" charset="0"/>
              </a:rPr>
              <a:t>　　　</a:t>
            </a:r>
            <a:r>
              <a:rPr lang="en-US" altLang="zh-CN" sz="3400" dirty="0">
                <a:latin typeface="Times New Roman" panose="02020603050405020304" pitchFamily="18" charset="0"/>
                <a:cs typeface="Times New Roman" panose="02020603050405020304" pitchFamily="18" charset="0"/>
              </a:rPr>
              <a:t>wait(</a:t>
            </a:r>
            <a:r>
              <a:rPr lang="en-US" altLang="zh-CN" sz="3400" dirty="0" err="1">
                <a:latin typeface="Times New Roman" panose="02020603050405020304" pitchFamily="18" charset="0"/>
                <a:cs typeface="Times New Roman" panose="02020603050405020304" pitchFamily="18" charset="0"/>
              </a:rPr>
              <a:t>rmutex</a:t>
            </a:r>
            <a:r>
              <a:rPr lang="en-US" altLang="zh-CN" sz="3400" dirty="0">
                <a:latin typeface="Times New Roman" panose="02020603050405020304" pitchFamily="18" charset="0"/>
                <a:cs typeface="Times New Roman" panose="02020603050405020304" pitchFamily="18" charset="0"/>
              </a:rPr>
              <a:t>)</a:t>
            </a:r>
            <a:r>
              <a:rPr lang="zh-CN" altLang="en-US" sz="3400" dirty="0">
                <a:latin typeface="Times New Roman" panose="02020603050405020304" pitchFamily="18" charset="0"/>
                <a:cs typeface="Times New Roman" panose="02020603050405020304" pitchFamily="18" charset="0"/>
              </a:rPr>
              <a:t>；</a:t>
            </a:r>
            <a:endParaRPr lang="zh-CN" altLang="en-US" sz="3400" dirty="0">
              <a:latin typeface="Times New Roman" panose="02020603050405020304" pitchFamily="18" charset="0"/>
              <a:cs typeface="Times New Roman" panose="02020603050405020304" pitchFamily="18" charset="0"/>
            </a:endParaRPr>
          </a:p>
          <a:p>
            <a:pPr>
              <a:lnSpc>
                <a:spcPct val="120000"/>
              </a:lnSpc>
            </a:pPr>
            <a:r>
              <a:rPr lang="zh-CN" altLang="en-US" sz="3400" dirty="0">
                <a:latin typeface="Times New Roman" panose="02020603050405020304" pitchFamily="18" charset="0"/>
                <a:cs typeface="Times New Roman" panose="02020603050405020304" pitchFamily="18" charset="0"/>
              </a:rPr>
              <a:t>　　    </a:t>
            </a:r>
            <a:r>
              <a:rPr lang="en-US" altLang="zh-CN" sz="3400" dirty="0">
                <a:latin typeface="Times New Roman" panose="02020603050405020304" pitchFamily="18" charset="0"/>
                <a:cs typeface="Times New Roman" panose="02020603050405020304" pitchFamily="18" charset="0"/>
              </a:rPr>
              <a:t>if </a:t>
            </a:r>
            <a:r>
              <a:rPr lang="en-US" altLang="zh-CN" sz="3400" dirty="0" err="1">
                <a:latin typeface="Times New Roman" panose="02020603050405020304" pitchFamily="18" charset="0"/>
                <a:cs typeface="Times New Roman" panose="02020603050405020304" pitchFamily="18" charset="0"/>
              </a:rPr>
              <a:t>readcount</a:t>
            </a:r>
            <a:r>
              <a:rPr lang="en-US" altLang="zh-CN" sz="3400" dirty="0">
                <a:latin typeface="Times New Roman" panose="02020603050405020304" pitchFamily="18" charset="0"/>
                <a:cs typeface="Times New Roman" panose="02020603050405020304" pitchFamily="18" charset="0"/>
              </a:rPr>
              <a:t>=0 then wait(</a:t>
            </a:r>
            <a:r>
              <a:rPr lang="en-US" altLang="zh-CN" sz="3400" dirty="0" err="1">
                <a:latin typeface="Times New Roman" panose="02020603050405020304" pitchFamily="18" charset="0"/>
                <a:cs typeface="Times New Roman" panose="02020603050405020304" pitchFamily="18" charset="0"/>
              </a:rPr>
              <a:t>wmutex</a:t>
            </a:r>
            <a:r>
              <a:rPr lang="en-US" altLang="zh-CN" sz="3400" dirty="0">
                <a:latin typeface="Times New Roman" panose="02020603050405020304" pitchFamily="18" charset="0"/>
                <a:cs typeface="Times New Roman" panose="02020603050405020304" pitchFamily="18" charset="0"/>
              </a:rPr>
              <a:t>)</a:t>
            </a:r>
            <a:r>
              <a:rPr lang="zh-CN" altLang="en-US" sz="3400" dirty="0">
                <a:latin typeface="Times New Roman" panose="02020603050405020304" pitchFamily="18" charset="0"/>
                <a:cs typeface="Times New Roman" panose="02020603050405020304" pitchFamily="18" charset="0"/>
              </a:rPr>
              <a:t>；</a:t>
            </a:r>
            <a:endParaRPr lang="zh-CN" altLang="en-US" sz="3400" dirty="0">
              <a:latin typeface="Times New Roman" panose="02020603050405020304" pitchFamily="18" charset="0"/>
              <a:cs typeface="Times New Roman" panose="02020603050405020304" pitchFamily="18" charset="0"/>
            </a:endParaRPr>
          </a:p>
          <a:p>
            <a:pPr>
              <a:lnSpc>
                <a:spcPct val="120000"/>
              </a:lnSpc>
            </a:pPr>
            <a:r>
              <a:rPr lang="zh-CN" altLang="en-US" sz="3400" dirty="0">
                <a:latin typeface="Times New Roman" panose="02020603050405020304" pitchFamily="18" charset="0"/>
                <a:cs typeface="Times New Roman" panose="02020603050405020304" pitchFamily="18" charset="0"/>
              </a:rPr>
              <a:t>　　　</a:t>
            </a:r>
            <a:r>
              <a:rPr lang="zh-CN" altLang="en-US" sz="3400">
                <a:latin typeface="Times New Roman" panose="02020603050405020304" pitchFamily="18" charset="0"/>
                <a:cs typeface="Times New Roman" panose="02020603050405020304" pitchFamily="18" charset="0"/>
              </a:rPr>
              <a:t>　</a:t>
            </a:r>
            <a:r>
              <a:rPr lang="en-US" altLang="zh-CN" sz="3400">
                <a:latin typeface="Times New Roman" panose="02020603050405020304" pitchFamily="18" charset="0"/>
                <a:cs typeface="Times New Roman" panose="02020603050405020304" pitchFamily="18" charset="0"/>
              </a:rPr>
              <a:t>Readcount++</a:t>
            </a:r>
            <a:r>
              <a:rPr lang="zh-CN" altLang="en-US" sz="3400">
                <a:latin typeface="Times New Roman" panose="02020603050405020304" pitchFamily="18" charset="0"/>
                <a:cs typeface="Times New Roman" panose="02020603050405020304" pitchFamily="18" charset="0"/>
              </a:rPr>
              <a:t>；</a:t>
            </a:r>
            <a:endParaRPr lang="zh-CN" altLang="en-US" sz="3400" dirty="0">
              <a:latin typeface="Times New Roman" panose="02020603050405020304" pitchFamily="18" charset="0"/>
              <a:cs typeface="Times New Roman" panose="02020603050405020304" pitchFamily="18" charset="0"/>
            </a:endParaRPr>
          </a:p>
          <a:p>
            <a:pPr>
              <a:lnSpc>
                <a:spcPct val="120000"/>
              </a:lnSpc>
            </a:pPr>
            <a:r>
              <a:rPr lang="zh-CN" altLang="en-US" sz="3400" dirty="0">
                <a:latin typeface="Times New Roman" panose="02020603050405020304" pitchFamily="18" charset="0"/>
                <a:cs typeface="Times New Roman" panose="02020603050405020304" pitchFamily="18" charset="0"/>
              </a:rPr>
              <a:t>　　　</a:t>
            </a:r>
            <a:r>
              <a:rPr lang="en-US" altLang="zh-CN" sz="3400" dirty="0">
                <a:latin typeface="Times New Roman" panose="02020603050405020304" pitchFamily="18" charset="0"/>
                <a:cs typeface="Times New Roman" panose="02020603050405020304" pitchFamily="18" charset="0"/>
              </a:rPr>
              <a:t>signal(</a:t>
            </a:r>
            <a:r>
              <a:rPr lang="en-US" altLang="zh-CN" sz="3400" dirty="0" err="1">
                <a:latin typeface="Times New Roman" panose="02020603050405020304" pitchFamily="18" charset="0"/>
                <a:cs typeface="Times New Roman" panose="02020603050405020304" pitchFamily="18" charset="0"/>
              </a:rPr>
              <a:t>rmutex</a:t>
            </a:r>
            <a:r>
              <a:rPr lang="en-US" altLang="zh-CN" sz="3400" dirty="0">
                <a:latin typeface="Times New Roman" panose="02020603050405020304" pitchFamily="18" charset="0"/>
                <a:cs typeface="Times New Roman" panose="02020603050405020304" pitchFamily="18" charset="0"/>
              </a:rPr>
              <a:t>)</a:t>
            </a:r>
            <a:r>
              <a:rPr lang="zh-CN" altLang="en-US" sz="3400" dirty="0">
                <a:latin typeface="Times New Roman" panose="02020603050405020304" pitchFamily="18" charset="0"/>
                <a:cs typeface="Times New Roman" panose="02020603050405020304" pitchFamily="18" charset="0"/>
              </a:rPr>
              <a:t>； </a:t>
            </a:r>
            <a:endParaRPr lang="zh-CN" altLang="en-US" sz="3400" dirty="0">
              <a:latin typeface="Times New Roman" panose="02020603050405020304" pitchFamily="18" charset="0"/>
              <a:cs typeface="Times New Roman" panose="02020603050405020304" pitchFamily="18" charset="0"/>
            </a:endParaRPr>
          </a:p>
          <a:p>
            <a:pPr>
              <a:lnSpc>
                <a:spcPct val="120000"/>
              </a:lnSpc>
            </a:pPr>
            <a:endParaRPr lang="en-US" altLang="zh-CN" sz="3400" dirty="0">
              <a:latin typeface="Times New Roman" panose="02020603050405020304" pitchFamily="18" charset="0"/>
              <a:cs typeface="Times New Roman" panose="02020603050405020304" pitchFamily="18" charset="0"/>
            </a:endParaRPr>
          </a:p>
          <a:p>
            <a:pPr>
              <a:lnSpc>
                <a:spcPct val="120000"/>
              </a:lnSpc>
            </a:pPr>
            <a:r>
              <a:rPr lang="zh-CN" altLang="en-US" sz="3400" dirty="0">
                <a:latin typeface="Times New Roman" panose="02020603050405020304" pitchFamily="18" charset="0"/>
                <a:cs typeface="Times New Roman" panose="02020603050405020304" pitchFamily="18" charset="0"/>
              </a:rPr>
              <a:t>　　　</a:t>
            </a:r>
            <a:r>
              <a:rPr lang="en-US" altLang="zh-CN" sz="3400" dirty="0">
                <a:latin typeface="Times New Roman" panose="02020603050405020304" pitchFamily="18" charset="0"/>
                <a:cs typeface="Times New Roman" panose="02020603050405020304" pitchFamily="18" charset="0"/>
              </a:rPr>
              <a:t>perform read operation</a:t>
            </a:r>
            <a:r>
              <a:rPr lang="zh-CN" altLang="en-US" sz="3400" dirty="0">
                <a:latin typeface="Times New Roman" panose="02020603050405020304" pitchFamily="18" charset="0"/>
                <a:cs typeface="Times New Roman" panose="02020603050405020304" pitchFamily="18" charset="0"/>
              </a:rPr>
              <a:t>；</a:t>
            </a:r>
            <a:endParaRPr lang="zh-CN" altLang="en-US" sz="3400" dirty="0">
              <a:latin typeface="Times New Roman" panose="02020603050405020304" pitchFamily="18" charset="0"/>
              <a:cs typeface="Times New Roman" panose="02020603050405020304" pitchFamily="18" charset="0"/>
            </a:endParaRPr>
          </a:p>
          <a:p>
            <a:pPr>
              <a:lnSpc>
                <a:spcPct val="120000"/>
              </a:lnSpc>
            </a:pPr>
            <a:r>
              <a:rPr lang="zh-CN" altLang="en-US" sz="3400" dirty="0">
                <a:latin typeface="Times New Roman" panose="02020603050405020304" pitchFamily="18" charset="0"/>
                <a:cs typeface="Times New Roman" panose="02020603050405020304" pitchFamily="18" charset="0"/>
              </a:rPr>
              <a:t>　　　　　　　　　　　</a:t>
            </a:r>
            <a:endParaRPr lang="zh-CN" altLang="en-US" sz="3400" dirty="0">
              <a:latin typeface="Times New Roman" panose="02020603050405020304" pitchFamily="18" charset="0"/>
              <a:cs typeface="Times New Roman" panose="02020603050405020304" pitchFamily="18" charset="0"/>
            </a:endParaRPr>
          </a:p>
          <a:p>
            <a:pPr>
              <a:lnSpc>
                <a:spcPct val="120000"/>
              </a:lnSpc>
            </a:pPr>
            <a:r>
              <a:rPr lang="zh-CN" altLang="en-US" sz="3400" dirty="0">
                <a:latin typeface="Times New Roman" panose="02020603050405020304" pitchFamily="18" charset="0"/>
                <a:cs typeface="Times New Roman" panose="02020603050405020304" pitchFamily="18" charset="0"/>
              </a:rPr>
              <a:t>　　　</a:t>
            </a:r>
            <a:r>
              <a:rPr lang="en-US" altLang="zh-CN" sz="3400" dirty="0">
                <a:latin typeface="Times New Roman" panose="02020603050405020304" pitchFamily="18" charset="0"/>
                <a:cs typeface="Times New Roman" panose="02020603050405020304" pitchFamily="18" charset="0"/>
              </a:rPr>
              <a:t>wait(</a:t>
            </a:r>
            <a:r>
              <a:rPr lang="en-US" altLang="zh-CN" sz="3400" dirty="0" err="1">
                <a:latin typeface="Times New Roman" panose="02020603050405020304" pitchFamily="18" charset="0"/>
                <a:cs typeface="Times New Roman" panose="02020603050405020304" pitchFamily="18" charset="0"/>
              </a:rPr>
              <a:t>rmutex</a:t>
            </a:r>
            <a:r>
              <a:rPr lang="en-US" altLang="zh-CN" sz="3400" dirty="0">
                <a:latin typeface="Times New Roman" panose="02020603050405020304" pitchFamily="18" charset="0"/>
                <a:cs typeface="Times New Roman" panose="02020603050405020304" pitchFamily="18" charset="0"/>
              </a:rPr>
              <a:t>)</a:t>
            </a:r>
            <a:r>
              <a:rPr lang="zh-CN" altLang="en-US" sz="3400" dirty="0">
                <a:latin typeface="Times New Roman" panose="02020603050405020304" pitchFamily="18" charset="0"/>
                <a:cs typeface="Times New Roman" panose="02020603050405020304" pitchFamily="18" charset="0"/>
              </a:rPr>
              <a:t>；</a:t>
            </a:r>
            <a:endParaRPr lang="zh-CN" altLang="en-US" sz="3400" dirty="0">
              <a:latin typeface="Times New Roman" panose="02020603050405020304" pitchFamily="18" charset="0"/>
              <a:cs typeface="Times New Roman" panose="02020603050405020304" pitchFamily="18" charset="0"/>
            </a:endParaRPr>
          </a:p>
          <a:p>
            <a:pPr>
              <a:lnSpc>
                <a:spcPct val="120000"/>
              </a:lnSpc>
            </a:pPr>
            <a:r>
              <a:rPr lang="zh-CN" altLang="en-US" sz="3400" dirty="0">
                <a:latin typeface="Times New Roman" panose="02020603050405020304" pitchFamily="18" charset="0"/>
                <a:cs typeface="Times New Roman" panose="02020603050405020304" pitchFamily="18" charset="0"/>
              </a:rPr>
              <a:t>　　</a:t>
            </a:r>
            <a:r>
              <a:rPr lang="zh-CN" altLang="en-US" sz="3400">
                <a:latin typeface="Times New Roman" panose="02020603050405020304" pitchFamily="18" charset="0"/>
                <a:cs typeface="Times New Roman" panose="02020603050405020304" pitchFamily="18" charset="0"/>
              </a:rPr>
              <a:t>　</a:t>
            </a:r>
            <a:r>
              <a:rPr lang="en-US" altLang="zh-CN" sz="3400">
                <a:latin typeface="Times New Roman" panose="02020603050405020304" pitchFamily="18" charset="0"/>
                <a:cs typeface="Times New Roman" panose="02020603050405020304" pitchFamily="18" charset="0"/>
              </a:rPr>
              <a:t>readcount--</a:t>
            </a:r>
            <a:r>
              <a:rPr lang="zh-CN" altLang="en-US" sz="3400">
                <a:latin typeface="Times New Roman" panose="02020603050405020304" pitchFamily="18" charset="0"/>
                <a:cs typeface="Times New Roman" panose="02020603050405020304" pitchFamily="18" charset="0"/>
              </a:rPr>
              <a:t>；</a:t>
            </a:r>
            <a:endParaRPr lang="zh-CN" altLang="en-US" sz="3400" dirty="0">
              <a:latin typeface="Times New Roman" panose="02020603050405020304" pitchFamily="18" charset="0"/>
              <a:cs typeface="Times New Roman" panose="02020603050405020304" pitchFamily="18" charset="0"/>
            </a:endParaRPr>
          </a:p>
          <a:p>
            <a:pPr>
              <a:lnSpc>
                <a:spcPct val="120000"/>
              </a:lnSpc>
            </a:pPr>
            <a:r>
              <a:rPr lang="zh-CN" altLang="en-US" sz="3400" dirty="0">
                <a:latin typeface="Times New Roman" panose="02020603050405020304" pitchFamily="18" charset="0"/>
                <a:cs typeface="Times New Roman" panose="02020603050405020304" pitchFamily="18" charset="0"/>
              </a:rPr>
              <a:t>　　　</a:t>
            </a:r>
            <a:r>
              <a:rPr lang="en-US" altLang="zh-CN" sz="3400" dirty="0">
                <a:latin typeface="Times New Roman" panose="02020603050405020304" pitchFamily="18" charset="0"/>
                <a:cs typeface="Times New Roman" panose="02020603050405020304" pitchFamily="18" charset="0"/>
              </a:rPr>
              <a:t>if </a:t>
            </a:r>
            <a:r>
              <a:rPr lang="en-US" altLang="zh-CN" sz="3400" dirty="0" err="1">
                <a:latin typeface="Times New Roman" panose="02020603050405020304" pitchFamily="18" charset="0"/>
                <a:cs typeface="Times New Roman" panose="02020603050405020304" pitchFamily="18" charset="0"/>
              </a:rPr>
              <a:t>readcount</a:t>
            </a:r>
            <a:r>
              <a:rPr lang="en-US" altLang="zh-CN" sz="3400" dirty="0">
                <a:latin typeface="Times New Roman" panose="02020603050405020304" pitchFamily="18" charset="0"/>
                <a:cs typeface="Times New Roman" panose="02020603050405020304" pitchFamily="18" charset="0"/>
              </a:rPr>
              <a:t>=0 then signal(</a:t>
            </a:r>
            <a:r>
              <a:rPr lang="en-US" altLang="zh-CN" sz="3400" dirty="0" err="1">
                <a:latin typeface="Times New Roman" panose="02020603050405020304" pitchFamily="18" charset="0"/>
                <a:cs typeface="Times New Roman" panose="02020603050405020304" pitchFamily="18" charset="0"/>
              </a:rPr>
              <a:t>wmutex</a:t>
            </a:r>
            <a:r>
              <a:rPr lang="en-US" altLang="zh-CN" sz="3400" dirty="0">
                <a:latin typeface="Times New Roman" panose="02020603050405020304" pitchFamily="18" charset="0"/>
                <a:cs typeface="Times New Roman" panose="02020603050405020304" pitchFamily="18" charset="0"/>
              </a:rPr>
              <a:t>)</a:t>
            </a:r>
            <a:r>
              <a:rPr lang="zh-CN" altLang="en-US" sz="3400" dirty="0">
                <a:latin typeface="Times New Roman" panose="02020603050405020304" pitchFamily="18" charset="0"/>
                <a:cs typeface="Times New Roman" panose="02020603050405020304" pitchFamily="18" charset="0"/>
              </a:rPr>
              <a:t>；</a:t>
            </a:r>
            <a:endParaRPr lang="zh-CN" altLang="en-US" sz="3400" dirty="0">
              <a:latin typeface="Times New Roman" panose="02020603050405020304" pitchFamily="18" charset="0"/>
              <a:cs typeface="Times New Roman" panose="02020603050405020304" pitchFamily="18" charset="0"/>
            </a:endParaRPr>
          </a:p>
          <a:p>
            <a:pPr>
              <a:lnSpc>
                <a:spcPct val="120000"/>
              </a:lnSpc>
            </a:pPr>
            <a:r>
              <a:rPr lang="zh-CN" altLang="en-US" sz="3400" dirty="0">
                <a:latin typeface="Times New Roman" panose="02020603050405020304" pitchFamily="18" charset="0"/>
                <a:cs typeface="Times New Roman" panose="02020603050405020304" pitchFamily="18" charset="0"/>
              </a:rPr>
              <a:t>　　　</a:t>
            </a:r>
            <a:r>
              <a:rPr lang="en-US" altLang="zh-CN" sz="3400" dirty="0">
                <a:latin typeface="Times New Roman" panose="02020603050405020304" pitchFamily="18" charset="0"/>
                <a:cs typeface="Times New Roman" panose="02020603050405020304" pitchFamily="18" charset="0"/>
              </a:rPr>
              <a:t>signal(</a:t>
            </a:r>
            <a:r>
              <a:rPr lang="en-US" altLang="zh-CN" sz="3400" dirty="0" err="1">
                <a:latin typeface="Times New Roman" panose="02020603050405020304" pitchFamily="18" charset="0"/>
                <a:cs typeface="Times New Roman" panose="02020603050405020304" pitchFamily="18" charset="0"/>
              </a:rPr>
              <a:t>rmutex</a:t>
            </a:r>
            <a:r>
              <a:rPr lang="en-US" altLang="zh-CN" sz="3400" dirty="0">
                <a:latin typeface="Times New Roman" panose="02020603050405020304" pitchFamily="18" charset="0"/>
                <a:cs typeface="Times New Roman" panose="02020603050405020304" pitchFamily="18" charset="0"/>
              </a:rPr>
              <a:t>)</a:t>
            </a:r>
            <a:r>
              <a:rPr lang="zh-CN" altLang="en-US" sz="3400" dirty="0">
                <a:latin typeface="Times New Roman" panose="02020603050405020304" pitchFamily="18" charset="0"/>
                <a:cs typeface="Times New Roman" panose="02020603050405020304" pitchFamily="18" charset="0"/>
              </a:rPr>
              <a:t>；</a:t>
            </a:r>
            <a:endParaRPr lang="zh-CN" altLang="en-US" sz="3400" dirty="0">
              <a:latin typeface="Times New Roman" panose="02020603050405020304" pitchFamily="18" charset="0"/>
              <a:cs typeface="Times New Roman" panose="02020603050405020304" pitchFamily="18" charset="0"/>
            </a:endParaRPr>
          </a:p>
          <a:p>
            <a:pPr>
              <a:lnSpc>
                <a:spcPct val="120000"/>
              </a:lnSpc>
            </a:pPr>
            <a:r>
              <a:rPr lang="en-US" altLang="zh-CN" sz="3400">
                <a:latin typeface="Times New Roman" panose="02020603050405020304" pitchFamily="18" charset="0"/>
                <a:cs typeface="Times New Roman" panose="02020603050405020304" pitchFamily="18" charset="0"/>
              </a:rPr>
              <a:t>        }while(true) }</a:t>
            </a:r>
            <a:endParaRPr lang="zh-CN" altLang="en-US" sz="3400" dirty="0">
              <a:latin typeface="Times New Roman" panose="02020603050405020304" pitchFamily="18" charset="0"/>
              <a:cs typeface="Times New Roman" panose="02020603050405020304" pitchFamily="18" charset="0"/>
            </a:endParaRPr>
          </a:p>
          <a:p>
            <a:endParaRPr lang="zh-CN" altLang="en-US" dirty="0"/>
          </a:p>
        </p:txBody>
      </p:sp>
      <p:sp>
        <p:nvSpPr>
          <p:cNvPr id="7" name="Text Box 6"/>
          <p:cNvSpPr txBox="1">
            <a:spLocks noChangeArrowheads="1"/>
          </p:cNvSpPr>
          <p:nvPr/>
        </p:nvSpPr>
        <p:spPr bwMode="auto">
          <a:xfrm>
            <a:off x="2217802" y="3212976"/>
            <a:ext cx="553998" cy="388889"/>
          </a:xfrm>
          <a:prstGeom prst="rect">
            <a:avLst/>
          </a:prstGeom>
          <a:noFill/>
          <a:ln w="9525">
            <a:noFill/>
            <a:miter lim="800000"/>
          </a:ln>
        </p:spPr>
        <p:txBody>
          <a:bodyPr vert="eaVert" wrap="square">
            <a:spAutoFit/>
          </a:bodyPr>
          <a:lstStyle/>
          <a:p>
            <a:r>
              <a:rPr lang="en-US" altLang="zh-CN" sz="2400" b="1" dirty="0"/>
              <a:t>…</a:t>
            </a:r>
            <a:endParaRPr lang="en-US" altLang="zh-CN" sz="2400" b="1" dirty="0"/>
          </a:p>
        </p:txBody>
      </p:sp>
      <p:sp>
        <p:nvSpPr>
          <p:cNvPr id="8" name="Text Box 6"/>
          <p:cNvSpPr txBox="1">
            <a:spLocks noChangeArrowheads="1"/>
          </p:cNvSpPr>
          <p:nvPr/>
        </p:nvSpPr>
        <p:spPr bwMode="auto">
          <a:xfrm>
            <a:off x="2217802" y="4005064"/>
            <a:ext cx="553998" cy="388889"/>
          </a:xfrm>
          <a:prstGeom prst="rect">
            <a:avLst/>
          </a:prstGeom>
          <a:noFill/>
          <a:ln w="9525">
            <a:noFill/>
            <a:miter lim="800000"/>
          </a:ln>
        </p:spPr>
        <p:txBody>
          <a:bodyPr vert="eaVert" wrap="square">
            <a:spAutoFit/>
          </a:bodyPr>
          <a:lstStyle/>
          <a:p>
            <a:r>
              <a:rPr lang="en-US" altLang="zh-CN" sz="2400" b="1" dirty="0"/>
              <a:t>…</a:t>
            </a:r>
            <a:endParaRPr lang="en-US" altLang="zh-CN" sz="2400" b="1" dirty="0"/>
          </a:p>
        </p:txBody>
      </p:sp>
      <p:sp>
        <p:nvSpPr>
          <p:cNvPr id="9" name="Rectangle 1029"/>
          <p:cNvSpPr>
            <a:spLocks noChangeArrowheads="1"/>
          </p:cNvSpPr>
          <p:nvPr/>
        </p:nvSpPr>
        <p:spPr bwMode="auto">
          <a:xfrm>
            <a:off x="1187624" y="1412776"/>
            <a:ext cx="1800200" cy="360040"/>
          </a:xfrm>
          <a:prstGeom prst="rect">
            <a:avLst/>
          </a:prstGeom>
          <a:noFill/>
          <a:ln w="28575">
            <a:solidFill>
              <a:srgbClr val="FF0000"/>
            </a:solidFill>
            <a:miter lim="800000"/>
          </a:ln>
        </p:spPr>
        <p:txBody>
          <a:bodyPr wrap="none" anchor="ctr"/>
          <a:lstStyle/>
          <a:p>
            <a:endParaRPr lang="zh-CN" altLang="en-US"/>
          </a:p>
        </p:txBody>
      </p:sp>
      <p:sp>
        <p:nvSpPr>
          <p:cNvPr id="10" name="Rectangle 1029"/>
          <p:cNvSpPr>
            <a:spLocks noChangeArrowheads="1"/>
          </p:cNvSpPr>
          <p:nvPr/>
        </p:nvSpPr>
        <p:spPr bwMode="auto">
          <a:xfrm>
            <a:off x="3707904" y="1916832"/>
            <a:ext cx="1800200" cy="360040"/>
          </a:xfrm>
          <a:prstGeom prst="rect">
            <a:avLst/>
          </a:prstGeom>
          <a:noFill/>
          <a:ln w="28575">
            <a:solidFill>
              <a:srgbClr val="00B050"/>
            </a:solidFill>
            <a:miter lim="800000"/>
          </a:ln>
        </p:spPr>
        <p:txBody>
          <a:bodyPr wrap="none" anchor="ctr"/>
          <a:lstStyle/>
          <a:p>
            <a:endParaRPr lang="zh-CN" altLang="en-US"/>
          </a:p>
        </p:txBody>
      </p:sp>
      <p:sp>
        <p:nvSpPr>
          <p:cNvPr id="11" name="Rectangle 1029"/>
          <p:cNvSpPr>
            <a:spLocks noChangeArrowheads="1"/>
          </p:cNvSpPr>
          <p:nvPr/>
        </p:nvSpPr>
        <p:spPr bwMode="auto">
          <a:xfrm>
            <a:off x="1259632" y="2780928"/>
            <a:ext cx="1800200" cy="360040"/>
          </a:xfrm>
          <a:prstGeom prst="rect">
            <a:avLst/>
          </a:prstGeom>
          <a:noFill/>
          <a:ln w="28575">
            <a:solidFill>
              <a:srgbClr val="FF0000"/>
            </a:solidFill>
            <a:miter lim="800000"/>
          </a:ln>
        </p:spPr>
        <p:txBody>
          <a:bodyPr wrap="none" anchor="ctr"/>
          <a:lstStyle/>
          <a:p>
            <a:endParaRPr lang="zh-CN" altLang="en-US"/>
          </a:p>
        </p:txBody>
      </p:sp>
      <p:sp>
        <p:nvSpPr>
          <p:cNvPr id="12" name="Rectangle 1029"/>
          <p:cNvSpPr>
            <a:spLocks noChangeArrowheads="1"/>
          </p:cNvSpPr>
          <p:nvPr/>
        </p:nvSpPr>
        <p:spPr bwMode="auto">
          <a:xfrm>
            <a:off x="1187624" y="4509120"/>
            <a:ext cx="1800200" cy="360040"/>
          </a:xfrm>
          <a:prstGeom prst="rect">
            <a:avLst/>
          </a:prstGeom>
          <a:noFill/>
          <a:ln w="28575">
            <a:solidFill>
              <a:srgbClr val="0070C0"/>
            </a:solidFill>
            <a:miter lim="800000"/>
          </a:ln>
        </p:spPr>
        <p:txBody>
          <a:bodyPr wrap="none" anchor="ctr"/>
          <a:lstStyle/>
          <a:p>
            <a:endParaRPr lang="zh-CN" altLang="en-US"/>
          </a:p>
        </p:txBody>
      </p:sp>
      <p:sp>
        <p:nvSpPr>
          <p:cNvPr id="13" name="Rectangle 1029"/>
          <p:cNvSpPr>
            <a:spLocks noChangeArrowheads="1"/>
          </p:cNvSpPr>
          <p:nvPr/>
        </p:nvSpPr>
        <p:spPr bwMode="auto">
          <a:xfrm>
            <a:off x="1259632" y="5877272"/>
            <a:ext cx="1800200" cy="360040"/>
          </a:xfrm>
          <a:prstGeom prst="rect">
            <a:avLst/>
          </a:prstGeom>
          <a:noFill/>
          <a:ln w="28575">
            <a:solidFill>
              <a:srgbClr val="0070C0"/>
            </a:solidFill>
            <a:miter lim="800000"/>
          </a:ln>
        </p:spPr>
        <p:txBody>
          <a:bodyPr wrap="none" anchor="ctr"/>
          <a:lstStyle/>
          <a:p>
            <a:endParaRPr lang="zh-CN" altLang="en-US"/>
          </a:p>
        </p:txBody>
      </p:sp>
      <p:sp>
        <p:nvSpPr>
          <p:cNvPr id="14" name="Rectangle 1029"/>
          <p:cNvSpPr>
            <a:spLocks noChangeArrowheads="1"/>
          </p:cNvSpPr>
          <p:nvPr/>
        </p:nvSpPr>
        <p:spPr bwMode="auto">
          <a:xfrm>
            <a:off x="3707904" y="5445224"/>
            <a:ext cx="2088232" cy="360040"/>
          </a:xfrm>
          <a:prstGeom prst="rect">
            <a:avLst/>
          </a:prstGeom>
          <a:noFill/>
          <a:ln w="28575">
            <a:solidFill>
              <a:srgbClr val="00B050"/>
            </a:solidFill>
            <a:miter lim="800000"/>
          </a:ln>
        </p:spPr>
        <p:txBody>
          <a:bodyPr wrap="none" anchor="ctr"/>
          <a:lstStyle/>
          <a:p>
            <a:endParaRPr lang="zh-CN" altLang="en-US"/>
          </a:p>
        </p:txBody>
      </p:sp>
      <p:sp>
        <p:nvSpPr>
          <p:cNvPr id="15" name="TextBox 14"/>
          <p:cNvSpPr txBox="1"/>
          <p:nvPr/>
        </p:nvSpPr>
        <p:spPr>
          <a:xfrm>
            <a:off x="5940152" y="535320"/>
            <a:ext cx="3096344" cy="23980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procedure wait(S)</a:t>
            </a:r>
            <a:endParaRPr lang="en-US" altLang="zh-CN" dirty="0">
              <a:solidFill>
                <a:schemeClr val="bg1"/>
              </a:solidFill>
              <a:latin typeface="Times New Roman" panose="02020603050405020304" pitchFamily="18" charset="0"/>
              <a:cs typeface="Times New Roman" panose="02020603050405020304" pitchFamily="18" charset="0"/>
            </a:endParaRPr>
          </a:p>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err="1">
                <a:solidFill>
                  <a:schemeClr val="bg1"/>
                </a:solidFill>
                <a:latin typeface="Times New Roman" panose="02020603050405020304" pitchFamily="18" charset="0"/>
                <a:cs typeface="Times New Roman" panose="02020603050405020304" pitchFamily="18" charset="0"/>
              </a:rPr>
              <a:t>var</a:t>
            </a:r>
            <a:r>
              <a:rPr lang="en-US" altLang="zh-CN" dirty="0">
                <a:solidFill>
                  <a:schemeClr val="bg1"/>
                </a:solidFill>
                <a:latin typeface="Times New Roman" panose="02020603050405020304" pitchFamily="18" charset="0"/>
                <a:cs typeface="Times New Roman" panose="02020603050405020304" pitchFamily="18" charset="0"/>
              </a:rPr>
              <a:t> S</a:t>
            </a:r>
            <a:r>
              <a:rPr lang="zh-CN" altLang="en-US" dirty="0">
                <a:solidFill>
                  <a:schemeClr val="bg1"/>
                </a:solidFill>
                <a:latin typeface="Times New Roman" panose="02020603050405020304" pitchFamily="18" charset="0"/>
                <a:cs typeface="Times New Roman" panose="02020603050405020304" pitchFamily="18" charset="0"/>
              </a:rPr>
              <a:t>：</a:t>
            </a:r>
            <a:r>
              <a:rPr lang="en-US" altLang="zh-CN" dirty="0">
                <a:solidFill>
                  <a:schemeClr val="bg1"/>
                </a:solidFill>
                <a:latin typeface="Times New Roman" panose="02020603050405020304" pitchFamily="18" charset="0"/>
                <a:cs typeface="Times New Roman" panose="02020603050405020304" pitchFamily="18" charset="0"/>
              </a:rPr>
              <a:t>semaphore</a:t>
            </a:r>
            <a:r>
              <a:rPr lang="zh-CN" altLang="en-US" dirty="0">
                <a:solidFill>
                  <a:schemeClr val="bg1"/>
                </a:solidFill>
                <a:latin typeface="Times New Roman" panose="02020603050405020304" pitchFamily="18" charset="0"/>
                <a:cs typeface="Times New Roman" panose="02020603050405020304" pitchFamily="18" charset="0"/>
              </a:rPr>
              <a:t>；</a:t>
            </a:r>
            <a:endParaRPr lang="zh-CN" altLang="en-US" dirty="0">
              <a:solidFill>
                <a:schemeClr val="bg1"/>
              </a:solidFill>
              <a:latin typeface="Times New Roman" panose="02020603050405020304" pitchFamily="18" charset="0"/>
              <a:cs typeface="Times New Roman" panose="02020603050405020304" pitchFamily="18" charset="0"/>
            </a:endParaRPr>
          </a:p>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begin</a:t>
            </a:r>
            <a:endParaRPr lang="en-US" altLang="zh-CN" dirty="0">
              <a:solidFill>
                <a:schemeClr val="bg1"/>
              </a:solidFill>
              <a:latin typeface="Times New Roman" panose="02020603050405020304" pitchFamily="18" charset="0"/>
              <a:cs typeface="Times New Roman" panose="02020603050405020304" pitchFamily="18" charset="0"/>
            </a:endParaRPr>
          </a:p>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err="1">
                <a:solidFill>
                  <a:schemeClr val="bg1"/>
                </a:solidFill>
                <a:latin typeface="Times New Roman" panose="02020603050405020304" pitchFamily="18" charset="0"/>
                <a:cs typeface="Times New Roman" panose="02020603050405020304" pitchFamily="18" charset="0"/>
              </a:rPr>
              <a:t>S.value</a:t>
            </a:r>
            <a:r>
              <a:rPr lang="en-US" altLang="zh-CN" dirty="0">
                <a:solidFill>
                  <a:schemeClr val="bg1"/>
                </a:solidFill>
                <a:latin typeface="Times New Roman" panose="02020603050405020304" pitchFamily="18" charset="0"/>
                <a:cs typeface="Times New Roman" panose="02020603050405020304" pitchFamily="18" charset="0"/>
              </a:rPr>
              <a:t>:=S.value-1</a:t>
            </a:r>
            <a:r>
              <a:rPr lang="zh-CN" altLang="en-US" dirty="0">
                <a:solidFill>
                  <a:schemeClr val="bg1"/>
                </a:solidFill>
                <a:latin typeface="Times New Roman" panose="02020603050405020304" pitchFamily="18" charset="0"/>
                <a:cs typeface="Times New Roman" panose="02020603050405020304" pitchFamily="18" charset="0"/>
              </a:rPr>
              <a:t>；</a:t>
            </a:r>
            <a:endParaRPr lang="zh-CN" altLang="en-US" dirty="0">
              <a:solidFill>
                <a:schemeClr val="bg1"/>
              </a:solidFill>
              <a:latin typeface="Times New Roman" panose="02020603050405020304" pitchFamily="18" charset="0"/>
              <a:cs typeface="Times New Roman" panose="02020603050405020304" pitchFamily="18" charset="0"/>
            </a:endParaRPr>
          </a:p>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if </a:t>
            </a:r>
            <a:r>
              <a:rPr lang="en-US" altLang="zh-CN" dirty="0" err="1">
                <a:solidFill>
                  <a:schemeClr val="bg1"/>
                </a:solidFill>
                <a:latin typeface="Times New Roman" panose="02020603050405020304" pitchFamily="18" charset="0"/>
                <a:cs typeface="Times New Roman" panose="02020603050405020304" pitchFamily="18" charset="0"/>
              </a:rPr>
              <a:t>S.value</a:t>
            </a:r>
            <a:r>
              <a:rPr lang="en-US" altLang="zh-CN" dirty="0">
                <a:solidFill>
                  <a:schemeClr val="bg1"/>
                </a:solidFill>
                <a:latin typeface="Times New Roman" panose="02020603050405020304" pitchFamily="18" charset="0"/>
                <a:cs typeface="Times New Roman" panose="02020603050405020304" pitchFamily="18" charset="0"/>
              </a:rPr>
              <a:t>&lt;0 then    		    block(S.L)</a:t>
            </a:r>
            <a:r>
              <a:rPr lang="zh-CN" altLang="en-US" dirty="0">
                <a:solidFill>
                  <a:schemeClr val="bg1"/>
                </a:solidFill>
                <a:latin typeface="Times New Roman" panose="02020603050405020304" pitchFamily="18" charset="0"/>
                <a:cs typeface="Times New Roman" panose="02020603050405020304" pitchFamily="18" charset="0"/>
              </a:rPr>
              <a:t>；</a:t>
            </a:r>
            <a:endParaRPr lang="zh-CN" altLang="en-US" dirty="0">
              <a:solidFill>
                <a:schemeClr val="bg1"/>
              </a:solidFill>
              <a:latin typeface="Times New Roman" panose="02020603050405020304" pitchFamily="18" charset="0"/>
              <a:cs typeface="Times New Roman" panose="02020603050405020304" pitchFamily="18" charset="0"/>
            </a:endParaRPr>
          </a:p>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end </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5940152" y="3212976"/>
            <a:ext cx="3096344" cy="23980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procedure signal(S)</a:t>
            </a: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var</a:t>
            </a:r>
            <a:r>
              <a:rPr lang="en-US" altLang="zh-CN" dirty="0">
                <a:latin typeface="Times New Roman" panose="02020603050405020304" pitchFamily="18" charset="0"/>
                <a:cs typeface="Times New Roman" panose="02020603050405020304" pitchFamily="18" charset="0"/>
              </a:rPr>
              <a:t> S: semaphore</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begin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S.value</a:t>
            </a:r>
            <a:r>
              <a:rPr lang="en-US" altLang="zh-CN" dirty="0">
                <a:latin typeface="Times New Roman" panose="02020603050405020304" pitchFamily="18" charset="0"/>
                <a:cs typeface="Times New Roman" panose="02020603050405020304" pitchFamily="18" charset="0"/>
              </a:rPr>
              <a:t>:=S.value+1</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 </a:t>
            </a:r>
            <a:r>
              <a:rPr lang="en-US" altLang="zh-CN" dirty="0" err="1">
                <a:latin typeface="Times New Roman" panose="02020603050405020304" pitchFamily="18" charset="0"/>
                <a:cs typeface="Times New Roman" panose="02020603050405020304" pitchFamily="18" charset="0"/>
              </a:rPr>
              <a:t>S.value</a:t>
            </a:r>
            <a:r>
              <a:rPr lang="en-US" altLang="zh-CN" dirty="0">
                <a:latin typeface="Times New Roman" panose="02020603050405020304" pitchFamily="18" charset="0"/>
                <a:cs typeface="Times New Roman" panose="02020603050405020304" pitchFamily="18" charset="0"/>
              </a:rPr>
              <a:t>&lt;=0 then 	                 	  wakeup(S.L)</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end </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文本占位符 3"/>
          <p:cNvSpPr>
            <a:spLocks noGrp="1"/>
          </p:cNvSpPr>
          <p:nvPr>
            <p:ph type="body" sz="quarter" idx="13"/>
          </p:nvPr>
        </p:nvSpPr>
        <p:spPr>
          <a:xfrm>
            <a:off x="467544" y="1052736"/>
            <a:ext cx="8207375" cy="5400675"/>
          </a:xfrm>
        </p:spPr>
        <p:txBody>
          <a:bodyPr>
            <a:normAutofit/>
          </a:bodyPr>
          <a:lstStyle/>
          <a:p>
            <a:r>
              <a:rPr lang="en-US" altLang="zh-CN">
                <a:latin typeface="Times New Roman" panose="02020603050405020304" pitchFamily="18" charset="0"/>
                <a:cs typeface="Times New Roman" panose="02020603050405020304" pitchFamily="18" charset="0"/>
              </a:rPr>
              <a:t>Void writer(){</a:t>
            </a:r>
            <a:endParaRPr lang="en-US" altLang="zh-CN" dirty="0">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do{</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wait(</a:t>
            </a:r>
            <a:r>
              <a:rPr lang="en-US" altLang="zh-CN" dirty="0" err="1">
                <a:latin typeface="Times New Roman" panose="02020603050405020304" pitchFamily="18" charset="0"/>
                <a:cs typeface="Times New Roman" panose="02020603050405020304" pitchFamily="18" charset="0"/>
              </a:rPr>
              <a:t>wmutex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perform write operation</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signal(</a:t>
            </a:r>
            <a:r>
              <a:rPr lang="en-US" altLang="zh-CN" dirty="0" err="1">
                <a:latin typeface="Times New Roman" panose="02020603050405020304" pitchFamily="18" charset="0"/>
                <a:cs typeface="Times New Roman" panose="02020603050405020304" pitchFamily="18" charset="0"/>
              </a:rPr>
              <a:t>wmutex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}while(ture)</a:t>
            </a:r>
            <a:endParaRPr lang="zh-CN" altLang="en-US" dirty="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5" name="Rectangle 1029"/>
          <p:cNvSpPr>
            <a:spLocks noChangeArrowheads="1"/>
          </p:cNvSpPr>
          <p:nvPr/>
        </p:nvSpPr>
        <p:spPr bwMode="auto">
          <a:xfrm>
            <a:off x="1475656" y="2060848"/>
            <a:ext cx="2376264" cy="504056"/>
          </a:xfrm>
          <a:prstGeom prst="rect">
            <a:avLst/>
          </a:prstGeom>
          <a:noFill/>
          <a:ln w="28575">
            <a:solidFill>
              <a:srgbClr val="FF0000"/>
            </a:solidFill>
            <a:miter lim="800000"/>
          </a:ln>
        </p:spPr>
        <p:txBody>
          <a:bodyPr wrap="none" anchor="ctr"/>
          <a:lstStyle/>
          <a:p>
            <a:endParaRPr lang="zh-CN" altLang="en-US" sz="2800"/>
          </a:p>
        </p:txBody>
      </p:sp>
      <p:sp>
        <p:nvSpPr>
          <p:cNvPr id="6" name="Rectangle 1029"/>
          <p:cNvSpPr>
            <a:spLocks noChangeArrowheads="1"/>
          </p:cNvSpPr>
          <p:nvPr/>
        </p:nvSpPr>
        <p:spPr bwMode="auto">
          <a:xfrm>
            <a:off x="1475656" y="3068960"/>
            <a:ext cx="2448272" cy="504056"/>
          </a:xfrm>
          <a:prstGeom prst="rect">
            <a:avLst/>
          </a:prstGeom>
          <a:noFill/>
          <a:ln w="28575">
            <a:solidFill>
              <a:srgbClr val="FF0000"/>
            </a:solidFill>
            <a:miter lim="800000"/>
          </a:ln>
        </p:spPr>
        <p:txBody>
          <a:bodyPr wrap="none" anchor="ctr"/>
          <a:lstStyle/>
          <a:p>
            <a:endParaRPr lang="zh-CN" altLang="en-US" sz="2800"/>
          </a:p>
        </p:txBody>
      </p:sp>
      <p:sp>
        <p:nvSpPr>
          <p:cNvPr id="7" name="TextBox 6"/>
          <p:cNvSpPr txBox="1"/>
          <p:nvPr/>
        </p:nvSpPr>
        <p:spPr>
          <a:xfrm>
            <a:off x="5724128" y="729579"/>
            <a:ext cx="3096344" cy="23980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procedure wait(S)</a:t>
            </a:r>
            <a:endParaRPr lang="en-US" altLang="zh-CN" dirty="0">
              <a:solidFill>
                <a:schemeClr val="bg1"/>
              </a:solidFill>
              <a:latin typeface="Times New Roman" panose="02020603050405020304" pitchFamily="18" charset="0"/>
              <a:cs typeface="Times New Roman" panose="02020603050405020304" pitchFamily="18" charset="0"/>
            </a:endParaRPr>
          </a:p>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err="1">
                <a:solidFill>
                  <a:schemeClr val="bg1"/>
                </a:solidFill>
                <a:latin typeface="Times New Roman" panose="02020603050405020304" pitchFamily="18" charset="0"/>
                <a:cs typeface="Times New Roman" panose="02020603050405020304" pitchFamily="18" charset="0"/>
              </a:rPr>
              <a:t>var</a:t>
            </a:r>
            <a:r>
              <a:rPr lang="en-US" altLang="zh-CN" dirty="0">
                <a:solidFill>
                  <a:schemeClr val="bg1"/>
                </a:solidFill>
                <a:latin typeface="Times New Roman" panose="02020603050405020304" pitchFamily="18" charset="0"/>
                <a:cs typeface="Times New Roman" panose="02020603050405020304" pitchFamily="18" charset="0"/>
              </a:rPr>
              <a:t> S</a:t>
            </a:r>
            <a:r>
              <a:rPr lang="zh-CN" altLang="en-US" dirty="0">
                <a:solidFill>
                  <a:schemeClr val="bg1"/>
                </a:solidFill>
                <a:latin typeface="Times New Roman" panose="02020603050405020304" pitchFamily="18" charset="0"/>
                <a:cs typeface="Times New Roman" panose="02020603050405020304" pitchFamily="18" charset="0"/>
              </a:rPr>
              <a:t>：</a:t>
            </a:r>
            <a:r>
              <a:rPr lang="en-US" altLang="zh-CN" dirty="0">
                <a:solidFill>
                  <a:schemeClr val="bg1"/>
                </a:solidFill>
                <a:latin typeface="Times New Roman" panose="02020603050405020304" pitchFamily="18" charset="0"/>
                <a:cs typeface="Times New Roman" panose="02020603050405020304" pitchFamily="18" charset="0"/>
              </a:rPr>
              <a:t>semaphore</a:t>
            </a:r>
            <a:r>
              <a:rPr lang="zh-CN" altLang="en-US" dirty="0">
                <a:solidFill>
                  <a:schemeClr val="bg1"/>
                </a:solidFill>
                <a:latin typeface="Times New Roman" panose="02020603050405020304" pitchFamily="18" charset="0"/>
                <a:cs typeface="Times New Roman" panose="02020603050405020304" pitchFamily="18" charset="0"/>
              </a:rPr>
              <a:t>；</a:t>
            </a:r>
            <a:endParaRPr lang="zh-CN" altLang="en-US" dirty="0">
              <a:solidFill>
                <a:schemeClr val="bg1"/>
              </a:solidFill>
              <a:latin typeface="Times New Roman" panose="02020603050405020304" pitchFamily="18" charset="0"/>
              <a:cs typeface="Times New Roman" panose="02020603050405020304" pitchFamily="18" charset="0"/>
            </a:endParaRPr>
          </a:p>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begin</a:t>
            </a:r>
            <a:endParaRPr lang="en-US" altLang="zh-CN" dirty="0">
              <a:solidFill>
                <a:schemeClr val="bg1"/>
              </a:solidFill>
              <a:latin typeface="Times New Roman" panose="02020603050405020304" pitchFamily="18" charset="0"/>
              <a:cs typeface="Times New Roman" panose="02020603050405020304" pitchFamily="18" charset="0"/>
            </a:endParaRPr>
          </a:p>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err="1">
                <a:solidFill>
                  <a:schemeClr val="bg1"/>
                </a:solidFill>
                <a:latin typeface="Times New Roman" panose="02020603050405020304" pitchFamily="18" charset="0"/>
                <a:cs typeface="Times New Roman" panose="02020603050405020304" pitchFamily="18" charset="0"/>
              </a:rPr>
              <a:t>S.value</a:t>
            </a:r>
            <a:r>
              <a:rPr lang="en-US" altLang="zh-CN" dirty="0">
                <a:solidFill>
                  <a:schemeClr val="bg1"/>
                </a:solidFill>
                <a:latin typeface="Times New Roman" panose="02020603050405020304" pitchFamily="18" charset="0"/>
                <a:cs typeface="Times New Roman" panose="02020603050405020304" pitchFamily="18" charset="0"/>
              </a:rPr>
              <a:t>:=S.value-1</a:t>
            </a:r>
            <a:r>
              <a:rPr lang="zh-CN" altLang="en-US" dirty="0">
                <a:solidFill>
                  <a:schemeClr val="bg1"/>
                </a:solidFill>
                <a:latin typeface="Times New Roman" panose="02020603050405020304" pitchFamily="18" charset="0"/>
                <a:cs typeface="Times New Roman" panose="02020603050405020304" pitchFamily="18" charset="0"/>
              </a:rPr>
              <a:t>；</a:t>
            </a:r>
            <a:endParaRPr lang="zh-CN" altLang="en-US" dirty="0">
              <a:solidFill>
                <a:schemeClr val="bg1"/>
              </a:solidFill>
              <a:latin typeface="Times New Roman" panose="02020603050405020304" pitchFamily="18" charset="0"/>
              <a:cs typeface="Times New Roman" panose="02020603050405020304" pitchFamily="18" charset="0"/>
            </a:endParaRPr>
          </a:p>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if </a:t>
            </a:r>
            <a:r>
              <a:rPr lang="en-US" altLang="zh-CN" dirty="0" err="1">
                <a:solidFill>
                  <a:schemeClr val="bg1"/>
                </a:solidFill>
                <a:latin typeface="Times New Roman" panose="02020603050405020304" pitchFamily="18" charset="0"/>
                <a:cs typeface="Times New Roman" panose="02020603050405020304" pitchFamily="18" charset="0"/>
              </a:rPr>
              <a:t>S.value</a:t>
            </a:r>
            <a:r>
              <a:rPr lang="en-US" altLang="zh-CN" dirty="0">
                <a:solidFill>
                  <a:schemeClr val="bg1"/>
                </a:solidFill>
                <a:latin typeface="Times New Roman" panose="02020603050405020304" pitchFamily="18" charset="0"/>
                <a:cs typeface="Times New Roman" panose="02020603050405020304" pitchFamily="18" charset="0"/>
              </a:rPr>
              <a:t>&lt;0 then    		    block(S.L)</a:t>
            </a:r>
            <a:r>
              <a:rPr lang="zh-CN" altLang="en-US" dirty="0">
                <a:solidFill>
                  <a:schemeClr val="bg1"/>
                </a:solidFill>
                <a:latin typeface="Times New Roman" panose="02020603050405020304" pitchFamily="18" charset="0"/>
                <a:cs typeface="Times New Roman" panose="02020603050405020304" pitchFamily="18" charset="0"/>
              </a:rPr>
              <a:t>；</a:t>
            </a:r>
            <a:endParaRPr lang="zh-CN" altLang="en-US" dirty="0">
              <a:solidFill>
                <a:schemeClr val="bg1"/>
              </a:solidFill>
              <a:latin typeface="Times New Roman" panose="02020603050405020304" pitchFamily="18" charset="0"/>
              <a:cs typeface="Times New Roman" panose="02020603050405020304" pitchFamily="18" charset="0"/>
            </a:endParaRPr>
          </a:p>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end </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5724128" y="3407235"/>
            <a:ext cx="3096344" cy="23980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procedure signal(S)</a:t>
            </a: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var</a:t>
            </a:r>
            <a:r>
              <a:rPr lang="en-US" altLang="zh-CN" dirty="0">
                <a:latin typeface="Times New Roman" panose="02020603050405020304" pitchFamily="18" charset="0"/>
                <a:cs typeface="Times New Roman" panose="02020603050405020304" pitchFamily="18" charset="0"/>
              </a:rPr>
              <a:t> S: semaphore</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begin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S.value</a:t>
            </a:r>
            <a:r>
              <a:rPr lang="en-US" altLang="zh-CN" dirty="0">
                <a:latin typeface="Times New Roman" panose="02020603050405020304" pitchFamily="18" charset="0"/>
                <a:cs typeface="Times New Roman" panose="02020603050405020304" pitchFamily="18" charset="0"/>
              </a:rPr>
              <a:t>:=S.value+1</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 </a:t>
            </a:r>
            <a:r>
              <a:rPr lang="en-US" altLang="zh-CN" dirty="0" err="1">
                <a:latin typeface="Times New Roman" panose="02020603050405020304" pitchFamily="18" charset="0"/>
                <a:cs typeface="Times New Roman" panose="02020603050405020304" pitchFamily="18" charset="0"/>
              </a:rPr>
              <a:t>S.value</a:t>
            </a:r>
            <a:r>
              <a:rPr lang="en-US" altLang="zh-CN" dirty="0">
                <a:latin typeface="Times New Roman" panose="02020603050405020304" pitchFamily="18" charset="0"/>
                <a:cs typeface="Times New Roman" panose="02020603050405020304" pitchFamily="18" charset="0"/>
              </a:rPr>
              <a:t>&lt;=0 then 	                 	  wakeup(S.L)</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end </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4258</Words>
  <Application>WPS 演示</Application>
  <PresentationFormat>全屏显示(4:3)</PresentationFormat>
  <Paragraphs>363</Paragraphs>
  <Slides>20</Slides>
  <Notes>10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39" baseType="lpstr">
      <vt:lpstr>Arial</vt:lpstr>
      <vt:lpstr>宋体</vt:lpstr>
      <vt:lpstr>Wingdings</vt:lpstr>
      <vt:lpstr>Wingdings 3</vt:lpstr>
      <vt:lpstr>Wingdings</vt:lpstr>
      <vt:lpstr>Times New Roman</vt:lpstr>
      <vt:lpstr>华文中宋</vt:lpstr>
      <vt:lpstr>Gill Sans MT</vt:lpstr>
      <vt:lpstr>华文新魏</vt:lpstr>
      <vt:lpstr>Segoe Print</vt:lpstr>
      <vt:lpstr>Bookman Old Style</vt:lpstr>
      <vt:lpstr>微软雅黑</vt:lpstr>
      <vt:lpstr>Arial Unicode MS</vt:lpstr>
      <vt:lpstr>Calibri</vt:lpstr>
      <vt:lpstr>Courier New</vt:lpstr>
      <vt:lpstr>Symbol</vt:lpstr>
      <vt:lpstr>质朴</vt:lpstr>
      <vt:lpstr>Visio.Drawing.4</vt:lpstr>
      <vt:lpstr>Visio.Drawing.4</vt:lpstr>
      <vt:lpstr>第六讲</vt:lpstr>
      <vt:lpstr>本次课程主要内容</vt:lpstr>
      <vt:lpstr>PowerPoint 演示文稿</vt:lpstr>
      <vt:lpstr>PowerPoint 演示文稿</vt:lpstr>
      <vt:lpstr>PowerPoint 演示文稿</vt:lpstr>
      <vt:lpstr>PowerPoint 演示文稿</vt:lpstr>
      <vt:lpstr>2.4 经典进程同步问题</vt:lpstr>
      <vt:lpstr>PowerPoint 演示文稿</vt:lpstr>
      <vt:lpstr>PowerPoint 演示文稿</vt:lpstr>
      <vt:lpstr>PowerPoint 演示文稿</vt:lpstr>
      <vt:lpstr>PowerPoint 演示文稿</vt:lpstr>
      <vt:lpstr>PowerPoint 演示文稿</vt:lpstr>
      <vt:lpstr>2.4 经典进程的同步问题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relax</cp:lastModifiedBy>
  <cp:revision>117</cp:revision>
  <dcterms:created xsi:type="dcterms:W3CDTF">2013-09-15T00:45:00Z</dcterms:created>
  <dcterms:modified xsi:type="dcterms:W3CDTF">2019-10-14T04:47:25Z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2052-11.1.0.9031</vt:lpwstr>
  </property>
</Properties>
</file>