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2019,04,15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量与</a:t>
            </a:r>
            <a:r>
              <a:rPr lang="zh-CN" altLang="en-US" dirty="0"/>
              <a:t>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向量组</a:t>
            </a:r>
            <a:endParaRPr lang="en-US" altLang="zh-CN" dirty="0" smtClean="0"/>
          </a:p>
          <a:p>
            <a:r>
              <a:rPr lang="zh-CN" altLang="en-US" dirty="0"/>
              <a:t>向量</a:t>
            </a:r>
            <a:r>
              <a:rPr lang="zh-CN" altLang="en-US" dirty="0" smtClean="0"/>
              <a:t>组线性</a:t>
            </a:r>
            <a:r>
              <a:rPr lang="zh-CN" altLang="en-US" dirty="0"/>
              <a:t>无关</a:t>
            </a:r>
            <a:endParaRPr lang="en-US" altLang="zh-CN" dirty="0" smtClean="0"/>
          </a:p>
          <a:p>
            <a:r>
              <a:rPr lang="zh-CN" altLang="en-US" dirty="0"/>
              <a:t>向量</a:t>
            </a:r>
            <a:r>
              <a:rPr lang="zh-CN" altLang="en-US" dirty="0" smtClean="0"/>
              <a:t>组线性相关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个向量被一个向量组线性表出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个向量是一个向量组的线性组合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1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量与</a:t>
            </a:r>
            <a:r>
              <a:rPr lang="zh-CN" altLang="en-US" dirty="0"/>
              <a:t>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命题</a:t>
            </a:r>
            <a:r>
              <a:rPr lang="en-US" altLang="zh-CN" dirty="0" smtClean="0"/>
              <a:t>2.1</a:t>
            </a:r>
          </a:p>
          <a:p>
            <a:r>
              <a:rPr lang="zh-CN" altLang="en-US" dirty="0"/>
              <a:t>向量</a:t>
            </a:r>
            <a:r>
              <a:rPr lang="zh-CN" altLang="en-US" dirty="0" smtClean="0"/>
              <a:t>组是线性相关的，当且仅当其中存在向量可以由其余向量线性表出。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8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量与</a:t>
            </a:r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的子空间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一</a:t>
                </a:r>
                <a:r>
                  <a:rPr lang="zh-CN" altLang="en-US" dirty="0" smtClean="0"/>
                  <a:t>定包括</a:t>
                </a:r>
                <a:r>
                  <a:rPr lang="en-US" altLang="zh-CN" b="1" i="1" dirty="0" smtClean="0"/>
                  <a:t>0</a:t>
                </a:r>
                <a:r>
                  <a:rPr lang="zh-CN" altLang="en-US" dirty="0" smtClean="0"/>
                  <a:t>向量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多个向量张成的子空间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span[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]</a:t>
                </a:r>
              </a:p>
              <a:p>
                <a:r>
                  <a:rPr lang="zh-CN" altLang="en-US" dirty="0"/>
                  <a:t>子空</a:t>
                </a:r>
                <a:r>
                  <a:rPr lang="zh-CN" altLang="en-US" dirty="0" smtClean="0"/>
                  <a:t>间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Cambria Math"/>
                      </a:rPr>
                      <m:t>𝒱</m:t>
                    </m:r>
                  </m:oMath>
                </a14:m>
                <a:r>
                  <a:rPr lang="zh-CN" altLang="en-US" dirty="0" smtClean="0"/>
                  <a:t>的基</a:t>
                </a:r>
                <a:endParaRPr lang="en-US" altLang="zh-CN" dirty="0" smtClean="0"/>
              </a:p>
              <a:p>
                <a:r>
                  <a:rPr lang="zh-CN" altLang="en-US" dirty="0"/>
                  <a:t>子空</a:t>
                </a:r>
                <a:r>
                  <a:rPr lang="zh-CN" altLang="en-US" dirty="0" smtClean="0"/>
                  <a:t>间的维数</a:t>
                </a:r>
                <a:r>
                  <a:rPr lang="en-US" altLang="zh-CN" dirty="0" err="1" smtClean="0"/>
                  <a:t>dim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  <a:ea typeface="Cambria Math"/>
                      </a:rPr>
                      <m:t>𝒱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8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量与</a:t>
            </a:r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2.2</a:t>
                </a:r>
              </a:p>
              <a:p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Cambria Math"/>
                      </a:rPr>
                      <m:t>𝒱</m:t>
                    </m:r>
                  </m:oMath>
                </a14:m>
                <a:r>
                  <a:rPr lang="zh-CN" altLang="en-US" dirty="0" smtClean="0"/>
                  <a:t>的一组基，那么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Cambria Math"/>
                      </a:rPr>
                      <m:t>𝒱</m:t>
                    </m:r>
                  </m:oMath>
                </a14:m>
                <a:r>
                  <a:rPr lang="zh-CN" altLang="en-US" dirty="0" smtClean="0"/>
                  <a:t>中的任意向量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𝜶</m:t>
                    </m:r>
                  </m:oMath>
                </a14:m>
                <a:r>
                  <a:rPr lang="zh-CN" altLang="en-US" dirty="0" smtClean="0"/>
                  <a:t>可以唯一的表示为：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b="1" dirty="0" smtClean="0"/>
                  <a:t>	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𝜶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>
                        <a:latin typeface="Cambria Math"/>
                      </a:rPr>
                      <m:t>…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量与</a:t>
            </a:r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坐标</a:t>
                </a:r>
                <a:endParaRPr lang="en-US" altLang="zh-CN" dirty="0" smtClean="0"/>
              </a:p>
              <a:p>
                <a:r>
                  <a:rPr lang="zh-CN" altLang="en-US" dirty="0"/>
                  <a:t>标</a:t>
                </a:r>
                <a:r>
                  <a:rPr lang="zh-CN" altLang="en-US" dirty="0" smtClean="0"/>
                  <a:t>准基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9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量与</a:t>
            </a:r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矩阵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i="1" smtClean="0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 smtClean="0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 smtClean="0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</a:rPr>
                                                    <m:t>𝑚𝑛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矩</a:t>
                </a:r>
                <a:r>
                  <a:rPr lang="zh-CN" altLang="en-US" dirty="0" smtClean="0"/>
                  <a:t>阵的元素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i="1" dirty="0" smtClean="0"/>
              </a:p>
              <a:p>
                <a:r>
                  <a:rPr lang="zh-CN" altLang="en-US" dirty="0"/>
                  <a:t>矩</a:t>
                </a:r>
                <a:r>
                  <a:rPr lang="zh-CN" altLang="en-US" dirty="0" smtClean="0"/>
                  <a:t>阵的转置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9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矩阵的</a:t>
            </a:r>
            <a:r>
              <a:rPr lang="zh-CN" altLang="en-US" dirty="0" smtClean="0"/>
              <a:t>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</a:t>
            </a:r>
            <a:r>
              <a:rPr lang="zh-CN" altLang="en-US" dirty="0" smtClean="0"/>
              <a:t>阵的秩</a:t>
            </a:r>
            <a:endParaRPr lang="en-US" altLang="zh-CN" dirty="0" smtClean="0"/>
          </a:p>
          <a:p>
            <a:r>
              <a:rPr lang="zh-CN" altLang="en-US" dirty="0"/>
              <a:t>列向量</a:t>
            </a:r>
            <a:r>
              <a:rPr lang="zh-CN" altLang="en-US" dirty="0" smtClean="0"/>
              <a:t>组包含的极大无关组中向量的个数。</a:t>
            </a:r>
            <a:endParaRPr lang="en-US" altLang="zh-CN" dirty="0" smtClean="0"/>
          </a:p>
          <a:p>
            <a:r>
              <a:rPr lang="zh-CN" altLang="en-US" dirty="0"/>
              <a:t>行向</a:t>
            </a:r>
            <a:r>
              <a:rPr lang="zh-CN" altLang="en-US" dirty="0" smtClean="0"/>
              <a:t>量也适用</a:t>
            </a:r>
            <a:endParaRPr lang="en-US" altLang="zh-CN" dirty="0" smtClean="0"/>
          </a:p>
          <a:p>
            <a:r>
              <a:rPr lang="zh-CN" altLang="en-US" dirty="0"/>
              <a:t>行</a:t>
            </a:r>
            <a:r>
              <a:rPr lang="zh-CN" altLang="en-US" dirty="0" smtClean="0"/>
              <a:t>秩</a:t>
            </a:r>
            <a:r>
              <a:rPr lang="en-US" altLang="zh-CN" dirty="0" smtClean="0"/>
              <a:t>=</a:t>
            </a:r>
            <a:r>
              <a:rPr lang="zh-CN" altLang="en-US" dirty="0" smtClean="0"/>
              <a:t>列秩</a:t>
            </a:r>
            <a:r>
              <a:rPr lang="en-US" altLang="zh-CN" dirty="0" smtClean="0"/>
              <a:t>=</a:t>
            </a:r>
            <a:r>
              <a:rPr lang="zh-CN" altLang="en-US" dirty="0" smtClean="0"/>
              <a:t>行向量组张成空间的维度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2.3</a:t>
                </a:r>
              </a:p>
              <a:p>
                <a:r>
                  <a:rPr lang="zh-CN" altLang="en-US" dirty="0"/>
                  <a:t>下</a:t>
                </a:r>
                <a:r>
                  <a:rPr lang="zh-CN" altLang="en-US" dirty="0" smtClean="0"/>
                  <a:t>列运算中，矩阵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的秩保持不变：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某些</a:t>
                </a:r>
                <a:r>
                  <a:rPr lang="zh-CN" altLang="en-US" dirty="0" smtClean="0"/>
                  <a:t>列乘以非零标量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交换</a:t>
                </a:r>
                <a:r>
                  <a:rPr lang="zh-CN" altLang="en-US" dirty="0" smtClean="0"/>
                  <a:t>列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加</a:t>
                </a:r>
                <a:r>
                  <a:rPr lang="zh-CN" altLang="en-US" dirty="0" smtClean="0"/>
                  <a:t>入新列，新列可由原有列线性表出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方阵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zh-CN" altLang="en-US" i="1" dirty="0">
                        <a:latin typeface="Cambria Math"/>
                        <a:ea typeface="Cambria Math"/>
                      </a:rPr>
                      <m:t>矩阵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zh-CN" altLang="en-US" sz="3200" dirty="0"/>
                  <a:t>行列式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/>
                      </a:rPr>
                      <m:t>|</m:t>
                    </m:r>
                    <m:r>
                      <a:rPr lang="en-US" altLang="zh-CN" sz="3200">
                        <a:latin typeface="Cambria Math"/>
                      </a:rPr>
                      <m:t>𝐴</m:t>
                    </m:r>
                    <m:r>
                      <a:rPr lang="en-US" altLang="zh-CN" sz="3200">
                        <a:latin typeface="Cambria Math"/>
                      </a:rPr>
                      <m:t>|</m:t>
                    </m:r>
                  </m:oMath>
                </a14:m>
                <a:endParaRPr lang="en-US" altLang="zh-CN" sz="3200" dirty="0"/>
              </a:p>
              <a:p>
                <a:pPr lvl="1"/>
                <a:r>
                  <a:rPr lang="zh-CN" altLang="en-US" dirty="0"/>
                  <a:t>行列</a:t>
                </a:r>
                <a:r>
                  <a:rPr lang="zh-CN" altLang="en-US" dirty="0" smtClean="0"/>
                  <a:t>式是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的各列的线性函数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单</a:t>
                </a:r>
                <a:r>
                  <a:rPr lang="zh-CN" altLang="en-US" dirty="0" smtClean="0"/>
                  <a:t>位矩阵行列式值为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zh-CN" altLang="en-US" dirty="0" smtClean="0"/>
                  <a:t>交换行或列，行列式值改变符号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将列的线程组合加到另外一列，行列式值不变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上</a:t>
                </a:r>
                <a:r>
                  <a:rPr lang="zh-CN" altLang="en-US" dirty="0" smtClean="0"/>
                  <a:t>述对行也适用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 smtClean="0"/>
                  <a:t>阶子式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如果矩阵存在一个非零子式，那么非零子式的列对应的矩阵的列向量组是线性无关的。</a:t>
                </a:r>
                <a:endParaRPr lang="en-US" altLang="zh-CN" dirty="0" smtClean="0"/>
              </a:p>
              <a:p>
                <a:r>
                  <a:rPr lang="zh-CN" altLang="en-US" dirty="0"/>
                  <a:t>矩</a:t>
                </a:r>
                <a:r>
                  <a:rPr lang="zh-CN" altLang="en-US" dirty="0" smtClean="0"/>
                  <a:t>阵的秩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</a:t>
                </a:r>
                <a:r>
                  <a:rPr lang="zh-CN" altLang="en-US" dirty="0" smtClean="0"/>
                  <a:t>大的非零子式的阶数即为矩阵的秩。</a:t>
                </a:r>
                <a:endParaRPr lang="en-US" altLang="zh-CN" dirty="0" smtClean="0"/>
              </a:p>
              <a:p>
                <a:r>
                  <a:rPr lang="zh-CN" altLang="en-US" dirty="0"/>
                  <a:t>非奇</a:t>
                </a:r>
                <a:r>
                  <a:rPr lang="zh-CN" altLang="en-US" dirty="0" smtClean="0"/>
                  <a:t>异矩阵</a:t>
                </a:r>
                <a:r>
                  <a:rPr lang="en-US" altLang="zh-CN" dirty="0" smtClean="0"/>
                  <a:t>-</a:t>
                </a:r>
                <a:r>
                  <a:rPr lang="zh-CN" altLang="en-US" dirty="0"/>
                  <a:t>行列</a:t>
                </a:r>
                <a:r>
                  <a:rPr lang="zh-CN" altLang="en-US" dirty="0" smtClean="0"/>
                  <a:t>式非零方阵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可逆矩阵</a:t>
                </a:r>
                <a:endParaRPr lang="en-US" altLang="zh-CN" dirty="0" smtClean="0"/>
              </a:p>
              <a:p>
                <a:r>
                  <a:rPr lang="zh-CN" altLang="en-US" dirty="0"/>
                  <a:t>单</a:t>
                </a:r>
                <a:r>
                  <a:rPr lang="zh-CN" altLang="en-US" dirty="0" smtClean="0"/>
                  <a:t>位矩阵</a:t>
                </a:r>
                <a:endParaRPr lang="en-US" altLang="zh-CN" dirty="0" smtClean="0"/>
              </a:p>
              <a:p>
                <a:r>
                  <a:rPr lang="zh-CN" altLang="en-US" dirty="0"/>
                  <a:t>逆矩阵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b="-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证明方法</a:t>
            </a:r>
            <a:endParaRPr lang="en-US" altLang="zh-CN" dirty="0" smtClean="0"/>
          </a:p>
          <a:p>
            <a:r>
              <a:rPr lang="zh-CN" altLang="en-US" dirty="0"/>
              <a:t>记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/>
              <a:t>向</a:t>
            </a:r>
            <a:r>
              <a:rPr lang="zh-CN" altLang="en-US" dirty="0" smtClean="0"/>
              <a:t>量与矩阵</a:t>
            </a:r>
            <a:endParaRPr lang="en-US" altLang="zh-CN" dirty="0" smtClean="0"/>
          </a:p>
          <a:p>
            <a:r>
              <a:rPr lang="zh-CN" altLang="en-US" dirty="0"/>
              <a:t>矩</a:t>
            </a:r>
            <a:r>
              <a:rPr lang="zh-CN" altLang="en-US" dirty="0" smtClean="0"/>
              <a:t>阵的秩</a:t>
            </a:r>
            <a:endParaRPr lang="en-US" altLang="zh-CN" dirty="0" smtClean="0"/>
          </a:p>
          <a:p>
            <a:r>
              <a:rPr lang="zh-CN" altLang="en-US" dirty="0"/>
              <a:t>线</a:t>
            </a:r>
            <a:r>
              <a:rPr lang="zh-CN" altLang="en-US" dirty="0" smtClean="0"/>
              <a:t>性方程组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积和范数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性方程组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线性方程组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 smtClean="0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1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1" i="1">
                                            <a:latin typeface="Cambria Math"/>
                                          </a:rPr>
                                          <m:t>+…+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dirty="0" smtClean="0"/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系数矩阵</a:t>
                </a:r>
                <a:endParaRPr lang="en-US" altLang="zh-CN" dirty="0" smtClean="0"/>
              </a:p>
              <a:p>
                <a:r>
                  <a:rPr lang="en-US" altLang="zh-CN" dirty="0" smtClean="0"/>
                  <a:t>[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dirty="0" smtClean="0"/>
                  <a:t>]=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dirty="0" smtClean="0"/>
                  <a:t>]</a:t>
                </a:r>
                <a:r>
                  <a:rPr lang="zh-CN" altLang="en-US" dirty="0"/>
                  <a:t>增广矩</a:t>
                </a:r>
                <a:r>
                  <a:rPr lang="zh-CN" altLang="en-US" dirty="0" smtClean="0"/>
                  <a:t>阵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6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性方程组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方程</a:t>
            </a:r>
            <a:r>
              <a:rPr lang="zh-CN" altLang="en-US" dirty="0" smtClean="0"/>
              <a:t>组有解条件</a:t>
            </a:r>
            <a:endParaRPr lang="en-US" altLang="zh-CN" dirty="0" smtClean="0"/>
          </a:p>
          <a:p>
            <a:pPr lvl="1"/>
            <a:r>
              <a:rPr lang="zh-CN" altLang="en-US" dirty="0"/>
              <a:t>系</a:t>
            </a:r>
            <a:r>
              <a:rPr lang="zh-CN" altLang="en-US" dirty="0" smtClean="0"/>
              <a:t>数矩阵和增广矩阵的秩相等</a:t>
            </a:r>
            <a:endParaRPr lang="en-US" altLang="zh-CN" dirty="0" smtClean="0"/>
          </a:p>
          <a:p>
            <a:r>
              <a:rPr lang="zh-CN" altLang="en-US" dirty="0" smtClean="0"/>
              <a:t>唯一解</a:t>
            </a:r>
            <a:endParaRPr lang="en-US" altLang="zh-CN" dirty="0" smtClean="0"/>
          </a:p>
          <a:p>
            <a:r>
              <a:rPr lang="zh-CN" altLang="en-US" dirty="0" smtClean="0"/>
              <a:t>无穷多解（基础解系）</a:t>
            </a:r>
            <a:endParaRPr lang="en-US" altLang="zh-CN" dirty="0" smtClean="0"/>
          </a:p>
          <a:p>
            <a:r>
              <a:rPr lang="zh-CN" altLang="en-US" dirty="0"/>
              <a:t>无解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77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积与范数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实数的绝对值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−|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=|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zh-CN" altLang="en-US" b="0" i="1" dirty="0" smtClean="0">
                        <a:latin typeface="Cambria Math"/>
                        <a:ea typeface="Cambria Math"/>
                      </a:rPr>
                      <m:t>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8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内积与范数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向量欧式内积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非</a:t>
                </a:r>
                <a:r>
                  <a:rPr lang="zh-CN" altLang="en-US" dirty="0" smtClean="0"/>
                  <a:t>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对</a:t>
                </a:r>
                <a:r>
                  <a:rPr lang="zh-CN" altLang="en-US" dirty="0" smtClean="0"/>
                  <a:t>称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可</a:t>
                </a:r>
                <a:r>
                  <a:rPr lang="zh-CN" altLang="en-US" dirty="0" smtClean="0"/>
                  <a:t>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𝒛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𝒛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  <m:r>
                      <a:rPr lang="en-US" altLang="zh-CN" i="1" dirty="0" smtClean="0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𝒛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齐次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𝒛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𝑟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𝒛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向量正交</a:t>
                </a:r>
                <a:endParaRPr lang="en-US" altLang="zh-CN" dirty="0" smtClean="0"/>
              </a:p>
              <a:p>
                <a:r>
                  <a:rPr lang="zh-CN" altLang="en-US" dirty="0"/>
                  <a:t>向</a:t>
                </a:r>
                <a:r>
                  <a:rPr lang="zh-CN" altLang="en-US" dirty="0" smtClean="0"/>
                  <a:t>量的欧式范数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&gt;</m:t>
                        </m:r>
                      </m:e>
                    </m:ra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1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内积与范数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柯西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施瓦茨不等式</a:t>
                </a:r>
                <a:endParaRPr lang="en-US" altLang="zh-CN" dirty="0" smtClean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中的任意两个向量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0" i="1" smtClean="0">
                        <a:latin typeface="Cambria Math"/>
                      </a:rPr>
                      <m:t>&gt;|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≤||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||||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||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||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||||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||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cos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集合概念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垂直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||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||||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||</m:t>
                    </m:r>
                  </m:oMath>
                </a14:m>
                <a:r>
                  <a:rPr lang="zh-CN" altLang="en-US" dirty="0" smtClean="0"/>
                  <a:t>线性相关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8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内积与范数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的欧式范数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&gt;</m:t>
                        </m:r>
                      </m:e>
                    </m:rad>
                    <m:r>
                      <a:rPr lang="en-US" altLang="zh-CN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非</a:t>
                </a:r>
                <a:r>
                  <a:rPr lang="zh-CN" altLang="en-US" dirty="0" smtClean="0"/>
                  <a:t>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齐</a:t>
                </a:r>
                <a:r>
                  <a:rPr lang="zh-CN" altLang="en-US" dirty="0" smtClean="0"/>
                  <a:t>次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𝑟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三</a:t>
                </a:r>
                <a:r>
                  <a:rPr lang="zh-CN" altLang="en-US" dirty="0" smtClean="0"/>
                  <a:t>角不等式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向量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范数</a:t>
                </a:r>
                <a:endParaRPr lang="en-US" altLang="zh-CN" dirty="0" smtClean="0"/>
              </a:p>
              <a:p>
                <a:r>
                  <a:rPr lang="zh-CN" altLang="en-US" dirty="0"/>
                  <a:t>向</a:t>
                </a:r>
                <a:r>
                  <a:rPr lang="zh-CN" altLang="en-US" dirty="0" smtClean="0"/>
                  <a:t>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zh-CN" altLang="en-US" dirty="0" smtClean="0"/>
                  <a:t>范数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zh-CN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1/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≤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&lt;∞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b="0" i="0" smtClean="0">
                                        <a:latin typeface="Cambria Math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/>
                                      </a:rPr>
                                      <m:t>ax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⁡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{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,…,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}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=∞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6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    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P16-2.3</a:t>
                </a:r>
              </a:p>
              <a:p>
                <a:r>
                  <a:rPr lang="zh-CN" altLang="en-US" dirty="0" smtClean="0"/>
                  <a:t>已知如果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zh-CN" altLang="en-US" dirty="0" smtClean="0"/>
                  <a:t>，那么向量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是线性相关的；即存在一组标量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，至少有一个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成立。试证明如果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+2</m:t>
                    </m:r>
                  </m:oMath>
                </a14:m>
                <a:r>
                  <a:rPr lang="zh-CN" altLang="en-US" dirty="0" smtClean="0"/>
                  <a:t>，那么存在一组标量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至少有一个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/>
                  <a:t>成</a:t>
                </a:r>
                <a:r>
                  <a:rPr lang="zh-CN" altLang="en-US" dirty="0" smtClean="0"/>
                  <a:t>立，且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927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    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P17-2.8</a:t>
                </a:r>
              </a:p>
              <a:p>
                <a:r>
                  <a:rPr lang="zh-CN" altLang="en-US" dirty="0"/>
                  <a:t>函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&lt;∗,∗&gt;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定义为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  <m:r>
                          <a:rPr lang="en-US" altLang="zh-CN" i="1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b="0" i="0" dirty="0" smtClean="0"/>
                      <m:t>3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b="0" i="0" dirty="0" smtClean="0"/>
                      <m:t>3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b="0" i="0" dirty="0" smtClean="0"/>
                      <m:t>5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𝒚</m:t>
                    </m:r>
                    <m:r>
                      <a:rPr lang="en-US" altLang="zh-CN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。试证明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&lt;∗,∗&gt;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满足内积的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个性质。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24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命题</a:t>
            </a:r>
            <a:endParaRPr lang="en-US" altLang="zh-CN" dirty="0" smtClean="0"/>
          </a:p>
          <a:p>
            <a:r>
              <a:rPr lang="zh-CN" altLang="en-US" dirty="0"/>
              <a:t>命</a:t>
            </a:r>
            <a:r>
              <a:rPr lang="zh-CN" altLang="en-US" dirty="0" smtClean="0"/>
              <a:t>题连接词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合取，析取，否定</a:t>
            </a:r>
            <a:endParaRPr lang="en-US" altLang="zh-CN" dirty="0" smtClean="0"/>
          </a:p>
          <a:p>
            <a:pPr lvl="1"/>
            <a:r>
              <a:rPr lang="zh-CN" altLang="en-US" dirty="0"/>
              <a:t>蕴</a:t>
            </a:r>
            <a:r>
              <a:rPr lang="zh-CN" altLang="en-US" dirty="0" smtClean="0"/>
              <a:t>含（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仅当</a:t>
            </a:r>
            <a:r>
              <a:rPr lang="en-US" altLang="zh-CN" dirty="0" smtClean="0"/>
              <a:t>B</a:t>
            </a:r>
            <a:r>
              <a:rPr lang="zh-CN" altLang="en-US" dirty="0"/>
              <a:t>；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B</a:t>
            </a:r>
            <a:r>
              <a:rPr lang="zh-CN" altLang="en-US" dirty="0" smtClean="0"/>
              <a:t>；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的充分条件；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的必要条件）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蕴含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B</a:t>
            </a:r>
            <a:r>
              <a:rPr lang="zh-CN" altLang="en-US" dirty="0" smtClean="0"/>
              <a:t>蕴含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；</a:t>
            </a:r>
            <a:r>
              <a:rPr lang="en-US" altLang="zh-CN" dirty="0" smtClean="0"/>
              <a:t>A</a:t>
            </a:r>
            <a:r>
              <a:rPr lang="zh-CN" altLang="en-US" dirty="0" smtClean="0"/>
              <a:t>成立，当且仅当</a:t>
            </a:r>
            <a:r>
              <a:rPr lang="en-US" altLang="zh-CN" dirty="0" smtClean="0"/>
              <a:t>B</a:t>
            </a:r>
            <a:r>
              <a:rPr lang="zh-CN" altLang="en-US" dirty="0" smtClean="0"/>
              <a:t>成立；</a:t>
            </a:r>
            <a:r>
              <a:rPr lang="en-US" altLang="zh-CN" dirty="0" smtClean="0"/>
              <a:t>A</a:t>
            </a:r>
            <a:r>
              <a:rPr lang="zh-CN" altLang="en-US" dirty="0"/>
              <a:t>对</a:t>
            </a:r>
            <a:r>
              <a:rPr lang="zh-CN" altLang="en-US" dirty="0" smtClean="0"/>
              <a:t>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是充分必要的）</a:t>
            </a:r>
            <a:endParaRPr lang="en-US" altLang="zh-CN" dirty="0" smtClean="0"/>
          </a:p>
          <a:p>
            <a:r>
              <a:rPr lang="zh-CN" altLang="en-US" sz="3600" dirty="0"/>
              <a:t>德摩根定律</a:t>
            </a:r>
          </a:p>
        </p:txBody>
      </p:sp>
    </p:spTree>
    <p:extLst>
      <p:ext uri="{BB962C8B-B14F-4D97-AF65-F5344CB8AC3E}">
        <p14:creationId xmlns:p14="http://schemas.microsoft.com/office/powerpoint/2010/main" val="37293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直接法（</a:t>
                </a:r>
                <a:r>
                  <a:rPr lang="en-US" altLang="zh-CN" dirty="0" smtClean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⟹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  <a:ea typeface="Cambria Math"/>
                      </a:rPr>
                      <m:t>B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位证明法（非</a:t>
                </a:r>
                <a:r>
                  <a:rPr lang="en-US" altLang="zh-CN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非</m:t>
                    </m:r>
                  </m:oMath>
                </a14:m>
                <a:r>
                  <a:rPr lang="en-US" altLang="zh-CN" b="0" i="0" dirty="0" smtClean="0">
                    <a:latin typeface="+mj-lt"/>
                    <a:ea typeface="Cambria Math"/>
                  </a:rPr>
                  <a:t>A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反证</a:t>
                </a:r>
                <a:r>
                  <a:rPr lang="zh-CN" altLang="en-US" dirty="0" smtClean="0"/>
                  <a:t>法（非（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且非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））</a:t>
                </a:r>
                <a:endParaRPr lang="en-US" altLang="zh-CN" dirty="0" smtClean="0"/>
              </a:p>
              <a:p>
                <a:r>
                  <a:rPr lang="zh-CN" altLang="en-US" dirty="0"/>
                  <a:t>归</a:t>
                </a:r>
                <a:r>
                  <a:rPr lang="zh-CN" altLang="en-US" dirty="0" smtClean="0"/>
                  <a:t>纳法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k=1</a:t>
                </a:r>
                <a:r>
                  <a:rPr lang="zh-CN" altLang="en-US" dirty="0" smtClean="0"/>
                  <a:t>成立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k=n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）成立，那么</a:t>
                </a:r>
                <a:r>
                  <a:rPr lang="en-US" altLang="zh-CN" dirty="0" smtClean="0"/>
                  <a:t>k=n+1</a:t>
                </a:r>
                <a:r>
                  <a:rPr lang="zh-CN" altLang="en-US" dirty="0" smtClean="0"/>
                  <a:t>成立。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7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集合，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元素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∉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  <m:r>
                      <a:rPr lang="en-US" altLang="zh-CN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&gt;5</m:t>
                    </m:r>
                  </m:oMath>
                </a14:m>
                <a:r>
                  <a:rPr lang="en-US" altLang="zh-CN" dirty="0" smtClean="0"/>
                  <a:t>}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\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i="1">
                        <a:latin typeface="Cambria Math"/>
                      </a:rPr>
                      <m:t>𝑋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≔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≜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6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    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P4-1.5</a:t>
            </a:r>
          </a:p>
          <a:p>
            <a:r>
              <a:rPr lang="zh-CN" altLang="en-US" dirty="0"/>
              <a:t>给</a:t>
            </a:r>
            <a:r>
              <a:rPr lang="zh-CN" altLang="en-US" dirty="0" smtClean="0"/>
              <a:t>定排成一行的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张卡片，卡片的一面为字母，另一面为数字。在卡片可见的一面写着符号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	8	3	A</a:t>
            </a:r>
          </a:p>
          <a:p>
            <a:r>
              <a:rPr lang="zh-CN" altLang="en-US" dirty="0"/>
              <a:t>请分</a:t>
            </a:r>
            <a:r>
              <a:rPr lang="zh-CN" altLang="en-US" dirty="0" smtClean="0"/>
              <a:t>析应该翻转哪张卡片才能判断规则“如果在卡片的一面为元音，那么另外一面为偶数”是否正确。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09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量空间与矩阵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向量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𝜶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 dirty="0">
                            <a:latin typeface="Cambria Math"/>
                          </a:rPr>
                          <m:t>𝜶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𝜶</m:t>
                    </m:r>
                    <m:r>
                      <a:rPr lang="zh-CN" alt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0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量与</a:t>
            </a:r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向量相等</a:t>
                </a:r>
                <a:endParaRPr lang="en-US" altLang="zh-CN" dirty="0" smtClean="0"/>
              </a:p>
              <a:p>
                <a:r>
                  <a:rPr lang="zh-CN" altLang="en-US" dirty="0"/>
                  <a:t>向</a:t>
                </a:r>
                <a:r>
                  <a:rPr lang="zh-CN" altLang="en-US" dirty="0" smtClean="0"/>
                  <a:t>量加法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交换</a:t>
                </a:r>
                <a:r>
                  <a:rPr lang="zh-CN" altLang="en-US" dirty="0" smtClean="0"/>
                  <a:t>律，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/>
                  <a:t>结合</a:t>
                </a:r>
                <a:r>
                  <a:rPr lang="zh-CN" altLang="en-US" dirty="0" smtClean="0"/>
                  <a:t>律</a:t>
                </a:r>
                <a:r>
                  <a:rPr lang="zh-CN" altLang="en-US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b="1" i="1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𝒄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𝒄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零向</a:t>
                </a:r>
                <a:r>
                  <a:rPr lang="zh-CN" altLang="en-US" dirty="0" smtClean="0"/>
                  <a:t>量，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[</m:t>
                        </m:r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  <m:r>
                          <a:rPr lang="en-US" altLang="zh-CN" b="1" i="1" dirty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</a:rPr>
                          <m:t>0,…,0</m:t>
                        </m:r>
                        <m:r>
                          <a:rPr lang="en-US" altLang="zh-CN" b="1" i="1" dirty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负向</a:t>
                </a:r>
                <a:r>
                  <a:rPr lang="zh-CN" altLang="en-US" dirty="0" smtClean="0"/>
                  <a:t>量，</a:t>
                </a: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-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/>
                      </a:rPr>
                      <m:t>𝜶</m:t>
                    </m:r>
                    <m:r>
                      <a:rPr lang="en-US" altLang="zh-CN" b="1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/>
                              </a:rPr>
                              <m:t>,−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9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量与</a:t>
            </a:r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数乘运算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  <m:r>
                      <a:rPr lang="en-US" altLang="zh-CN" b="1" i="1" dirty="0" smtClean="0">
                        <a:latin typeface="Cambria Math"/>
                      </a:rPr>
                      <m:t>𝒂</m:t>
                    </m:r>
                    <m:r>
                      <a:rPr lang="en-US" altLang="zh-CN" b="1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分</a:t>
                </a:r>
                <a:r>
                  <a:rPr lang="zh-CN" altLang="en-US" dirty="0" smtClean="0"/>
                  <a:t>配</a:t>
                </a:r>
                <a:r>
                  <a:rPr lang="zh-CN" altLang="en-US" dirty="0"/>
                  <a:t>律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结合</a:t>
                </a:r>
                <a:r>
                  <a:rPr lang="zh-CN" altLang="en-US" dirty="0" smtClean="0"/>
                  <a:t>律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标</a:t>
                </a:r>
                <a:r>
                  <a:rPr lang="zh-CN" altLang="en-US" dirty="0" smtClean="0"/>
                  <a:t>量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数乘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向</a:t>
                </a:r>
                <a:r>
                  <a:rPr lang="zh-CN" altLang="en-US" dirty="0" smtClean="0"/>
                  <a:t>量</a:t>
                </a:r>
                <a:r>
                  <a:rPr lang="en-US" altLang="zh-CN" b="1" i="1" dirty="0" smtClean="0"/>
                  <a:t>0</a:t>
                </a:r>
                <a:r>
                  <a:rPr lang="zh-CN" altLang="en-US" dirty="0" smtClean="0"/>
                  <a:t>数乘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标</a:t>
                </a:r>
                <a:r>
                  <a:rPr lang="zh-CN" altLang="en-US" dirty="0" smtClean="0"/>
                  <a:t>量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数乘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标</a:t>
                </a:r>
                <a:r>
                  <a:rPr lang="zh-CN" altLang="en-US" dirty="0" smtClean="0"/>
                  <a:t>量</a:t>
                </a:r>
                <a:r>
                  <a:rPr lang="en-US" altLang="zh-CN" dirty="0" smtClean="0"/>
                  <a:t>-1</a:t>
                </a:r>
                <a:r>
                  <a:rPr lang="zh-CN" altLang="en-US" dirty="0" smtClean="0"/>
                  <a:t>数乘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乘</a:t>
                </a:r>
                <a:r>
                  <a:rPr lang="zh-CN" altLang="en-US" dirty="0" smtClean="0"/>
                  <a:t>积为</a:t>
                </a:r>
                <a:r>
                  <a:rPr lang="en-US" altLang="zh-CN" b="1" i="1" dirty="0" smtClean="0"/>
                  <a:t>0</a:t>
                </a:r>
                <a:r>
                  <a:rPr lang="zh-CN" altLang="en-US" dirty="0" smtClean="0"/>
                  <a:t>向量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1885</Words>
  <Application>Microsoft Office PowerPoint</Application>
  <PresentationFormat>全屏显示(4:3)</PresentationFormat>
  <Paragraphs>167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最优化导论</vt:lpstr>
      <vt:lpstr>outline</vt:lpstr>
      <vt:lpstr>证明方法</vt:lpstr>
      <vt:lpstr>证明方法</vt:lpstr>
      <vt:lpstr>记法</vt:lpstr>
      <vt:lpstr>习    题</vt:lpstr>
      <vt:lpstr>向量空间与矩阵</vt:lpstr>
      <vt:lpstr>向量与矩阵</vt:lpstr>
      <vt:lpstr>向量与矩阵</vt:lpstr>
      <vt:lpstr>向量与矩阵</vt:lpstr>
      <vt:lpstr>向量与矩阵</vt:lpstr>
      <vt:lpstr>向量与矩阵</vt:lpstr>
      <vt:lpstr>向量与矩阵</vt:lpstr>
      <vt:lpstr>向量与矩阵</vt:lpstr>
      <vt:lpstr>向量与矩阵</vt:lpstr>
      <vt:lpstr>矩阵的秩</vt:lpstr>
      <vt:lpstr>矩阵的秩</vt:lpstr>
      <vt:lpstr>矩阵的秩</vt:lpstr>
      <vt:lpstr>矩阵的秩</vt:lpstr>
      <vt:lpstr>线性方程组</vt:lpstr>
      <vt:lpstr>线性方程组</vt:lpstr>
      <vt:lpstr>内积与范数</vt:lpstr>
      <vt:lpstr>内积与范数</vt:lpstr>
      <vt:lpstr>内积与范数</vt:lpstr>
      <vt:lpstr>内积与范数</vt:lpstr>
      <vt:lpstr>习    题</vt:lpstr>
      <vt:lpstr>习    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30</cp:revision>
  <dcterms:created xsi:type="dcterms:W3CDTF">2019-04-15T07:35:03Z</dcterms:created>
  <dcterms:modified xsi:type="dcterms:W3CDTF">2019-04-18T23:06:41Z</dcterms:modified>
</cp:coreProperties>
</file>