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CA0D-9916-493A-B0C8-9F6957319C44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564D-6223-4E69-A3C4-D0DC2DD6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dirty="0" smtClean="0"/>
              <a:t>2019,05,27</a:t>
            </a:r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/>
                        <m:t>单个神经元训练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</a:rPr>
                      <m:t>&gt;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/>
                  <a:t>梯</a:t>
                </a:r>
                <a:r>
                  <a:rPr lang="zh-CN" altLang="en-US" dirty="0" smtClean="0"/>
                  <a:t>度下降法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24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grpSp>
        <p:nvGrpSpPr>
          <p:cNvPr id="56" name="组合 55"/>
          <p:cNvGrpSpPr/>
          <p:nvPr/>
        </p:nvGrpSpPr>
        <p:grpSpPr>
          <a:xfrm>
            <a:off x="971600" y="1412776"/>
            <a:ext cx="7128792" cy="4545796"/>
            <a:chOff x="971600" y="1412776"/>
            <a:chExt cx="7128792" cy="4545796"/>
          </a:xfrm>
        </p:grpSpPr>
        <p:sp>
          <p:nvSpPr>
            <p:cNvPr id="4" name="椭圆 3"/>
            <p:cNvSpPr/>
            <p:nvPr/>
          </p:nvSpPr>
          <p:spPr>
            <a:xfrm>
              <a:off x="3923928" y="1988840"/>
              <a:ext cx="720080" cy="6480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923928" y="3212976"/>
              <a:ext cx="720080" cy="6480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923928" y="4869160"/>
              <a:ext cx="720080" cy="6480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796136" y="2636912"/>
              <a:ext cx="720080" cy="6480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796136" y="4365104"/>
              <a:ext cx="720080" cy="6480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475656" y="2960948"/>
              <a:ext cx="11521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4" idx="2"/>
            </p:cNvCxnSpPr>
            <p:nvPr/>
          </p:nvCxnSpPr>
          <p:spPr>
            <a:xfrm flipV="1">
              <a:off x="2627784" y="2312876"/>
              <a:ext cx="1296144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5" idx="2"/>
            </p:cNvCxnSpPr>
            <p:nvPr/>
          </p:nvCxnSpPr>
          <p:spPr>
            <a:xfrm>
              <a:off x="2627784" y="2960948"/>
              <a:ext cx="1296144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6" idx="2"/>
            </p:cNvCxnSpPr>
            <p:nvPr/>
          </p:nvCxnSpPr>
          <p:spPr>
            <a:xfrm>
              <a:off x="2627784" y="2960948"/>
              <a:ext cx="1296144" cy="2232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475656" y="4725144"/>
              <a:ext cx="11521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4" idx="2"/>
            </p:cNvCxnSpPr>
            <p:nvPr/>
          </p:nvCxnSpPr>
          <p:spPr>
            <a:xfrm flipV="1">
              <a:off x="2627784" y="2312876"/>
              <a:ext cx="1296144" cy="2412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5" idx="2"/>
            </p:cNvCxnSpPr>
            <p:nvPr/>
          </p:nvCxnSpPr>
          <p:spPr>
            <a:xfrm flipV="1">
              <a:off x="2627784" y="3537012"/>
              <a:ext cx="1296144" cy="1188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6" idx="2"/>
            </p:cNvCxnSpPr>
            <p:nvPr/>
          </p:nvCxnSpPr>
          <p:spPr>
            <a:xfrm>
              <a:off x="2627784" y="4725144"/>
              <a:ext cx="1296144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4" idx="6"/>
              <a:endCxn id="7" idx="2"/>
            </p:cNvCxnSpPr>
            <p:nvPr/>
          </p:nvCxnSpPr>
          <p:spPr>
            <a:xfrm>
              <a:off x="4644008" y="2312876"/>
              <a:ext cx="1152128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4" idx="5"/>
              <a:endCxn id="8" idx="2"/>
            </p:cNvCxnSpPr>
            <p:nvPr/>
          </p:nvCxnSpPr>
          <p:spPr>
            <a:xfrm>
              <a:off x="4538555" y="2542004"/>
              <a:ext cx="1257581" cy="2147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5" idx="6"/>
              <a:endCxn id="7" idx="2"/>
            </p:cNvCxnSpPr>
            <p:nvPr/>
          </p:nvCxnSpPr>
          <p:spPr>
            <a:xfrm flipV="1">
              <a:off x="4644008" y="2960948"/>
              <a:ext cx="1152128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5" idx="5"/>
              <a:endCxn id="8" idx="2"/>
            </p:cNvCxnSpPr>
            <p:nvPr/>
          </p:nvCxnSpPr>
          <p:spPr>
            <a:xfrm>
              <a:off x="4538555" y="3766140"/>
              <a:ext cx="1257581" cy="92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6" idx="7"/>
              <a:endCxn id="7" idx="2"/>
            </p:cNvCxnSpPr>
            <p:nvPr/>
          </p:nvCxnSpPr>
          <p:spPr>
            <a:xfrm flipV="1">
              <a:off x="4538555" y="2960948"/>
              <a:ext cx="1257581" cy="2003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6" idx="6"/>
              <a:endCxn id="8" idx="2"/>
            </p:cNvCxnSpPr>
            <p:nvPr/>
          </p:nvCxnSpPr>
          <p:spPr>
            <a:xfrm flipV="1">
              <a:off x="4644008" y="4689140"/>
              <a:ext cx="1152128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7" idx="6"/>
            </p:cNvCxnSpPr>
            <p:nvPr/>
          </p:nvCxnSpPr>
          <p:spPr>
            <a:xfrm>
              <a:off x="6516216" y="2960948"/>
              <a:ext cx="11521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6516216" y="4689140"/>
              <a:ext cx="11521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71600" y="2771636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2771636"/>
                  <a:ext cx="43204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71600" y="4499828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4499828"/>
                  <a:ext cx="43204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7668344" y="2780928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44" y="2780928"/>
                  <a:ext cx="43204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668344" y="4499828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44" y="4499828"/>
                  <a:ext cx="43204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483768" y="5579948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768" y="5579948"/>
                  <a:ext cx="43204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067944" y="5589240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5589240"/>
                  <a:ext cx="43204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940152" y="5589240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5589240"/>
                  <a:ext cx="432048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987824" y="5157192"/>
                  <a:ext cx="648072" cy="4122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h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824" y="5157192"/>
                  <a:ext cx="648072" cy="41222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932040" y="5157192"/>
                  <a:ext cx="648072" cy="400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5157192"/>
                  <a:ext cx="648072" cy="4009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/>
            <p:cNvSpPr txBox="1"/>
            <p:nvPr/>
          </p:nvSpPr>
          <p:spPr>
            <a:xfrm>
              <a:off x="2195736" y="1412776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输入层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79912" y="141343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中间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52120" y="1412776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输出层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614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反向传播算法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h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h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𝑜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𝑙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𝑠𝑗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𝑜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𝑜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𝑠𝑗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𝑜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h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𝑗𝑖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h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99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反向传播算法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09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反向传播算法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𝑚𝑖𝑛𝑖𝑚𝑖𝑧𝑒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𝑜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𝑠𝑗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𝑜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h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𝑗𝑖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h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b="1" i="1">
                        <a:latin typeface="Cambria Math"/>
                      </a:rPr>
                      <m:t>𝝎</m:t>
                    </m:r>
                    <m:r>
                      <a:rPr lang="en-US" altLang="zh-CN" b="0" i="0" smtClean="0">
                        <a:latin typeface="Cambria Math"/>
                      </a:rPr>
                      <m:t>={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𝑗𝑖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𝑜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i</m:t>
                    </m:r>
                    <m:r>
                      <a:rPr lang="en-US" altLang="zh-CN" b="0" i="0" smtClean="0">
                        <a:latin typeface="Cambria Math"/>
                      </a:rPr>
                      <m:t>=1,2,…,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n</m:t>
                    </m:r>
                    <m:r>
                      <a:rPr lang="en-US" altLang="zh-CN" b="0" i="0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j</m:t>
                    </m:r>
                    <m:r>
                      <a:rPr lang="en-US" altLang="zh-CN" b="0" i="0" smtClean="0">
                        <a:latin typeface="Cambria Math"/>
                      </a:rPr>
                      <m:t>=1,2,…,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l</m:t>
                    </m:r>
                    <m:r>
                      <a:rPr lang="en-US" altLang="zh-CN" b="0" i="0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 b="0" i="0" smtClean="0">
                        <a:latin typeface="Cambria Math"/>
                      </a:rPr>
                      <m:t>=1,2,…,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m</m:t>
                    </m:r>
                    <m:r>
                      <a:rPr lang="en-US" altLang="zh-CN" b="0" i="0" smtClean="0">
                        <a:latin typeface="Cambria Math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21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反向传播算法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b="1" i="1">
                            <a:latin typeface="Cambria Math"/>
                          </a:rPr>
                          <m:t>𝝎</m:t>
                        </m:r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𝑑𝑠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𝑑𝑠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𝑜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𝑙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𝑠𝑗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𝑜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h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𝑗𝑖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zh-CN" i="1">
                                <a:latin typeface="Cambria Math"/>
                              </a:rPr>
                              <m:t>))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183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反向传播算法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zh-CN" altLang="en-US" i="1" smtClean="0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𝑠𝑗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𝑜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b="1" i="1">
                            <a:latin typeface="Cambria Math"/>
                          </a:rPr>
                          <m:t>𝝎</m:t>
                        </m:r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𝑑𝑠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𝑞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𝑜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41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反向传播算法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zh-CN" altLang="en-US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h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b="1" i="1">
                            <a:latin typeface="Cambria Math"/>
                          </a:rPr>
                          <m:t>𝝎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=−(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𝑝𝑗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𝑜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𝑑𝑠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zh-CN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𝑠𝑞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𝑜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74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无约</a:t>
            </a:r>
            <a:r>
              <a:rPr lang="zh-CN" altLang="en-US" dirty="0" smtClean="0"/>
              <a:t>束优化问题和神经网络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引言</a:t>
            </a:r>
            <a:endParaRPr lang="en-US" altLang="zh-CN" dirty="0" smtClean="0"/>
          </a:p>
          <a:p>
            <a:pPr lvl="1"/>
            <a:r>
              <a:rPr lang="zh-CN" altLang="en-US" dirty="0"/>
              <a:t>单</a:t>
            </a:r>
            <a:r>
              <a:rPr lang="zh-CN" altLang="en-US" dirty="0" smtClean="0"/>
              <a:t>个神经元训练</a:t>
            </a:r>
            <a:endParaRPr lang="en-US" altLang="zh-CN" dirty="0" smtClean="0"/>
          </a:p>
          <a:p>
            <a:pPr lvl="1"/>
            <a:r>
              <a:rPr lang="zh-CN" altLang="en-US" dirty="0"/>
              <a:t>反</a:t>
            </a:r>
            <a:r>
              <a:rPr lang="zh-CN" altLang="en-US" dirty="0" smtClean="0"/>
              <a:t>向传播算法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神经元</a:t>
            </a:r>
            <a:endParaRPr lang="en-US" altLang="zh-CN" dirty="0" smtClean="0"/>
          </a:p>
          <a:p>
            <a:r>
              <a:rPr lang="zh-CN" altLang="en-US" dirty="0" smtClean="0"/>
              <a:t>多输入，单输出，映射</a:t>
            </a:r>
            <a:endParaRPr lang="en-US" altLang="zh-CN" dirty="0" smtClean="0"/>
          </a:p>
          <a:p>
            <a:r>
              <a:rPr lang="zh-CN" altLang="en-US" dirty="0"/>
              <a:t>输</a:t>
            </a:r>
            <a:r>
              <a:rPr lang="zh-CN" altLang="en-US" dirty="0" smtClean="0"/>
              <a:t>入加权和，偏置，激活函数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个输出表示的是相同的信号。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374990" y="3501008"/>
            <a:ext cx="6077330" cy="1440160"/>
            <a:chOff x="870934" y="3717032"/>
            <a:chExt cx="6077330" cy="1440160"/>
          </a:xfrm>
        </p:grpSpPr>
        <p:sp>
          <p:nvSpPr>
            <p:cNvPr id="4" name="椭圆 3"/>
            <p:cNvSpPr/>
            <p:nvPr/>
          </p:nvSpPr>
          <p:spPr>
            <a:xfrm>
              <a:off x="2195736" y="4077072"/>
              <a:ext cx="720080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221877" y="4144724"/>
                  <a:ext cx="64807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200" i="1" smtClean="0">
                            <a:latin typeface="Cambria Math"/>
                          </a:rPr>
                          <m:t>∑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877" y="4144724"/>
                  <a:ext cx="648072" cy="58477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/>
            <p:cNvCxnSpPr/>
            <p:nvPr/>
          </p:nvCxnSpPr>
          <p:spPr>
            <a:xfrm>
              <a:off x="899592" y="3717032"/>
              <a:ext cx="1296144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870934" y="4473116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870934" y="4703044"/>
              <a:ext cx="1296144" cy="4541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2915816" y="4473116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3923928" y="4144724"/>
              <a:ext cx="1224136" cy="6524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006907" y="4146582"/>
              <a:ext cx="1058177" cy="612067"/>
              <a:chOff x="5940152" y="3969060"/>
              <a:chExt cx="1296144" cy="900101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>
                <a:off x="5940152" y="4473820"/>
                <a:ext cx="129614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V="1">
                <a:off x="6516216" y="3969060"/>
                <a:ext cx="0" cy="9001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任意多边形 20"/>
              <p:cNvSpPr/>
              <p:nvPr/>
            </p:nvSpPr>
            <p:spPr>
              <a:xfrm>
                <a:off x="6056768" y="4074059"/>
                <a:ext cx="941561" cy="697117"/>
              </a:xfrm>
              <a:custGeom>
                <a:avLst/>
                <a:gdLst>
                  <a:gd name="connsiteX0" fmla="*/ 0 w 941561"/>
                  <a:gd name="connsiteY0" fmla="*/ 697117 h 697117"/>
                  <a:gd name="connsiteX1" fmla="*/ 181070 w 941561"/>
                  <a:gd name="connsiteY1" fmla="*/ 688064 h 697117"/>
                  <a:gd name="connsiteX2" fmla="*/ 289711 w 941561"/>
                  <a:gd name="connsiteY2" fmla="*/ 651850 h 697117"/>
                  <a:gd name="connsiteX3" fmla="*/ 380246 w 941561"/>
                  <a:gd name="connsiteY3" fmla="*/ 579422 h 697117"/>
                  <a:gd name="connsiteX4" fmla="*/ 461727 w 941561"/>
                  <a:gd name="connsiteY4" fmla="*/ 398353 h 697117"/>
                  <a:gd name="connsiteX5" fmla="*/ 552262 w 941561"/>
                  <a:gd name="connsiteY5" fmla="*/ 144856 h 697117"/>
                  <a:gd name="connsiteX6" fmla="*/ 679010 w 941561"/>
                  <a:gd name="connsiteY6" fmla="*/ 54321 h 697117"/>
                  <a:gd name="connsiteX7" fmla="*/ 941561 w 941561"/>
                  <a:gd name="connsiteY7" fmla="*/ 0 h 697117"/>
                  <a:gd name="connsiteX8" fmla="*/ 941561 w 941561"/>
                  <a:gd name="connsiteY8" fmla="*/ 0 h 69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1561" h="697117">
                    <a:moveTo>
                      <a:pt x="0" y="697117"/>
                    </a:moveTo>
                    <a:cubicBezTo>
                      <a:pt x="66392" y="696363"/>
                      <a:pt x="132785" y="695609"/>
                      <a:pt x="181070" y="688064"/>
                    </a:cubicBezTo>
                    <a:cubicBezTo>
                      <a:pt x="229355" y="680519"/>
                      <a:pt x="256515" y="669957"/>
                      <a:pt x="289711" y="651850"/>
                    </a:cubicBezTo>
                    <a:cubicBezTo>
                      <a:pt x="322907" y="633743"/>
                      <a:pt x="351577" y="621671"/>
                      <a:pt x="380246" y="579422"/>
                    </a:cubicBezTo>
                    <a:cubicBezTo>
                      <a:pt x="408915" y="537172"/>
                      <a:pt x="433058" y="470781"/>
                      <a:pt x="461727" y="398353"/>
                    </a:cubicBezTo>
                    <a:cubicBezTo>
                      <a:pt x="490396" y="325925"/>
                      <a:pt x="516048" y="202195"/>
                      <a:pt x="552262" y="144856"/>
                    </a:cubicBezTo>
                    <a:cubicBezTo>
                      <a:pt x="588476" y="87517"/>
                      <a:pt x="614127" y="78464"/>
                      <a:pt x="679010" y="54321"/>
                    </a:cubicBezTo>
                    <a:cubicBezTo>
                      <a:pt x="743893" y="30178"/>
                      <a:pt x="941561" y="0"/>
                      <a:pt x="941561" y="0"/>
                    </a:cubicBezTo>
                    <a:lnTo>
                      <a:pt x="941561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3" name="直接箭头连接符 22"/>
            <p:cNvCxnSpPr/>
            <p:nvPr/>
          </p:nvCxnSpPr>
          <p:spPr>
            <a:xfrm flipV="1">
              <a:off x="5220072" y="4489818"/>
              <a:ext cx="432048" cy="9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5652120" y="4033712"/>
              <a:ext cx="1296144" cy="4541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5652120" y="4489818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5652120" y="4487860"/>
              <a:ext cx="1296144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5587725" y="4442988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667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前馈神经网络</a:t>
            </a:r>
            <a:endParaRPr lang="en-US" altLang="zh-CN" dirty="0" smtClean="0"/>
          </a:p>
          <a:p>
            <a:pPr lvl="1"/>
            <a:r>
              <a:rPr lang="zh-CN" altLang="en-US" dirty="0"/>
              <a:t>神经</a:t>
            </a:r>
            <a:r>
              <a:rPr lang="zh-CN" altLang="en-US" dirty="0" smtClean="0"/>
              <a:t>元按照层次进行连接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据只朝一个方向流动</a:t>
            </a:r>
            <a:endParaRPr lang="en-US" altLang="zh-CN" dirty="0" smtClean="0"/>
          </a:p>
          <a:p>
            <a:pPr lvl="1"/>
            <a:r>
              <a:rPr lang="zh-CN" altLang="en-US" dirty="0"/>
              <a:t>输入</a:t>
            </a:r>
            <a:r>
              <a:rPr lang="zh-CN" altLang="en-US" dirty="0" smtClean="0"/>
              <a:t>层，中间层，输出层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732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4" name="椭圆 3"/>
          <p:cNvSpPr/>
          <p:nvPr/>
        </p:nvSpPr>
        <p:spPr>
          <a:xfrm>
            <a:off x="2483768" y="25649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83768" y="314096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483768" y="414908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07904" y="25649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707904" y="314096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707904" y="414908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932040" y="25649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32040" y="314096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932040" y="414908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156176" y="25649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156176" y="314096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156176" y="414908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763688" y="27449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763688" y="328498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763688" y="429309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915816" y="27449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915816" y="328498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915816" y="429309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83768" y="3573016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573016"/>
                <a:ext cx="36004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07904" y="3573016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573016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32040" y="3573016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573016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56176" y="3573016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573016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/>
          <p:nvPr/>
        </p:nvCxnSpPr>
        <p:spPr>
          <a:xfrm>
            <a:off x="2915816" y="2780928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933323" y="2842788"/>
            <a:ext cx="814812" cy="896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915816" y="2852936"/>
            <a:ext cx="651669" cy="1322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915816" y="3356992"/>
            <a:ext cx="814212" cy="43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933323" y="3429000"/>
            <a:ext cx="624689" cy="798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2915816" y="2852936"/>
            <a:ext cx="651669" cy="1433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2915216" y="3363872"/>
            <a:ext cx="720680" cy="918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2933323" y="3867928"/>
            <a:ext cx="786562" cy="414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171729" y="27449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4171729" y="328498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171729" y="429309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4171729" y="2780928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4189236" y="2842788"/>
            <a:ext cx="814812" cy="896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171729" y="2852936"/>
            <a:ext cx="651669" cy="1322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171729" y="3356992"/>
            <a:ext cx="814212" cy="43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189236" y="3429000"/>
            <a:ext cx="624689" cy="798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4171729" y="2852936"/>
            <a:ext cx="651669" cy="1433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4171129" y="3363872"/>
            <a:ext cx="720680" cy="918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4189236" y="3867928"/>
            <a:ext cx="786562" cy="414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395865" y="27449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5395865" y="328498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5395865" y="429309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395865" y="2780928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5413372" y="2842788"/>
            <a:ext cx="814812" cy="896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395865" y="2852936"/>
            <a:ext cx="651669" cy="1322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5395865" y="3356992"/>
            <a:ext cx="814212" cy="43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5413372" y="3429000"/>
            <a:ext cx="624689" cy="798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5395865" y="2852936"/>
            <a:ext cx="651669" cy="1433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5395265" y="3363872"/>
            <a:ext cx="720680" cy="918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5413372" y="3867928"/>
            <a:ext cx="786562" cy="414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6588224" y="27449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6588224" y="328498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6588224" y="429309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259632" y="255561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55612"/>
                <a:ext cx="4320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259632" y="305966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059668"/>
                <a:ext cx="4320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259632" y="406778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067780"/>
                <a:ext cx="43204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308304" y="256490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2564904"/>
                <a:ext cx="432048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7308304" y="306896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068960"/>
                <a:ext cx="43204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308304" y="407707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4077072"/>
                <a:ext cx="432048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2195736" y="511667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输入层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995936" y="50851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912992" y="508452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80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</a:t>
            </a:r>
            <a:r>
              <a:rPr lang="zh-CN" altLang="en-US" dirty="0" smtClean="0"/>
              <a:t>练</a:t>
            </a:r>
            <a:endParaRPr lang="en-US" altLang="zh-CN" dirty="0" smtClean="0"/>
          </a:p>
          <a:p>
            <a:r>
              <a:rPr lang="zh-CN" altLang="en-US" dirty="0"/>
              <a:t>损</a:t>
            </a:r>
            <a:r>
              <a:rPr lang="zh-CN" altLang="en-US" dirty="0" smtClean="0"/>
              <a:t>失</a:t>
            </a:r>
            <a:endParaRPr lang="en-US" altLang="zh-CN" dirty="0" smtClean="0"/>
          </a:p>
          <a:p>
            <a:r>
              <a:rPr lang="zh-CN" altLang="en-US" dirty="0"/>
              <a:t>泛化</a:t>
            </a:r>
          </a:p>
        </p:txBody>
      </p:sp>
    </p:spTree>
    <p:extLst>
      <p:ext uri="{BB962C8B-B14F-4D97-AF65-F5344CB8AC3E}">
        <p14:creationId xmlns:p14="http://schemas.microsoft.com/office/powerpoint/2010/main" val="178926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单个神经元训练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zh-CN" altLang="en-US" b="1" i="1">
                            <a:latin typeface="Cambria Math"/>
                          </a:rPr>
                          <m:t>𝝎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组合 75"/>
          <p:cNvGrpSpPr/>
          <p:nvPr/>
        </p:nvGrpSpPr>
        <p:grpSpPr>
          <a:xfrm>
            <a:off x="1619672" y="2924944"/>
            <a:ext cx="5544616" cy="2457564"/>
            <a:chOff x="1259632" y="2555612"/>
            <a:chExt cx="3960440" cy="1953508"/>
          </a:xfrm>
        </p:grpSpPr>
        <p:sp>
          <p:nvSpPr>
            <p:cNvPr id="5" name="椭圆 4"/>
            <p:cNvSpPr/>
            <p:nvPr/>
          </p:nvSpPr>
          <p:spPr>
            <a:xfrm>
              <a:off x="2483768" y="256490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483768" y="314096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483768" y="4149080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707904" y="314096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763688" y="2744924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763688" y="3284984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763688" y="4293096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2915816" y="3284984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483768" y="3573016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768" y="3573016"/>
                  <a:ext cx="360040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/>
            <p:cNvCxnSpPr/>
            <p:nvPr/>
          </p:nvCxnSpPr>
          <p:spPr>
            <a:xfrm>
              <a:off x="2915816" y="2780928"/>
              <a:ext cx="72008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2933323" y="3429000"/>
              <a:ext cx="630565" cy="8532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4171729" y="3284984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259632" y="2555612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632" y="2555612"/>
                  <a:ext cx="43204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259632" y="3059668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632" y="3059668"/>
                  <a:ext cx="43204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259632" y="4067780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632" y="4067780"/>
                  <a:ext cx="43204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788024" y="3068960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3068960"/>
                  <a:ext cx="43204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2447764" y="2555612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764" y="2555612"/>
                  <a:ext cx="432048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447764" y="3100318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764" y="3100318"/>
                  <a:ext cx="43204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448364" y="4108430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364" y="4108430"/>
                  <a:ext cx="432048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671900" y="3136322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900" y="3136322"/>
                  <a:ext cx="432048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313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表示输入向量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表示输出向量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b="1" i="1">
                        <a:latin typeface="Cambria Math"/>
                      </a:rPr>
                      <m:t>𝝎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为权重向量</a:t>
                </a:r>
                <a:endParaRPr lang="en-US" altLang="zh-CN" dirty="0" smtClean="0"/>
              </a:p>
              <a:p>
                <a:r>
                  <a:rPr lang="zh-CN" altLang="en-US" dirty="0"/>
                  <a:t>选</a:t>
                </a:r>
                <a:r>
                  <a:rPr lang="zh-CN" altLang="en-US" dirty="0" smtClean="0"/>
                  <a:t>定一组训练集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{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…,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共包括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dirty="0" smtClean="0"/>
                  <a:t>组数据对，其中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=1,2,…,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3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461417"/>
                <a:ext cx="82296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/>
                        <m:t>单个神经元训练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标题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461417"/>
                <a:ext cx="8229600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39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/>
                        <m:t>单个神经元训练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𝑚𝑖𝑛𝑖𝑚𝑖𝑧𝑒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⊺</m:t>
                                </m:r>
                              </m:sup>
                            </m:sSup>
                            <m:r>
                              <a:rPr lang="zh-CN" altLang="en-US" b="1" i="1" smtClean="0">
                                <a:latin typeface="Cambria Math"/>
                              </a:rPr>
                              <m:t>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𝑚𝑖𝑛𝑖𝑚𝑖𝑧𝑒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⊺</m:t>
                                </m:r>
                              </m:sup>
                            </m:sSup>
                            <m:r>
                              <a:rPr lang="zh-CN" altLang="en-US" b="1" i="1">
                                <a:latin typeface="Cambria Math"/>
                              </a:rPr>
                              <m:t>𝝎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  <m:r>
                          <a:rPr lang="en-US" altLang="zh-CN" i="1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  <m:r>
                          <a:rPr lang="en-US" altLang="zh-CN" i="1">
                            <a:latin typeface="Cambria Math"/>
                          </a:rPr>
                          <m:t>,2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62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17796</TotalTime>
  <Words>1074</Words>
  <Application>Microsoft Office PowerPoint</Application>
  <PresentationFormat>全屏显示(4:3)</PresentationFormat>
  <Paragraphs>102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最优化导论</vt:lpstr>
      <vt:lpstr>outline</vt:lpstr>
      <vt:lpstr>引言</vt:lpstr>
      <vt:lpstr>引言</vt:lpstr>
      <vt:lpstr>引言</vt:lpstr>
      <vt:lpstr>引言</vt:lpstr>
      <vt:lpstr>单个神经元训练</vt:lpstr>
      <vt:lpstr>"单个神经元训练"</vt:lpstr>
      <vt:lpstr>"单个神经元训练"</vt:lpstr>
      <vt:lpstr>"单个神经元训练"</vt:lpstr>
      <vt:lpstr>反向传播算法</vt:lpstr>
      <vt:lpstr>反向传播算法</vt:lpstr>
      <vt:lpstr>反向传播算法</vt:lpstr>
      <vt:lpstr>反向传播算法</vt:lpstr>
      <vt:lpstr>反向传播算法</vt:lpstr>
      <vt:lpstr>反向传播算法</vt:lpstr>
      <vt:lpstr>反向传播算法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300</cp:revision>
  <dcterms:created xsi:type="dcterms:W3CDTF">2019-04-15T07:35:03Z</dcterms:created>
  <dcterms:modified xsi:type="dcterms:W3CDTF">2019-05-28T01:51:29Z</dcterms:modified>
</cp:coreProperties>
</file>