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9" r:id="rId14"/>
    <p:sldId id="268" r:id="rId15"/>
    <p:sldId id="270" r:id="rId16"/>
    <p:sldId id="271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>
      <p:cViewPr varScale="1">
        <p:scale>
          <a:sx n="84" d="100"/>
          <a:sy n="84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0CA0D-9916-493A-B0C8-9F6957319C44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B564D-6223-4E69-A3C4-D0DC2DD62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260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最优</a:t>
            </a:r>
            <a:r>
              <a:rPr lang="zh-CN" altLang="en-US" dirty="0" smtClean="0"/>
              <a:t>化导论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于长永</a:t>
            </a:r>
            <a:endParaRPr lang="en-US" altLang="zh-CN" dirty="0" smtClean="0"/>
          </a:p>
          <a:p>
            <a:r>
              <a:rPr lang="en-US" altLang="zh-CN" dirty="0" smtClean="0"/>
              <a:t>2019,06,12</a:t>
            </a:r>
          </a:p>
        </p:txBody>
      </p:sp>
    </p:spTree>
    <p:extLst>
      <p:ext uri="{BB962C8B-B14F-4D97-AF65-F5344CB8AC3E}">
        <p14:creationId xmlns:p14="http://schemas.microsoft.com/office/powerpoint/2010/main" val="182165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非单纯形法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1979</a:t>
                </a:r>
                <a:r>
                  <a:rPr lang="zh-CN" altLang="en-US" dirty="0" smtClean="0"/>
                  <a:t>年</a:t>
                </a:r>
                <a:r>
                  <a:rPr lang="en-US" altLang="zh-CN" dirty="0" err="1" smtClean="0"/>
                  <a:t>Khachiyan</a:t>
                </a:r>
                <a:r>
                  <a:rPr lang="zh-CN" altLang="en-US" dirty="0" smtClean="0"/>
                  <a:t>提出</a:t>
                </a:r>
                <a:r>
                  <a:rPr lang="en-US" altLang="zh-CN" dirty="0" err="1" smtClean="0"/>
                  <a:t>Khachiyan</a:t>
                </a:r>
                <a:r>
                  <a:rPr lang="zh-CN" altLang="en-US" dirty="0" smtClean="0"/>
                  <a:t>，也称椭球算法，复杂度为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𝑂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𝐿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，其中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𝐿</m:t>
                    </m:r>
                  </m:oMath>
                </a14:m>
                <a:r>
                  <a:rPr lang="zh-CN" altLang="en-US" dirty="0" smtClean="0"/>
                  <a:t>表示数字在计算机中存储的位数。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1984</a:t>
                </a:r>
                <a:r>
                  <a:rPr lang="zh-CN" altLang="en-US" dirty="0" smtClean="0"/>
                  <a:t>年</a:t>
                </a:r>
                <a:r>
                  <a:rPr lang="en-US" altLang="zh-CN" dirty="0" err="1" smtClean="0"/>
                  <a:t>Karmarkar</a:t>
                </a:r>
                <a:r>
                  <a:rPr lang="zh-CN" altLang="en-US" dirty="0" smtClean="0"/>
                  <a:t>提出了一种非单纯形法，复杂度为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𝑂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3.5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𝐿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/>
                  <a:t>内点</a:t>
                </a:r>
                <a:r>
                  <a:rPr lang="zh-CN" altLang="en-US" dirty="0" smtClean="0"/>
                  <a:t>法。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 r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5258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Khachiyan</a:t>
            </a:r>
            <a:r>
              <a:rPr lang="zh-CN" altLang="en-US" dirty="0"/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600201"/>
                <a:ext cx="4258816" cy="240486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原</a:t>
                </a:r>
                <a:r>
                  <a:rPr lang="zh-CN" altLang="en-US" dirty="0" smtClean="0"/>
                  <a:t>线性规划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minimize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𝒄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1" i="1">
                        <a:latin typeface="Cambria Math"/>
                      </a:rPr>
                      <m:t>𝒙</m:t>
                    </m:r>
                  </m:oMath>
                </a14:m>
                <a:endParaRPr lang="en-US" altLang="zh-CN" b="1" dirty="0"/>
              </a:p>
              <a:p>
                <a:pPr marL="0" indent="0">
                  <a:buNone/>
                </a:pPr>
                <a:r>
                  <a:rPr lang="en-US" altLang="zh-CN" dirty="0" smtClean="0"/>
                  <a:t>     subject </a:t>
                </a:r>
                <a:r>
                  <a:rPr lang="en-US" altLang="zh-CN" dirty="0"/>
                  <a:t>to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𝐴</m:t>
                    </m:r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b="0" i="1" smtClean="0">
                        <a:latin typeface="Cambria Math"/>
                      </a:rPr>
                      <m:t>≥</m:t>
                    </m:r>
                    <m:r>
                      <a:rPr lang="en-US" altLang="zh-CN" b="1" i="1">
                        <a:latin typeface="Cambria Math"/>
                      </a:rPr>
                      <m:t>𝒃</m:t>
                    </m:r>
                  </m:oMath>
                </a14:m>
                <a:endParaRPr lang="en-US" altLang="zh-CN" b="1" dirty="0"/>
              </a:p>
              <a:p>
                <a:pPr marL="0" indent="0">
                  <a:buNone/>
                </a:pPr>
                <a:r>
                  <a:rPr lang="en-US" altLang="zh-CN" dirty="0"/>
                  <a:t>      </a:t>
                </a:r>
                <a:r>
                  <a:rPr lang="en-US" altLang="zh-CN" dirty="0" smtClean="0"/>
                  <a:t>                   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i="1">
                        <a:latin typeface="Cambria Math"/>
                      </a:rPr>
                      <m:t>≥</m:t>
                    </m:r>
                    <m:r>
                      <a:rPr lang="en-US" altLang="zh-CN" i="1">
                        <a:latin typeface="Cambria Math"/>
                      </a:rPr>
                      <m:t>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600201"/>
                <a:ext cx="4258816" cy="2404864"/>
              </a:xfrm>
              <a:blipFill rotWithShape="1">
                <a:blip r:embed="rId2"/>
                <a:stretch>
                  <a:fillRect l="-3577" t="-4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/>
              <p:cNvSpPr txBox="1">
                <a:spLocks/>
              </p:cNvSpPr>
              <p:nvPr/>
            </p:nvSpPr>
            <p:spPr>
              <a:xfrm>
                <a:off x="4499992" y="1628800"/>
                <a:ext cx="4464496" cy="22629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dirty="0" smtClean="0"/>
                  <a:t>对偶线性规划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minimize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b="1" i="1" smtClean="0">
                            <a:latin typeface="Cambria Math"/>
                          </a:rPr>
                          <m:t>𝝀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𝒃</m:t>
                    </m:r>
                  </m:oMath>
                </a14:m>
                <a:endParaRPr lang="en-US" altLang="zh-CN" b="1" i="1" dirty="0"/>
              </a:p>
              <a:p>
                <a:pPr marL="0" indent="0">
                  <a:buNone/>
                </a:pPr>
                <a:r>
                  <a:rPr lang="en-US" altLang="zh-CN" dirty="0"/>
                  <a:t>      </a:t>
                </a:r>
                <a:r>
                  <a:rPr lang="en-US" altLang="zh-CN" dirty="0" smtClean="0"/>
                  <a:t>subject </a:t>
                </a:r>
                <a:r>
                  <a:rPr lang="en-US" altLang="zh-CN" dirty="0"/>
                  <a:t>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b="1" i="1">
                            <a:latin typeface="Cambria Math"/>
                          </a:rPr>
                          <m:t>𝝀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𝐴</m:t>
                    </m:r>
                    <m:r>
                      <a:rPr lang="en-US" altLang="zh-CN" b="0" i="1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𝒄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</m:oMath>
                </a14:m>
                <a:endParaRPr lang="en-US" altLang="zh-CN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              </m:t>
                      </m:r>
                      <m:r>
                        <a:rPr lang="zh-CN" altLang="en-US" b="1" i="1">
                          <a:latin typeface="Cambria Math"/>
                        </a:rPr>
                        <m:t>𝝀</m:t>
                      </m:r>
                      <m:r>
                        <a:rPr lang="en-US" altLang="zh-CN" i="1">
                          <a:latin typeface="Cambria Math"/>
                        </a:rPr>
                        <m:t>≥</m:t>
                      </m:r>
                      <m:r>
                        <a:rPr lang="en-US" altLang="zh-CN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1628800"/>
                <a:ext cx="4464496" cy="2262981"/>
              </a:xfrm>
              <a:prstGeom prst="rect">
                <a:avLst/>
              </a:prstGeom>
              <a:blipFill rotWithShape="1">
                <a:blip r:embed="rId3"/>
                <a:stretch>
                  <a:fillRect l="-3411" t="-4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7496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Khachiyan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问题形式化（</a:t>
                </a:r>
                <a:r>
                  <a:rPr lang="en-US" altLang="zh-CN" dirty="0" smtClean="0"/>
                  <a:t>problem formulation</a:t>
                </a:r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𝒄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b="1" i="1">
                            <a:latin typeface="Cambria Math"/>
                          </a:rPr>
                          <m:t>𝝀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1" i="1">
                        <a:latin typeface="Cambria Math"/>
                        <a:ea typeface="Cambria Math"/>
                      </a:rPr>
                      <m:t>𝒃</m:t>
                    </m:r>
                  </m:oMath>
                </a14:m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𝐴</m:t>
                    </m:r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i="1">
                        <a:latin typeface="Cambria Math"/>
                      </a:rPr>
                      <m:t>≥</m:t>
                    </m:r>
                    <m:r>
                      <a:rPr lang="en-US" altLang="zh-CN" b="1" i="1">
                        <a:latin typeface="Cambria Math"/>
                      </a:rPr>
                      <m:t>𝒃</m:t>
                    </m:r>
                  </m:oMath>
                </a14:m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b="1" i="1">
                            <a:latin typeface="Cambria Math"/>
                          </a:rPr>
                          <m:t>𝝀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𝐴</m:t>
                    </m:r>
                    <m:r>
                      <a:rPr lang="en-US" altLang="zh-CN" i="1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𝒄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</m:oMath>
                </a14:m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i="1">
                        <a:latin typeface="Cambria Math"/>
                      </a:rPr>
                      <m:t>≥</m:t>
                    </m:r>
                    <m:r>
                      <a:rPr lang="en-US" altLang="zh-CN" i="1">
                        <a:latin typeface="Cambria Math"/>
                      </a:rPr>
                      <m:t>0</m:t>
                    </m:r>
                  </m:oMath>
                </a14:m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b="1" i="1">
                        <a:latin typeface="Cambria Math"/>
                      </a:rPr>
                      <m:t>𝝀</m:t>
                    </m:r>
                    <m:r>
                      <a:rPr lang="en-US" altLang="zh-CN" i="1">
                        <a:latin typeface="Cambria Math"/>
                      </a:rPr>
                      <m:t>≥</m:t>
                    </m:r>
                    <m:r>
                      <a:rPr lang="en-US" altLang="zh-CN" i="1">
                        <a:latin typeface="Cambria Math"/>
                      </a:rPr>
                      <m:t>0</m:t>
                    </m:r>
                  </m:oMath>
                </a14:m>
                <a:endParaRPr lang="en-US" altLang="zh-CN" b="1" dirty="0" smtClean="0"/>
              </a:p>
              <a:p>
                <a:pPr lvl="1"/>
                <a:endParaRPr lang="en-US" altLang="zh-CN" b="1" dirty="0" smtClean="0"/>
              </a:p>
              <a:p>
                <a:pPr lvl="1"/>
                <a:endParaRPr lang="en-US" altLang="zh-CN" b="1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9846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Khachiyan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3754760" cy="4525963"/>
              </a:xfrm>
            </p:spPr>
            <p:txBody>
              <a:bodyPr/>
              <a:lstStyle/>
              <a:p>
                <a:r>
                  <a:rPr lang="zh-CN" altLang="en-US" dirty="0" smtClean="0"/>
                  <a:t>问题形式化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𝒄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b="1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𝒃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zh-CN" altLang="en-US" b="1" i="1">
                        <a:latin typeface="Cambria Math"/>
                      </a:rPr>
                      <m:t>𝝀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endParaRPr lang="en-US" altLang="zh-CN" b="1" dirty="0" smtClean="0"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>
                            <a:latin typeface="Cambria Math"/>
                          </a:rPr>
                          <m:t>𝒄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𝒃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zh-CN" altLang="en-US" b="1" i="1">
                        <a:latin typeface="Cambria Math"/>
                      </a:rPr>
                      <m:t>𝝀</m:t>
                    </m:r>
                    <m:r>
                      <a:rPr lang="en-US" altLang="zh-CN" b="1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b="1" i="1"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r>
                      <a:rPr lang="en-US" altLang="zh-CN" i="1">
                        <a:latin typeface="Cambria Math"/>
                      </a:rPr>
                      <m:t>𝐴</m:t>
                    </m:r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b="0" i="1" smtClean="0">
                        <a:latin typeface="Cambria Math"/>
                      </a:rPr>
                      <m:t>≤−</m:t>
                    </m:r>
                    <m:r>
                      <a:rPr lang="en-US" altLang="zh-CN" b="1" i="1">
                        <a:latin typeface="Cambria Math"/>
                      </a:rPr>
                      <m:t>𝒃</m:t>
                    </m:r>
                  </m:oMath>
                </a14:m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b="1" i="1">
                            <a:latin typeface="Cambria Math"/>
                          </a:rPr>
                          <m:t>𝝀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𝐴</m:t>
                    </m:r>
                    <m:r>
                      <a:rPr lang="en-US" altLang="zh-CN" i="1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𝒄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</m:oMath>
                </a14:m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−</m:t>
                    </m:r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b="0" i="1" smtClean="0">
                        <a:latin typeface="Cambria Math"/>
                      </a:rPr>
                      <m:t>≤</m:t>
                    </m:r>
                    <m:r>
                      <a:rPr lang="en-US" altLang="zh-CN" i="1">
                        <a:latin typeface="Cambria Math"/>
                      </a:rPr>
                      <m:t>0</m:t>
                    </m:r>
                  </m:oMath>
                </a14:m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−</m:t>
                    </m:r>
                    <m:r>
                      <a:rPr lang="zh-CN" altLang="en-US" b="1" i="1">
                        <a:latin typeface="Cambria Math"/>
                      </a:rPr>
                      <m:t>𝝀</m:t>
                    </m:r>
                    <m:r>
                      <a:rPr lang="en-US" altLang="zh-CN" b="0" i="1" smtClean="0">
                        <a:latin typeface="Cambria Math"/>
                      </a:rPr>
                      <m:t>≤</m:t>
                    </m:r>
                    <m:r>
                      <a:rPr lang="en-US" altLang="zh-CN" i="1">
                        <a:latin typeface="Cambria Math"/>
                      </a:rPr>
                      <m:t>0</m:t>
                    </m:r>
                  </m:oMath>
                </a14:m>
                <a:endParaRPr lang="en-US" altLang="zh-CN" b="1" dirty="0" smtClean="0"/>
              </a:p>
              <a:p>
                <a:pPr lvl="1"/>
                <a:endParaRPr lang="en-US" altLang="zh-CN" b="1" dirty="0" smtClean="0"/>
              </a:p>
              <a:p>
                <a:pPr lvl="1"/>
                <a:endParaRPr lang="en-US" altLang="zh-CN" b="1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3754760" cy="4525963"/>
              </a:xfrm>
              <a:blipFill rotWithShape="1">
                <a:blip r:embed="rId2"/>
                <a:stretch>
                  <a:fillRect l="-3571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/>
              <p:cNvSpPr txBox="1">
                <a:spLocks/>
              </p:cNvSpPr>
              <p:nvPr/>
            </p:nvSpPr>
            <p:spPr>
              <a:xfrm>
                <a:off x="4129608" y="1556792"/>
                <a:ext cx="4114800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 smtClean="0"/>
                  <a:t>问题形式化</a:t>
                </a:r>
                <a:endParaRPr lang="en-US" altLang="zh-CN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1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1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1" i="1">
                                              <a:latin typeface="Cambria Math"/>
                                            </a:rPr>
                                            <m:t>𝒄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/>
                                              <a:ea typeface="Cambria Math"/>
                                            </a:rPr>
                                            <m:t>⊺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1" i="1">
                                              <a:latin typeface="Cambria Math"/>
                                            </a:rPr>
                                            <m:t>𝒄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/>
                                              <a:ea typeface="Cambria Math"/>
                                            </a:rPr>
                                            <m:t>⊺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b="1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b="1" i="1" smtClean="0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CN" b="1" i="1" smtClean="0">
                                                <a:latin typeface="Cambria Math"/>
                                              </a:rPr>
                                              <m:t>𝑨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b="1" i="1" smtClean="0">
                                                <a:latin typeface="Cambria Math"/>
                                              </a:rPr>
                                              <m:t>𝟎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b="1" i="1" smtClean="0">
                                                    <a:latin typeface="Cambria Math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1" i="1" smtClean="0">
                                                      <a:latin typeface="Cambria Math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b="1" i="1" smtClean="0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b="1" i="1" smtClean="0">
                                                          <a:latin typeface="Cambria Math"/>
                                                        </a:rPr>
                                                        <m:t>𝑰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b="1" i="1" smtClean="0">
                                                          <a:latin typeface="Cambria Math"/>
                                                        </a:rPr>
                                                        <m:t>𝒏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1" i="1" smtClean="0">
                                                      <a:latin typeface="Cambria Math"/>
                                                    </a:rPr>
                                                    <m:t>𝟎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1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1" i="1" smtClean="0">
                                              <a:latin typeface="Cambria Math"/>
                                            </a:rPr>
                                            <m:t>𝒃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/>
                                              <a:ea typeface="Cambria Math"/>
                                            </a:rPr>
                                            <m:t>⊺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1" i="1">
                                              <a:latin typeface="Cambria Math"/>
                                            </a:rPr>
                                            <m:t>𝒃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/>
                                              <a:ea typeface="Cambria Math"/>
                                            </a:rPr>
                                            <m:t>⊺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b="1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b="1" i="1" smtClean="0">
                                                <a:latin typeface="Cambria Math"/>
                                              </a:rPr>
                                              <m:t>𝟎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zh-CN" i="1">
                                                    <a:latin typeface="Cambria Math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b="1" i="1" smtClean="0">
                                                    <a:latin typeface="Cambria Math"/>
                                                  </a:rPr>
                                                  <m:t>𝑨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⊺</m:t>
                                                </m:r>
                                              </m:sup>
                                            </m:sSup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b="1" i="1" smtClean="0">
                                                    <a:latin typeface="Cambria Math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1" i="1" smtClean="0">
                                                      <a:latin typeface="Cambria Math"/>
                                                    </a:rPr>
                                                    <m:t>𝟎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1" i="1" smtClean="0">
                                                      <a:latin typeface="Cambria Math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b="1" i="1" smtClean="0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b="1" i="1" smtClean="0">
                                                          <a:latin typeface="Cambria Math"/>
                                                        </a:rPr>
                                                        <m:t>𝑰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b="1" i="1" smtClean="0">
                                                          <a:latin typeface="Cambria Math"/>
                                                        </a:rPr>
                                                        <m:t>𝒎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1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b="1" i="1">
                                    <a:latin typeface="Cambria Math"/>
                                  </a:rPr>
                                  <m:t>𝝀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1" i="0" smtClean="0">
                          <a:latin typeface="Cambria Math"/>
                        </a:rPr>
                        <m:t>≤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1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1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1" i="1" smtClean="0">
                                          <a:latin typeface="Cambria Math"/>
                                        </a:rPr>
                                        <m:t>𝟎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𝒃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𝒄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1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1" i="1" smtClean="0">
                                          <a:latin typeface="Cambria Math"/>
                                        </a:rPr>
                                        <m:t>𝟎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𝟎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b="1" dirty="0" smtClean="0"/>
              </a:p>
              <a:p>
                <a:pPr lvl="1"/>
                <a:endParaRPr lang="en-US" altLang="zh-CN" b="1" dirty="0" smtClean="0"/>
              </a:p>
              <a:p>
                <a:pPr lvl="1"/>
                <a:endParaRPr lang="en-US" altLang="zh-CN" b="1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608" y="1556792"/>
                <a:ext cx="4114800" cy="4525963"/>
              </a:xfrm>
              <a:prstGeom prst="rect">
                <a:avLst/>
              </a:prstGeom>
              <a:blipFill rotWithShape="1">
                <a:blip r:embed="rId3"/>
                <a:stretch>
                  <a:fillRect l="-2963" t="-22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6463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Khachiyan</a:t>
            </a:r>
            <a:r>
              <a:rPr lang="zh-CN" altLang="en-US" dirty="0"/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问题形式化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𝒑</m:t>
                      </m:r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1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1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1" i="1">
                                              <a:latin typeface="Cambria Math"/>
                                            </a:rPr>
                                            <m:t>𝒄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/>
                                              <a:ea typeface="Cambria Math"/>
                                            </a:rPr>
                                            <m:t>⊺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1" i="1">
                                              <a:latin typeface="Cambria Math"/>
                                            </a:rPr>
                                            <m:t>𝒄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/>
                                              <a:ea typeface="Cambria Math"/>
                                            </a:rPr>
                                            <m:t>⊺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b="1" i="1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b="1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CN" b="1" i="1">
                                                <a:latin typeface="Cambria Math"/>
                                              </a:rPr>
                                              <m:t>𝑨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b="1" i="1">
                                                <a:latin typeface="Cambria Math"/>
                                              </a:rPr>
                                              <m:t>𝟎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b="1" i="1">
                                                    <a:latin typeface="Cambria Math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1" i="1">
                                                      <a:latin typeface="Cambria Math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b="1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b="1" i="1">
                                                          <a:latin typeface="Cambria Math"/>
                                                        </a:rPr>
                                                        <m:t>𝑰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b="1" i="1">
                                                          <a:latin typeface="Cambria Math"/>
                                                        </a:rPr>
                                                        <m:t>𝒏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1" i="1">
                                                      <a:latin typeface="Cambria Math"/>
                                                    </a:rPr>
                                                    <m:t>𝟎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1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1" i="1">
                                              <a:latin typeface="Cambria Math"/>
                                            </a:rPr>
                                            <m:t>𝒃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/>
                                              <a:ea typeface="Cambria Math"/>
                                            </a:rPr>
                                            <m:t>⊺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1" i="1">
                                              <a:latin typeface="Cambria Math"/>
                                            </a:rPr>
                                            <m:t>𝒃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/>
                                              <a:ea typeface="Cambria Math"/>
                                            </a:rPr>
                                            <m:t>⊺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b="1" i="1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b="1" i="1">
                                                <a:latin typeface="Cambria Math"/>
                                              </a:rPr>
                                              <m:t>𝟎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zh-CN" i="1">
                                                    <a:latin typeface="Cambria Math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b="1" i="1">
                                                    <a:latin typeface="Cambria Math"/>
                                                  </a:rPr>
                                                  <m:t>𝑨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⊺</m:t>
                                                </m:r>
                                              </m:sup>
                                            </m:sSup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b="1" i="1">
                                                    <a:latin typeface="Cambria Math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1" i="1">
                                                      <a:latin typeface="Cambria Math"/>
                                                    </a:rPr>
                                                    <m:t>𝟎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1" i="1">
                                                      <a:latin typeface="Cambria Math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b="1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b="1" i="1">
                                                          <a:latin typeface="Cambria Math"/>
                                                        </a:rPr>
                                                        <m:t>𝑰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b="1" i="1">
                                                          <a:latin typeface="Cambria Math"/>
                                                        </a:rPr>
                                                        <m:t>𝒎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,</m:t>
                      </m:r>
                      <m:r>
                        <a:rPr lang="en-US" altLang="zh-CN" b="1" i="1" smtClean="0">
                          <a:latin typeface="Cambria Math"/>
                        </a:rPr>
                        <m:t>𝒛</m:t>
                      </m:r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1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b="1" i="1">
                                    <a:latin typeface="Cambria Math"/>
                                  </a:rPr>
                                  <m:t>𝝀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,</m:t>
                      </m:r>
                      <m:r>
                        <a:rPr lang="en-US" altLang="zh-CN" b="1" i="1" smtClean="0">
                          <a:latin typeface="Cambria Math"/>
                        </a:rPr>
                        <m:t>𝒒</m:t>
                      </m:r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1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1" i="1">
                                    <a:latin typeface="Cambria Math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1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1" i="1">
                                          <a:latin typeface="Cambria Math"/>
                                        </a:rPr>
                                        <m:t>𝟎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𝒃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𝒄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1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1" i="1">
                                          <a:latin typeface="Cambria Math"/>
                                        </a:rPr>
                                        <m:t>𝟎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𝟎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0622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Khachiyan</a:t>
            </a:r>
            <a:r>
              <a:rPr lang="zh-CN" altLang="en-US" dirty="0"/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将任意满足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𝑝𝑧</m:t>
                    </m:r>
                    <m:r>
                      <a:rPr lang="en-US" altLang="zh-CN" b="0" i="1" smtClean="0">
                        <a:latin typeface="Cambria Math"/>
                      </a:rPr>
                      <m:t>≤</m:t>
                    </m:r>
                    <m:r>
                      <a:rPr lang="en-US" altLang="zh-CN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zh-CN" altLang="en-US" b="0" i="0" dirty="0" smtClean="0">
                    <a:latin typeface="+mj-lt"/>
                  </a:rPr>
                  <a:t>的</a:t>
                </a:r>
                <a:r>
                  <a:rPr lang="zh-CN" altLang="en-US" i="0" dirty="0" smtClean="0">
                    <a:latin typeface="+mj-lt"/>
                  </a:rPr>
                  <a:t>向量称为原问题</a:t>
                </a:r>
                <a:r>
                  <a:rPr lang="zh-CN" altLang="en-US" b="0" i="0" dirty="0" smtClean="0">
                    <a:latin typeface="+mj-lt"/>
                  </a:rPr>
                  <a:t>的</a:t>
                </a:r>
                <a:r>
                  <a:rPr lang="zh-CN" altLang="en-US" i="0" dirty="0" smtClean="0">
                    <a:latin typeface="+mj-lt"/>
                  </a:rPr>
                  <a:t>一个</a:t>
                </a:r>
                <a:r>
                  <a:rPr lang="zh-CN" altLang="en-US" b="0" i="0" dirty="0" smtClean="0">
                    <a:latin typeface="+mj-lt"/>
                  </a:rPr>
                  <a:t>解。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156" r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962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Khachiyan</a:t>
            </a:r>
            <a:r>
              <a:rPr lang="zh-CN" altLang="en-US" dirty="0"/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令向量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𝑧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𝑄</m:t>
                    </m:r>
                  </m:oMath>
                </a14:m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𝑠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𝑠</m:t>
                    </m:r>
                  </m:oMath>
                </a14:m>
                <a:r>
                  <a:rPr lang="zh-CN" altLang="en-US" dirty="0" smtClean="0"/>
                  <a:t>的非奇异矩阵，那么以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𝑧</m:t>
                    </m:r>
                  </m:oMath>
                </a14:m>
                <a:r>
                  <a:rPr lang="zh-CN" altLang="en-US" dirty="0" smtClean="0"/>
                  <a:t>为中心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𝑄</m:t>
                    </m:r>
                  </m:oMath>
                </a14:m>
                <a:r>
                  <a:rPr lang="zh-CN" altLang="en-US" dirty="0" smtClean="0"/>
                  <a:t>为参数的椭球定义为集合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={</m:t>
                      </m:r>
                      <m:r>
                        <a:rPr lang="en-US" altLang="zh-CN" b="0" i="1" smtClean="0">
                          <a:latin typeface="Cambria Math"/>
                        </a:rPr>
                        <m:t>𝑧</m:t>
                      </m:r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r>
                        <a:rPr lang="en-US" altLang="zh-CN" b="0" i="1" smtClean="0">
                          <a:latin typeface="Cambria Math"/>
                        </a:rPr>
                        <m:t>𝑄𝑦</m:t>
                      </m:r>
                      <m:r>
                        <a:rPr lang="en-US" altLang="zh-CN" b="0" i="1" smtClean="0">
                          <a:latin typeface="Cambria Math"/>
                        </a:rPr>
                        <m:t>:</m:t>
                      </m:r>
                      <m:r>
                        <a:rPr lang="en-US" altLang="zh-CN" b="0" i="1" smtClean="0">
                          <a:latin typeface="Cambria Math"/>
                        </a:rPr>
                        <m:t>𝑦</m:t>
                      </m:r>
                      <m:r>
                        <a:rPr lang="en-US" altLang="zh-CN" i="1">
                          <a:latin typeface="Cambria Math"/>
                          <a:ea typeface="Cambria Math"/>
                        </a:rPr>
                        <m:t>∈</m:t>
                      </m:r>
                      <m:sSup>
                        <m:sSupPr>
                          <m:ctrlPr>
                            <a:rPr lang="en-US" altLang="zh-CN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ℝ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𝑠</m:t>
                          </m:r>
                        </m:sup>
                      </m:sSup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,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≤1</m:t>
                      </m:r>
                      <m:r>
                        <a:rPr lang="en-US" altLang="zh-CN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/>
                  <a:t>基</a:t>
                </a:r>
                <a:r>
                  <a:rPr lang="zh-CN" altLang="en-US" dirty="0" smtClean="0"/>
                  <a:t>本思想：一种迭代算法，对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/>
                  <a:t>更新，每次生成的椭球都包含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𝑝𝑧</m:t>
                    </m:r>
                    <m:r>
                      <a:rPr lang="en-US" altLang="zh-CN" i="1">
                        <a:latin typeface="Cambria Math"/>
                      </a:rPr>
                      <m:t>≤</m:t>
                    </m:r>
                    <m:r>
                      <a:rPr lang="en-US" altLang="zh-CN" i="1">
                        <a:latin typeface="Cambria Math"/>
                      </a:rPr>
                      <m:t>𝑞</m:t>
                    </m:r>
                  </m:oMath>
                </a14:m>
                <a:r>
                  <a:rPr lang="zh-CN" altLang="en-US" dirty="0" smtClean="0"/>
                  <a:t>的解，不断缩小椭球，最终找到最优解或判定无解。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156" r="-6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3979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对偶</a:t>
            </a:r>
            <a:endParaRPr lang="en-US" altLang="zh-CN" sz="3600" dirty="0" smtClean="0"/>
          </a:p>
          <a:p>
            <a:pPr lvl="1"/>
            <a:r>
              <a:rPr lang="zh-CN" altLang="en-US" dirty="0"/>
              <a:t>对偶问</a:t>
            </a:r>
            <a:r>
              <a:rPr lang="zh-CN" altLang="en-US" dirty="0" smtClean="0"/>
              <a:t>题的性质</a:t>
            </a:r>
            <a:endParaRPr lang="en-US" altLang="zh-CN" dirty="0" smtClean="0"/>
          </a:p>
          <a:p>
            <a:r>
              <a:rPr lang="zh-CN" altLang="en-US" dirty="0"/>
              <a:t>非单纯形</a:t>
            </a:r>
            <a:r>
              <a:rPr lang="zh-CN" altLang="en-US" dirty="0" smtClean="0"/>
              <a:t>法</a:t>
            </a:r>
            <a:endParaRPr lang="en-US" altLang="zh-CN" dirty="0" smtClean="0"/>
          </a:p>
          <a:p>
            <a:pPr lvl="1"/>
            <a:r>
              <a:rPr lang="zh-CN" altLang="en-US" dirty="0"/>
              <a:t>引</a:t>
            </a:r>
            <a:r>
              <a:rPr lang="zh-CN" altLang="en-US" dirty="0" smtClean="0"/>
              <a:t>言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Khachiyan</a:t>
            </a:r>
            <a:r>
              <a:rPr lang="zh-CN" altLang="en-US" smtClean="0"/>
              <a:t>算法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647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对偶问题的性质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引理</a:t>
                </a:r>
                <a:r>
                  <a:rPr lang="en-US" altLang="zh-CN" dirty="0" smtClean="0"/>
                  <a:t>17.1 </a:t>
                </a:r>
                <a:r>
                  <a:rPr lang="zh-CN" altLang="en-US" dirty="0" smtClean="0"/>
                  <a:t>弱对偶引理</a:t>
                </a:r>
                <a:endParaRPr lang="en-US" altLang="zh-CN" dirty="0" smtClean="0"/>
              </a:p>
              <a:p>
                <a:r>
                  <a:rPr lang="zh-CN" altLang="en-US" dirty="0"/>
                  <a:t>假</a:t>
                </a:r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zh-CN" altLang="en-US" b="0" i="0" dirty="0" smtClean="0">
                    <a:latin typeface="+mj-lt"/>
                  </a:rPr>
                  <a:t>和</a:t>
                </a:r>
                <a14:m>
                  <m:oMath xmlns:m="http://schemas.openxmlformats.org/officeDocument/2006/math">
                    <m:r>
                      <a:rPr lang="zh-CN" altLang="en-US" b="0" i="1" dirty="0" smtClean="0">
                        <a:latin typeface="Cambria Math"/>
                      </a:rPr>
                      <m:t>𝜆</m:t>
                    </m:r>
                  </m:oMath>
                </a14:m>
                <a:r>
                  <a:rPr lang="zh-CN" altLang="en-US" dirty="0" smtClean="0"/>
                  <a:t>分别是线性规划的原问题和对偶问题（对称形式和非对称形式）的可行解，则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altLang="zh-CN" i="1" smtClean="0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≥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 dirty="0">
                            <a:latin typeface="Cambria Math"/>
                          </a:rPr>
                          <m:t>𝜆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 r="-20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9583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对偶问题的性质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定理</a:t>
                </a:r>
                <a:r>
                  <a:rPr lang="en-US" altLang="zh-CN" dirty="0" smtClean="0"/>
                  <a:t>17.1 </a:t>
                </a:r>
              </a:p>
              <a:p>
                <a:r>
                  <a:rPr lang="zh-CN" altLang="en-US" dirty="0"/>
                  <a:t>假</a:t>
                </a:r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分</a:t>
                </a:r>
                <a:r>
                  <a:rPr lang="zh-CN" altLang="en-US" dirty="0"/>
                  <a:t>别是线性规划的原问题和对偶问题（对称形式和非对称形式）的可行</a:t>
                </a:r>
                <a:r>
                  <a:rPr lang="zh-CN" altLang="en-US" dirty="0" smtClean="0"/>
                  <a:t>解，如果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𝑏</m:t>
                    </m:r>
                  </m:oMath>
                </a14:m>
                <a:r>
                  <a:rPr lang="zh-CN" altLang="en-US" dirty="0" smtClean="0"/>
                  <a:t>，那么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分别是各自问题的最优解。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0544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对偶问题的性质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定理</a:t>
            </a:r>
            <a:r>
              <a:rPr lang="en-US" altLang="zh-CN" dirty="0" smtClean="0"/>
              <a:t>17.2 </a:t>
            </a:r>
            <a:r>
              <a:rPr lang="zh-CN" altLang="en-US" dirty="0" smtClean="0"/>
              <a:t>对偶定理</a:t>
            </a:r>
            <a:endParaRPr lang="en-US" altLang="zh-CN" dirty="0" smtClean="0"/>
          </a:p>
          <a:p>
            <a:r>
              <a:rPr lang="zh-CN" altLang="en-US" dirty="0"/>
              <a:t>如</a:t>
            </a:r>
            <a:r>
              <a:rPr lang="zh-CN" altLang="en-US" dirty="0" smtClean="0"/>
              <a:t>果原问题（对称形式或非对称形式）</a:t>
            </a:r>
            <a:r>
              <a:rPr lang="zh-CN" altLang="en-US" dirty="0"/>
              <a:t>有最</a:t>
            </a:r>
            <a:r>
              <a:rPr lang="zh-CN" altLang="en-US" dirty="0" smtClean="0"/>
              <a:t>优解，那么其对偶问题也有最优解，并且它们的目标函数最优值相同。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7995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对偶问题的性质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定理</a:t>
                </a:r>
                <a:r>
                  <a:rPr lang="en-US" altLang="zh-CN" dirty="0" smtClean="0"/>
                  <a:t>17.3 </a:t>
                </a:r>
                <a:r>
                  <a:rPr lang="zh-CN" altLang="en-US" dirty="0" smtClean="0"/>
                  <a:t>互补松弛条件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𝑥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/>
                      </a:rPr>
                      <m:t>𝜆</m:t>
                    </m:r>
                  </m:oMath>
                </a14:m>
                <a:r>
                  <a:rPr lang="zh-CN" altLang="en-US" dirty="0"/>
                  <a:t>分别</a:t>
                </a:r>
                <a:r>
                  <a:rPr lang="zh-CN" altLang="en-US" dirty="0" smtClean="0"/>
                  <a:t>是原</a:t>
                </a:r>
                <a:r>
                  <a:rPr lang="zh-CN" altLang="en-US" dirty="0"/>
                  <a:t>问题和对偶问题（对称形式和非对称形式）的可行</a:t>
                </a:r>
                <a:r>
                  <a:rPr lang="zh-CN" altLang="en-US" dirty="0" smtClean="0"/>
                  <a:t>解，它们分别是各自问题的最优解的充分必要条件为：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altLang="zh-CN" i="1" smtClean="0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b="0" i="1" smtClean="0">
                            <a:latin typeface="Cambria Math"/>
                          </a:rPr>
                          <m:t>𝜆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𝐴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=0</m:t>
                    </m:r>
                  </m:oMath>
                </a14:m>
                <a:endParaRPr lang="en-US" altLang="zh-CN" b="0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/>
                          </a:rPr>
                          <m:t>𝜆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𝐴𝑥</m:t>
                        </m:r>
                        <m:r>
                          <a:rPr lang="en-US" altLang="zh-CN" b="0" i="0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</m:d>
                    <m:r>
                      <a:rPr lang="en-US" altLang="zh-CN" b="0" i="0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3241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非单纯形法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复杂度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单</a:t>
                </a:r>
                <a:r>
                  <a:rPr lang="zh-CN" altLang="en-US" dirty="0" smtClean="0"/>
                  <a:t>纯形法最坏的求解时间与决策变量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zh-CN" altLang="en-US" dirty="0" smtClean="0"/>
                  <a:t>的规模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dirty="0" smtClean="0"/>
                  <a:t>呈指数变化规律。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343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非单纯形法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altLang="zh-CN" dirty="0"/>
                  <a:t>Klee-Minty</a:t>
                </a:r>
                <a:r>
                  <a:rPr lang="zh-CN" altLang="en-US" dirty="0"/>
                  <a:t>算例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𝑐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[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</a:rPr>
                          <m:t>,…,</m:t>
                        </m:r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  <m:r>
                          <a:rPr lang="en-US" altLang="zh-CN" i="1">
                            <a:latin typeface="Cambria Math"/>
                          </a:rPr>
                          <m:t>]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𝑏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[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</a:rPr>
                          <m:t>,…,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</a:rPr>
                          <m:t>]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𝐴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altLang="zh-CN" i="1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  <a:ea typeface="Cambria Math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altLang="zh-CN" i="1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  <a:ea typeface="Cambria Math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/>
                                            <a:ea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i="1">
                                            <a:latin typeface="Cambria Math"/>
                                            <a:ea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altLang="zh-CN" i="1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  <a:ea typeface="Cambria Math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/>
                                            <a:ea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i="1">
                                            <a:latin typeface="Cambria Math"/>
                                            <a:ea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2559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非单纯形法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𝑚𝑎𝑥𝑖𝑚𝑖𝑧𝑒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𝑠𝑢𝑏𝑗𝑒𝑐𝑡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𝑡𝑜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𝐴𝑥</m:t>
                    </m:r>
                    <m:r>
                      <a:rPr lang="en-US" altLang="zh-CN" b="0" i="1" smtClean="0">
                        <a:latin typeface="Cambria Math"/>
                      </a:rPr>
                      <m:t>≤</m:t>
                    </m:r>
                    <m:r>
                      <a:rPr lang="en-US" altLang="zh-CN" b="0" i="1" smtClean="0">
                        <a:latin typeface="Cambria Math"/>
                      </a:rPr>
                      <m:t>𝑏</m:t>
                    </m:r>
                  </m:oMath>
                </a14:m>
                <a:endParaRPr lang="en-US" altLang="zh-CN" b="0" dirty="0" smtClean="0"/>
              </a:p>
              <a:p>
                <a:r>
                  <a:rPr lang="en-US" altLang="zh-CN" dirty="0" smtClean="0"/>
                  <a:t>      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≥</m:t>
                    </m:r>
                    <m:r>
                      <a:rPr lang="en-US" altLang="zh-CN" b="0" i="1" smtClean="0">
                        <a:latin typeface="Cambria Math"/>
                      </a:rPr>
                      <m:t>0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采</a:t>
                </a:r>
                <a:r>
                  <a:rPr lang="zh-CN" altLang="en-US" dirty="0" smtClean="0"/>
                  <a:t>用单纯形法求解上述线性规划问题需要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r>
                      <a:rPr lang="en-US" altLang="zh-CN" b="0" i="1" smtClean="0">
                        <a:latin typeface="Cambria Math"/>
                      </a:rPr>
                      <m:t>1</m:t>
                    </m:r>
                    <m:r>
                      <a:rPr lang="zh-CN" altLang="en-US" b="0" i="1" smtClean="0">
                        <a:latin typeface="Cambria Math"/>
                      </a:rPr>
                      <m:t>步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6862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20967</TotalTime>
  <Words>1080</Words>
  <Application>Microsoft Office PowerPoint</Application>
  <PresentationFormat>全屏显示(4:3)</PresentationFormat>
  <Paragraphs>78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最优化导论</vt:lpstr>
      <vt:lpstr>outline</vt:lpstr>
      <vt:lpstr>对偶问题的性质</vt:lpstr>
      <vt:lpstr>对偶问题的性质</vt:lpstr>
      <vt:lpstr>对偶问题的性质</vt:lpstr>
      <vt:lpstr>对偶问题的性质</vt:lpstr>
      <vt:lpstr>非单纯形法</vt:lpstr>
      <vt:lpstr>非单纯形法</vt:lpstr>
      <vt:lpstr>非单纯形法</vt:lpstr>
      <vt:lpstr>非单纯形法</vt:lpstr>
      <vt:lpstr>Khachiyan算法</vt:lpstr>
      <vt:lpstr>Khachiyan算法</vt:lpstr>
      <vt:lpstr>Khachiyan算法</vt:lpstr>
      <vt:lpstr>Khachiyan算法</vt:lpstr>
      <vt:lpstr>Khachiyan算法</vt:lpstr>
      <vt:lpstr>Khachiyan算法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最优化导论</dc:title>
  <dc:creator>yong</dc:creator>
  <cp:lastModifiedBy>yong</cp:lastModifiedBy>
  <cp:revision>389</cp:revision>
  <dcterms:created xsi:type="dcterms:W3CDTF">2019-04-15T07:35:03Z</dcterms:created>
  <dcterms:modified xsi:type="dcterms:W3CDTF">2019-06-18T01:59:51Z</dcterms:modified>
</cp:coreProperties>
</file>