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化导论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于长永</a:t>
            </a:r>
            <a:endParaRPr lang="en-US" altLang="zh-CN" dirty="0" smtClean="0"/>
          </a:p>
          <a:p>
            <a:r>
              <a:rPr lang="en-US" altLang="zh-CN" dirty="0" smtClean="0"/>
              <a:t>2019,04,17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6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正交投影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/>
                        <a:ea typeface="Cambria Math"/>
                      </a:rPr>
                      <m:t>𝒱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的子空</a:t>
                </a:r>
                <a:r>
                  <a:rPr lang="zh-CN" altLang="en-US" dirty="0" smtClean="0"/>
                  <a:t>间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/>
                            <a:ea typeface="Cambria Math"/>
                          </a:rPr>
                          <m:t>𝒱</m:t>
                        </m:r>
                      </m:e>
                      <m:sup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⊥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  <a:ea typeface="Cambria Math"/>
                      </a:rPr>
                      <m:t>𝒱</m:t>
                    </m:r>
                  </m:oMath>
                </a14:m>
                <a:r>
                  <a:rPr lang="zh-CN" altLang="en-US" dirty="0" smtClean="0"/>
                  <a:t>的正交补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/>
                            <a:ea typeface="Cambria Math"/>
                          </a:rPr>
                          <m:t>𝒱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⊥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{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: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=0,∀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zh-CN" altLang="en-US" i="1" dirty="0">
                        <a:latin typeface="Cambria Math"/>
                        <a:ea typeface="Cambria Math"/>
                      </a:rPr>
                      <m:t>𝒱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/>
                            <a:ea typeface="Cambria Math"/>
                          </a:rPr>
                          <m:t>𝒱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⊥</m:t>
                        </m:r>
                      </m:sup>
                    </m:sSup>
                  </m:oMath>
                </a14:m>
                <a:r>
                  <a:rPr lang="zh-CN" altLang="en-US" dirty="0" smtClean="0"/>
                  <a:t>也是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的子空</a:t>
                </a:r>
                <a:r>
                  <a:rPr lang="zh-CN" altLang="en-US" dirty="0" smtClean="0"/>
                  <a:t>间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zh-CN" altLang="en-US" i="1" dirty="0">
                        <a:latin typeface="Cambria Math"/>
                        <a:ea typeface="Cambria Math"/>
                      </a:rPr>
                      <m:t>𝒱</m:t>
                    </m:r>
                    <m:r>
                      <a:rPr lang="zh-CN" altLang="en-US" i="1" dirty="0" smtClean="0">
                        <a:latin typeface="Cambria Math"/>
                        <a:ea typeface="Cambria Math"/>
                      </a:rPr>
                      <m:t>⨁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/>
                            <a:ea typeface="Cambria Math"/>
                          </a:rPr>
                          <m:t>𝒱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⊥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  <a:ea typeface="Cambria Math"/>
                      </a:rPr>
                      <m:t>𝒱</m:t>
                    </m:r>
                    <m:r>
                      <a:rPr lang="zh-CN" altLang="en-US" b="0" i="1" dirty="0" smtClean="0">
                        <a:latin typeface="Cambria Math"/>
                        <a:ea typeface="Cambria Math"/>
                      </a:rPr>
                      <m:t>，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/>
                            <a:ea typeface="Cambria Math"/>
                          </a:rPr>
                          <m:t>𝒱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⊥</m:t>
                        </m:r>
                      </m:sup>
                    </m:sSup>
                  </m:oMath>
                </a14:m>
                <a:r>
                  <a:rPr lang="zh-CN" altLang="en-US" dirty="0" smtClean="0"/>
                  <a:t>张成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∀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，可以唯一的表示为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zh-CN" altLang="en-US" i="1" dirty="0">
                        <a:latin typeface="Cambria Math"/>
                        <a:ea typeface="Cambria Math"/>
                      </a:rPr>
                      <m:t>𝒱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/>
                            <a:ea typeface="Cambria Math"/>
                          </a:rPr>
                          <m:t>𝒱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⊥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521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正交投影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正交投影算子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∀</m:t>
                        </m:r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，都有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P</m:t>
                    </m:r>
                    <m:r>
                      <a:rPr lang="en-US" altLang="zh-CN" b="1" i="1"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zh-CN" altLang="en-US" i="1" dirty="0">
                        <a:latin typeface="Cambria Math"/>
                        <a:ea typeface="Cambria Math"/>
                      </a:rPr>
                      <m:t>𝒱</m:t>
                    </m:r>
                  </m:oMath>
                </a14:m>
                <a:r>
                  <a:rPr lang="zh-CN" altLang="en-US" dirty="0" smtClean="0"/>
                  <a:t>且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  <a:ea typeface="Cambria Math"/>
                      </a:rPr>
                      <m:t>P</m:t>
                    </m:r>
                    <m:r>
                      <a:rPr lang="en-US" altLang="zh-CN" b="1" i="1"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/>
                            <a:ea typeface="Cambria Math"/>
                          </a:rPr>
                          <m:t>𝒱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⊥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，线性变换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  <a:ea typeface="Cambria Math"/>
                      </a:rPr>
                      <m:t>P</m:t>
                    </m:r>
                    <m:r>
                      <a:rPr lang="zh-CN" altLang="en-US" i="1" dirty="0">
                        <a:latin typeface="Cambria Math"/>
                        <a:ea typeface="Cambria Math"/>
                      </a:rPr>
                      <m:t>称为</m:t>
                    </m:r>
                  </m:oMath>
                </a14:m>
                <a:r>
                  <a:rPr lang="zh-CN" altLang="en-US" dirty="0"/>
                  <a:t>正交投影算</a:t>
                </a:r>
                <a:r>
                  <a:rPr lang="zh-CN" altLang="en-US" dirty="0" smtClean="0"/>
                  <a:t>子。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𝐴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 smtClean="0">
                  <a:ea typeface="Cambria Math"/>
                </a:endParaRPr>
              </a:p>
              <a:p>
                <a:r>
                  <a:rPr lang="zh-CN" altLang="en-US" dirty="0" smtClean="0"/>
                  <a:t>像空间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ℛ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≜</m:t>
                    </m:r>
                    <m:r>
                      <a:rPr lang="en-US" altLang="zh-CN" b="0" i="1" smtClean="0">
                        <a:latin typeface="Cambria Math"/>
                      </a:rPr>
                      <m:t>{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r>
                      <a:rPr lang="en-US" altLang="zh-CN" b="1" i="1" dirty="0" smtClean="0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零空</a:t>
                </a:r>
                <a:r>
                  <a:rPr lang="zh-CN" altLang="en-US" dirty="0" smtClean="0"/>
                  <a:t>间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𝒩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)≜{</m:t>
                    </m:r>
                    <m:r>
                      <a:rPr lang="en-US" altLang="zh-CN" b="1" i="1" dirty="0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i="1">
                        <a:latin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像空间和零空间都是子空间。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23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正交投影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3.4</a:t>
                </a:r>
              </a:p>
              <a:p>
                <a:r>
                  <a:rPr lang="zh-CN" altLang="en-US" dirty="0"/>
                  <a:t>对</a:t>
                </a:r>
                <a:r>
                  <a:rPr lang="zh-CN" altLang="en-US" dirty="0" smtClean="0"/>
                  <a:t>于任意矩阵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dirty="0" smtClean="0"/>
                  <a:t>，总有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ℛ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⊥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𝒩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 smtClean="0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𝒩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⊥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ℛ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成立。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3.5</a:t>
                </a:r>
              </a:p>
              <a:p>
                <a:r>
                  <a:rPr lang="zh-CN" altLang="en-US" dirty="0"/>
                  <a:t>矩</a:t>
                </a:r>
                <a:r>
                  <a:rPr lang="zh-CN" altLang="en-US" dirty="0" smtClean="0"/>
                  <a:t>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P</m:t>
                    </m:r>
                  </m:oMath>
                </a14:m>
                <a:r>
                  <a:rPr lang="zh-CN" altLang="en-US" dirty="0" smtClean="0"/>
                  <a:t>是子空间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  <a:ea typeface="Cambria Math"/>
                      </a:rPr>
                      <m:t>𝒱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altLang="zh-CN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ℛ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</m:d>
                  </m:oMath>
                </a14:m>
                <a:r>
                  <a:rPr lang="zh-CN" altLang="en-US" i="0" dirty="0" smtClean="0">
                    <a:latin typeface="+mj-lt"/>
                    <a:ea typeface="Cambria Math"/>
                  </a:rPr>
                  <a:t>上的正交投影算子</a:t>
                </a:r>
                <a:r>
                  <a:rPr lang="zh-CN" altLang="en-US" b="0" i="0" dirty="0" smtClean="0">
                    <a:latin typeface="+mj-lt"/>
                    <a:ea typeface="Cambria Math"/>
                  </a:rPr>
                  <a:t>，</a:t>
                </a:r>
                <a:r>
                  <a:rPr lang="zh-CN" altLang="en-US" i="0" dirty="0" smtClean="0">
                    <a:latin typeface="+mj-lt"/>
                    <a:ea typeface="Cambria Math"/>
                  </a:rPr>
                  <a:t>当且仅当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6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462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二次型函数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二次型函数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𝑓</m:t>
                    </m:r>
                    <m:r>
                      <a:rPr lang="zh-CN" altLang="en-US" b="0" i="1" dirty="0" smtClean="0">
                        <a:latin typeface="Cambria Math"/>
                      </a:rPr>
                      <m:t>：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定义为具有如下形式的函数：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	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0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0" i="0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endParaRPr lang="en-US" altLang="zh-CN" b="1" dirty="0" smtClean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r>
                  <a:rPr lang="zh-CN" altLang="en-US" dirty="0" smtClean="0"/>
                  <a:t>是一个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zh-CN" altLang="en-US" i="1">
                        <a:latin typeface="Cambria Math"/>
                        <a:ea typeface="Cambria Math"/>
                      </a:rPr>
                      <m:t>实数</m:t>
                    </m:r>
                    <m:r>
                      <a:rPr lang="zh-CN" altLang="en-US" i="1" smtClean="0">
                        <a:latin typeface="Cambria Math"/>
                        <a:ea typeface="Cambria Math"/>
                      </a:rPr>
                      <m:t>矩阵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777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二次型函数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zh-CN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二次型是正定的。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b="1" i="1" dirty="0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b="1" i="1" dirty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b="1" i="1" dirty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zh-CN" b="1" i="1" dirty="0"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zh-CN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二次型</a:t>
                </a:r>
                <a:r>
                  <a:rPr lang="zh-CN" altLang="en-US" dirty="0" smtClean="0"/>
                  <a:t>是半正</a:t>
                </a:r>
                <a:r>
                  <a:rPr lang="zh-CN" altLang="en-US" dirty="0"/>
                  <a:t>定的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b="1" i="1" dirty="0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b="1" i="1" dirty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b="1" i="1" dirty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zh-CN" b="1" i="1" dirty="0"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zh-CN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二次型</a:t>
                </a:r>
                <a:r>
                  <a:rPr lang="zh-CN" altLang="en-US" dirty="0" smtClean="0"/>
                  <a:t>是</a:t>
                </a:r>
                <a:r>
                  <a:rPr lang="zh-CN" altLang="en-US" dirty="0"/>
                  <a:t>负</a:t>
                </a:r>
                <a:r>
                  <a:rPr lang="zh-CN" altLang="en-US" dirty="0" smtClean="0"/>
                  <a:t>定</a:t>
                </a:r>
                <a:r>
                  <a:rPr lang="zh-CN" altLang="en-US" dirty="0"/>
                  <a:t>的。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b="1" i="1" dirty="0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b="1" i="1" dirty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b="1" i="1" dirty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zh-CN" b="1" i="1" dirty="0"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zh-CN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二次型</a:t>
                </a:r>
                <a:r>
                  <a:rPr lang="zh-CN" altLang="en-US" dirty="0"/>
                  <a:t>是</a:t>
                </a:r>
                <a:r>
                  <a:rPr lang="zh-CN" altLang="en-US" dirty="0" smtClean="0"/>
                  <a:t>半负定</a:t>
                </a:r>
                <a:r>
                  <a:rPr lang="zh-CN" altLang="en-US" dirty="0"/>
                  <a:t>的。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195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二次型函数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子式</a:t>
            </a:r>
            <a:endParaRPr lang="en-US" altLang="zh-CN" dirty="0" smtClean="0"/>
          </a:p>
          <a:p>
            <a:r>
              <a:rPr lang="zh-CN" altLang="en-US" dirty="0"/>
              <a:t>主子</a:t>
            </a:r>
            <a:r>
              <a:rPr lang="zh-CN" altLang="en-US" dirty="0" smtClean="0"/>
              <a:t>式</a:t>
            </a:r>
            <a:endParaRPr lang="en-US" altLang="zh-CN" dirty="0" smtClean="0"/>
          </a:p>
          <a:p>
            <a:r>
              <a:rPr lang="zh-CN" altLang="en-US" dirty="0"/>
              <a:t>顺</a:t>
            </a:r>
            <a:r>
              <a:rPr lang="zh-CN" altLang="en-US" dirty="0" smtClean="0"/>
              <a:t>序主子式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019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二次型函数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3.6</a:t>
                </a:r>
              </a:p>
              <a:p>
                <a:r>
                  <a:rPr lang="zh-CN" altLang="en-US" dirty="0"/>
                  <a:t>西尔维斯</a:t>
                </a:r>
                <a:r>
                  <a:rPr lang="zh-CN" altLang="en-US" dirty="0" smtClean="0"/>
                  <a:t>特准则：给定二次型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zh-CN" b="1" i="1"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，其中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r>
                  <a:rPr lang="zh-CN" altLang="en-US" dirty="0" smtClean="0"/>
                  <a:t>，该二次型是正定的，当且仅当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r>
                  <a:rPr lang="zh-CN" altLang="en-US" dirty="0" smtClean="0"/>
                  <a:t>的顺序主子式是正定的。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66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二次型函数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给定二次型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zh-CN" b="1" i="1"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是半正定，那么，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r>
                  <a:rPr lang="zh-CN" altLang="en-US" dirty="0" smtClean="0"/>
                  <a:t>的顺序主子式</a:t>
                </a:r>
                <a:r>
                  <a:rPr lang="zh-CN" altLang="en-US" dirty="0"/>
                  <a:t>是非负的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二次型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zh-CN" b="1" i="1"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zh-CN" altLang="en-US" dirty="0"/>
                  <a:t>是半正</a:t>
                </a:r>
                <a:r>
                  <a:rPr lang="zh-CN" altLang="en-US" dirty="0" smtClean="0"/>
                  <a:t>定，当且仅当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r>
                  <a:rPr lang="zh-CN" altLang="en-US" dirty="0" smtClean="0"/>
                  <a:t>所有的主</a:t>
                </a:r>
                <a:r>
                  <a:rPr lang="zh-CN" altLang="en-US" dirty="0"/>
                  <a:t>子</a:t>
                </a:r>
                <a:r>
                  <a:rPr lang="zh-CN" altLang="en-US" dirty="0" smtClean="0"/>
                  <a:t>式都是非负的。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zh-CN" b="1" i="1"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正定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半正定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&gt;0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𝑄</m:t>
                        </m:r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altLang="zh-CN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。</m:t>
                    </m:r>
                  </m:oMath>
                </a14:m>
                <a:endParaRPr lang="en-US" altLang="zh-CN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zh-CN" b="1" i="1"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负</a:t>
                </a:r>
                <a:r>
                  <a:rPr lang="zh-CN" altLang="en-US" dirty="0"/>
                  <a:t>定</a:t>
                </a:r>
                <a:r>
                  <a:rPr lang="en-US" altLang="zh-CN" dirty="0"/>
                  <a:t>(</a:t>
                </a:r>
                <a:r>
                  <a:rPr lang="zh-CN" altLang="en-US" dirty="0" smtClean="0"/>
                  <a:t>半负定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zh-CN" i="0" dirty="0" smtClean="0">
                    <a:latin typeface="+mj-lt"/>
                    <a:ea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 ≤</m:t>
                    </m:r>
                  </m:oMath>
                </a14:m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zh-CN" i="0" dirty="0">
                    <a:latin typeface="+mj-lt"/>
                    <a:ea typeface="Cambria Math"/>
                  </a:rPr>
                  <a:t>)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Cambria Math"/>
                      </a:rPr>
                      <m:t>。</m:t>
                    </m:r>
                  </m:oMath>
                </a14:m>
                <a:endParaRPr lang="zh-CN" altLang="en-US" dirty="0"/>
              </a:p>
              <a:p>
                <a:r>
                  <a:rPr lang="zh-CN" altLang="en-US" dirty="0"/>
                  <a:t>除</a:t>
                </a:r>
                <a:r>
                  <a:rPr lang="zh-CN" altLang="en-US" dirty="0" smtClean="0"/>
                  <a:t>了上面的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中情况，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r>
                  <a:rPr lang="zh-CN" altLang="en-US" dirty="0" smtClean="0"/>
                  <a:t>还有可能是不定矩阵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zh-CN">
                        <a:latin typeface="Cambria Math"/>
                        <a:ea typeface="Cambria Math"/>
                      </a:rPr>
                      <m:t>&gt;0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𝑄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altLang="zh-CN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dirty="0" smtClean="0"/>
                  <a:t>当且仅当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zh-CN" dirty="0">
                    <a:ea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 ≤</m:t>
                    </m:r>
                  </m:oMath>
                </a14:m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zh-CN" dirty="0">
                    <a:ea typeface="Cambria Math"/>
                  </a:rPr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022" r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43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二次型函数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</a:t>
                </a:r>
                <a:r>
                  <a:rPr lang="zh-CN" altLang="en-US" dirty="0" smtClean="0"/>
                  <a:t>理</a:t>
                </a:r>
                <a:r>
                  <a:rPr lang="en-US" altLang="zh-CN" dirty="0" smtClean="0"/>
                  <a:t>3.7</a:t>
                </a:r>
              </a:p>
              <a:p>
                <a:r>
                  <a:rPr lang="zh-CN" altLang="en-US" dirty="0"/>
                  <a:t>对</a:t>
                </a:r>
                <a:r>
                  <a:rPr lang="zh-CN" altLang="en-US" dirty="0" smtClean="0"/>
                  <a:t>称矩阵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r>
                  <a:rPr lang="zh-CN" altLang="en-US" dirty="0" smtClean="0"/>
                  <a:t>是正定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半正定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的，当且仅当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r>
                  <a:rPr lang="zh-CN" altLang="en-US" dirty="0" smtClean="0"/>
                  <a:t>的所有特征值是正的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非负的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637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矩阵范数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 smtClean="0"/>
                  <a:t>可将矩阵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的范数记为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∥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zh-CN" altLang="en-US" i="1">
                        <a:latin typeface="Cambria Math"/>
                      </a:rPr>
                      <m:t>∥</m:t>
                    </m:r>
                  </m:oMath>
                </a14:m>
                <a:r>
                  <a:rPr lang="zh-CN" altLang="en-US" dirty="0" smtClean="0"/>
                  <a:t>，它是满足如下条件的任意函数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∥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zh-CN" altLang="en-US" i="1">
                        <a:latin typeface="Cambria Math"/>
                      </a:rPr>
                      <m:t>∥</m:t>
                    </m:r>
                  </m:oMath>
                </a14:m>
                <a:r>
                  <a:rPr lang="en-US" altLang="zh-CN" dirty="0" smtClean="0"/>
                  <a:t>:</a:t>
                </a:r>
              </a:p>
              <a:p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𝐴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，那么有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∥</m:t>
                    </m:r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zh-CN" altLang="en-US" i="1">
                        <a:latin typeface="Cambria Math"/>
                      </a:rPr>
                      <m:t>∥</m:t>
                    </m:r>
                    <m:r>
                      <a:rPr lang="en-US" altLang="zh-CN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∥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zh-CN" altLang="en-US" i="1">
                        <a:latin typeface="Cambria Math"/>
                      </a:rPr>
                      <m:t>∥</m:t>
                    </m:r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是零矩阵。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对于任意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𝑐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，有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∥</m:t>
                    </m:r>
                    <m:r>
                      <a:rPr lang="en-US" altLang="zh-CN" b="0" i="1" smtClean="0">
                        <a:latin typeface="Cambria Math"/>
                      </a:rPr>
                      <m:t>𝑐</m:t>
                    </m:r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zh-CN" altLang="en-US" i="1">
                        <a:latin typeface="Cambria Math"/>
                      </a:rPr>
                      <m:t>∥</m:t>
                    </m:r>
                    <m:r>
                      <a:rPr lang="en-US" altLang="zh-CN" b="0" i="1" smtClean="0">
                        <a:latin typeface="Cambria Math"/>
                      </a:rPr>
                      <m:t>=|</m:t>
                    </m:r>
                    <m:r>
                      <a:rPr lang="en-US" altLang="zh-CN" b="0" i="1" smtClean="0">
                        <a:latin typeface="Cambria Math"/>
                      </a:rPr>
                      <m:t>𝑐</m:t>
                    </m:r>
                    <m:r>
                      <a:rPr lang="en-US" altLang="zh-CN" b="0" i="1" smtClean="0">
                        <a:latin typeface="Cambria Math"/>
                      </a:rPr>
                      <m:t>|∥</m:t>
                    </m:r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zh-CN" altLang="en-US" i="1">
                        <a:latin typeface="Cambria Math"/>
                      </a:rPr>
                      <m:t>∥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3.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∥</m:t>
                    </m:r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  <m:r>
                      <a:rPr lang="zh-CN" altLang="en-US" i="1">
                        <a:latin typeface="Cambria Math"/>
                      </a:rPr>
                      <m:t>∥</m:t>
                    </m:r>
                    <m:r>
                      <a:rPr lang="zh-CN" altLang="en-US" i="1" smtClean="0">
                        <a:latin typeface="Cambria Math"/>
                      </a:rPr>
                      <m:t>≤</m:t>
                    </m:r>
                    <m:r>
                      <a:rPr lang="zh-CN" altLang="en-US" i="1">
                        <a:latin typeface="Cambria Math"/>
                      </a:rPr>
                      <m:t>∥</m:t>
                    </m:r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zh-CN" altLang="en-US" i="1">
                        <a:latin typeface="Cambria Math"/>
                      </a:rPr>
                      <m:t>∥</m:t>
                    </m:r>
                  </m:oMath>
                </a14:m>
                <a:r>
                  <a:rPr lang="en-US" altLang="zh-CN" dirty="0" smtClean="0"/>
                  <a:t>+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∥</m:t>
                    </m:r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  <m:r>
                      <a:rPr lang="zh-CN" altLang="en-US" i="1">
                        <a:latin typeface="Cambria Math"/>
                      </a:rPr>
                      <m:t>∥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err="1" smtClean="0"/>
                  <a:t>Frobenius</a:t>
                </a:r>
                <a:r>
                  <a:rPr lang="zh-CN" altLang="en-US" dirty="0" smtClean="0"/>
                  <a:t>矩阵范数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∥</m:t>
                        </m:r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  <m:r>
                          <a:rPr lang="zh-CN" altLang="en-US" i="1">
                            <a:latin typeface="Cambria Math"/>
                          </a:rPr>
                          <m:t>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4.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∥</m:t>
                    </m:r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</a:rPr>
                      <m:t>𝐵</m:t>
                    </m:r>
                    <m:r>
                      <a:rPr lang="zh-CN" altLang="en-US" i="1">
                        <a:latin typeface="Cambria Math"/>
                      </a:rPr>
                      <m:t>∥</m:t>
                    </m:r>
                    <m:r>
                      <a:rPr lang="zh-CN" altLang="en-US" i="1">
                        <a:latin typeface="Cambria Math"/>
                      </a:rPr>
                      <m:t>≤</m:t>
                    </m:r>
                    <m:r>
                      <a:rPr lang="zh-CN" altLang="en-US" i="1">
                        <a:latin typeface="Cambria Math"/>
                      </a:rPr>
                      <m:t>∥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zh-CN" altLang="en-US" i="1">
                        <a:latin typeface="Cambria Math"/>
                      </a:rPr>
                      <m:t>∥∥</m:t>
                    </m:r>
                    <m:r>
                      <a:rPr lang="en-US" altLang="zh-CN" i="1">
                        <a:latin typeface="Cambria Math"/>
                      </a:rPr>
                      <m:t>𝐵</m:t>
                    </m:r>
                    <m:r>
                      <a:rPr lang="zh-CN" altLang="en-US" i="1">
                        <a:latin typeface="Cambria Math"/>
                      </a:rPr>
                      <m:t>∥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4043" r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10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性变换</a:t>
            </a:r>
            <a:endParaRPr lang="en-US" altLang="zh-CN" dirty="0" smtClean="0"/>
          </a:p>
          <a:p>
            <a:r>
              <a:rPr lang="zh-CN" altLang="en-US" dirty="0" smtClean="0"/>
              <a:t>特征值与特征向量</a:t>
            </a:r>
            <a:endParaRPr lang="en-US" altLang="zh-CN" dirty="0" smtClean="0"/>
          </a:p>
          <a:p>
            <a:r>
              <a:rPr lang="zh-CN" altLang="en-US" dirty="0" smtClean="0"/>
              <a:t>正交投影</a:t>
            </a:r>
            <a:endParaRPr lang="en-US" altLang="zh-CN" dirty="0" smtClean="0"/>
          </a:p>
          <a:p>
            <a:r>
              <a:rPr lang="zh-CN" altLang="en-US" dirty="0" smtClean="0"/>
              <a:t>二次型函数</a:t>
            </a:r>
            <a:endParaRPr lang="en-US" altLang="zh-CN" dirty="0" smtClean="0"/>
          </a:p>
          <a:p>
            <a:r>
              <a:rPr lang="zh-CN" altLang="en-US" dirty="0" smtClean="0"/>
              <a:t>矩阵范数</a:t>
            </a:r>
            <a:endParaRPr lang="en-US" altLang="zh-CN" dirty="0" smtClean="0"/>
          </a:p>
          <a:p>
            <a:r>
              <a:rPr lang="zh-CN" altLang="en-US" dirty="0" smtClean="0"/>
              <a:t>线段</a:t>
            </a:r>
            <a:endParaRPr lang="en-US" altLang="zh-CN" dirty="0" smtClean="0"/>
          </a:p>
          <a:p>
            <a:r>
              <a:rPr lang="zh-CN" altLang="en-US" dirty="0"/>
              <a:t>超平</a:t>
            </a:r>
            <a:r>
              <a:rPr lang="zh-CN" altLang="en-US" dirty="0" smtClean="0"/>
              <a:t>面和线性簇</a:t>
            </a:r>
            <a:endParaRPr lang="en-US" altLang="zh-CN" dirty="0" smtClean="0"/>
          </a:p>
          <a:p>
            <a:r>
              <a:rPr lang="zh-CN" altLang="en-US" dirty="0"/>
              <a:t>凸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r>
              <a:rPr lang="zh-CN" altLang="en-US" dirty="0"/>
              <a:t>邻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r>
              <a:rPr lang="zh-CN" altLang="en-US" dirty="0"/>
              <a:t>多面</a:t>
            </a:r>
            <a:r>
              <a:rPr lang="zh-CN" altLang="en-US" dirty="0" smtClean="0"/>
              <a:t>体和多胞形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4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</a:t>
            </a:r>
            <a:r>
              <a:rPr lang="zh-CN" altLang="en-US" dirty="0" smtClean="0"/>
              <a:t>阵范数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如果对于任意矩阵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和任意向量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，有如下不等式成立：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		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∥</m:t>
                        </m:r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zh-CN" altLang="en-US" i="1">
                            <a:latin typeface="Cambria Math"/>
                          </a:rPr>
                          <m:t>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 </m:t>
                    </m:r>
                    <m:r>
                      <a:rPr lang="zh-CN" altLang="en-US" i="1">
                        <a:latin typeface="Cambria Math"/>
                      </a:rPr>
                      <m:t>≤∥</m:t>
                    </m:r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zh-CN" altLang="en-US" i="1">
                        <a:latin typeface="Cambria Math"/>
                      </a:rPr>
                      <m:t>∥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∥</m:t>
                        </m:r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zh-CN" altLang="en-US" i="1">
                            <a:latin typeface="Cambria Math"/>
                          </a:rPr>
                          <m:t>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则</a:t>
                </a:r>
                <a:r>
                  <a:rPr lang="zh-CN" altLang="en-US" dirty="0" smtClean="0"/>
                  <a:t>称该矩阵范数可由向量范数导出，或与向量范数兼容。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20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矩阵范数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导出范数</a:t>
                </a:r>
                <a:endParaRPr lang="en-US" altLang="zh-CN" dirty="0" smtClean="0"/>
              </a:p>
              <a:p>
                <a:r>
                  <a:rPr lang="zh-CN" altLang="en-US" dirty="0"/>
                  <a:t>导</a:t>
                </a:r>
                <a:r>
                  <a:rPr lang="zh-CN" altLang="en-US" dirty="0" smtClean="0"/>
                  <a:t>出矩阵范数定义为：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∥</m:t>
                    </m:r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zh-CN" altLang="en-US" i="1">
                        <a:latin typeface="Cambria Math"/>
                      </a:rPr>
                      <m:t>∥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∥</m:t>
                                </m:r>
                                <m:r>
                                  <a:rPr lang="en-US" altLang="zh-CN" b="1" i="1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zh-CN" altLang="en-US" i="1">
                                    <a:latin typeface="Cambria Math"/>
                                  </a:rPr>
                                  <m:t>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∥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导</a:t>
                </a:r>
                <a:r>
                  <a:rPr lang="zh-CN" altLang="en-US" dirty="0" smtClean="0"/>
                  <a:t>出范数存在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魏尔斯特拉斯定理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4.2)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导</a:t>
                </a:r>
                <a:r>
                  <a:rPr lang="zh-CN" altLang="en-US" dirty="0" smtClean="0"/>
                  <a:t>出范数满足</a:t>
                </a:r>
                <a:r>
                  <a:rPr lang="en-US" altLang="zh-CN" dirty="0" smtClean="0"/>
                  <a:t>1-4</a:t>
                </a:r>
                <a:r>
                  <a:rPr lang="zh-CN" altLang="en-US" dirty="0" smtClean="0"/>
                  <a:t>条件和兼容性条件。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867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矩阵范数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瑞利不等式</a:t>
                </a:r>
                <a:endParaRPr lang="en-US" altLang="zh-CN" dirty="0" smtClean="0"/>
              </a:p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r>
                  <a:rPr lang="zh-CN" altLang="en-US" i="0" dirty="0" smtClean="0">
                    <a:latin typeface="+mj-lt"/>
                    <a:ea typeface="Cambria Math"/>
                  </a:rPr>
                  <a:t>是一个实数对称矩阵</a:t>
                </a:r>
                <a:r>
                  <a:rPr lang="zh-CN" altLang="en-US" b="0" i="0" dirty="0" smtClean="0">
                    <a:latin typeface="+mj-lt"/>
                    <a:ea typeface="Cambria Math"/>
                  </a:rPr>
                  <a:t>，</a:t>
                </a:r>
                <a:r>
                  <a:rPr lang="zh-CN" altLang="en-US" i="0" dirty="0" smtClean="0">
                    <a:latin typeface="+mj-lt"/>
                    <a:ea typeface="Cambria Math"/>
                  </a:rPr>
                  <a:t>则有</a:t>
                </a:r>
                <a:endParaRPr lang="en-US" altLang="zh-CN" i="0" dirty="0" smtClean="0">
                  <a:latin typeface="+mj-lt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+mj-lt"/>
                    <a:ea typeface="Cambria Math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𝑚𝑖𝑛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CN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𝑎𝑥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)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𝑚𝑖𝑛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i="0" dirty="0" smtClean="0">
                    <a:latin typeface="+mj-lt"/>
                    <a:ea typeface="Cambria Math"/>
                  </a:rPr>
                  <a:t>表示矩阵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r>
                  <a:rPr lang="zh-CN" altLang="en-US" dirty="0" smtClean="0"/>
                  <a:t>的最小特征值</a:t>
                </a:r>
                <a:r>
                  <a:rPr lang="en-US" altLang="zh-CN" dirty="0" smtClean="0"/>
                  <a:t>,</a:t>
                </a:r>
                <a:r>
                  <a:rPr lang="en-US" altLang="zh-CN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𝑎𝑥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>
                    <a:ea typeface="Cambria Math"/>
                  </a:rPr>
                  <a:t>表示矩阵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r>
                  <a:rPr lang="zh-CN" altLang="en-US" dirty="0"/>
                  <a:t>的最小特征</a:t>
                </a:r>
                <a:r>
                  <a:rPr lang="zh-CN" altLang="en-US" dirty="0" smtClean="0"/>
                  <a:t>值。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757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zh-CN" altLang="en-US" dirty="0" smtClean="0"/>
              <a:t>关几何概念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线段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是空间中的两个点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{</m:t>
                    </m:r>
                    <m:r>
                      <a:rPr lang="zh-CN" altLang="en-US" b="0" i="1" dirty="0" smtClean="0">
                        <a:latin typeface="Cambria Math"/>
                      </a:rPr>
                      <m:t>𝛼</m:t>
                    </m:r>
                    <m:r>
                      <a:rPr lang="en-US" altLang="zh-CN" b="1" i="1" dirty="0" smtClean="0">
                        <a:latin typeface="Cambria Math"/>
                      </a:rPr>
                      <m:t>𝒙</m:t>
                    </m:r>
                    <m:r>
                      <a:rPr lang="en-US" altLang="zh-CN" b="0" i="1" dirty="0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1−</m:t>
                        </m:r>
                        <m:r>
                          <a:rPr lang="zh-CN" altLang="en-US" i="1" dirty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𝒚</m:t>
                    </m:r>
                    <m:r>
                      <a:rPr lang="zh-CN" altLang="en-US" b="0" i="1" dirty="0" smtClean="0">
                        <a:latin typeface="Cambria Math"/>
                      </a:rPr>
                      <m:t>：</m:t>
                    </m:r>
                    <m:r>
                      <a:rPr lang="zh-CN" altLang="en-US" i="1" dirty="0">
                        <a:latin typeface="Cambria Math"/>
                      </a:rPr>
                      <m:t>𝛼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∈[0,1]</m:t>
                    </m:r>
                    <m:r>
                      <a:rPr lang="en-US" altLang="zh-CN" dirty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表示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b="1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b="1" i="1">
                        <a:latin typeface="Cambria Math"/>
                        <a:ea typeface="Cambria Math"/>
                      </a:rPr>
                      <m:t>𝒚</m:t>
                    </m:r>
                  </m:oMath>
                </a14:m>
                <a:r>
                  <a:rPr lang="zh-CN" altLang="en-US" dirty="0" smtClean="0"/>
                  <a:t>之间的线段。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406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超平面与线性簇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,…,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𝑣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，其中至少存在一个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不为零。由所有满足线性方程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</m:oMath>
                </a14:m>
                <a:r>
                  <a:rPr lang="en-US" altLang="zh-CN" dirty="0"/>
                  <a:t>…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𝑣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的点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=[</m:t>
                        </m:r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dirty="0"/>
                          <m:t>…</m:t>
                        </m:r>
                        <m:r>
                          <a:rPr lang="en-US" altLang="zh-CN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r>
                  <a:rPr lang="zh-CN" altLang="en-US" dirty="0" smtClean="0"/>
                  <a:t>组成的集合称为空间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的超平面。</a:t>
                </a:r>
                <a:endParaRPr lang="en-US" altLang="zh-CN" dirty="0" smtClean="0"/>
              </a:p>
              <a:p>
                <a:r>
                  <a:rPr lang="zh-CN" altLang="en-US" dirty="0"/>
                  <a:t>超平</a:t>
                </a:r>
                <a:r>
                  <a:rPr lang="zh-CN" altLang="en-US" dirty="0" smtClean="0"/>
                  <a:t>面表示为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{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𝒖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𝑣</m:t>
                    </m:r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超平</a:t>
                </a:r>
                <a:r>
                  <a:rPr lang="zh-CN" altLang="en-US" dirty="0" smtClean="0"/>
                  <a:t>面的维度是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zh-CN" altLang="en-US" dirty="0" smtClean="0"/>
                  <a:t>维的。</a:t>
                </a:r>
                <a:endParaRPr lang="en-US" altLang="zh-CN" dirty="0" smtClean="0"/>
              </a:p>
              <a:p>
                <a:r>
                  <a:rPr lang="zh-CN" altLang="en-US" dirty="0"/>
                  <a:t>超平</a:t>
                </a:r>
                <a:r>
                  <a:rPr lang="zh-CN" altLang="en-US" dirty="0" smtClean="0"/>
                  <a:t>面的几何解释？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889" b="-2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759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线性簇为集合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{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: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  <m:r>
                      <a:rPr lang="en-US" altLang="zh-CN" i="1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，其中矩阵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，向量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/>
                      </a:rPr>
                      <m:t>dim</m:t>
                    </m:r>
                    <m:r>
                      <a:rPr lang="zh-CN" altLang="en-US" i="1">
                        <a:latin typeface="Cambria Math"/>
                      </a:rPr>
                      <m:t>𝒩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zh-CN" altLang="en-US" dirty="0" smtClean="0"/>
                  <a:t>，则称线性簇的维度为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𝑟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只</a:t>
                </a:r>
                <a:r>
                  <a:rPr lang="zh-CN" altLang="en-US" dirty="0" smtClean="0"/>
                  <a:t>有当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𝒃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时，线性簇是子空间。</a:t>
                </a:r>
                <a:endParaRPr lang="en-US" altLang="zh-CN" dirty="0" smtClean="0"/>
              </a:p>
              <a:p>
                <a:r>
                  <a:rPr lang="zh-CN" altLang="en-US" dirty="0"/>
                  <a:t>线性</a:t>
                </a:r>
                <a:r>
                  <a:rPr lang="zh-CN" altLang="en-US" dirty="0" smtClean="0"/>
                  <a:t>簇是有限个超平面的交集。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6" r="-6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626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凸集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zh-CN" altLang="en-US" dirty="0" smtClean="0"/>
                  <a:t>内任意两个点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𝒖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𝒗</m:t>
                    </m:r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/>
                  <a:t>这两</a:t>
                </a:r>
                <a:r>
                  <a:rPr lang="zh-CN" altLang="en-US" dirty="0" smtClean="0"/>
                  <a:t>个点的凸组合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1" i="1" smtClean="0">
                        <a:latin typeface="Cambria Math"/>
                        <a:ea typeface="Cambria Math"/>
                      </a:rPr>
                      <m:t>α</m:t>
                    </m:r>
                    <m:r>
                      <a:rPr lang="en-US" altLang="zh-CN" b="1" i="1">
                        <a:latin typeface="Cambria Math"/>
                        <a:ea typeface="Cambria Math"/>
                      </a:rPr>
                      <m:t>𝒖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altLang="zh-CN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altLang="zh-CN" b="1" i="1">
                            <a:latin typeface="Cambria Math"/>
                            <a:ea typeface="Cambria Math"/>
                          </a:rPr>
                          <m:t>α</m:t>
                        </m:r>
                      </m:e>
                    </m:d>
                    <m:r>
                      <a:rPr lang="en-US" altLang="zh-CN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l-GR" altLang="zh-CN" b="1" i="1">
                        <a:latin typeface="Cambria Math"/>
                        <a:ea typeface="Cambria Math"/>
                      </a:rPr>
                      <m:t>α</m:t>
                    </m:r>
                    <m:r>
                      <a:rPr lang="el-GR" altLang="zh-CN" b="1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[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0,1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都</a:t>
                </a:r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zh-CN" altLang="en-US" dirty="0" smtClean="0"/>
                  <a:t>内，</a:t>
                </a:r>
                <a:r>
                  <a:rPr lang="el-GR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zh-CN" altLang="en-US" dirty="0" smtClean="0"/>
                  <a:t>称为</a:t>
                </a:r>
                <a:r>
                  <a:rPr lang="zh-CN" altLang="en-US" dirty="0"/>
                  <a:t>凸</a:t>
                </a:r>
                <a:r>
                  <a:rPr lang="zh-CN" altLang="en-US" dirty="0" smtClean="0"/>
                  <a:t>集</a:t>
                </a:r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821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凸集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下面的对象都是凸集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空</a:t>
                </a:r>
                <a:r>
                  <a:rPr lang="zh-CN" altLang="en-US" dirty="0" smtClean="0"/>
                  <a:t>集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单</a:t>
                </a:r>
                <a:r>
                  <a:rPr lang="zh-CN" altLang="en-US" dirty="0" smtClean="0"/>
                  <a:t>点组成的集合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一条直</a:t>
                </a:r>
                <a:r>
                  <a:rPr lang="zh-CN" altLang="en-US" dirty="0" smtClean="0"/>
                  <a:t>线或线段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子空</a:t>
                </a:r>
                <a:r>
                  <a:rPr lang="zh-CN" altLang="en-US" dirty="0" smtClean="0"/>
                  <a:t>间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超平</a:t>
                </a:r>
                <a:r>
                  <a:rPr lang="zh-CN" altLang="en-US" dirty="0" smtClean="0"/>
                  <a:t>面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线性</a:t>
                </a:r>
                <a:r>
                  <a:rPr lang="zh-CN" altLang="en-US" dirty="0" smtClean="0"/>
                  <a:t>簇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半空</a:t>
                </a:r>
                <a:r>
                  <a:rPr lang="zh-CN" altLang="en-US" dirty="0" smtClean="0"/>
                  <a:t>间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3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006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凸集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4.1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的凸子集具有如下性质：</a:t>
                </a:r>
                <a:endParaRPr lang="en-US" altLang="zh-CN" dirty="0" smtClean="0"/>
              </a:p>
              <a:p>
                <a:pPr marL="742950" lvl="2" indent="-342900"/>
                <a:r>
                  <a:rPr lang="zh-CN" altLang="en-US" dirty="0" smtClean="0">
                    <a:ea typeface="Cambria Math"/>
                  </a:rPr>
                  <a:t>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zh-CN" altLang="en-US" dirty="0" smtClean="0"/>
                  <a:t>是一个凸集，</a:t>
                </a:r>
                <a:r>
                  <a:rPr lang="el-GR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zh-CN" altLang="en-US" dirty="0" smtClean="0"/>
                  <a:t>是一个实数，那么</a:t>
                </a:r>
                <a14:m>
                  <m:oMath xmlns:m="http://schemas.openxmlformats.org/officeDocument/2006/math">
                    <m:r>
                      <a:rPr lang="el-GR" altLang="zh-CN" i="1" dirty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l-GR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zh-CN" altLang="en-US" dirty="0" smtClean="0"/>
                  <a:t>也是一个凸集。</a:t>
                </a:r>
                <a:r>
                  <a:rPr lang="el-GR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i="1" dirty="0">
                        <a:latin typeface="Cambria Math"/>
                        <a:ea typeface="Cambria Math"/>
                      </a:rPr>
                      <m:t>𝛽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CN" b="0" i="0" smtClean="0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CN" b="0" i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l-GR" altLang="zh-CN" i="1" dirty="0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𝒗</m:t>
                        </m:r>
                        <m:r>
                          <a:rPr lang="en-US" altLang="zh-CN" b="0" i="0" dirty="0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b="1" i="1" dirty="0">
                            <a:latin typeface="Cambria Math"/>
                            <a:ea typeface="Cambria Math"/>
                          </a:rPr>
                          <m:t>𝒗</m:t>
                        </m:r>
                        <m:r>
                          <a:rPr lang="zh-CN" altLang="en-US" i="1" dirty="0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latin typeface="Cambria Math"/>
                            <a:ea typeface="Cambria Math"/>
                          </a:rPr>
                          <m:t>Θ</m:t>
                        </m:r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742950" lvl="2" indent="-342900"/>
                <a:r>
                  <a:rPr lang="zh-CN" altLang="en-US" dirty="0"/>
                  <a:t>如</a:t>
                </a:r>
                <a:r>
                  <a:rPr lang="zh-CN" altLang="en-US" dirty="0" smtClean="0"/>
                  <a:t>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dirty="0">
                            <a:latin typeface="Cambria Math"/>
                            <a:ea typeface="Cambria Math"/>
                          </a:rPr>
                          <m:t>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l-GR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dirty="0">
                            <a:latin typeface="Cambria Math"/>
                            <a:ea typeface="Cambria Math"/>
                          </a:rPr>
                          <m:t>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是凸集，那么，</a:t>
                </a:r>
                <a:r>
                  <a:rPr lang="el-GR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dirty="0">
                            <a:latin typeface="Cambria Math"/>
                            <a:ea typeface="Cambria Math"/>
                          </a:rPr>
                          <m:t>Θ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l-GR" altLang="zh-CN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altLang="zh-CN" dirty="0">
                            <a:latin typeface="Cambria Math"/>
                            <a:ea typeface="Cambria Math"/>
                          </a:rPr>
                          <m:t>Θ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是凸集。</a:t>
                </a:r>
                <a:r>
                  <a:rPr lang="el-GR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dirty="0">
                            <a:latin typeface="Cambria Math"/>
                            <a:ea typeface="Cambria Math"/>
                          </a:rPr>
                          <m:t>Θ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l-GR" altLang="zh-CN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altLang="zh-CN" dirty="0">
                            <a:latin typeface="Cambria Math"/>
                            <a:ea typeface="Cambria Math"/>
                          </a:rPr>
                          <m:t>Θ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{</m:t>
                    </m:r>
                    <m:r>
                      <a:rPr lang="en-US" altLang="zh-CN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zh-CN" altLang="en-US" b="1" i="1" smtClean="0">
                        <a:latin typeface="Cambria Math"/>
                        <a:ea typeface="Cambria Math"/>
                      </a:rPr>
                      <m:t>：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l-GR" altLang="zh-CN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l-GR" altLang="zh-CN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l-GR" altLang="zh-CN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zh-CN" altLang="en-US" i="1" dirty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l-GR" altLang="zh-CN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dirty="0">
                            <a:latin typeface="Cambria Math"/>
                            <a:ea typeface="Cambria Math"/>
                          </a:rPr>
                          <m:t>Θ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l-GR" altLang="zh-CN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zh-CN" altLang="en-US" i="1" dirty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l-GR" altLang="zh-CN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dirty="0">
                            <a:latin typeface="Cambria Math"/>
                            <a:ea typeface="Cambria Math"/>
                          </a:rPr>
                          <m:t>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pPr marL="742950" lvl="2" indent="-342900"/>
                <a:r>
                  <a:rPr lang="zh-CN" altLang="en-US" dirty="0"/>
                  <a:t>任</a:t>
                </a:r>
                <a:r>
                  <a:rPr lang="zh-CN" altLang="en-US" dirty="0" smtClean="0"/>
                  <a:t>意多个凸集的交集是凸集。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706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邻域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的邻域可以表示为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{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: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zh-CN" altLang="en-US" i="1" dirty="0" smtClean="0">
                        <a:latin typeface="Cambria Math"/>
                      </a:rPr>
                      <m:t>𝜀</m:t>
                    </m:r>
                    <m:r>
                      <a:rPr lang="en-US" altLang="zh-CN" dirty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</a:rPr>
                      <m:t>𝜀</m:t>
                    </m:r>
                  </m:oMath>
                </a14:m>
                <a:r>
                  <a:rPr lang="zh-CN" altLang="en-US" dirty="0" smtClean="0"/>
                  <a:t>为某个正数。</a:t>
                </a:r>
                <a:endParaRPr lang="en-US" altLang="zh-CN" dirty="0" smtClean="0"/>
              </a:p>
              <a:p>
                <a:r>
                  <a:rPr lang="zh-CN" altLang="en-US" dirty="0"/>
                  <a:t>邻</a:t>
                </a:r>
                <a:r>
                  <a:rPr lang="zh-CN" altLang="en-US" dirty="0" smtClean="0"/>
                  <a:t>域可以视为以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为中心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</a:rPr>
                      <m:t>𝜀</m:t>
                    </m:r>
                  </m:oMath>
                </a14:m>
                <a:r>
                  <a:rPr lang="zh-CN" altLang="en-US" dirty="0" smtClean="0"/>
                  <a:t>为半径的球内。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05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线性变换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给定函数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ℒ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：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，如果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对</a:t>
                </a:r>
                <a:r>
                  <a:rPr lang="zh-CN" altLang="en-US" dirty="0" smtClean="0"/>
                  <a:t>于任意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𝑎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，都有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ℒ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b="0" i="0" dirty="0" smtClean="0">
                    <a:latin typeface="+mj-lt"/>
                    <a:ea typeface="Cambria Math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ℒ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对于任意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，都有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ℒ</m:t>
                    </m:r>
                  </m:oMath>
                </a14:m>
                <a:r>
                  <a:rPr lang="en-US" altLang="zh-CN" i="0" dirty="0" smtClean="0">
                    <a:latin typeface="+mj-lt"/>
                    <a:ea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en-US" altLang="zh-CN" i="0" dirty="0" err="1" smtClean="0">
                    <a:latin typeface="+mj-lt"/>
                    <a:ea typeface="Cambria Math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𝒚</m:t>
                    </m:r>
                  </m:oMath>
                </a14:m>
                <a:r>
                  <a:rPr lang="en-US" altLang="zh-CN" b="1" i="0" dirty="0" smtClean="0">
                    <a:latin typeface="+mj-lt"/>
                    <a:ea typeface="Cambria Math"/>
                  </a:rPr>
                  <a:t>)</a:t>
                </a:r>
                <a:r>
                  <a:rPr lang="en-US" altLang="zh-CN" sz="2400" dirty="0">
                    <a:ea typeface="Cambria Math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ℒ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i="0" dirty="0" smtClean="0">
                    <a:latin typeface="+mj-lt"/>
                    <a:ea typeface="Cambria Math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ℒ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𝒚</m:t>
                        </m:r>
                      </m:e>
                    </m:d>
                  </m:oMath>
                </a14:m>
                <a:endParaRPr lang="en-US" altLang="zh-CN" b="1" i="0" dirty="0" smtClean="0">
                  <a:latin typeface="+mj-lt"/>
                  <a:ea typeface="Cambria Math"/>
                </a:endParaRPr>
              </a:p>
              <a:p>
                <a:r>
                  <a:rPr lang="zh-CN" altLang="en-US" i="0" dirty="0" smtClean="0">
                    <a:latin typeface="+mj-lt"/>
                    <a:ea typeface="Cambria Math"/>
                  </a:rPr>
                  <a:t>那么称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ℒ</m:t>
                    </m:r>
                  </m:oMath>
                </a14:m>
                <a:r>
                  <a:rPr lang="zh-CN" altLang="en-US" i="0" dirty="0" smtClean="0">
                    <a:latin typeface="+mj-lt"/>
                    <a:ea typeface="Cambria Math"/>
                  </a:rPr>
                  <a:t>为一个线性变换。</a:t>
                </a:r>
                <a:endParaRPr lang="en-US" altLang="zh-CN" i="0" dirty="0" smtClean="0">
                  <a:latin typeface="+mj-lt"/>
                  <a:ea typeface="Cambria Math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196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领域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集合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𝑆</m:t>
                    </m:r>
                  </m:oMath>
                </a14:m>
                <a:endParaRPr lang="en-US" altLang="zh-CN" i="1" dirty="0" smtClean="0"/>
              </a:p>
              <a:p>
                <a:pPr lvl="1"/>
                <a:r>
                  <a:rPr lang="zh-CN" altLang="en-US" dirty="0"/>
                  <a:t>内</a:t>
                </a:r>
                <a:r>
                  <a:rPr lang="zh-CN" altLang="en-US" dirty="0" smtClean="0"/>
                  <a:t>点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内</a:t>
                </a:r>
                <a:r>
                  <a:rPr lang="zh-CN" altLang="en-US" dirty="0" smtClean="0"/>
                  <a:t>部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边界</a:t>
                </a:r>
                <a:r>
                  <a:rPr lang="zh-CN" altLang="en-US" dirty="0" smtClean="0"/>
                  <a:t>点（可能在</a:t>
                </a:r>
                <a:r>
                  <a:rPr lang="en-US" altLang="zh-CN" i="1" dirty="0" smtClean="0"/>
                  <a:t>S</a:t>
                </a:r>
                <a:r>
                  <a:rPr lang="zh-CN" altLang="en-US" dirty="0" smtClean="0"/>
                  <a:t>内，也可能不在）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边</a:t>
                </a:r>
                <a:r>
                  <a:rPr lang="zh-CN" altLang="en-US" dirty="0" smtClean="0"/>
                  <a:t>界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开</a:t>
                </a:r>
                <a:r>
                  <a:rPr lang="zh-CN" altLang="en-US" dirty="0" smtClean="0"/>
                  <a:t>集（所有点都是内点，或不包括边界点）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闭</a:t>
                </a:r>
                <a:r>
                  <a:rPr lang="zh-CN" altLang="en-US" dirty="0" smtClean="0"/>
                  <a:t>集（包含边界点，或补是开集）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有界</a:t>
                </a:r>
                <a:r>
                  <a:rPr lang="zh-CN" altLang="en-US" dirty="0" smtClean="0"/>
                  <a:t>集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紧集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3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885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邻域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4.2 </a:t>
                </a:r>
                <a:r>
                  <a:rPr lang="zh-CN" altLang="en-US" dirty="0" smtClean="0"/>
                  <a:t>魏尔斯特拉斯定理</a:t>
                </a:r>
                <a:endParaRPr lang="en-US" altLang="zh-CN" dirty="0" smtClean="0"/>
              </a:p>
              <a:p>
                <a:r>
                  <a:rPr lang="zh-CN" altLang="en-US" dirty="0"/>
                  <a:t>假</a:t>
                </a: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altLang="zh-CN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l-GR" altLang="zh-CN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是一个连续函数，其中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altLang="zh-CN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l-GR" altLang="zh-CN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l-GR" altLang="zh-CN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是紧集。那么，必定存在点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l-GR" altLang="zh-CN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，使得对于所有的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𝒙</m:t>
                    </m:r>
                    <m:r>
                      <a:rPr lang="el-GR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)≤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。也就是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能够在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上取得极小值。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6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456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多面体和多胞形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多面体（有限个半空间的交集）</a:t>
                </a:r>
                <a:endParaRPr lang="en-US" altLang="zh-CN" dirty="0" smtClean="0"/>
              </a:p>
              <a:p>
                <a:r>
                  <a:rPr lang="zh-CN" altLang="en-US" dirty="0"/>
                  <a:t>多胞</a:t>
                </a:r>
                <a:r>
                  <a:rPr lang="zh-CN" altLang="en-US" dirty="0" smtClean="0"/>
                  <a:t>形（非空有界多面体，就是多胞形）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凸集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zh-CN" altLang="en-US" dirty="0" smtClean="0"/>
                  <a:t>的支撑超平面，</a:t>
                </a:r>
                <a:r>
                  <a:rPr lang="el-GR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zh-CN" altLang="en-US" dirty="0" smtClean="0"/>
                  <a:t>位于超平面分成的两个半空间的一个内。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106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多面体和多胞形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多面体的包</a:t>
                </a:r>
                <a:endParaRPr lang="en-US" altLang="zh-CN" dirty="0" smtClean="0"/>
              </a:p>
              <a:p>
                <a:r>
                  <a:rPr lang="zh-CN" altLang="en-US" dirty="0"/>
                  <a:t>多面</a:t>
                </a:r>
                <a:r>
                  <a:rPr lang="zh-CN" altLang="en-US" dirty="0" smtClean="0"/>
                  <a:t>体的维数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𝑘</m:t>
                    </m:r>
                  </m:oMath>
                </a14:m>
                <a:endParaRPr lang="en-US" altLang="zh-CN" i="1" dirty="0" smtClean="0"/>
              </a:p>
              <a:p>
                <a:r>
                  <a:rPr lang="zh-CN" altLang="en-US" dirty="0" smtClean="0"/>
                  <a:t>任意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 smtClean="0"/>
                  <a:t>维多面体的边界由有限个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dirty="0" smtClean="0"/>
                  <a:t>-1</a:t>
                </a:r>
                <a:r>
                  <a:rPr lang="zh-CN" altLang="en-US" dirty="0" smtClean="0"/>
                  <a:t>维多面体构成。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/>
                  <a:t>维多面</a:t>
                </a:r>
                <a:r>
                  <a:rPr lang="zh-CN" altLang="en-US" dirty="0" smtClean="0"/>
                  <a:t>体的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dirty="0"/>
                  <a:t>-1</a:t>
                </a:r>
                <a:r>
                  <a:rPr lang="zh-CN" altLang="en-US" dirty="0" smtClean="0"/>
                  <a:t>维面，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dirty="0" smtClean="0"/>
                  <a:t>-2</a:t>
                </a:r>
                <a:r>
                  <a:rPr lang="zh-CN" altLang="en-US" dirty="0" smtClean="0"/>
                  <a:t>维面</a:t>
                </a:r>
                <a:r>
                  <a:rPr lang="en-US" altLang="zh-CN" dirty="0" smtClean="0"/>
                  <a:t>…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/>
                  <a:t>维多面</a:t>
                </a:r>
                <a:r>
                  <a:rPr lang="zh-CN" altLang="en-US" dirty="0"/>
                  <a:t>体的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dirty="0"/>
                  <a:t>维</a:t>
                </a:r>
                <a:r>
                  <a:rPr lang="zh-CN" altLang="en-US" dirty="0" smtClean="0"/>
                  <a:t>面</a:t>
                </a:r>
                <a:r>
                  <a:rPr lang="zh-CN" altLang="en-US" dirty="0"/>
                  <a:t>成</a:t>
                </a:r>
                <a:r>
                  <a:rPr lang="zh-CN" altLang="en-US" dirty="0" smtClean="0"/>
                  <a:t>为多面体的顶点，一维面称为棱。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894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P31</a:t>
            </a:r>
          </a:p>
          <a:p>
            <a:pPr lvl="1"/>
            <a:r>
              <a:rPr lang="en-US" altLang="zh-CN" dirty="0" smtClean="0"/>
              <a:t>3.22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pPr lvl="1"/>
            <a:r>
              <a:rPr lang="zh-CN" altLang="en-US" dirty="0"/>
              <a:t>矩阵的无穷范</a:t>
            </a:r>
            <a:r>
              <a:rPr lang="zh-CN" altLang="en-US" dirty="0" smtClean="0"/>
              <a:t>数，是向量的无穷范数导出的矩阵范数。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730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P36</a:t>
                </a:r>
              </a:p>
              <a:p>
                <a:pPr lvl="1"/>
                <a:r>
                  <a:rPr lang="en-US" altLang="zh-CN" dirty="0" smtClean="0"/>
                  <a:t>4.1</a:t>
                </a:r>
                <a:r>
                  <a:rPr lang="zh-CN" altLang="en-US" dirty="0" smtClean="0"/>
                  <a:t>题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b="0" i="0" dirty="0" smtClean="0">
                    <a:latin typeface="+mj-lt"/>
                    <a:ea typeface="Cambria Math"/>
                  </a:rPr>
                  <a:t>的</a:t>
                </a:r>
                <a:r>
                  <a:rPr lang="zh-CN" altLang="en-US" i="0" dirty="0" smtClean="0">
                    <a:latin typeface="+mj-lt"/>
                    <a:ea typeface="Cambria Math"/>
                  </a:rPr>
                  <a:t>子集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zh-CN" altLang="en-US" b="0" i="0" dirty="0" smtClean="0">
                    <a:latin typeface="+mj-lt"/>
                    <a:ea typeface="Cambria Math"/>
                  </a:rPr>
                  <a:t>是</a:t>
                </a:r>
                <a:r>
                  <a:rPr lang="zh-CN" altLang="en-US" i="0" dirty="0" smtClean="0">
                    <a:latin typeface="+mj-lt"/>
                    <a:ea typeface="Cambria Math"/>
                  </a:rPr>
                  <a:t>线性簇，当且仅当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zh-CN" altLang="en-US" dirty="0" smtClean="0"/>
                  <a:t>中任意两个元素的直线都在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zh-CN" altLang="en-US" dirty="0" smtClean="0"/>
                  <a:t>中。</a:t>
                </a:r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53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相似矩阵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线性变换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线性变换可以用矩阵表示</a:t>
            </a:r>
            <a:endParaRPr lang="en-US" altLang="zh-CN" dirty="0" smtClean="0"/>
          </a:p>
          <a:p>
            <a:r>
              <a:rPr lang="zh-CN" altLang="en-US" dirty="0"/>
              <a:t>相</a:t>
            </a:r>
            <a:r>
              <a:rPr lang="zh-CN" altLang="en-US" dirty="0" smtClean="0"/>
              <a:t>似矩阵表示相同的线性变换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58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特征值与特征向量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𝑛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实数矩阵。存在标量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zh-CN" altLang="en-US" dirty="0" smtClean="0"/>
                  <a:t>和非零向量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𝒗</m:t>
                    </m:r>
                  </m:oMath>
                </a14:m>
                <a:r>
                  <a:rPr lang="zh-CN" altLang="en-US" dirty="0" smtClean="0"/>
                  <a:t>满足等式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𝐴</m:t>
                    </m:r>
                    <m:r>
                      <a:rPr lang="en-US" altLang="zh-CN" b="1" i="1" dirty="0">
                        <a:latin typeface="Cambria Math"/>
                      </a:rPr>
                      <m:t>𝒗</m:t>
                    </m:r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𝜆</m:t>
                    </m:r>
                    <m:r>
                      <a:rPr lang="en-US" altLang="zh-CN" b="1" i="1" dirty="0">
                        <a:latin typeface="Cambria Math"/>
                      </a:rPr>
                      <m:t>𝒗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𝜆</m:t>
                    </m:r>
                    <m:r>
                      <a:rPr lang="zh-CN" altLang="en-US" b="0" i="1" smtClean="0">
                        <a:latin typeface="Cambria Math"/>
                      </a:rPr>
                      <m:t>称</m:t>
                    </m:r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的特征值，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𝒗</m:t>
                    </m:r>
                    <m:r>
                      <a:rPr lang="zh-CN" altLang="en-US" b="1" i="1" dirty="0" smtClean="0">
                        <a:latin typeface="Cambria Math"/>
                      </a:rPr>
                      <m:t>称</m:t>
                    </m:r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的特征向量。</a:t>
                </a:r>
                <a:endParaRPr lang="en-US" altLang="zh-CN" dirty="0" smtClean="0"/>
              </a:p>
              <a:p>
                <a:r>
                  <a:rPr lang="zh-CN" altLang="en-US" dirty="0"/>
                  <a:t>特</a:t>
                </a:r>
                <a:r>
                  <a:rPr lang="zh-CN" altLang="en-US" dirty="0" smtClean="0"/>
                  <a:t>征</a:t>
                </a:r>
                <a:r>
                  <a:rPr lang="zh-CN" altLang="en-US" dirty="0"/>
                  <a:t>方程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det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特</a:t>
                </a:r>
                <a:r>
                  <a:rPr lang="zh-CN" altLang="en-US" dirty="0" smtClean="0"/>
                  <a:t>征方程必定有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个根。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包括重根和复根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88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特征值与特征向量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3.1</a:t>
                </a:r>
              </a:p>
              <a:p>
                <a:r>
                  <a:rPr lang="zh-CN" altLang="en-US" dirty="0"/>
                  <a:t>假</a:t>
                </a:r>
                <a:r>
                  <a:rPr lang="zh-CN" altLang="en-US" dirty="0" smtClean="0"/>
                  <a:t>定特征方程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det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  <m:r>
                          <a:rPr lang="en-US" altLang="zh-CN" i="1">
                            <a:latin typeface="Cambria Math"/>
                          </a:rPr>
                          <m:t>𝐼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CN" i="1" dirty="0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个相异的根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那么存在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个线性无关的向量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使得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	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𝑖</m:t>
                    </m:r>
                    <m:r>
                      <a:rPr lang="en-US" altLang="zh-CN" b="0" i="1" dirty="0" smtClean="0">
                        <a:latin typeface="Cambria Math"/>
                      </a:rPr>
                      <m:t>=1,2,…,</m:t>
                    </m:r>
                    <m:r>
                      <a:rPr lang="en-US" altLang="zh-CN" b="0" i="1" dirty="0" smtClean="0">
                        <a:latin typeface="Cambria Math"/>
                      </a:rPr>
                      <m:t>𝑛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96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</a:t>
            </a:r>
            <a:r>
              <a:rPr lang="zh-CN" altLang="en-US" dirty="0" smtClean="0"/>
              <a:t>值与特征向量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 smtClean="0"/>
                  <a:t>线性无关的特征向量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构成一组基，可将矩阵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dirty="0" smtClean="0"/>
                  <a:t>进行对角化。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𝑇</m:t>
                    </m:r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dirty="0"/>
                          <m:t>,</m:t>
                        </m:r>
                        <m:r>
                          <a:rPr lang="en-US" altLang="zh-CN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dirty="0"/>
                          <m:t>, …,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i="1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𝑇𝐴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𝑇𝐴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dirty="0"/>
                          <m:t>,</m:t>
                        </m:r>
                        <m:r>
                          <a:rPr lang="en-US" altLang="zh-CN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dirty="0"/>
                          <m:t>, …,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i="1" dirty="0" smtClean="0"/>
              </a:p>
              <a:p>
                <a:pPr marL="0" indent="0">
                  <a:buNone/>
                </a:pPr>
                <a:r>
                  <a:rPr lang="en-US" altLang="zh-CN" i="1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,</m:t>
                    </m:r>
                    <m:r>
                      <a:rPr lang="en-US" altLang="zh-CN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  <m:r>
                          <a:rPr lang="en-US" altLang="zh-CN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, …,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  <m:r>
                          <a:rPr lang="en-US" altLang="zh-CN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zh-CN" i="1" dirty="0" smtClean="0"/>
              </a:p>
              <a:p>
                <a:pPr marL="0" indent="0">
                  <a:buNone/>
                </a:pPr>
                <a:r>
                  <a:rPr lang="en-US" altLang="zh-CN" i="1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𝑇</m:t>
                    </m:r>
                    <m:r>
                      <a:rPr lang="en-US" altLang="zh-CN" i="1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,</m:t>
                    </m:r>
                    <m:r>
                      <a:rPr lang="en-US" altLang="zh-CN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, …,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]</m:t>
                    </m:r>
                  </m:oMath>
                </a14:m>
                <a:endParaRPr lang="en-US" altLang="zh-CN" i="1" dirty="0" smtClean="0"/>
              </a:p>
              <a:p>
                <a:pPr marL="0" indent="0">
                  <a:buNone/>
                </a:pPr>
                <a:r>
                  <a:rPr lang="en-US" altLang="zh-CN" i="1" dirty="0"/>
                  <a:t> </a:t>
                </a:r>
                <a:r>
                  <a:rPr lang="en-US" altLang="zh-CN" i="1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i="1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4313" r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92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特征值与特征向量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对称矩阵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3.2</a:t>
                </a:r>
              </a:p>
              <a:p>
                <a:r>
                  <a:rPr lang="zh-CN" altLang="en-US" dirty="0" smtClean="0"/>
                  <a:t>一个实对称矩阵的所有特征值都是实数。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66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特征值与特征向量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3.3</a:t>
                </a:r>
              </a:p>
              <a:p>
                <a:r>
                  <a:rPr lang="zh-CN" altLang="en-US" dirty="0" smtClean="0"/>
                  <a:t>对于任意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𝑛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实对称矩阵，其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个特征向量是相互正交的。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3245</TotalTime>
  <Words>2470</Words>
  <Application>Microsoft Office PowerPoint</Application>
  <PresentationFormat>全屏显示(4:3)</PresentationFormat>
  <Paragraphs>188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最优化导论</vt:lpstr>
      <vt:lpstr>outline</vt:lpstr>
      <vt:lpstr>线性变换</vt:lpstr>
      <vt:lpstr>相似矩阵-线性变换</vt:lpstr>
      <vt:lpstr>特征值与特征向量</vt:lpstr>
      <vt:lpstr>特征值与特征向量</vt:lpstr>
      <vt:lpstr>特征值与特征向量</vt:lpstr>
      <vt:lpstr>特征值与特征向量</vt:lpstr>
      <vt:lpstr>特征值与特征向量</vt:lpstr>
      <vt:lpstr>正交投影</vt:lpstr>
      <vt:lpstr>正交投影</vt:lpstr>
      <vt:lpstr>正交投影</vt:lpstr>
      <vt:lpstr>二次型函数</vt:lpstr>
      <vt:lpstr>二次型函数</vt:lpstr>
      <vt:lpstr>二次型函数</vt:lpstr>
      <vt:lpstr>二次型函数</vt:lpstr>
      <vt:lpstr>二次型函数</vt:lpstr>
      <vt:lpstr>二次型函数</vt:lpstr>
      <vt:lpstr>矩阵范数</vt:lpstr>
      <vt:lpstr>矩阵范数</vt:lpstr>
      <vt:lpstr>矩阵范数</vt:lpstr>
      <vt:lpstr>矩阵范数</vt:lpstr>
      <vt:lpstr>有关几何概念</vt:lpstr>
      <vt:lpstr>超平面与线性簇</vt:lpstr>
      <vt:lpstr>线性簇</vt:lpstr>
      <vt:lpstr>凸集</vt:lpstr>
      <vt:lpstr>凸集</vt:lpstr>
      <vt:lpstr>凸集</vt:lpstr>
      <vt:lpstr>邻域</vt:lpstr>
      <vt:lpstr>领域</vt:lpstr>
      <vt:lpstr>邻域</vt:lpstr>
      <vt:lpstr>多面体和多胞形</vt:lpstr>
      <vt:lpstr>多面体和多胞形</vt:lpstr>
      <vt:lpstr>习题</vt:lpstr>
      <vt:lpstr>习题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最优化导论</dc:title>
  <dc:creator>yong</dc:creator>
  <cp:lastModifiedBy>yong</cp:lastModifiedBy>
  <cp:revision>75</cp:revision>
  <dcterms:created xsi:type="dcterms:W3CDTF">2019-04-15T07:35:03Z</dcterms:created>
  <dcterms:modified xsi:type="dcterms:W3CDTF">2019-04-18T01:55:16Z</dcterms:modified>
</cp:coreProperties>
</file>