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0" r:id="rId5"/>
    <p:sldId id="259" r:id="rId6"/>
    <p:sldId id="271" r:id="rId7"/>
    <p:sldId id="260" r:id="rId8"/>
    <p:sldId id="261" r:id="rId9"/>
    <p:sldId id="272" r:id="rId10"/>
    <p:sldId id="262" r:id="rId11"/>
    <p:sldId id="263" r:id="rId12"/>
    <p:sldId id="264" r:id="rId13"/>
    <p:sldId id="265" r:id="rId14"/>
    <p:sldId id="273" r:id="rId15"/>
    <p:sldId id="266" r:id="rId16"/>
    <p:sldId id="274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>
      <p:cViewPr varScale="1">
        <p:scale>
          <a:sx n="84" d="100"/>
          <a:sy n="84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0CA0D-9916-493A-B0C8-9F6957319C44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B564D-6223-4E69-A3C4-D0DC2DD62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260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最优</a:t>
            </a:r>
            <a:r>
              <a:rPr lang="zh-CN" altLang="en-US" dirty="0" smtClean="0"/>
              <a:t>化导论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于长永</a:t>
            </a:r>
            <a:endParaRPr lang="en-US" altLang="zh-CN" dirty="0" smtClean="0"/>
          </a:p>
          <a:p>
            <a:r>
              <a:rPr lang="en-US" altLang="zh-CN" smtClean="0"/>
              <a:t>2019,06,24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216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切线空间与法线空间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20.1</a:t>
                </a:r>
              </a:p>
              <a:p>
                <a:r>
                  <a:rPr lang="zh-CN" altLang="en-US" dirty="0"/>
                  <a:t>假</a:t>
                </a:r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zh-CN" altLang="en-US" dirty="0" smtClean="0"/>
                  <a:t>是一个正则点且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处的切线空间。当且仅当曲面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zh-CN" altLang="en-US" dirty="0" smtClean="0"/>
                  <a:t>中存在一条经过点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的可微曲线，其在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处的导数为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zh-CN" altLang="en-US" dirty="0" smtClean="0"/>
                  <a:t>时，有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成立。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切线空间与法线空间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定义</a:t>
                </a:r>
                <a:r>
                  <a:rPr lang="en-US" altLang="zh-CN" dirty="0" smtClean="0"/>
                  <a:t>20.6</a:t>
                </a:r>
              </a:p>
              <a:p>
                <a:r>
                  <a:rPr lang="zh-CN" altLang="en-US" dirty="0" smtClean="0"/>
                  <a:t>曲面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: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=0</m:t>
                        </m:r>
                      </m:e>
                    </m:d>
                  </m:oMath>
                </a14:m>
                <a:r>
                  <a:rPr lang="zh-CN" altLang="en-US" dirty="0" smtClean="0"/>
                  <a:t>中点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处的法线空间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𝑁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定义为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: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𝐷h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𝑧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p>
                        </m:sSup>
                      </m:e>
                    </m:d>
                    <m:r>
                      <a:rPr lang="zh-CN" altLang="en-US" b="0" i="1" smtClean="0">
                        <a:latin typeface="Cambria Math"/>
                      </a:rPr>
                      <m:t>。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ℛ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𝐷h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法空</a:t>
                </a:r>
                <a:r>
                  <a:rPr lang="zh-CN" altLang="en-US" dirty="0" smtClean="0"/>
                  <a:t>间是矩阵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𝐷h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的值域空间。是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𝛻</m:t>
                    </m:r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r>
                      <a:rPr lang="zh-CN" altLang="en-US" i="1">
                        <a:latin typeface="Cambria Math"/>
                      </a:rPr>
                      <m:t>𝛻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张成的子空间。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528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切线空间与法线空间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引理</a:t>
                </a:r>
                <a:r>
                  <a:rPr lang="en-US" altLang="zh-CN" dirty="0" smtClean="0"/>
                  <a:t>20.1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⊥</m:t>
                        </m:r>
                      </m:sup>
                    </m:sSup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⊥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9585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拉格朗</a:t>
            </a:r>
            <a:r>
              <a:rPr lang="zh-CN" altLang="en-US" dirty="0" smtClean="0"/>
              <a:t>日条件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20.2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=2,</m:t>
                    </m:r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  <m:r>
                      <a:rPr lang="en-US" altLang="zh-CN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zh-CN" altLang="en-US" dirty="0" smtClean="0"/>
                  <a:t>时的拉格朗日定理。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设点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 smtClean="0"/>
                  <a:t>的一个极小点，约束条件是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=0,</m:t>
                    </m:r>
                    <m:r>
                      <a:rPr lang="en-US" altLang="zh-CN" b="0" i="1" smtClean="0">
                        <a:latin typeface="Cambria Math"/>
                      </a:rPr>
                      <m:t>h</m:t>
                    </m:r>
                    <m:r>
                      <a:rPr lang="en-US" altLang="zh-CN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zh-CN" altLang="en-US" b="0" i="1" smtClean="0">
                        <a:latin typeface="Cambria Math"/>
                        <a:ea typeface="Cambria Math"/>
                      </a:rPr>
                      <m:t>，</m:t>
                    </m:r>
                  </m:oMath>
                </a14:m>
                <a:r>
                  <a:rPr lang="zh-CN" altLang="en-US" dirty="0" smtClean="0"/>
                  <a:t>那么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𝛻</m:t>
                    </m:r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𝛻</m:t>
                    </m:r>
                    <m:r>
                      <a:rPr lang="en-US" altLang="zh-CN" b="0" i="1" smtClean="0">
                        <a:latin typeface="Cambria Math"/>
                      </a:rPr>
                      <m:t>h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平行，即如果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𝛻</m:t>
                    </m:r>
                    <m:r>
                      <a:rPr lang="en-US" altLang="zh-CN" i="1">
                        <a:latin typeface="Cambria Math"/>
                      </a:rPr>
                      <m:t>h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)</m:t>
                    </m:r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zh-CN" altLang="en-US" dirty="0" smtClean="0"/>
                  <a:t>，则存在标量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zh-CN" alt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，使得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𝛻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r>
                          <a:rPr lang="zh-CN" altLang="en-US" i="1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zh-CN" altLang="en-US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zh-CN" altLang="en-US" i="1">
                        <a:latin typeface="Cambria Math"/>
                      </a:rPr>
                      <m:t>𝛻</m:t>
                    </m:r>
                    <m:r>
                      <a:rPr lang="en-US" altLang="zh-CN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1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654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拉格朗日条件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592535"/>
            <a:ext cx="61722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128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拉格朗</a:t>
            </a:r>
            <a:r>
              <a:rPr lang="zh-CN" altLang="en-US" dirty="0" smtClean="0"/>
              <a:t>日条件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20.3</a:t>
                </a:r>
              </a:p>
              <a:p>
                <a:r>
                  <a:rPr lang="zh-CN" altLang="en-US" dirty="0" smtClean="0"/>
                  <a:t>拉格朗日定理。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设点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 smtClean="0"/>
                  <a:t>的一个极小点（或极大点），约束条件是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=0,</m:t>
                    </m:r>
                    <m:r>
                      <a:rPr lang="en-US" altLang="zh-CN" b="0" i="1" smtClean="0">
                        <a:latin typeface="Cambria Math"/>
                      </a:rPr>
                      <m:t>h</m:t>
                    </m:r>
                    <m:r>
                      <a:rPr lang="en-US" altLang="zh-CN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  <m:r>
                      <a:rPr lang="zh-CN" altLang="en-US" b="0" i="1" smtClean="0">
                        <a:latin typeface="Cambria Math"/>
                        <a:ea typeface="Cambria Math"/>
                      </a:rPr>
                      <m:t>，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zh-CN" b="0" i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，如果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是正则点，那么存在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zh-CN" alt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，使得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𝐷𝑓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𝜆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  <m:sup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zh-CN" altLang="en-US" i="1">
                        <a:latin typeface="Cambria Math"/>
                      </a:rPr>
                      <m:t>𝛻</m:t>
                    </m:r>
                    <m:r>
                      <a:rPr lang="en-US" altLang="zh-CN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924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拉格朗日条件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拉格朗日条件的表示方法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𝑙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/>
                          </a:rPr>
                          <m:t>𝜆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≜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h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𝑙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zh-CN" altLang="en-US" i="1">
                            <a:latin typeface="Cambria Math"/>
                          </a:rPr>
                          <m:t>𝜆</m:t>
                        </m:r>
                      </m:e>
                    </m:d>
                    <m:r>
                      <a:rPr lang="en-US" altLang="zh-CN" b="0" i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endParaRPr lang="en-US" altLang="zh-CN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zh-CN" altLang="en-US" i="1">
                            <a:latin typeface="Cambria Math"/>
                          </a:rPr>
                          <m:t>𝜆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𝑙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zh-CN" altLang="en-US" i="1">
                            <a:latin typeface="Cambria Math"/>
                          </a:rPr>
                          <m:t>𝜆</m:t>
                        </m:r>
                      </m:e>
                    </m:d>
                    <m:r>
                      <a:rPr lang="en-US" altLang="zh-CN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这</a:t>
                </a:r>
                <a:r>
                  <a:rPr lang="zh-CN" altLang="en-US" dirty="0" smtClean="0"/>
                  <a:t>一</a:t>
                </a:r>
                <a:r>
                  <a:rPr lang="zh-CN" altLang="en-US" dirty="0"/>
                  <a:t>方</a:t>
                </a:r>
                <a:r>
                  <a:rPr lang="zh-CN" altLang="en-US" dirty="0" smtClean="0"/>
                  <a:t>程包含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个方程和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𝑚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个未</a:t>
                </a:r>
                <a:r>
                  <a:rPr lang="zh-CN" altLang="en-US" smtClean="0"/>
                  <a:t>知数。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292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</a:t>
            </a:r>
            <a:r>
              <a:rPr lang="zh-CN" altLang="en-US" dirty="0" smtClean="0"/>
              <a:t>性约束下二次型函数的极小化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考虑优化问题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𝑚𝑖𝑛𝑖𝑚𝑖𝑧𝑒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𝑄𝑥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𝑠𝑢𝑏𝑗𝑒𝑐𝑡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𝑡𝑜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𝐴𝑥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/>
                  <a:t>其</a:t>
                </a:r>
                <a:r>
                  <a:rPr lang="zh-CN" altLang="en-US" dirty="0" smtClean="0"/>
                  <a:t>中，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𝑄</m:t>
                    </m:r>
                    <m:r>
                      <a:rPr lang="en-US" altLang="zh-CN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𝐴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𝑚</m:t>
                    </m:r>
                    <m:r>
                      <a:rPr lang="en-US" altLang="zh-CN" b="0" i="1" dirty="0" smtClean="0">
                        <a:latin typeface="Cambria Math"/>
                      </a:rPr>
                      <m:t>&lt;</m:t>
                    </m:r>
                    <m:r>
                      <a:rPr lang="en-US" altLang="zh-CN" b="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𝑅𝑎𝑛𝑘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zh-CN" b="0" i="1" dirty="0" smtClean="0">
                        <a:latin typeface="Cambria Math"/>
                      </a:rPr>
                      <m:t>=</m:t>
                    </m:r>
                    <m:r>
                      <a:rPr lang="en-US" altLang="zh-CN" b="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614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线性约束下二次型函数的极小化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构造拉格朗日函数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𝑙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/>
                          </a:rPr>
                          <m:t>𝜆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𝑄𝑥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b="0" i="1" smtClean="0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𝐴𝑥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𝑙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𝑄</m:t>
                    </m:r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b="0" i="1" smtClean="0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整</a:t>
                </a:r>
                <a:r>
                  <a:rPr lang="zh-CN" altLang="en-US" dirty="0" smtClean="0"/>
                  <a:t>理可得：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b="0" i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b="0" i="0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altLang="zh-CN" i="1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𝐴𝑄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altLang="zh-CN" i="1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𝐴𝑄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𝑏</m:t>
                    </m:r>
                  </m:oMath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3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16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线性约束下二次型函数的极小化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𝑄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时，上面的线性约束下的二次型函数的极小问题，就是线性方程组的最小范数解。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𝐴𝑄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𝑏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𝑄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⊺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⊺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𝑏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156" r="-1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94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含有等式约束的优化问题</a:t>
            </a:r>
            <a:endParaRPr lang="en-US" altLang="zh-CN" dirty="0" smtClean="0"/>
          </a:p>
          <a:p>
            <a:pPr lvl="1"/>
            <a:r>
              <a:rPr lang="zh-CN" altLang="en-US" dirty="0"/>
              <a:t>切线空</a:t>
            </a:r>
            <a:r>
              <a:rPr lang="zh-CN" altLang="en-US" dirty="0" smtClean="0"/>
              <a:t>间与</a:t>
            </a:r>
            <a:r>
              <a:rPr lang="zh-CN" altLang="en-US" dirty="0"/>
              <a:t>法线</a:t>
            </a:r>
            <a:r>
              <a:rPr lang="zh-CN" altLang="en-US" dirty="0" smtClean="0"/>
              <a:t>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拉格朗日条件</a:t>
            </a:r>
            <a:endParaRPr lang="en-US" altLang="zh-CN" dirty="0" smtClean="0"/>
          </a:p>
          <a:p>
            <a:pPr lvl="1"/>
            <a:r>
              <a:rPr lang="zh-CN" altLang="en-US" dirty="0"/>
              <a:t>二</a:t>
            </a:r>
            <a:r>
              <a:rPr lang="zh-CN" altLang="en-US" dirty="0" smtClean="0"/>
              <a:t>阶条件</a:t>
            </a:r>
            <a:endParaRPr lang="en-US" altLang="zh-CN" dirty="0" smtClean="0"/>
          </a:p>
          <a:p>
            <a:pPr lvl="1"/>
            <a:r>
              <a:rPr lang="zh-CN" altLang="en-US" dirty="0"/>
              <a:t>线</a:t>
            </a:r>
            <a:r>
              <a:rPr lang="zh-CN" altLang="en-US" dirty="0" smtClean="0"/>
              <a:t>性约束下二次型函数的极小化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564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切线空间与法线空间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定义</a:t>
                </a:r>
                <a:r>
                  <a:rPr lang="en-US" altLang="zh-CN" dirty="0" smtClean="0"/>
                  <a:t>20.3</a:t>
                </a:r>
              </a:p>
              <a:p>
                <a:r>
                  <a:rPr lang="zh-CN" altLang="en-US" dirty="0"/>
                  <a:t>曲</a:t>
                </a:r>
                <a:r>
                  <a:rPr lang="zh-CN" altLang="en-US" dirty="0" smtClean="0"/>
                  <a:t>面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zh-CN" altLang="en-US" dirty="0" smtClean="0"/>
                  <a:t>上的曲线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zh-CN" altLang="en-US" dirty="0" smtClean="0"/>
                  <a:t>，是由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𝑡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∈(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连续参数化的一组点构成的集合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{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altLang="zh-CN" b="0" i="1" smtClean="0">
                        <a:latin typeface="Cambria Math"/>
                      </a:rPr>
                      <m:t>:</m:t>
                    </m:r>
                    <m:r>
                      <a:rPr lang="en-US" altLang="zh-CN" i="1">
                        <a:latin typeface="Cambria Math"/>
                      </a:rPr>
                      <m:t>𝑡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∈(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)}</m:t>
                    </m:r>
                  </m:oMath>
                </a14:m>
                <a:r>
                  <a:rPr lang="zh-CN" altLang="en-US" dirty="0" smtClean="0"/>
                  <a:t>。也就是说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:(</m:t>
                    </m:r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  <m:r>
                      <a:rPr lang="en-US" altLang="zh-CN" b="0" i="1" smtClean="0">
                        <a:latin typeface="Cambria Math"/>
                      </a:rPr>
                      <m:t>)→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zh-CN" altLang="en-US" dirty="0" smtClean="0"/>
                  <a:t>是连续函数。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r="-6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114800" y="29740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90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切线空间与法线空间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833563"/>
            <a:ext cx="5953125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908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切线空间与法线空间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定义</a:t>
                </a:r>
                <a:r>
                  <a:rPr lang="en-US" altLang="zh-CN" dirty="0" smtClean="0"/>
                  <a:t>20.4</a:t>
                </a:r>
              </a:p>
              <a:p>
                <a:r>
                  <a:rPr lang="zh-CN" altLang="en-US" dirty="0"/>
                  <a:t>如</a:t>
                </a:r>
                <a:r>
                  <a:rPr lang="zh-CN" altLang="en-US" dirty="0" smtClean="0"/>
                  <a:t>果对于所有的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𝑡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∈(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zh-CN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)</m:t>
                            </m:r>
                          </m:e>
                          <m:e>
                            <m:r>
                              <a:rPr lang="zh-CN" altLang="en-US" i="1" smtClean="0">
                                <a:latin typeface="Cambria Math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都存</a:t>
                </a:r>
                <a:r>
                  <a:rPr lang="zh-CN" altLang="en-US" dirty="0" smtClean="0"/>
                  <a:t>在，那么曲线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𝐶</m:t>
                    </m:r>
                    <m:r>
                      <a:rPr lang="en-US" altLang="zh-CN" b="0" i="0" smtClean="0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{</m:t>
                    </m:r>
                    <m:r>
                      <a:rPr lang="en-US" altLang="zh-CN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altLang="zh-CN" i="1">
                        <a:latin typeface="Cambria Math"/>
                      </a:rPr>
                      <m:t>:</m:t>
                    </m:r>
                    <m:r>
                      <a:rPr lang="en-US" altLang="zh-CN" i="1">
                        <a:latin typeface="Cambria Math"/>
                      </a:rPr>
                      <m:t>𝑡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∈(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)}</m:t>
                    </m:r>
                  </m:oMath>
                </a14:m>
                <a:r>
                  <a:rPr lang="zh-CN" altLang="en-US" dirty="0" smtClean="0"/>
                  <a:t>是可微的。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44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切线空间与法线空间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881188"/>
            <a:ext cx="680085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736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切线空间与法线空间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如果对于所有的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𝑡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∈(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lang="zh-CN" alt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)</m:t>
                            </m:r>
                          </m:e>
                          <m:e>
                            <m:r>
                              <a:rPr lang="zh-CN" altLang="en-US" i="1" smtClean="0">
                                <a:latin typeface="Cambria Math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lang="zh-CN" alt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都存</a:t>
                </a:r>
                <a:r>
                  <a:rPr lang="zh-CN" altLang="en-US" dirty="0" smtClean="0"/>
                  <a:t>在，那么曲线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𝐶</m:t>
                    </m:r>
                    <m:r>
                      <a:rPr lang="en-US" altLang="zh-CN" b="0" i="0" smtClean="0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{</m:t>
                    </m:r>
                    <m:r>
                      <a:rPr lang="en-US" altLang="zh-CN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altLang="zh-CN" i="1">
                        <a:latin typeface="Cambria Math"/>
                      </a:rPr>
                      <m:t>:</m:t>
                    </m:r>
                    <m:r>
                      <a:rPr lang="en-US" altLang="zh-CN" i="1">
                        <a:latin typeface="Cambria Math"/>
                      </a:rPr>
                      <m:t>𝑡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∈(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)}</m:t>
                    </m:r>
                  </m:oMath>
                </a14:m>
                <a:r>
                  <a:rPr lang="zh-CN" altLang="en-US" dirty="0" smtClean="0"/>
                  <a:t>是</a:t>
                </a:r>
                <a:r>
                  <a:rPr lang="zh-CN" altLang="en-US" dirty="0"/>
                  <a:t>二次</a:t>
                </a:r>
                <a:r>
                  <a:rPr lang="zh-CN" altLang="en-US" dirty="0" smtClean="0"/>
                  <a:t>可微的。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886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切线空间与法线空间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定义</a:t>
                </a:r>
                <a:r>
                  <a:rPr lang="en-US" altLang="zh-CN" dirty="0" smtClean="0"/>
                  <a:t>20.5</a:t>
                </a:r>
              </a:p>
              <a:p>
                <a:r>
                  <a:rPr lang="zh-CN" altLang="en-US" dirty="0"/>
                  <a:t>曲</a:t>
                </a:r>
                <a:r>
                  <a:rPr lang="zh-CN" altLang="en-US" dirty="0" smtClean="0"/>
                  <a:t>面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{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: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=0</m:t>
                    </m:r>
                    <m:r>
                      <a:rPr lang="en-US" altLang="zh-CN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中点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处的切线空间为集合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: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𝐷h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=0</m:t>
                        </m:r>
                      </m:e>
                    </m:d>
                    <m:r>
                      <a:rPr lang="zh-CN" altLang="en-US" b="0" i="1" smtClean="0">
                        <a:latin typeface="Cambria Math"/>
                      </a:rPr>
                      <m:t>。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0" smtClean="0">
                        <a:latin typeface="Cambria Math"/>
                      </a:rPr>
                      <m:t>=</m:t>
                    </m:r>
                    <m:r>
                      <a:rPr lang="zh-CN" altLang="en-US" b="0" i="1" smtClean="0">
                        <a:latin typeface="Cambria Math"/>
                      </a:rPr>
                      <m:t>𝒩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𝐷h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))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定义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处的切平面：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𝑇</m:t>
                    </m:r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={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: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}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808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切线空间与法线空间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658069"/>
            <a:ext cx="6048375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545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23042</TotalTime>
  <Words>1437</Words>
  <Application>Microsoft Office PowerPoint</Application>
  <PresentationFormat>全屏显示(4:3)</PresentationFormat>
  <Paragraphs>78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最优化导论</vt:lpstr>
      <vt:lpstr>outline</vt:lpstr>
      <vt:lpstr>切线空间与法线空间</vt:lpstr>
      <vt:lpstr>切线空间与法线空间</vt:lpstr>
      <vt:lpstr>切线空间与法线空间</vt:lpstr>
      <vt:lpstr>切线空间与法线空间</vt:lpstr>
      <vt:lpstr>切线空间与法线空间</vt:lpstr>
      <vt:lpstr>切线空间与法线空间</vt:lpstr>
      <vt:lpstr>切线空间与法线空间</vt:lpstr>
      <vt:lpstr>切线空间与法线空间</vt:lpstr>
      <vt:lpstr>切线空间与法线空间</vt:lpstr>
      <vt:lpstr>切线空间与法线空间</vt:lpstr>
      <vt:lpstr>拉格朗日条件</vt:lpstr>
      <vt:lpstr>拉格朗日条件</vt:lpstr>
      <vt:lpstr>拉格朗日条件</vt:lpstr>
      <vt:lpstr>拉格朗日条件</vt:lpstr>
      <vt:lpstr>线性约束下二次型函数的极小化</vt:lpstr>
      <vt:lpstr>线性约束下二次型函数的极小化</vt:lpstr>
      <vt:lpstr>线性约束下二次型函数的极小化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最优化导论</dc:title>
  <dc:creator>yong</dc:creator>
  <cp:lastModifiedBy>yong</cp:lastModifiedBy>
  <cp:revision>465</cp:revision>
  <dcterms:created xsi:type="dcterms:W3CDTF">2019-04-15T07:35:03Z</dcterms:created>
  <dcterms:modified xsi:type="dcterms:W3CDTF">2019-06-26T00:26:29Z</dcterms:modified>
</cp:coreProperties>
</file>