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3" r:id="rId18"/>
    <p:sldId id="274" r:id="rId19"/>
    <p:sldId id="275" r:id="rId20"/>
    <p:sldId id="27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11" autoAdjust="0"/>
  </p:normalViewPr>
  <p:slideViewPr>
    <p:cSldViewPr>
      <p:cViewPr varScale="1">
        <p:scale>
          <a:sx n="84" d="100"/>
          <a:sy n="84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2019,06,26</a:t>
            </a:r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阶条件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21.2 </a:t>
                </a:r>
                <a:r>
                  <a:rPr lang="zh-CN" altLang="en-US" dirty="0" smtClean="0"/>
                  <a:t>二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充分</a:t>
                </a:r>
                <a:r>
                  <a:rPr lang="zh-CN" altLang="en-US" dirty="0" smtClean="0"/>
                  <a:t>条</a:t>
                </a:r>
                <a:r>
                  <a:rPr lang="zh-CN" altLang="en-US" dirty="0" smtClean="0"/>
                  <a:t>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𝑔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h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是一个可行点，存在向量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，使得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dirty="0">
                        <a:latin typeface="Cambria Math"/>
                      </a:rPr>
                      <m:t>≥0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</a:rPr>
                          <m:t>∗⊺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𝐷h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∗⊺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对于所有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acc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𝑦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zh-CN" altLang="en-US" dirty="0" smtClean="0"/>
                  <a:t>，都有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zh-CN" altLang="en-US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&gt;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是优化问题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=0, </m:t>
                    </m:r>
                    <m:r>
                      <a:rPr lang="en-US" altLang="zh-C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≤0</m:t>
                    </m:r>
                  </m:oMath>
                </a14:m>
                <a:r>
                  <a:rPr lang="zh-CN" altLang="en-US" dirty="0" smtClean="0"/>
                  <a:t>的严格局部极小点。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3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目标函数是凸函数，约束集是凸集的优化问题，称为凸优化问题。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3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22.1</a:t>
                </a:r>
              </a:p>
              <a:p>
                <a:r>
                  <a:rPr lang="zh-CN" altLang="en-US" dirty="0"/>
                  <a:t>函</a:t>
                </a:r>
                <a:r>
                  <a:rPr lang="zh-CN" altLang="en-US" dirty="0" smtClean="0"/>
                  <a:t>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l-GR" altLang="zh-CN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的图像为集合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 smtClean="0"/>
                  <a:t>中的点集：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0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22.2</a:t>
                </a:r>
              </a:p>
              <a:p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上</a:t>
                </a:r>
                <a:r>
                  <a:rPr lang="zh-CN" altLang="en-US" dirty="0" smtClean="0"/>
                  <a:t>图，记为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𝑒𝑝𝑖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，是集合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>
                    <a:ea typeface="Cambria Math"/>
                  </a:rPr>
                  <a:t>中的点集：</a:t>
                </a:r>
                <a:endParaRPr lang="en-US" altLang="zh-CN" dirty="0" smtClean="0">
                  <a:ea typeface="Cambria Math"/>
                </a:endParaRPr>
              </a:p>
              <a:p>
                <a:pPr lvl="1"/>
                <a:r>
                  <a:rPr lang="el-GR" altLang="zh-CN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𝑒𝑝𝑖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: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zh-CN" altLang="en-US" i="1">
                            <a:latin typeface="Cambria Math"/>
                          </a:rPr>
                          <m:t>𝛽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zh-CN" altLang="en-US" i="1">
                            <a:latin typeface="Cambria Math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0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22.3</a:t>
                </a:r>
              </a:p>
              <a:p>
                <a:r>
                  <a:rPr lang="zh-CN" altLang="en-US" dirty="0"/>
                  <a:t>如果</a:t>
                </a:r>
                <a:r>
                  <a:rPr lang="zh-CN" altLang="en-US" dirty="0" smtClean="0"/>
                  <a:t>函</a:t>
                </a:r>
                <a:r>
                  <a:rPr lang="zh-CN" altLang="en-US" dirty="0"/>
                  <a:t>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的上图是凸集，那么函数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上的凸函数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6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22.1</a:t>
                </a:r>
              </a:p>
              <a:p>
                <a:r>
                  <a:rPr lang="zh-CN" altLang="en-US" dirty="0" smtClean="0"/>
                  <a:t>如</a:t>
                </a:r>
                <a:r>
                  <a:rPr lang="zh-CN" altLang="en-US" dirty="0"/>
                  <a:t>果</a:t>
                </a:r>
                <a:r>
                  <a:rPr lang="zh-CN" altLang="en-US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，</m:t>
                    </m:r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上的凸函数，那么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是凸集。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22.2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于定义在凸集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是凸函数当且仅当对于任意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和任意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zh-CN" altLang="en-US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zh-CN" altLang="en-US" dirty="0" smtClean="0"/>
                  <a:t>，都有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1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22.3</a:t>
                </a:r>
              </a:p>
              <a:p>
                <a:r>
                  <a:rPr lang="zh-CN" altLang="en-US" dirty="0" smtClean="0"/>
                  <a:t>假设函数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都是凸函数，那么对于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∀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zh-CN" altLang="en-US" dirty="0" smtClean="0"/>
                  <a:t>，函数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𝑎𝑓</m:t>
                    </m:r>
                  </m:oMath>
                </a14:m>
                <a:r>
                  <a:rPr lang="zh-CN" altLang="en-US" dirty="0" smtClean="0"/>
                  <a:t>也是凸函数；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也是凸函数。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9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22.4</a:t>
                </a:r>
              </a:p>
              <a:p>
                <a:r>
                  <a:rPr lang="zh-CN" altLang="en-US" dirty="0" smtClean="0"/>
                  <a:t>对于定义在凸集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上的函数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，如果对于任意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𝑎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，都有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𝑎𝑥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1−</m:t>
                        </m:r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则函数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上的严格凸函数。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9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22.5</a:t>
                </a:r>
                <a:endParaRPr lang="en-US" altLang="zh-CN" dirty="0"/>
              </a:p>
              <a:p>
                <a:r>
                  <a:rPr lang="zh-CN" altLang="en-US" dirty="0"/>
                  <a:t>对于定义在凸集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上的函数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l-GR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b="0" i="0" dirty="0" smtClean="0">
                    <a:latin typeface="+mj-lt"/>
                  </a:rPr>
                  <a:t>是（严格）凸函数时，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/>
                  <a:t>是（严格</a:t>
                </a:r>
                <a:r>
                  <a:rPr lang="zh-CN" altLang="en-US" dirty="0" smtClean="0"/>
                  <a:t>）凹函数。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8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含</a:t>
            </a:r>
            <a:r>
              <a:rPr lang="zh-CN" altLang="en-US" dirty="0"/>
              <a:t>不</a:t>
            </a:r>
            <a:r>
              <a:rPr lang="zh-CN" altLang="en-US" dirty="0" smtClean="0"/>
              <a:t>等式约束的优化问题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阶条件</a:t>
            </a:r>
            <a:endParaRPr lang="en-US" altLang="zh-CN" dirty="0" smtClean="0"/>
          </a:p>
          <a:p>
            <a:r>
              <a:rPr lang="zh-CN" altLang="en-US" dirty="0" smtClean="0"/>
              <a:t>凸优化问题</a:t>
            </a:r>
            <a:endParaRPr lang="en-US" altLang="zh-CN" dirty="0" smtClean="0"/>
          </a:p>
          <a:p>
            <a:pPr lvl="1"/>
            <a:r>
              <a:rPr lang="zh-CN" altLang="en-US" dirty="0"/>
              <a:t>引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pPr lvl="1"/>
            <a:r>
              <a:rPr lang="zh-CN" altLang="en-US" dirty="0"/>
              <a:t>凸函</a:t>
            </a:r>
            <a:r>
              <a:rPr lang="zh-CN" altLang="en-US" dirty="0" smtClean="0"/>
              <a:t>数</a:t>
            </a:r>
            <a:r>
              <a:rPr lang="zh-CN" altLang="en-US" dirty="0" smtClean="0"/>
              <a:t>（部分）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大数据挖掘实验室本科考研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清</a:t>
            </a:r>
            <a:r>
              <a:rPr lang="zh-CN" altLang="en-US" dirty="0" smtClean="0"/>
              <a:t>华大学（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中科院计算技术研究所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人）</a:t>
            </a:r>
            <a:endParaRPr lang="en-US" altLang="zh-CN" dirty="0" smtClean="0"/>
          </a:p>
          <a:p>
            <a:r>
              <a:rPr lang="zh-CN" altLang="en-US" dirty="0" smtClean="0"/>
              <a:t>天津大学（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人）</a:t>
            </a:r>
            <a:endParaRPr lang="en-US" altLang="zh-CN" dirty="0" smtClean="0"/>
          </a:p>
          <a:p>
            <a:r>
              <a:rPr lang="zh-CN" altLang="en-US" dirty="0"/>
              <a:t>华</a:t>
            </a:r>
            <a:r>
              <a:rPr lang="zh-CN" altLang="en-US" dirty="0" smtClean="0"/>
              <a:t>北计算技术研究所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人）</a:t>
            </a:r>
            <a:endParaRPr lang="en-US" altLang="zh-CN" dirty="0" smtClean="0"/>
          </a:p>
          <a:p>
            <a:r>
              <a:rPr lang="zh-CN" altLang="en-US" dirty="0"/>
              <a:t>北</a:t>
            </a:r>
            <a:r>
              <a:rPr lang="zh-CN" altLang="en-US" dirty="0" smtClean="0"/>
              <a:t>京邮电大学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人）</a:t>
            </a:r>
            <a:endParaRPr lang="en-US" altLang="zh-CN" dirty="0" smtClean="0"/>
          </a:p>
          <a:p>
            <a:r>
              <a:rPr lang="zh-CN" altLang="en-US" dirty="0"/>
              <a:t>东北</a:t>
            </a:r>
            <a:r>
              <a:rPr lang="zh-CN" altLang="en-US" dirty="0" smtClean="0"/>
              <a:t>大学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人）</a:t>
            </a:r>
            <a:endParaRPr lang="en-US" altLang="zh-CN" dirty="0" smtClean="0"/>
          </a:p>
          <a:p>
            <a:r>
              <a:rPr lang="zh-CN" altLang="en-US" dirty="0" smtClean="0"/>
              <a:t>中国航天</a:t>
            </a:r>
            <a:r>
              <a:rPr lang="en-US" altLang="zh-CN" dirty="0" smtClean="0"/>
              <a:t>771</a:t>
            </a:r>
            <a:r>
              <a:rPr lang="zh-CN" altLang="en-US" dirty="0" smtClean="0"/>
              <a:t>所（西安）</a:t>
            </a: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人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75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考虑一般形式的优化问题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其</a:t>
                </a:r>
                <a:r>
                  <a:rPr lang="zh-CN" altLang="en-US" dirty="0" smtClean="0"/>
                  <a:t>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1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21.1</a:t>
                </a:r>
              </a:p>
              <a:p>
                <a:r>
                  <a:rPr lang="zh-CN" altLang="en-US" dirty="0"/>
                  <a:t>对</a:t>
                </a:r>
                <a:r>
                  <a:rPr lang="zh-CN" altLang="en-US" dirty="0" smtClean="0"/>
                  <a:t>于一个不等式约束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≤0</m:t>
                    </m:r>
                  </m:oMath>
                </a14:m>
                <a:r>
                  <a:rPr lang="zh-CN" altLang="en-US" dirty="0" smtClean="0"/>
                  <a:t>，如果在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，那么称该不等式约束是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处的起作用约束；</a:t>
                </a:r>
                <a:r>
                  <a:rPr lang="zh-CN" altLang="en-US" dirty="0"/>
                  <a:t>如果在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/>
                  <a:t>，那么称该不等式约束是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处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不</a:t>
                </a:r>
                <a:r>
                  <a:rPr lang="zh-CN" altLang="en-US" dirty="0" smtClean="0"/>
                  <a:t>起</a:t>
                </a:r>
                <a:r>
                  <a:rPr lang="zh-CN" altLang="en-US" dirty="0"/>
                  <a:t>作用约</a:t>
                </a:r>
                <a:r>
                  <a:rPr lang="zh-CN" altLang="en-US" dirty="0" smtClean="0"/>
                  <a:t>束。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73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21.2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，设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是作用约束的下标集：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≜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: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=0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如</a:t>
                </a:r>
                <a:r>
                  <a:rPr lang="zh-CN" altLang="en-US" dirty="0" smtClean="0"/>
                  <a:t>果向量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,1≤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是线性无关的，则称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是一个正则点。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74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21.1 KKT</a:t>
                </a:r>
                <a:r>
                  <a:rPr lang="zh-CN" altLang="en-US" dirty="0" smtClean="0"/>
                  <a:t>条件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是问题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=0,</m:t>
                    </m:r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≤0</m:t>
                    </m:r>
                  </m:oMath>
                </a14:m>
                <a:r>
                  <a:rPr lang="zh-CN" altLang="en-US" dirty="0" smtClean="0"/>
                  <a:t>的一个正则点和局部极小点，那么必然存在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zh-CN" alt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，使得以下条件成立：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0" dirty="0" smtClean="0">
                        <a:latin typeface="Cambria Math"/>
                      </a:rPr>
                      <m:t>≥0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</a:rPr>
                          <m:t>∗</m:t>
                        </m:r>
                        <m:r>
                          <a:rPr lang="zh-CN" altLang="en-US" i="1" smtClean="0">
                            <a:latin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</m:t>
                        </m:r>
                        <m:r>
                          <a:rPr lang="zh-CN" altLang="en-US" i="1" dirty="0" smtClean="0">
                            <a:latin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9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723603"/>
            <a:ext cx="558165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70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KKT</a:t>
            </a:r>
            <a:r>
              <a:rPr lang="zh-CN" altLang="en-US" dirty="0"/>
              <a:t>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应用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dirty="0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</a:rPr>
                          <m:t>∗⊺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𝐷h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∗⊺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阶条件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21.2 </a:t>
                </a:r>
                <a:r>
                  <a:rPr lang="zh-CN" altLang="en-US" dirty="0" smtClean="0"/>
                  <a:t>二阶必要条件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是如下问题的极小点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=0, </m:t>
                    </m:r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≤0</m:t>
                    </m:r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其中，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，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，</m:t>
                    </m:r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zh-CN" altLang="en-US" i="1">
                        <a:latin typeface="Cambria Math"/>
                      </a:rPr>
                      <m:t>，</m:t>
                    </m:r>
                    <m:r>
                      <a:rPr lang="en-US" altLang="zh-CN" i="1">
                        <a:latin typeface="Cambria Math"/>
                      </a:rPr>
                      <m:t>𝑔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。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𝑔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h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是正则点，那么存在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，使得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dirty="0">
                        <a:latin typeface="Cambria Math"/>
                      </a:rPr>
                      <m:t>≥0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</a:rPr>
                          <m:t>∗⊺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𝐷h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∗⊺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zh-CN" altLang="en-US" i="1" dirty="0">
                            <a:latin typeface="Cambria Math"/>
                          </a:rPr>
                          <m:t>∗⊺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zh-CN" altLang="en-US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504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28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23678</TotalTime>
  <Words>1657</Words>
  <Application>Microsoft Office PowerPoint</Application>
  <PresentationFormat>全屏显示(4:3)</PresentationFormat>
  <Paragraphs>91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最优化导论</vt:lpstr>
      <vt:lpstr>outline</vt:lpstr>
      <vt:lpstr>KKT条件</vt:lpstr>
      <vt:lpstr>KKT条件</vt:lpstr>
      <vt:lpstr>KKT条件</vt:lpstr>
      <vt:lpstr>KKT条件</vt:lpstr>
      <vt:lpstr>KKT条件</vt:lpstr>
      <vt:lpstr>KKT条件</vt:lpstr>
      <vt:lpstr>二阶条件</vt:lpstr>
      <vt:lpstr>二阶条件</vt:lpstr>
      <vt:lpstr>凸优化问题</vt:lpstr>
      <vt:lpstr>凸函数</vt:lpstr>
      <vt:lpstr>凸函数</vt:lpstr>
      <vt:lpstr>凸函数</vt:lpstr>
      <vt:lpstr>凸函数</vt:lpstr>
      <vt:lpstr>凸函数</vt:lpstr>
      <vt:lpstr>凸函数</vt:lpstr>
      <vt:lpstr>凸函数</vt:lpstr>
      <vt:lpstr>凸函数</vt:lpstr>
      <vt:lpstr>大数据挖掘实验室本科考研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499</cp:revision>
  <dcterms:created xsi:type="dcterms:W3CDTF">2019-04-15T07:35:03Z</dcterms:created>
  <dcterms:modified xsi:type="dcterms:W3CDTF">2019-06-27T01:57:33Z</dcterms:modified>
</cp:coreProperties>
</file>