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86" r:id="rId10"/>
    <p:sldId id="263" r:id="rId11"/>
    <p:sldId id="264" r:id="rId12"/>
    <p:sldId id="265" r:id="rId13"/>
    <p:sldId id="266" r:id="rId14"/>
    <p:sldId id="287" r:id="rId15"/>
    <p:sldId id="288" r:id="rId16"/>
    <p:sldId id="267" r:id="rId17"/>
    <p:sldId id="268" r:id="rId18"/>
    <p:sldId id="289" r:id="rId19"/>
    <p:sldId id="290" r:id="rId20"/>
    <p:sldId id="269" r:id="rId21"/>
    <p:sldId id="291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B564D-6223-4E69-A3C4-D0DC2DD62D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2019,04,24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方向导数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元实值函数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处的可行方向，则函数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点沿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方向的方向导数为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𝑑𝑎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𝑎𝑑</m:t>
                        </m:r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b="0" i="1" dirty="0" smtClean="0">
                    <a:latin typeface="Cambria Math"/>
                    <a:ea typeface="Cambria Math"/>
                  </a:rPr>
                  <a:t>  		 </a:t>
                </a:r>
                <a:r>
                  <a:rPr lang="en-US" altLang="zh-C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4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数的意义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数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，表示在该局部，函数单调递增。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数</a:t>
            </a:r>
            <a:r>
              <a:rPr lang="en-US" altLang="zh-CN" dirty="0" smtClean="0"/>
              <a:t>&lt;0</a:t>
            </a:r>
            <a:r>
              <a:rPr lang="zh-CN" altLang="en-US" dirty="0"/>
              <a:t>，表示在该局部，函数单</a:t>
            </a:r>
            <a:r>
              <a:rPr lang="zh-CN" altLang="en-US" dirty="0" smtClean="0"/>
              <a:t>调</a:t>
            </a:r>
            <a:r>
              <a:rPr lang="zh-CN" altLang="en-US" dirty="0"/>
              <a:t>递减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=0</a:t>
            </a:r>
            <a:r>
              <a:rPr lang="zh-CN" altLang="en-US" dirty="0"/>
              <a:t>，表示在</a:t>
            </a:r>
            <a:r>
              <a:rPr lang="zh-CN" altLang="en-US" dirty="0" smtClean="0"/>
              <a:t>该</a:t>
            </a:r>
            <a:r>
              <a:rPr lang="zh-CN" altLang="en-US" dirty="0"/>
              <a:t>点</a:t>
            </a:r>
            <a:r>
              <a:rPr lang="zh-CN" altLang="en-US" dirty="0" smtClean="0"/>
              <a:t>，</a:t>
            </a:r>
            <a:r>
              <a:rPr lang="zh-CN" altLang="en-US" dirty="0"/>
              <a:t>函</a:t>
            </a:r>
            <a:r>
              <a:rPr lang="zh-CN" altLang="en-US" dirty="0" smtClean="0"/>
              <a:t>数处于临界点。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6.1</a:t>
                </a:r>
                <a:r>
                  <a:rPr lang="zh-CN" altLang="en-US" dirty="0" smtClean="0"/>
                  <a:t>（一阶必要条件）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多元实值函数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一阶连续可微，即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的子集。如果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上的局部极小点，则对于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处的任意可行方向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成</a:t>
                </a:r>
                <a:r>
                  <a:rPr lang="zh-CN" altLang="en-US" dirty="0" smtClean="0"/>
                  <a:t>立。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2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6.1</a:t>
                </a:r>
                <a:r>
                  <a:rPr lang="zh-CN" altLang="en-US" dirty="0" smtClean="0"/>
                  <a:t>（内点一</a:t>
                </a:r>
                <a:r>
                  <a:rPr lang="zh-CN" altLang="en-US" dirty="0"/>
                  <a:t>阶必要条</a:t>
                </a:r>
                <a:r>
                  <a:rPr lang="zh-CN" altLang="en-US" dirty="0" smtClean="0"/>
                  <a:t>件）</a:t>
                </a:r>
                <a:endParaRPr lang="en-US" altLang="zh-CN" dirty="0"/>
              </a:p>
              <a:p>
                <a:r>
                  <a:rPr lang="zh-CN" altLang="en-US" dirty="0"/>
                  <a:t>多元实值函数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一阶连续可微，即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，约束集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的子集。如果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上的局部极小点</a:t>
                </a:r>
                <a:r>
                  <a:rPr lang="zh-CN" altLang="en-US" dirty="0" smtClean="0"/>
                  <a:t>，且是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的内点，则有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成</a:t>
                </a:r>
                <a:r>
                  <a:rPr lang="zh-CN" altLang="en-US" dirty="0"/>
                  <a:t>立。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5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6.3 </a:t>
                </a:r>
                <a:r>
                  <a:rPr lang="zh-CN" altLang="en-US" dirty="0" smtClean="0"/>
                  <a:t>考虑如下有约束优化问题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+0.5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+3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+4.5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试回</a:t>
                </a:r>
                <a:r>
                  <a:rPr lang="zh-CN" altLang="en-US" dirty="0" smtClean="0"/>
                  <a:t>答以下问题：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[1,3]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是否</m:t>
                    </m:r>
                    <m:r>
                      <a:rPr lang="zh-CN" altLang="en-US" i="1" smtClean="0">
                        <a:latin typeface="Cambria Math"/>
                      </a:rPr>
                      <m:t>满足</m:t>
                    </m:r>
                    <m:r>
                      <a:rPr lang="zh-CN" altLang="en-US" i="1">
                        <a:latin typeface="Cambria Math"/>
                      </a:rPr>
                      <m:t>局部</m:t>
                    </m:r>
                    <m:r>
                      <a:rPr lang="zh-CN" altLang="en-US" i="1" smtClean="0">
                        <a:latin typeface="Cambria Math"/>
                      </a:rPr>
                      <m:t>极小点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一阶条件</m:t>
                    </m:r>
                    <m:r>
                      <a:rPr lang="zh-CN" altLang="en-US" b="0" i="1" smtClean="0">
                        <a:latin typeface="Cambria Math"/>
                      </a:rPr>
                      <m:t>？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,3]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是否</m:t>
                    </m:r>
                    <m:r>
                      <a:rPr lang="zh-CN" altLang="en-US" i="1">
                        <a:latin typeface="Cambria Math"/>
                      </a:rPr>
                      <m:t>满足</m:t>
                    </m:r>
                    <m:r>
                      <a:rPr lang="zh-CN" altLang="en-US" i="1">
                        <a:latin typeface="Cambria Math"/>
                      </a:rPr>
                      <m:t>局部</m:t>
                    </m:r>
                    <m:r>
                      <a:rPr lang="zh-CN" altLang="en-US" i="1">
                        <a:latin typeface="Cambria Math"/>
                      </a:rPr>
                      <m:t>极小点的</m:t>
                    </m:r>
                    <m:r>
                      <a:rPr lang="zh-CN" altLang="en-US" i="1">
                        <a:latin typeface="Cambria Math"/>
                      </a:rPr>
                      <m:t>一阶条件</m:t>
                    </m:r>
                    <m:r>
                      <a:rPr lang="zh-CN" altLang="en-US" b="0" i="1" smtClean="0">
                        <a:latin typeface="Cambria Math"/>
                      </a:rPr>
                      <m:t>？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是否</m:t>
                    </m:r>
                    <m:r>
                      <a:rPr lang="zh-CN" altLang="en-US" i="1">
                        <a:latin typeface="Cambria Math"/>
                      </a:rPr>
                      <m:t>满足</m:t>
                    </m:r>
                    <m:r>
                      <a:rPr lang="zh-CN" altLang="en-US" i="1">
                        <a:latin typeface="Cambria Math"/>
                      </a:rPr>
                      <m:t>局部</m:t>
                    </m:r>
                    <m:r>
                      <a:rPr lang="zh-CN" altLang="en-US" i="1">
                        <a:latin typeface="Cambria Math"/>
                      </a:rPr>
                      <m:t>极小点的</m:t>
                    </m:r>
                    <m:r>
                      <a:rPr lang="zh-CN" altLang="en-US" i="1">
                        <a:latin typeface="Cambria Math"/>
                      </a:rPr>
                      <m:t>一阶条件</m:t>
                    </m:r>
                    <m:r>
                      <a:rPr lang="zh-CN" altLang="en-US" b="0" i="1" smtClean="0">
                        <a:latin typeface="Cambria Math"/>
                      </a:rPr>
                      <m:t>？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是否</m:t>
                    </m:r>
                    <m:r>
                      <a:rPr lang="zh-CN" altLang="en-US" i="1">
                        <a:latin typeface="Cambria Math"/>
                      </a:rPr>
                      <m:t>满足</m:t>
                    </m:r>
                    <m:r>
                      <a:rPr lang="zh-CN" altLang="en-US" i="1">
                        <a:latin typeface="Cambria Math"/>
                      </a:rPr>
                      <m:t>局部</m:t>
                    </m:r>
                    <m:r>
                      <a:rPr lang="zh-CN" altLang="en-US" i="1">
                        <a:latin typeface="Cambria Math"/>
                      </a:rPr>
                      <m:t>极小点的</m:t>
                    </m:r>
                    <m:r>
                      <a:rPr lang="zh-CN" altLang="en-US" i="1">
                        <a:latin typeface="Cambria Math"/>
                      </a:rPr>
                      <m:t>一阶条件</m:t>
                    </m:r>
                    <m:r>
                      <a:rPr lang="zh-CN" altLang="en-US" b="0" i="1" smtClean="0">
                        <a:latin typeface="Cambria Math"/>
                      </a:rPr>
                      <m:t>？</m:t>
                    </m:r>
                  </m:oMath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l="-159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13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zh-CN" altLang="en-US" sz="6000" dirty="0" smtClean="0"/>
                  <a:t>例</a:t>
                </a:r>
                <a:r>
                  <a:rPr lang="en-US" altLang="zh-CN" sz="6000" dirty="0" smtClean="0"/>
                  <a:t>6.5 </a:t>
                </a:r>
                <a:r>
                  <a:rPr lang="zh-CN" altLang="en-US" sz="6000" dirty="0" smtClean="0"/>
                  <a:t>考虑如下的集合约束问题</a:t>
                </a:r>
                <a:endParaRPr lang="en-US" altLang="zh-CN" sz="6000" dirty="0" smtClean="0"/>
              </a:p>
              <a:p>
                <a:pPr marL="0" indent="0">
                  <a:buNone/>
                </a:pPr>
                <a:r>
                  <a:rPr lang="en-US" altLang="zh-CN" sz="6000" dirty="0"/>
                  <a:t>	</a:t>
                </a:r>
                <a:r>
                  <a:rPr lang="en-US" altLang="zh-CN" sz="6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zh-CN" sz="6000" b="0" i="1" smtClean="0">
                        <a:latin typeface="Cambria Math"/>
                      </a:rPr>
                      <m:t>𝑓</m:t>
                    </m:r>
                    <m:r>
                      <a:rPr lang="en-US" altLang="zh-CN" sz="6000" b="0" i="1" smtClean="0">
                        <a:latin typeface="Cambria Math"/>
                      </a:rPr>
                      <m:t>(</m:t>
                    </m:r>
                    <m:r>
                      <a:rPr lang="en-US" altLang="zh-CN" sz="6000" b="0" i="1" smtClean="0">
                        <a:latin typeface="Cambria Math"/>
                      </a:rPr>
                      <m:t>𝑥</m:t>
                    </m:r>
                    <m:r>
                      <a:rPr lang="en-US" altLang="zh-CN" sz="6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6000" dirty="0" smtClean="0"/>
              </a:p>
              <a:p>
                <a:pPr marL="0" indent="0">
                  <a:buNone/>
                </a:pPr>
                <a:r>
                  <a:rPr lang="en-US" altLang="zh-CN" sz="6000" dirty="0"/>
                  <a:t>	</a:t>
                </a:r>
                <a:r>
                  <a:rPr lang="en-US" altLang="zh-CN" sz="6000" dirty="0" smtClean="0"/>
                  <a:t>subject to </a:t>
                </a:r>
                <a14:m>
                  <m:oMath xmlns:m="http://schemas.openxmlformats.org/officeDocument/2006/math">
                    <m:r>
                      <a:rPr lang="en-US" altLang="zh-CN" sz="6000" b="0" i="1" smtClean="0">
                        <a:latin typeface="Cambria Math"/>
                      </a:rPr>
                      <m:t>𝑥</m:t>
                    </m:r>
                    <m:r>
                      <a:rPr lang="en-US" altLang="zh-CN" sz="6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60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altLang="zh-CN" sz="6000" dirty="0" smtClean="0"/>
              </a:p>
              <a:p>
                <a:r>
                  <a:rPr lang="zh-CN" altLang="en-US" sz="6000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6000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sz="6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6000" i="1">
                        <a:latin typeface="Cambria Math"/>
                        <a:ea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6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6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6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6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6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6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6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6000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sz="6000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US" altLang="zh-CN" sz="6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6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6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6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6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6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6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6000" b="0" i="1" smtClean="0">
                        <a:latin typeface="Cambria Math"/>
                      </a:rPr>
                      <m:t>=1</m:t>
                    </m:r>
                    <m:r>
                      <a:rPr lang="en-US" altLang="zh-CN" sz="60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sz="6000" dirty="0" smtClean="0"/>
                  <a:t>。</a:t>
                </a:r>
                <a:endParaRPr lang="en-US" altLang="zh-CN" sz="6000" dirty="0" smtClean="0"/>
              </a:p>
              <a:p>
                <a:r>
                  <a:rPr lang="zh-CN" altLang="en-US" sz="6000" dirty="0" smtClean="0"/>
                  <a:t>对于约束集中的某个点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6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6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6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600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sz="6000" dirty="0" smtClean="0"/>
                  <a:t>，找出其所有的可行方向？</a:t>
                </a:r>
                <a:endParaRPr lang="en-US" altLang="zh-CN" sz="6000" dirty="0" smtClean="0"/>
              </a:p>
              <a:p>
                <a:r>
                  <a:rPr lang="zh-CN" altLang="en-US" sz="6000" dirty="0"/>
                  <a:t>找</a:t>
                </a:r>
                <a:r>
                  <a:rPr lang="zh-CN" altLang="en-US" sz="6000" dirty="0" smtClean="0"/>
                  <a:t>出约束集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6000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sz="6000" dirty="0" smtClean="0"/>
                  <a:t>中所有满足一阶必要条件的点，即备选的最优解。</a:t>
                </a:r>
                <a:endParaRPr lang="en-US" altLang="zh-CN" sz="6000" dirty="0" smtClean="0"/>
              </a:p>
              <a:p>
                <a:r>
                  <a:rPr lang="zh-CN" altLang="en-US" sz="6000" dirty="0"/>
                  <a:t>利</a:t>
                </a:r>
                <a:r>
                  <a:rPr lang="zh-CN" altLang="en-US" sz="6000" dirty="0" smtClean="0"/>
                  <a:t>用一阶必要条件能否从备选的最优解中排出非最优解？</a:t>
                </a:r>
                <a:endParaRPr lang="en-US" altLang="zh-CN" sz="6000" dirty="0" smtClean="0"/>
              </a:p>
              <a:p>
                <a:r>
                  <a:rPr lang="zh-CN" altLang="en-US" sz="6000" dirty="0"/>
                  <a:t>极小</a:t>
                </a:r>
                <a:r>
                  <a:rPr lang="zh-CN" altLang="en-US" sz="6000" dirty="0" smtClean="0"/>
                  <a:t>点的梯度，一定和该点处约束集的切线方向垂直。为什么？</a:t>
                </a:r>
                <a:endParaRPr lang="zh-CN" altLang="en-US" sz="6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3235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6.2</a:t>
                </a:r>
                <a:r>
                  <a:rPr lang="zh-CN" altLang="en-US" dirty="0" smtClean="0"/>
                  <a:t>（二阶必要条件）</a:t>
                </a:r>
                <a:endParaRPr lang="en-US" altLang="zh-CN" dirty="0" smtClean="0"/>
              </a:p>
              <a:p>
                <a:r>
                  <a:rPr lang="zh-CN" altLang="en-US" dirty="0"/>
                  <a:t>多元实值函数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二</m:t>
                    </m:r>
                  </m:oMath>
                </a14:m>
                <a:r>
                  <a:rPr lang="zh-CN" altLang="en-US" dirty="0"/>
                  <a:t>阶连续可微，即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的子集。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上的局部极小</a:t>
                </a:r>
                <a:r>
                  <a:rPr lang="zh-CN" altLang="en-US" dirty="0" smtClean="0"/>
                  <a:t>点，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点的可</a:t>
                </a:r>
                <a:r>
                  <a:rPr lang="zh-CN" altLang="en-US" dirty="0"/>
                  <a:t>行方</a:t>
                </a:r>
                <a:r>
                  <a:rPr lang="zh-CN" altLang="en-US" dirty="0" smtClean="0"/>
                  <a:t>向，且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矩阵。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7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6.2</a:t>
                </a:r>
                <a:r>
                  <a:rPr lang="zh-CN" altLang="en-US" dirty="0" smtClean="0"/>
                  <a:t>（内点二阶必要条件）</a:t>
                </a:r>
                <a:endParaRPr lang="en-US" altLang="zh-CN" dirty="0" smtClean="0"/>
              </a:p>
              <a:p>
                <a:r>
                  <a:rPr lang="zh-CN" altLang="en-US" dirty="0"/>
                  <a:t>多元实值函数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二</m:t>
                    </m:r>
                  </m:oMath>
                </a14:m>
                <a:r>
                  <a:rPr lang="zh-CN" altLang="en-US" dirty="0"/>
                  <a:t>阶连续可微，即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的子集。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上的局部极小</a:t>
                </a:r>
                <a:r>
                  <a:rPr lang="zh-CN" altLang="en-US" dirty="0" smtClean="0"/>
                  <a:t>点，</a:t>
                </a:r>
                <a:r>
                  <a:rPr lang="en-US" altLang="zh-CN" b="1" dirty="0"/>
                  <a:t> </a:t>
                </a:r>
                <a:r>
                  <a:rPr lang="zh-CN" altLang="en-US" dirty="0" smtClean="0"/>
                  <a:t>且是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的</m:t>
                    </m:r>
                    <m:r>
                      <a:rPr lang="zh-CN" altLang="en-US" b="1" i="1">
                        <a:latin typeface="Cambria Math"/>
                        <a:ea typeface="Cambria Math"/>
                      </a:rPr>
                      <m:t>内点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且对于所有方向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有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5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6.6 </a:t>
                </a:r>
                <a:r>
                  <a:rPr lang="zh-CN" altLang="en-US" dirty="0" smtClean="0"/>
                  <a:t>考虑单变量函数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</a:rPr>
                      <m:t>: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因此，点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同时满足一阶和二阶必要条件。但是，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并不是一个极小点。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9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6.7 </a:t>
                </a:r>
                <a:r>
                  <a:rPr lang="zh-CN" altLang="en-US" dirty="0" smtClean="0"/>
                  <a:t>考虑二元单值函数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满足极小点一阶必要条件和二阶必要条件的点。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1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</a:t>
            </a:r>
            <a:r>
              <a:rPr lang="zh-CN" altLang="en-US" dirty="0" smtClean="0"/>
              <a:t>合约束和无约束优化问题的基础知识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部极小点的条件</a:t>
            </a:r>
            <a:endParaRPr lang="en-US" altLang="zh-CN" dirty="0" smtClean="0"/>
          </a:p>
          <a:p>
            <a:r>
              <a:rPr lang="zh-CN" altLang="en-US" dirty="0" smtClean="0"/>
              <a:t>一维搜索方法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黄</a:t>
            </a:r>
            <a:r>
              <a:rPr lang="zh-CN" altLang="en-US" dirty="0" smtClean="0"/>
              <a:t>金分割法</a:t>
            </a:r>
            <a:endParaRPr lang="en-US" altLang="zh-CN" dirty="0" smtClean="0"/>
          </a:p>
          <a:p>
            <a:pPr lvl="1"/>
            <a:r>
              <a:rPr lang="zh-CN" altLang="en-US" dirty="0"/>
              <a:t>斐波那契数</a:t>
            </a:r>
            <a:r>
              <a:rPr lang="zh-CN" altLang="en-US" dirty="0" smtClean="0"/>
              <a:t>列法</a:t>
            </a:r>
            <a:endParaRPr lang="en-US" altLang="zh-CN" dirty="0" smtClean="0"/>
          </a:p>
          <a:p>
            <a:pPr lvl="1"/>
            <a:r>
              <a:rPr lang="zh-CN" altLang="en-US" dirty="0"/>
              <a:t>二分法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6.3</a:t>
                </a:r>
                <a:r>
                  <a:rPr lang="zh-CN" altLang="en-US" dirty="0" smtClean="0"/>
                  <a:t>（内点二阶充分条件）</a:t>
                </a:r>
                <a:endParaRPr lang="en-US" altLang="zh-CN" dirty="0" smtClean="0"/>
              </a:p>
              <a:p>
                <a:r>
                  <a:rPr lang="zh-CN" altLang="en-US" dirty="0"/>
                  <a:t>多元实值函数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二</m:t>
                    </m:r>
                  </m:oMath>
                </a14:m>
                <a:r>
                  <a:rPr lang="zh-CN" altLang="en-US" dirty="0"/>
                  <a:t>阶连续可微，即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的子集。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在约束集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一个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  <a:ea typeface="Cambria Math"/>
                      </a:rPr>
                      <m:t>内点</m:t>
                    </m:r>
                  </m:oMath>
                </a14:m>
                <a:r>
                  <a:rPr lang="zh-CN" altLang="en-US" dirty="0" smtClean="0"/>
                  <a:t>，且有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且对于所有方向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有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的一个严格局部极小点。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333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2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6.8 </a:t>
                </a:r>
                <a:r>
                  <a:rPr lang="zh-CN" altLang="en-US" dirty="0" smtClean="0"/>
                  <a:t>考虑二元单值函数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满足极小点一阶必要条件和二阶必要条件的点。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14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一维搜索方法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r>
                  <a:rPr lang="zh-CN" altLang="en-US" dirty="0"/>
                  <a:t>目</a:t>
                </a:r>
                <a:r>
                  <a:rPr lang="zh-CN" altLang="en-US" dirty="0" smtClean="0"/>
                  <a:t>标函数为一元单值函数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的最小优化问题。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利用迭代求解的方式。</a:t>
                </a:r>
                <a:endParaRPr lang="en-US" altLang="zh-CN" dirty="0"/>
              </a:p>
              <a:p>
                <a:r>
                  <a:rPr lang="zh-CN" altLang="en-US" dirty="0" smtClean="0"/>
                  <a:t>记为一维搜索方法。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47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黄金分割法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前提：</a:t>
                </a:r>
                <a:endParaRPr lang="en-US" altLang="zh-CN" dirty="0" smtClean="0"/>
              </a:p>
              <a:p>
                <a:r>
                  <a:rPr lang="zh-CN" altLang="en-US" dirty="0"/>
                  <a:t>目</a:t>
                </a:r>
                <a:r>
                  <a:rPr lang="zh-CN" altLang="en-US" dirty="0" smtClean="0"/>
                  <a:t>标函数在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上是单峰的，即存在唯一的局部极小点。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黄金分割法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总体思路</a:t>
            </a:r>
            <a:endParaRPr lang="en-US" altLang="zh-CN" dirty="0" smtClean="0"/>
          </a:p>
          <a:p>
            <a:r>
              <a:rPr lang="zh-CN" altLang="en-US" dirty="0"/>
              <a:t>利</a:t>
            </a:r>
            <a:r>
              <a:rPr lang="zh-CN" altLang="en-US" dirty="0" smtClean="0"/>
              <a:t>用迭代的方式，不断压缩含解区间，直到满足求解的精度。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黄金分割法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115616" y="2238066"/>
            <a:ext cx="6372708" cy="3453833"/>
            <a:chOff x="1115616" y="2238066"/>
            <a:chExt cx="6372708" cy="345383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195736" y="5229200"/>
              <a:ext cx="49685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195736" y="2276872"/>
              <a:ext cx="0" cy="2952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555776" y="2924944"/>
              <a:ext cx="0" cy="23042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20809" y="2708920"/>
              <a:ext cx="0" cy="25202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34107" y="530120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7" y="5301208"/>
                  <a:ext cx="6480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940152" y="532256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5322567"/>
                  <a:ext cx="6480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2335794" y="2607398"/>
              <a:ext cx="4200808" cy="2139316"/>
            </a:xfrm>
            <a:custGeom>
              <a:avLst/>
              <a:gdLst>
                <a:gd name="connsiteX0" fmla="*/ 0 w 4200808"/>
                <a:gd name="connsiteY0" fmla="*/ 63374 h 2139316"/>
                <a:gd name="connsiteX1" fmla="*/ 452673 w 4200808"/>
                <a:gd name="connsiteY1" fmla="*/ 497941 h 2139316"/>
                <a:gd name="connsiteX2" fmla="*/ 823865 w 4200808"/>
                <a:gd name="connsiteY2" fmla="*/ 1131683 h 2139316"/>
                <a:gd name="connsiteX3" fmla="*/ 1113576 w 4200808"/>
                <a:gd name="connsiteY3" fmla="*/ 1964602 h 2139316"/>
                <a:gd name="connsiteX4" fmla="*/ 1511929 w 4200808"/>
                <a:gd name="connsiteY4" fmla="*/ 2118511 h 2139316"/>
                <a:gd name="connsiteX5" fmla="*/ 1901228 w 4200808"/>
                <a:gd name="connsiteY5" fmla="*/ 1656784 h 2139316"/>
                <a:gd name="connsiteX6" fmla="*/ 2326741 w 4200808"/>
                <a:gd name="connsiteY6" fmla="*/ 959667 h 2139316"/>
                <a:gd name="connsiteX7" fmla="*/ 3132499 w 4200808"/>
                <a:gd name="connsiteY7" fmla="*/ 253497 h 2139316"/>
                <a:gd name="connsiteX8" fmla="*/ 4200808 w 4200808"/>
                <a:gd name="connsiteY8" fmla="*/ 0 h 2139316"/>
                <a:gd name="connsiteX9" fmla="*/ 4200808 w 4200808"/>
                <a:gd name="connsiteY9" fmla="*/ 0 h 21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00808" h="2139316">
                  <a:moveTo>
                    <a:pt x="0" y="63374"/>
                  </a:moveTo>
                  <a:cubicBezTo>
                    <a:pt x="157681" y="191632"/>
                    <a:pt x="315362" y="319890"/>
                    <a:pt x="452673" y="497941"/>
                  </a:cubicBezTo>
                  <a:cubicBezTo>
                    <a:pt x="589984" y="675992"/>
                    <a:pt x="713715" y="887240"/>
                    <a:pt x="823865" y="1131683"/>
                  </a:cubicBezTo>
                  <a:cubicBezTo>
                    <a:pt x="934015" y="1376126"/>
                    <a:pt x="998899" y="1800131"/>
                    <a:pt x="1113576" y="1964602"/>
                  </a:cubicBezTo>
                  <a:cubicBezTo>
                    <a:pt x="1228253" y="2129073"/>
                    <a:pt x="1380654" y="2169814"/>
                    <a:pt x="1511929" y="2118511"/>
                  </a:cubicBezTo>
                  <a:cubicBezTo>
                    <a:pt x="1643204" y="2067208"/>
                    <a:pt x="1765426" y="1849925"/>
                    <a:pt x="1901228" y="1656784"/>
                  </a:cubicBezTo>
                  <a:cubicBezTo>
                    <a:pt x="2037030" y="1463643"/>
                    <a:pt x="2121529" y="1193548"/>
                    <a:pt x="2326741" y="959667"/>
                  </a:cubicBezTo>
                  <a:cubicBezTo>
                    <a:pt x="2531953" y="725786"/>
                    <a:pt x="2820155" y="413441"/>
                    <a:pt x="3132499" y="253497"/>
                  </a:cubicBezTo>
                  <a:cubicBezTo>
                    <a:pt x="3444843" y="93553"/>
                    <a:pt x="4200808" y="0"/>
                    <a:pt x="4200808" y="0"/>
                  </a:cubicBezTo>
                  <a:lnTo>
                    <a:pt x="4200808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995936" y="4653136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6"/>
            </p:cNvCxnSpPr>
            <p:nvPr/>
          </p:nvCxnSpPr>
          <p:spPr>
            <a:xfrm flipH="1">
              <a:off x="4644008" y="3567065"/>
              <a:ext cx="18527" cy="1662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671900" y="5304279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900" y="5304279"/>
                  <a:ext cx="6480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19972" y="530120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972" y="5301208"/>
                  <a:ext cx="6480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/>
            <p:cNvCxnSpPr/>
            <p:nvPr/>
          </p:nvCxnSpPr>
          <p:spPr>
            <a:xfrm flipH="1">
              <a:off x="2234107" y="3583057"/>
              <a:ext cx="23955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234107" y="4653136"/>
              <a:ext cx="176183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15616" y="44684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4468470"/>
                  <a:ext cx="9361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40199" y="3398391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99" y="3398391"/>
                  <a:ext cx="9361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/>
            <p:cNvCxnSpPr/>
            <p:nvPr/>
          </p:nvCxnSpPr>
          <p:spPr>
            <a:xfrm>
              <a:off x="3744118" y="4773721"/>
              <a:ext cx="0" cy="4554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15045" y="529149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045" y="5291496"/>
                  <a:ext cx="64807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40252" y="5316765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52" y="5316765"/>
                  <a:ext cx="6480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284215" y="223806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215" y="2238066"/>
                  <a:ext cx="6480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887" r="-2830"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98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黄金分割法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619672" y="1988840"/>
            <a:ext cx="6408712" cy="2376264"/>
            <a:chOff x="1619672" y="2276872"/>
            <a:chExt cx="6408712" cy="237626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691680" y="3573016"/>
              <a:ext cx="6192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907704" y="3501008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668344" y="3501008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067944" y="3501008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64088" y="3501008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03848" y="3501008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19672" y="35730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3573016"/>
                  <a:ext cx="64807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80312" y="35730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3573016"/>
                  <a:ext cx="6480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07904" y="3573016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3573016"/>
                  <a:ext cx="100811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15816" y="35730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3573016"/>
                  <a:ext cx="6480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76056" y="35730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573016"/>
                  <a:ext cx="6480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/>
            <p:cNvCxnSpPr/>
            <p:nvPr/>
          </p:nvCxnSpPr>
          <p:spPr>
            <a:xfrm>
              <a:off x="1907704" y="4005064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668344" y="3933056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943708" y="4221088"/>
              <a:ext cx="5724636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5936" y="4283804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4283804"/>
                  <a:ext cx="14401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>
              <a:off x="1907704" y="2780928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364088" y="2780928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907704" y="3313898"/>
              <a:ext cx="216024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067944" y="3313898"/>
              <a:ext cx="129614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64088" y="3313898"/>
              <a:ext cx="2304256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907704" y="2792155"/>
              <a:ext cx="345638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43808" y="2276872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2276872"/>
                  <a:ext cx="144016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699906" y="2812854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906" y="2812854"/>
                  <a:ext cx="144016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72000" y="2826327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000" y="2826327"/>
                  <a:ext cx="144016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19919" y="2812854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1−2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19" y="2812854"/>
                  <a:ext cx="144016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835696" y="5003884"/>
                <a:ext cx="2232248" cy="65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03884"/>
                <a:ext cx="2232248" cy="6596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427984" y="5013176"/>
                <a:ext cx="2232248" cy="65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1−2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𝜌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013176"/>
                <a:ext cx="2232248" cy="65960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2109667" y="5877272"/>
                <a:ext cx="19582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1−</m:t>
                      </m:r>
                      <m:r>
                        <a:rPr lang="zh-CN" altLang="en-US" i="1">
                          <a:latin typeface="Cambria Math"/>
                        </a:rPr>
                        <m:t>𝜌</m:t>
                      </m:r>
                      <m:r>
                        <a:rPr lang="zh-CN" altLang="en-US" i="1" smtClean="0">
                          <a:latin typeface="Cambria Math"/>
                        </a:rPr>
                        <m:t>≈</m:t>
                      </m:r>
                      <m:r>
                        <a:rPr lang="en-US" altLang="zh-CN" b="0" i="1" smtClean="0">
                          <a:latin typeface="Cambria Math"/>
                        </a:rPr>
                        <m:t>0.61803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67" y="5877272"/>
                <a:ext cx="195827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2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</a:t>
            </a:r>
            <a:r>
              <a:rPr lang="zh-CN" altLang="en-US" dirty="0" smtClean="0"/>
              <a:t>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黄金分割法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zh-CN" altLang="en-US" dirty="0" smtClean="0"/>
                  <a:t>为固定值。</a:t>
                </a:r>
                <a:endParaRPr lang="en-US" altLang="zh-CN" dirty="0" smtClean="0"/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虑每次迭代使用不同的参数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𝜌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 smtClean="0"/>
                  <a:t>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…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参</a:t>
                </a:r>
                <a:r>
                  <a:rPr lang="zh-CN" altLang="en-US" dirty="0" smtClean="0"/>
                  <a:t>数满足条件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1−2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7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…(</m:t>
                    </m:r>
                    <m:r>
                      <a:rPr lang="en-US" altLang="zh-CN" i="1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=1,…,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71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331640" y="1988840"/>
            <a:ext cx="6408712" cy="3384376"/>
            <a:chOff x="1619672" y="2132856"/>
            <a:chExt cx="6408712" cy="33843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691680" y="3779748"/>
              <a:ext cx="6192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907704" y="370774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68344" y="370774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067944" y="370774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364088" y="370774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03848" y="450912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619672" y="37797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3779748"/>
                  <a:ext cx="64807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80312" y="37797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3779748"/>
                  <a:ext cx="6480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07904" y="3779748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3779748"/>
                  <a:ext cx="7920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076056" y="37797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779748"/>
                  <a:ext cx="6480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>
            <a:xfrm>
              <a:off x="1907704" y="2420888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668344" y="2348880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43708" y="2636912"/>
              <a:ext cx="5724636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995936" y="213285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132856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/>
            <p:cNvCxnSpPr/>
            <p:nvPr/>
          </p:nvCxnSpPr>
          <p:spPr>
            <a:xfrm>
              <a:off x="1907704" y="4509120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364088" y="4509120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907704" y="3520630"/>
              <a:ext cx="216024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067944" y="3520630"/>
              <a:ext cx="129614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364088" y="3520630"/>
              <a:ext cx="2304256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907704" y="4592355"/>
              <a:ext cx="345638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59832" y="514790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5147900"/>
                  <a:ext cx="14401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699906" y="301958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906" y="3019586"/>
                  <a:ext cx="144016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272000" y="3033059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000" y="3033059"/>
                  <a:ext cx="144016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19919" y="301958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1−2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19" y="3019586"/>
                  <a:ext cx="144016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>
              <a:off x="4067944" y="4509120"/>
              <a:ext cx="0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911960" y="5075892"/>
              <a:ext cx="345212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43808" y="457183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571836"/>
                  <a:ext cx="79208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779912" y="458112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581128"/>
                  <a:ext cx="64807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/>
            <p:cNvCxnSpPr/>
            <p:nvPr/>
          </p:nvCxnSpPr>
          <p:spPr>
            <a:xfrm>
              <a:off x="4067944" y="4077072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64088" y="4077072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4293096"/>
              <a:ext cx="133214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470810" y="4175792"/>
                  <a:ext cx="1549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810" y="4175792"/>
                  <a:ext cx="1549461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9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集合约束和无约束优化问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集合约束优化问题</a:t>
                </a:r>
                <a:endParaRPr lang="en-US" altLang="zh-CN" dirty="0" smtClean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下形式的优化问题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b="0" i="0" dirty="0" smtClean="0">
                    <a:latin typeface="+mj-lt"/>
                  </a:rPr>
                  <a:t>subject to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成为目标函数或价值函数，是一个实值函数。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维向量，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的一个子集，成为约束集或可行域。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948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具体方法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850555"/>
                  </p:ext>
                </p:extLst>
              </p:nvPr>
            </p:nvGraphicFramePr>
            <p:xfrm>
              <a:off x="755576" y="206084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850555"/>
                  </p:ext>
                </p:extLst>
              </p:nvPr>
            </p:nvGraphicFramePr>
            <p:xfrm>
              <a:off x="755576" y="2060848"/>
              <a:ext cx="609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" r="-7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800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800" r="-5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800" r="-4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800" r="-3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800" r="-2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0800" r="-1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8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873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088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Cambria Math"/>
                  </a:rPr>
                  <a:t>效果</a:t>
                </a:r>
                <a:endParaRPr lang="en-US" altLang="zh-CN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…(</m:t>
                    </m:r>
                    <m:r>
                      <a:rPr lang="en-US" altLang="zh-CN" i="1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088777"/>
              </a:xfrm>
              <a:prstGeom prst="rect">
                <a:avLst/>
              </a:prstGeom>
              <a:blipFill rotWithShape="1">
                <a:blip r:embed="rId2"/>
                <a:stretch>
                  <a:fillRect l="-1630" t="-4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4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证明（自学）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95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99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计算一个点的导数值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缩比为</a:t>
            </a:r>
            <a:r>
              <a:rPr lang="en-US" altLang="zh-CN" dirty="0" smtClean="0"/>
              <a:t>1/2, </a:t>
            </a:r>
            <a:r>
              <a:rPr lang="zh-CN" altLang="en-US" dirty="0" smtClean="0"/>
              <a:t>比斐波那契数列法的压缩比还要高。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4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集合约束和无约束优化问题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上述问题叫做集合约束的最小化问题。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化问题可以转化为最小化问题。</a:t>
                </a: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，该问题就成为无约束问题。</a:t>
                </a:r>
                <a:endParaRPr lang="en-US" altLang="zh-CN" dirty="0" smtClean="0"/>
              </a:p>
              <a:p>
                <a:r>
                  <a:rPr lang="zh-CN" altLang="en-US" dirty="0"/>
                  <a:t>约</a:t>
                </a:r>
                <a:r>
                  <a:rPr lang="zh-CN" altLang="en-US" dirty="0" smtClean="0"/>
                  <a:t>束条件可以利用函数来表达，称为函数约束。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集合约束和无约束优化问题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6.1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/>
                        <a:ea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)≥</m:t>
                    </m:r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称为局部极小点。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∀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altLang="zh-CN" i="1">
                        <a:latin typeface="Cambria Math"/>
                        <a:ea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latin typeface="Cambria Math"/>
                      </a:rPr>
                      <m:t>)≥</m:t>
                    </m:r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称</a:t>
                </a:r>
                <a:r>
                  <a:rPr lang="zh-CN" altLang="en-US" dirty="0" smtClean="0"/>
                  <a:t>为全局极</a:t>
                </a:r>
                <a:r>
                  <a:rPr lang="zh-CN" altLang="en-US" dirty="0"/>
                  <a:t>小点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严</a:t>
                </a:r>
                <a:r>
                  <a:rPr lang="zh-CN" altLang="en-US" dirty="0" smtClean="0"/>
                  <a:t>格局部极小点和严格全局极小点。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95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集合约束和无约束优化问题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arg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arg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arg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6.1 </a:t>
                </a:r>
                <a:r>
                  <a:rPr lang="zh-CN" altLang="en-US" dirty="0" smtClean="0"/>
                  <a:t>求二元函数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=5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的一阶和二阶导数。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0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局部极小点的条件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6.2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𝒅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和约束集中的某个点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，如果存在一个实数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，使得所有的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[0,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𝑎</m:t>
                    </m:r>
                    <m:r>
                      <a:rPr lang="en-US" altLang="zh-CN" b="1" i="1" dirty="0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仍然在约束集内，即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𝑎</m:t>
                    </m:r>
                    <m:r>
                      <a:rPr lang="en-US" altLang="zh-CN" b="1" i="1" dirty="0">
                        <a:latin typeface="Cambria Math"/>
                      </a:rPr>
                      <m:t>𝒅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𝒅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处的可行方向。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局部极小点的条件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6.2 </a:t>
                </a:r>
                <a:r>
                  <a:rPr lang="zh-CN" altLang="en-US" dirty="0" smtClean="0"/>
                  <a:t>某多元函数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，定义方向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沿方向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的方向导数为？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2203</Words>
  <Application>Microsoft Office PowerPoint</Application>
  <PresentationFormat>全屏显示(4:3)</PresentationFormat>
  <Paragraphs>200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最优化导论</vt:lpstr>
      <vt:lpstr>outline</vt:lpstr>
      <vt:lpstr>集合约束和无约束优化问题</vt:lpstr>
      <vt:lpstr>集合约束和无约束优化问题</vt:lpstr>
      <vt:lpstr>集合约束和无约束优化问题</vt:lpstr>
      <vt:lpstr>集合约束和无约束优化问题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局部极小点的条件</vt:lpstr>
      <vt:lpstr>一维搜索方法</vt:lpstr>
      <vt:lpstr>黄金分割法</vt:lpstr>
      <vt:lpstr>黄金分割法</vt:lpstr>
      <vt:lpstr>黄金分割法</vt:lpstr>
      <vt:lpstr>黄金分割法</vt:lpstr>
      <vt:lpstr>斐波那契数列法</vt:lpstr>
      <vt:lpstr>斐波那契数列法</vt:lpstr>
      <vt:lpstr>斐波那契数列法</vt:lpstr>
      <vt:lpstr>斐波那契数列法</vt:lpstr>
      <vt:lpstr>斐波那契数列法</vt:lpstr>
      <vt:lpstr>斐波那契数列法</vt:lpstr>
      <vt:lpstr>二分法</vt:lpstr>
      <vt:lpstr>二分法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158</cp:revision>
  <dcterms:created xsi:type="dcterms:W3CDTF">2019-04-15T07:35:03Z</dcterms:created>
  <dcterms:modified xsi:type="dcterms:W3CDTF">2019-04-25T01:45:14Z</dcterms:modified>
</cp:coreProperties>
</file>