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2" r:id="rId30"/>
    <p:sldId id="283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2019,04,27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维优化问题中的一维搜索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)⊺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83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找到</a:t>
                </a:r>
                <a:r>
                  <a:rPr lang="zh-CN" altLang="en-US" dirty="0"/>
                  <a:t>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次多项式，过这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个点，近似原函数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1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+mj-lt"/>
                  </a:rPr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9218310"/>
                  </p:ext>
                </p:extLst>
              </p:nvPr>
            </p:nvGraphicFramePr>
            <p:xfrm>
              <a:off x="899592" y="2399288"/>
              <a:ext cx="6096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9218310"/>
                  </p:ext>
                </p:extLst>
              </p:nvPr>
            </p:nvGraphicFramePr>
            <p:xfrm>
              <a:off x="899592" y="2399288"/>
              <a:ext cx="6096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" t="-10667" r="-3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00" t="-10667" r="-2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400" t="-10667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" t="-110667" r="-3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00" t="-1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400" t="-110667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66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</a:t>
            </a:r>
            <a:r>
              <a:rPr lang="zh-CN" altLang="en-US" dirty="0" smtClean="0"/>
              <a:t>日插值法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拉格朗日插值基函数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=0,1,2,…,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≠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…(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…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31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拉格朗日插值法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…(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46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</a:t>
            </a:r>
            <a:r>
              <a:rPr lang="zh-CN" altLang="en-US" dirty="0" smtClean="0"/>
              <a:t>顿插值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一阶差商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阶差商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30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</a:t>
            </a:r>
            <a:r>
              <a:rPr lang="zh-CN" altLang="en-US" dirty="0" smtClean="0"/>
              <a:t>顿插值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阶差</a:t>
                </a:r>
                <a:r>
                  <a:rPr lang="zh-CN" altLang="en-US" dirty="0" smtClean="0"/>
                  <a:t>商性质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…(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的顺序无关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5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+…+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x</m:t>
                        </m:r>
                        <m:r>
                          <a:rPr lang="en-US" altLang="zh-CN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…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x</m:t>
                        </m:r>
                        <m:r>
                          <a:rPr lang="en-US" altLang="zh-CN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0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</a:t>
            </a:r>
            <a:r>
              <a:rPr lang="zh-CN" altLang="en-US" dirty="0" smtClean="0"/>
              <a:t>度方法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2527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水平集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252736"/>
              </a:xfrm>
              <a:blipFill rotWithShape="1">
                <a:blip r:embed="rId2"/>
                <a:stretch>
                  <a:fillRect l="-1630" t="-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9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67544" y="1196752"/>
            <a:ext cx="7848872" cy="4503350"/>
            <a:chOff x="1187624" y="1877978"/>
            <a:chExt cx="6271804" cy="371126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877978"/>
              <a:ext cx="6271804" cy="37112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51720" y="1906711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1906711"/>
                  <a:ext cx="46608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732240" y="4293096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4293096"/>
                  <a:ext cx="4607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87624" y="5085184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5085184"/>
                  <a:ext cx="46608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264549" y="340925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水平面</a:t>
              </a:r>
              <a:endParaRPr lang="zh-CN" alt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07904" y="1906711"/>
                  <a:ext cx="1577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1906711"/>
                  <a:ext cx="15774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64016" y="3409255"/>
                  <a:ext cx="7682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016" y="3409255"/>
                  <a:ext cx="7682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5364088" y="4628586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水平集（曲线）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26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</a:t>
            </a:r>
            <a:r>
              <a:rPr lang="zh-CN" altLang="en-US" dirty="0" smtClean="0"/>
              <a:t>度方法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zh-CN" altLang="en-US" i="1" dirty="0" smtClean="0">
                        <a:latin typeface="Cambria Math"/>
                      </a:rPr>
                      <m:t>表示水平集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中的一条曲线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的参数方程。有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，求导可得：</a:t>
                </a:r>
                <a:endParaRPr lang="en-US" altLang="zh-CN" b="0" i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𝑑h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=0=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的切线方程。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5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35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一维搜索方法</a:t>
            </a:r>
            <a:endParaRPr lang="en-US" altLang="zh-CN" dirty="0" smtClean="0"/>
          </a:p>
          <a:p>
            <a:pPr lvl="1"/>
            <a:r>
              <a:rPr lang="zh-CN" altLang="en-US" dirty="0"/>
              <a:t>牛</a:t>
            </a:r>
            <a:r>
              <a:rPr lang="zh-CN" altLang="en-US" dirty="0" smtClean="0"/>
              <a:t>顿法</a:t>
            </a:r>
            <a:endParaRPr lang="en-US" altLang="zh-CN" dirty="0" smtClean="0"/>
          </a:p>
          <a:p>
            <a:pPr lvl="1"/>
            <a:r>
              <a:rPr lang="zh-CN" altLang="en-US" dirty="0"/>
              <a:t>割线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划界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维优化问题中的一维搜索</a:t>
            </a:r>
            <a:endParaRPr lang="en-US" altLang="zh-CN" dirty="0"/>
          </a:p>
          <a:p>
            <a:r>
              <a:rPr lang="zh-CN" altLang="en-US" dirty="0" smtClean="0"/>
              <a:t>梯度方法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速下降法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中点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处的梯度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中过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的曲线在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处的切线正交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56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53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梯度方向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就是函数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处增加最快的方向。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=&lt;</m:t>
                    </m:r>
                    <m:r>
                      <a:rPr lang="zh-CN" altLang="en-US" i="1">
                        <a:latin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</a:rPr>
                      <m:t>&gt;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49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一个很好的启发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||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𝑜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4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基于梯度方法的迭代搜索公式：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224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速下降法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94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最速下降法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8.1</a:t>
                </a:r>
              </a:p>
              <a:p>
                <a:r>
                  <a:rPr lang="zh-CN" altLang="en-US" dirty="0"/>
                  <a:t>利</a:t>
                </a:r>
                <a:r>
                  <a:rPr lang="zh-CN" altLang="en-US" dirty="0" smtClean="0"/>
                  <a:t>用最速下降法搜索函数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的极小点，迭代过程产生的序列为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{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}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=0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+2)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正交对于所有的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都成立。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231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最速下降法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8.2</a:t>
                </a:r>
              </a:p>
              <a:p>
                <a:r>
                  <a:rPr lang="zh-CN" altLang="en-US" dirty="0" smtClean="0"/>
                  <a:t>利</a:t>
                </a:r>
                <a:r>
                  <a:rPr lang="zh-CN" altLang="en-US" dirty="0"/>
                  <a:t>用最速下降法搜索函数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的极小点，迭代过程产生的序列为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{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}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=0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。</m:t>
                    </m:r>
                  </m:oMath>
                </a14:m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812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最速下降法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终止条件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zh-CN" alt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zh-CN" altLang="en-US" i="1">
                        <a:latin typeface="Cambria Math"/>
                      </a:rPr>
                      <m:t>𝜀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⁡{1,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}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zh-CN" altLang="en-US" i="1">
                        <a:latin typeface="Cambria Math"/>
                      </a:rPr>
                      <m:t>𝜀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⁡{1,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zh-CN" altLang="en-US" i="1">
                        <a:latin typeface="Cambria Math"/>
                      </a:rPr>
                      <m:t>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849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最速下降法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</p:spPr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8.1 </a:t>
                </a:r>
                <a:r>
                  <a:rPr lang="zh-CN" altLang="en-US" dirty="0" smtClean="0"/>
                  <a:t>利用最速下降法求解函数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−4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+5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  <a:blipFill rotWithShape="1">
                <a:blip r:embed="rId2"/>
                <a:stretch>
                  <a:fillRect l="-1576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72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最速下降法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目标函数是二次型函数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altLang="zh-CN" b="1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  <m:r>
                      <a:rPr lang="zh-CN" altLang="en-US" b="1" i="1" smtClean="0">
                        <a:latin typeface="Cambria Math"/>
                      </a:rPr>
                      <m:t>为</m:t>
                    </m:r>
                    <m:r>
                      <a:rPr lang="zh-CN" altLang="en-US" b="1" i="1">
                        <a:latin typeface="Cambria Math"/>
                      </a:rPr>
                      <m:t>对称</m:t>
                    </m:r>
                    <m:r>
                      <a:rPr lang="zh-CN" altLang="en-US" b="1" i="1" smtClean="0">
                        <a:latin typeface="Cambria Math"/>
                      </a:rPr>
                      <m:t>正定</m:t>
                    </m:r>
                    <m:r>
                      <a:rPr lang="zh-CN" altLang="en-US" b="1" i="1">
                        <a:latin typeface="Cambria Math"/>
                      </a:rPr>
                      <m:t>矩阵</m:t>
                    </m:r>
                    <m:r>
                      <a:rPr lang="zh-CN" altLang="en-US" b="1" i="1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8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找二次插值多项式，满足函数值、一阶导和二阶导条件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598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最速下降法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二次型函数，最速下降法的迭代公式：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Q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64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最速下降法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8.2 </a:t>
                </a:r>
                <a:r>
                  <a:rPr lang="zh-CN" altLang="en-US" dirty="0" smtClean="0"/>
                  <a:t>目标函数为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从任意初始点出发，都可以通过一次迭代到达最小值点。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4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上面的牛顿迭代公式，实际上搜索到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的解。</a:t>
                </a:r>
                <a:endParaRPr lang="en-US" altLang="zh-CN" dirty="0" smtClean="0"/>
              </a:p>
              <a:p>
                <a:r>
                  <a:rPr lang="zh-CN" altLang="en-US" dirty="0"/>
                  <a:t>牛</a:t>
                </a:r>
                <a:r>
                  <a:rPr lang="zh-CN" altLang="en-US" dirty="0" smtClean="0"/>
                  <a:t>顿迭代公式，用于解方程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9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331640" y="1535492"/>
            <a:ext cx="6304672" cy="3837724"/>
            <a:chOff x="1331640" y="1535492"/>
            <a:chExt cx="6304672" cy="3837724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691680" y="4797152"/>
              <a:ext cx="59046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2051720" y="1628800"/>
              <a:ext cx="0" cy="3744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任意多边形 10"/>
            <p:cNvSpPr/>
            <p:nvPr/>
          </p:nvSpPr>
          <p:spPr>
            <a:xfrm>
              <a:off x="1683945" y="1720158"/>
              <a:ext cx="3956364" cy="3445691"/>
            </a:xfrm>
            <a:custGeom>
              <a:avLst/>
              <a:gdLst>
                <a:gd name="connsiteX0" fmla="*/ 0 w 3956364"/>
                <a:gd name="connsiteY0" fmla="*/ 2897109 h 3445691"/>
                <a:gd name="connsiteX1" fmla="*/ 298764 w 3956364"/>
                <a:gd name="connsiteY1" fmla="*/ 3232088 h 3445691"/>
                <a:gd name="connsiteX2" fmla="*/ 878186 w 3956364"/>
                <a:gd name="connsiteY2" fmla="*/ 3413157 h 3445691"/>
                <a:gd name="connsiteX3" fmla="*/ 1475714 w 3956364"/>
                <a:gd name="connsiteY3" fmla="*/ 3440317 h 3445691"/>
                <a:gd name="connsiteX4" fmla="*/ 2037029 w 3956364"/>
                <a:gd name="connsiteY4" fmla="*/ 3349783 h 3445691"/>
                <a:gd name="connsiteX5" fmla="*/ 2462542 w 3956364"/>
                <a:gd name="connsiteY5" fmla="*/ 3123446 h 3445691"/>
                <a:gd name="connsiteX6" fmla="*/ 2933322 w 3956364"/>
                <a:gd name="connsiteY6" fmla="*/ 2706987 h 3445691"/>
                <a:gd name="connsiteX7" fmla="*/ 3485584 w 3956364"/>
                <a:gd name="connsiteY7" fmla="*/ 1738266 h 3445691"/>
                <a:gd name="connsiteX8" fmla="*/ 3820562 w 3956364"/>
                <a:gd name="connsiteY8" fmla="*/ 706171 h 3445691"/>
                <a:gd name="connsiteX9" fmla="*/ 3956364 w 3956364"/>
                <a:gd name="connsiteY9" fmla="*/ 0 h 344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6364" h="3445691">
                  <a:moveTo>
                    <a:pt x="0" y="2897109"/>
                  </a:moveTo>
                  <a:cubicBezTo>
                    <a:pt x="76200" y="3021594"/>
                    <a:pt x="152400" y="3146080"/>
                    <a:pt x="298764" y="3232088"/>
                  </a:cubicBezTo>
                  <a:cubicBezTo>
                    <a:pt x="445128" y="3318096"/>
                    <a:pt x="682028" y="3378452"/>
                    <a:pt x="878186" y="3413157"/>
                  </a:cubicBezTo>
                  <a:cubicBezTo>
                    <a:pt x="1074344" y="3447862"/>
                    <a:pt x="1282574" y="3450879"/>
                    <a:pt x="1475714" y="3440317"/>
                  </a:cubicBezTo>
                  <a:cubicBezTo>
                    <a:pt x="1668855" y="3429755"/>
                    <a:pt x="1872558" y="3402595"/>
                    <a:pt x="2037029" y="3349783"/>
                  </a:cubicBezTo>
                  <a:cubicBezTo>
                    <a:pt x="2201500" y="3296971"/>
                    <a:pt x="2313160" y="3230579"/>
                    <a:pt x="2462542" y="3123446"/>
                  </a:cubicBezTo>
                  <a:cubicBezTo>
                    <a:pt x="2611924" y="3016313"/>
                    <a:pt x="2762815" y="2937850"/>
                    <a:pt x="2933322" y="2706987"/>
                  </a:cubicBezTo>
                  <a:cubicBezTo>
                    <a:pt x="3103829" y="2476124"/>
                    <a:pt x="3337711" y="2071735"/>
                    <a:pt x="3485584" y="1738266"/>
                  </a:cubicBezTo>
                  <a:cubicBezTo>
                    <a:pt x="3633457" y="1404797"/>
                    <a:pt x="3742099" y="995882"/>
                    <a:pt x="3820562" y="706171"/>
                  </a:cubicBezTo>
                  <a:cubicBezTo>
                    <a:pt x="3899025" y="416460"/>
                    <a:pt x="3927694" y="208230"/>
                    <a:pt x="3956364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292081" y="3185815"/>
              <a:ext cx="0" cy="15841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671169" y="1790922"/>
              <a:ext cx="1152128" cy="3024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680223" y="4346997"/>
              <a:ext cx="0" cy="4501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4365031" y="2924944"/>
              <a:ext cx="1383581" cy="186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5272921" y="31400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658125" y="43198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202455" y="478219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2051720" y="3185815"/>
              <a:ext cx="319551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2051720" y="4336939"/>
              <a:ext cx="260640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268327" y="483553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8327" y="4835538"/>
                  <a:ext cx="36798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331640" y="1535492"/>
                  <a:ext cx="705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535492"/>
                  <a:ext cx="705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018649" y="2780928"/>
                  <a:ext cx="969175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649" y="2780928"/>
                  <a:ext cx="969175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018649" y="3912286"/>
                  <a:ext cx="1188787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649" y="3912286"/>
                  <a:ext cx="1188787" cy="3808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092353" y="4797152"/>
                  <a:ext cx="631775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353" y="4797152"/>
                  <a:ext cx="631775" cy="3808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427984" y="4797152"/>
                  <a:ext cx="851387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4797152"/>
                  <a:ext cx="851387" cy="3808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37521" y="4400659"/>
                  <a:ext cx="464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521" y="4400659"/>
                  <a:ext cx="46493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779912" y="4797152"/>
                  <a:ext cx="851387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4797152"/>
                  <a:ext cx="851387" cy="3808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874726" y="1687892"/>
                  <a:ext cx="705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726" y="1687892"/>
                  <a:ext cx="70538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12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/>
                  <a:t>时，牛顿法运行正常。</a:t>
                </a:r>
                <a:endParaRPr lang="en-US" altLang="zh-CN" dirty="0"/>
              </a:p>
              <a:p>
                <a:r>
                  <a:rPr lang="zh-CN" altLang="en-US" dirty="0" smtClean="0"/>
                  <a:t>可能收敛到极大点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牛顿法的收敛性和初始值的选取有关，有可能不收敛。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48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割线法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利用割线的斜率代替切线的斜率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 smtClean="0">
                            <a:latin typeface="Cambria Math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6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割线法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331640" y="1535492"/>
            <a:ext cx="6304672" cy="3837724"/>
            <a:chOff x="1331640" y="1535492"/>
            <a:chExt cx="6304672" cy="3837724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91680" y="4797152"/>
              <a:ext cx="59046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2051720" y="1628800"/>
              <a:ext cx="0" cy="3744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156279" y="3312563"/>
              <a:ext cx="0" cy="14722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322284" y="1700388"/>
              <a:ext cx="1759235" cy="3096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318085" y="4363940"/>
              <a:ext cx="0" cy="4501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65418" y="2978590"/>
              <a:ext cx="1511928" cy="1801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671274" y="237960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128905" y="33058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292990" y="4328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2051720" y="3330670"/>
              <a:ext cx="308687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051720" y="4345993"/>
              <a:ext cx="22623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268327" y="483553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8327" y="4835538"/>
                  <a:ext cx="36798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31640" y="1535492"/>
                  <a:ext cx="705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535492"/>
                  <a:ext cx="705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60032" y="4797152"/>
                  <a:ext cx="631775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4797152"/>
                  <a:ext cx="631775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067944" y="4509120"/>
                  <a:ext cx="851387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4509120"/>
                  <a:ext cx="851387" cy="3808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347864" y="4509120"/>
                  <a:ext cx="464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4509120"/>
                  <a:ext cx="46493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36096" y="4797152"/>
                  <a:ext cx="851387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4797152"/>
                  <a:ext cx="851387" cy="3808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874726" y="1687892"/>
                  <a:ext cx="705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726" y="1687892"/>
                  <a:ext cx="70538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任意多边形 26"/>
            <p:cNvSpPr/>
            <p:nvPr/>
          </p:nvSpPr>
          <p:spPr>
            <a:xfrm>
              <a:off x="1674891" y="1774479"/>
              <a:ext cx="4282289" cy="3413157"/>
            </a:xfrm>
            <a:custGeom>
              <a:avLst/>
              <a:gdLst>
                <a:gd name="connsiteX0" fmla="*/ 0 w 4282289"/>
                <a:gd name="connsiteY0" fmla="*/ 3413157 h 3413157"/>
                <a:gd name="connsiteX1" fmla="*/ 724277 w 4282289"/>
                <a:gd name="connsiteY1" fmla="*/ 3358836 h 3413157"/>
                <a:gd name="connsiteX2" fmla="*/ 1530036 w 4282289"/>
                <a:gd name="connsiteY2" fmla="*/ 3177767 h 3413157"/>
                <a:gd name="connsiteX3" fmla="*/ 2218099 w 4282289"/>
                <a:gd name="connsiteY3" fmla="*/ 2897109 h 3413157"/>
                <a:gd name="connsiteX4" fmla="*/ 2842788 w 4282289"/>
                <a:gd name="connsiteY4" fmla="*/ 2390115 h 3413157"/>
                <a:gd name="connsiteX5" fmla="*/ 3367889 w 4282289"/>
                <a:gd name="connsiteY5" fmla="*/ 1729212 h 3413157"/>
                <a:gd name="connsiteX6" fmla="*/ 3965418 w 4282289"/>
                <a:gd name="connsiteY6" fmla="*/ 706171 h 3413157"/>
                <a:gd name="connsiteX7" fmla="*/ 4282289 w 4282289"/>
                <a:gd name="connsiteY7" fmla="*/ 0 h 3413157"/>
                <a:gd name="connsiteX8" fmla="*/ 4282289 w 4282289"/>
                <a:gd name="connsiteY8" fmla="*/ 0 h 34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2289" h="3413157">
                  <a:moveTo>
                    <a:pt x="0" y="3413157"/>
                  </a:moveTo>
                  <a:cubicBezTo>
                    <a:pt x="234635" y="3405612"/>
                    <a:pt x="469271" y="3398068"/>
                    <a:pt x="724277" y="3358836"/>
                  </a:cubicBezTo>
                  <a:cubicBezTo>
                    <a:pt x="979283" y="3319604"/>
                    <a:pt x="1281066" y="3254721"/>
                    <a:pt x="1530036" y="3177767"/>
                  </a:cubicBezTo>
                  <a:cubicBezTo>
                    <a:pt x="1779006" y="3100813"/>
                    <a:pt x="1999307" y="3028384"/>
                    <a:pt x="2218099" y="2897109"/>
                  </a:cubicBezTo>
                  <a:cubicBezTo>
                    <a:pt x="2436891" y="2765834"/>
                    <a:pt x="2651156" y="2584764"/>
                    <a:pt x="2842788" y="2390115"/>
                  </a:cubicBezTo>
                  <a:cubicBezTo>
                    <a:pt x="3034420" y="2195465"/>
                    <a:pt x="3180784" y="2009869"/>
                    <a:pt x="3367889" y="1729212"/>
                  </a:cubicBezTo>
                  <a:cubicBezTo>
                    <a:pt x="3554994" y="1448555"/>
                    <a:pt x="3813018" y="994373"/>
                    <a:pt x="3965418" y="706171"/>
                  </a:cubicBezTo>
                  <a:cubicBezTo>
                    <a:pt x="4117818" y="417969"/>
                    <a:pt x="4282289" y="0"/>
                    <a:pt x="4282289" y="0"/>
                  </a:cubicBezTo>
                  <a:lnTo>
                    <a:pt x="4282289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938395" y="46075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3953187" y="4635374"/>
              <a:ext cx="3177" cy="168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3754013" y="3726170"/>
              <a:ext cx="1374892" cy="105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13" idx="4"/>
            </p:cNvCxnSpPr>
            <p:nvPr/>
          </p:nvCxnSpPr>
          <p:spPr>
            <a:xfrm>
              <a:off x="5694134" y="2425324"/>
              <a:ext cx="29994" cy="23788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2037026" y="2402464"/>
              <a:ext cx="363424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2051720" y="4630511"/>
              <a:ext cx="187706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3635896" y="4759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563888" y="4797152"/>
                  <a:ext cx="851387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8" y="4797152"/>
                  <a:ext cx="851387" cy="3808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775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划界法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找到三点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34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7358</TotalTime>
  <Words>1714</Words>
  <Application>Microsoft Office PowerPoint</Application>
  <PresentationFormat>全屏显示(4:3)</PresentationFormat>
  <Paragraphs>150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最优化导论</vt:lpstr>
      <vt:lpstr>outline</vt:lpstr>
      <vt:lpstr>牛顿法</vt:lpstr>
      <vt:lpstr>牛顿法</vt:lpstr>
      <vt:lpstr>牛顿法</vt:lpstr>
      <vt:lpstr>牛顿法</vt:lpstr>
      <vt:lpstr>割线法</vt:lpstr>
      <vt:lpstr>割线法</vt:lpstr>
      <vt:lpstr>划界法</vt:lpstr>
      <vt:lpstr>多维优化问题中的一维搜索</vt:lpstr>
      <vt:lpstr>插值</vt:lpstr>
      <vt:lpstr>拉格朗日插值法</vt:lpstr>
      <vt:lpstr>拉格朗日插值法</vt:lpstr>
      <vt:lpstr>牛顿插值</vt:lpstr>
      <vt:lpstr>牛顿插值</vt:lpstr>
      <vt:lpstr>牛顿插值</vt:lpstr>
      <vt:lpstr>梯度方法</vt:lpstr>
      <vt:lpstr>PowerPoint 演示文稿</vt:lpstr>
      <vt:lpstr>梯度方法</vt:lpstr>
      <vt:lpstr>梯度方法</vt:lpstr>
      <vt:lpstr>梯度方法</vt:lpstr>
      <vt:lpstr>梯度方法</vt:lpstr>
      <vt:lpstr>梯度方法</vt:lpstr>
      <vt:lpstr>最速下降法</vt:lpstr>
      <vt:lpstr>最速下降法</vt:lpstr>
      <vt:lpstr>最速下降法</vt:lpstr>
      <vt:lpstr>最速下降法</vt:lpstr>
      <vt:lpstr>最速下降法</vt:lpstr>
      <vt:lpstr>最速下降法</vt:lpstr>
      <vt:lpstr>最速下降法</vt:lpstr>
      <vt:lpstr>最速下降法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184</cp:revision>
  <dcterms:created xsi:type="dcterms:W3CDTF">2019-04-15T07:35:03Z</dcterms:created>
  <dcterms:modified xsi:type="dcterms:W3CDTF">2019-04-28T01:51:49Z</dcterms:modified>
</cp:coreProperties>
</file>