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  <a:srgbClr val="9900CC"/>
    <a:srgbClr val="6682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C148-105B-47D4-99A3-DA4CA685689C}" type="datetimeFigureOut">
              <a:rPr lang="zh-CN" altLang="en-US" smtClean="0"/>
              <a:pPr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DB3B-FAFD-4A72-B7F7-210140CFC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A8E66-0F2E-4D23-813B-2D2BAA3C627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88B6C-DD8E-4872-AD72-E9CC69720F10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4354E88-BB8B-4B63-8EB5-74E0AB761839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9AB9-C7F7-4337-AF9E-328E39FECBC1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0913-7C7D-41D0-A08B-661D5E2E143A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9015296-5DB0-48D1-B54C-E8622EF6A531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8E4D-055A-4EF6-B394-8DCC0A69C5A8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7B00-6583-4699-979A-7C33DD82E7F9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3D4-7E7E-4271-8B39-61B304E7A4B7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D912-CD2D-4B5B-ADDE-D5C5A75C075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828D-8818-4D71-B9E3-288ED10958E8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ABBB-93A8-4F2A-8522-73B3371F4FD3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9F1B96-FB01-4EFB-809D-8B53B5A5F9C1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方淼</a:t>
            </a:r>
            <a:endParaRPr lang="en-US" altLang="zh-CN" dirty="0" smtClean="0"/>
          </a:p>
          <a:p>
            <a:r>
              <a:rPr lang="zh-CN" altLang="en-US" dirty="0" smtClean="0"/>
              <a:t>计算机与通信工程学院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4EBB-7E4A-4E77-8D34-9DA71E712CAE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龙芯</a:t>
            </a:r>
            <a:r>
              <a:rPr lang="en-US" altLang="zh-CN" dirty="0" smtClean="0"/>
              <a:t>-</a:t>
            </a:r>
            <a:r>
              <a:rPr lang="zh-CN" altLang="en-US" dirty="0" smtClean="0"/>
              <a:t>东北大学（秦皇岛）联合实验室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the content ?</a:t>
            </a: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C0BD7-8D27-4FEA-9DBC-9613BC84E61F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核心目标</a:t>
            </a:r>
            <a:r>
              <a:rPr lang="zh-CN" altLang="en-US" dirty="0" smtClean="0">
                <a:sym typeface="Wingdings" pitchFamily="2" charset="2"/>
              </a:rPr>
              <a:t>：（贯穿本门课程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设计并实现单机系统的知识</a:t>
            </a:r>
            <a:endParaRPr lang="en-US" altLang="zh-CN" dirty="0" smtClean="0"/>
          </a:p>
          <a:p>
            <a:r>
              <a:rPr lang="zh-CN" altLang="en-US" dirty="0" smtClean="0"/>
              <a:t>需要掌握：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黑体" pitchFamily="2" charset="-122"/>
              </a:rPr>
              <a:t>计算机硬件系统中各大部件的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组成原理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逻辑实现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设计方法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互连构成整机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C86-4FF5-449E-B807-A6C4A232314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smtClean="0"/>
              <a:t>计算机系统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6312F-B51F-4A8B-AA65-590F9F5741E1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412776"/>
            <a:ext cx="8353425" cy="4895850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硬件：</a:t>
            </a:r>
            <a:r>
              <a:rPr kumimoji="1" lang="zh-CN" altLang="en-US" dirty="0" smtClean="0"/>
              <a:t>计算机装备，即物理设备。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硬件系统：</a:t>
            </a:r>
            <a:r>
              <a:rPr kumimoji="1" lang="zh-CN" altLang="en-US" dirty="0" smtClean="0"/>
              <a:t>组成计算机系统的各种物理设备的总称。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软件：</a:t>
            </a:r>
            <a:r>
              <a:rPr kumimoji="1" lang="zh-CN" altLang="en-US" dirty="0" smtClean="0"/>
              <a:t>用某种计算机语言编写的程序、数据和相关文档的集合。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软件系统：</a:t>
            </a:r>
            <a:r>
              <a:rPr kumimoji="1" lang="zh-CN" altLang="en-US" dirty="0" smtClean="0"/>
              <a:t>在计算机上运行的所有软件的总称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47813" y="4868863"/>
            <a:ext cx="5757862" cy="1079500"/>
            <a:chOff x="1384" y="2400"/>
            <a:chExt cx="3560" cy="1019"/>
          </a:xfrm>
        </p:grpSpPr>
        <p:sp>
          <p:nvSpPr>
            <p:cNvPr id="11273" name="AutoShape 14"/>
            <p:cNvSpPr>
              <a:spLocks noChangeArrowheads="1"/>
            </p:cNvSpPr>
            <p:nvPr/>
          </p:nvSpPr>
          <p:spPr bwMode="auto">
            <a:xfrm>
              <a:off x="1384" y="2400"/>
              <a:ext cx="3560" cy="101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3175">
              <a:noFill/>
              <a:miter lim="800000"/>
              <a:headEnd/>
              <a:tailEnd/>
            </a:ln>
            <a:effectLst>
              <a:prstShdw prst="shdw17" dist="17961" dir="2700000">
                <a:srgbClr val="009999"/>
              </a:prstShdw>
            </a:effectLst>
          </p:spPr>
          <p:txBody>
            <a:bodyPr wrap="none" anchor="ctr"/>
            <a:lstStyle/>
            <a:p>
              <a:pPr algn="ctr"/>
              <a:endParaRPr lang="en-US" altLang="zh-CN" sz="2400" b="0">
                <a:solidFill>
                  <a:srgbClr val="FFFF00"/>
                </a:solidFill>
                <a:ea typeface="宋体" pitchFamily="2" charset="-122"/>
              </a:endParaRPr>
            </a:p>
            <a:p>
              <a:pPr algn="ctr"/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11274" name="Rectangle 15"/>
            <p:cNvSpPr>
              <a:spLocks noChangeArrowheads="1"/>
            </p:cNvSpPr>
            <p:nvPr/>
          </p:nvSpPr>
          <p:spPr bwMode="auto">
            <a:xfrm>
              <a:off x="1461" y="2635"/>
              <a:ext cx="3099" cy="7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>
                  <a:solidFill>
                    <a:srgbClr val="FFFF00"/>
                  </a:solidFill>
                </a:rPr>
                <a:t>硬件系统（设备）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47813" y="4078288"/>
            <a:ext cx="5757862" cy="1079500"/>
            <a:chOff x="1392" y="1632"/>
            <a:chExt cx="3560" cy="1019"/>
          </a:xfrm>
        </p:grpSpPr>
        <p:sp>
          <p:nvSpPr>
            <p:cNvPr id="11271" name="AutoShape 17"/>
            <p:cNvSpPr>
              <a:spLocks noChangeArrowheads="1"/>
            </p:cNvSpPr>
            <p:nvPr/>
          </p:nvSpPr>
          <p:spPr bwMode="auto">
            <a:xfrm>
              <a:off x="1392" y="1632"/>
              <a:ext cx="3560" cy="1019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  <a:miter lim="800000"/>
              <a:headEnd/>
              <a:tailEnd/>
            </a:ln>
            <a:effectLst>
              <a:prstShdw prst="shdw17" dist="17961" dir="2700000">
                <a:srgbClr val="835D62"/>
              </a:prstShdw>
            </a:effectLst>
          </p:spPr>
          <p:txBody>
            <a:bodyPr wrap="none" anchor="ctr"/>
            <a:lstStyle/>
            <a:p>
              <a:pPr algn="ctr"/>
              <a:endParaRPr lang="en-US" altLang="zh-CN" sz="2400" b="0">
                <a:solidFill>
                  <a:srgbClr val="FFFF00"/>
                </a:solidFill>
                <a:ea typeface="宋体" pitchFamily="2" charset="-122"/>
              </a:endParaRPr>
            </a:p>
            <a:p>
              <a:pPr algn="ctr"/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11272" name="Rectangle 18"/>
            <p:cNvSpPr>
              <a:spLocks noChangeArrowheads="1"/>
            </p:cNvSpPr>
            <p:nvPr/>
          </p:nvSpPr>
          <p:spPr bwMode="auto">
            <a:xfrm>
              <a:off x="1488" y="1822"/>
              <a:ext cx="3099" cy="7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rgbClr val="FFFF00"/>
                  </a:solidFill>
                </a:rPr>
                <a:t>软件系统（程序、文档）</a:t>
              </a:r>
            </a:p>
          </p:txBody>
        </p:sp>
      </p:grp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F77A-9960-4244-A0A7-9C17E961498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EE379B-21F1-419A-9C6E-6A4062CC5BB2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459038" y="5084763"/>
            <a:ext cx="4211637" cy="776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4400">
                <a:solidFill>
                  <a:srgbClr val="FF3300"/>
                </a:solidFill>
                <a:ea typeface="隶书" pitchFamily="49" charset="-122"/>
              </a:rPr>
              <a:t>计算机硬件</a:t>
            </a:r>
            <a:r>
              <a:rPr lang="zh-CN" altLang="en-US" sz="4800">
                <a:ea typeface="隶书" pitchFamily="49" charset="-122"/>
              </a:rPr>
              <a:t> </a:t>
            </a:r>
            <a:r>
              <a:rPr lang="zh-CN" altLang="en-US" sz="4800" b="0">
                <a:ea typeface="隶书" pitchFamily="49" charset="-122"/>
              </a:rPr>
              <a:t>     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884488" y="1196975"/>
            <a:ext cx="3511550" cy="7921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用  户</a:t>
            </a:r>
            <a:r>
              <a:rPr lang="zh-CN" altLang="en-US" sz="4800" b="0" dirty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692275" y="2630488"/>
            <a:ext cx="3606800" cy="7366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44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应用软件</a:t>
            </a:r>
            <a:r>
              <a:rPr lang="zh-CN" altLang="en-US" sz="4400" b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800" b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313113" y="3789363"/>
            <a:ext cx="3606800" cy="733425"/>
          </a:xfrm>
          <a:prstGeom prst="roundRect">
            <a:avLst>
              <a:gd name="adj" fmla="val 4523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44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系统软件</a:t>
            </a:r>
            <a:r>
              <a:rPr lang="zh-CN" altLang="en-US" sz="4800" b="0">
                <a:latin typeface="隶书" pitchFamily="49" charset="-122"/>
                <a:ea typeface="隶书" pitchFamily="49" charset="-122"/>
              </a:rPr>
              <a:t>   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572000" y="4508500"/>
            <a:ext cx="0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5613400" y="1844675"/>
            <a:ext cx="38100" cy="18732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3851275" y="3284538"/>
            <a:ext cx="0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3186113" y="2116138"/>
            <a:ext cx="17462" cy="5143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Rectangle 17"/>
          <p:cNvSpPr>
            <a:spLocks noChangeArrowheads="1"/>
          </p:cNvSpPr>
          <p:nvPr/>
        </p:nvSpPr>
        <p:spPr bwMode="auto">
          <a:xfrm>
            <a:off x="457200" y="44450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用户与硬件、软件之间的关系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225-BC13-4911-B19F-6F916EFF4A17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计算机硬件系统组成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23F84-A9FB-45D7-B99D-50AD7D8CF26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26188" y="3463925"/>
            <a:ext cx="20828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输入设备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26188" y="4530725"/>
            <a:ext cx="21336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输出设备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705225" y="2320925"/>
            <a:ext cx="668338" cy="32686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0" scaled="1"/>
          </a:gra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总    线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5650" y="4683125"/>
            <a:ext cx="216058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外存设备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55650" y="3768725"/>
            <a:ext cx="216058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主存储器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55650" y="2854325"/>
            <a:ext cx="216693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高速缓存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55650" y="1406525"/>
            <a:ext cx="22352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控制器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30788" y="1482725"/>
            <a:ext cx="245745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运算器</a:t>
            </a:r>
          </a:p>
        </p:txBody>
      </p:sp>
      <p:sp>
        <p:nvSpPr>
          <p:cNvPr id="13324" name="AutoShape 16"/>
          <p:cNvSpPr>
            <a:spLocks noChangeArrowheads="1"/>
          </p:cNvSpPr>
          <p:nvPr/>
        </p:nvSpPr>
        <p:spPr bwMode="auto">
          <a:xfrm>
            <a:off x="5640388" y="468312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AutoShape 17"/>
          <p:cNvSpPr>
            <a:spLocks noChangeArrowheads="1"/>
          </p:cNvSpPr>
          <p:nvPr/>
        </p:nvSpPr>
        <p:spPr bwMode="auto">
          <a:xfrm>
            <a:off x="5640388" y="3692525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AutoShape 18"/>
          <p:cNvSpPr>
            <a:spLocks noChangeArrowheads="1"/>
          </p:cNvSpPr>
          <p:nvPr/>
        </p:nvSpPr>
        <p:spPr bwMode="auto">
          <a:xfrm>
            <a:off x="2897188" y="39973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AutoShape 19"/>
          <p:cNvSpPr>
            <a:spLocks noChangeArrowheads="1"/>
          </p:cNvSpPr>
          <p:nvPr/>
        </p:nvSpPr>
        <p:spPr bwMode="auto">
          <a:xfrm>
            <a:off x="3049588" y="1711325"/>
            <a:ext cx="1981200" cy="152400"/>
          </a:xfrm>
          <a:prstGeom prst="leftRightArrow">
            <a:avLst>
              <a:gd name="adj1" fmla="val 50000"/>
              <a:gd name="adj2" fmla="val 260000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AutoShape 20"/>
          <p:cNvSpPr>
            <a:spLocks noChangeArrowheads="1"/>
          </p:cNvSpPr>
          <p:nvPr/>
        </p:nvSpPr>
        <p:spPr bwMode="auto">
          <a:xfrm>
            <a:off x="3887788" y="1787525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4954588" y="2492375"/>
            <a:ext cx="685800" cy="3092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762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</a:rPr>
              <a:t>输入输出接 口</a:t>
            </a:r>
          </a:p>
        </p:txBody>
      </p:sp>
      <p:sp>
        <p:nvSpPr>
          <p:cNvPr id="13330" name="AutoShape 23"/>
          <p:cNvSpPr>
            <a:spLocks noChangeArrowheads="1"/>
          </p:cNvSpPr>
          <p:nvPr/>
        </p:nvSpPr>
        <p:spPr bwMode="auto">
          <a:xfrm>
            <a:off x="4344988" y="4073525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897188" y="31210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2897188" y="49117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4716463" y="2349500"/>
            <a:ext cx="4032250" cy="3384550"/>
          </a:xfrm>
          <a:prstGeom prst="rect">
            <a:avLst/>
          </a:prstGeom>
          <a:noFill/>
          <a:ln w="57150">
            <a:solidFill>
              <a:srgbClr val="00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539750" y="2708275"/>
            <a:ext cx="2736850" cy="2808288"/>
          </a:xfrm>
          <a:prstGeom prst="rect">
            <a:avLst/>
          </a:prstGeom>
          <a:noFill/>
          <a:ln w="57150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815B-26EA-4B8D-A402-351FBF58B218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教学内容</a:t>
            </a: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EC37B-DA67-4E2A-8E78-4FA262A631A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1650" y="1171575"/>
            <a:ext cx="3690590" cy="4616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r>
              <a:rPr lang="zh-CN" altLang="en-US" sz="2400" dirty="0">
                <a:latin typeface="黑体" pitchFamily="2" charset="-122"/>
              </a:rPr>
              <a:t>计算机系统概论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87413" y="2060575"/>
            <a:ext cx="1740371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en-US" altLang="zh-CN" sz="2400" dirty="0" smtClean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系统总线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15816" y="2060848"/>
            <a:ext cx="1601787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>
                <a:latin typeface="黑体" pitchFamily="2" charset="-122"/>
              </a:rPr>
              <a:t>第</a:t>
            </a:r>
            <a:r>
              <a:rPr lang="en-US" altLang="zh-CN" sz="2400" dirty="0">
                <a:latin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</a:rPr>
              <a:t>章</a:t>
            </a: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存储器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60438" y="3573463"/>
            <a:ext cx="1666875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运算方法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059832" y="3573016"/>
            <a:ext cx="187166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7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指令系统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1475656" y="5157192"/>
            <a:ext cx="309721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9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控制单元的功能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53" name="Rectangle 20"/>
          <p:cNvSpPr>
            <a:spLocks noChangeArrowheads="1"/>
          </p:cNvSpPr>
          <p:nvPr/>
        </p:nvSpPr>
        <p:spPr bwMode="auto">
          <a:xfrm>
            <a:off x="539750" y="1844824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7452320" y="1412776"/>
            <a:ext cx="122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硬件结构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7668344" y="3356992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中央处理器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4358" name="Text Box 28"/>
          <p:cNvSpPr txBox="1">
            <a:spLocks noChangeArrowheads="1"/>
          </p:cNvSpPr>
          <p:nvPr/>
        </p:nvSpPr>
        <p:spPr bwMode="auto">
          <a:xfrm>
            <a:off x="5220072" y="3645024"/>
            <a:ext cx="2735460" cy="9048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latin typeface="黑体" pitchFamily="2" charset="-122"/>
              </a:rPr>
              <a:t>CPU</a:t>
            </a:r>
            <a:r>
              <a:rPr lang="zh-CN" altLang="en-US" sz="2400" dirty="0" smtClean="0">
                <a:latin typeface="黑体" pitchFamily="2" charset="-122"/>
              </a:rPr>
              <a:t>的结构和功能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516216" y="2060848"/>
            <a:ext cx="2088232" cy="9417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5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输入输出系统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16016" y="2132856"/>
            <a:ext cx="1601787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中央处理器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11560" y="3429000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860032" y="5157192"/>
            <a:ext cx="309721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10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控制单元的设计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7653696" y="4872152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控制单元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96912" y="4944160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ED24-F8B4-431E-A967-B77080B1143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课程特点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FF828-5C92-45A9-956A-2425B1B437D8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</a:rPr>
              <a:t>知识面广，内容多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</a:rPr>
              <a:t>看似具体，实则抽象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</a:rPr>
              <a:t>各章内容的独立与关联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</a:rPr>
              <a:t>软、硬结合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</a:rPr>
              <a:t>课程内容的工程性、技术性、实用性都比较强</a:t>
            </a:r>
          </a:p>
          <a:p>
            <a:pPr eaLnBrk="1" hangingPunct="1"/>
            <a:r>
              <a:rPr lang="zh-CN" altLang="en-US" smtClean="0"/>
              <a:t>模拟电路、数字电路以及数字逻辑</a:t>
            </a:r>
            <a:r>
              <a:rPr lang="zh-CN" altLang="en-US" smtClean="0">
                <a:latin typeface="黑体" pitchFamily="2" charset="-122"/>
              </a:rPr>
              <a:t>等知识的综合应用</a:t>
            </a:r>
          </a:p>
        </p:txBody>
      </p:sp>
      <p:pic>
        <p:nvPicPr>
          <p:cNvPr id="15365" name="Picture 5" descr="WB01744_"/>
          <p:cNvPicPr>
            <a:picLocks noChangeAspect="1" noChangeArrowheads="1"/>
          </p:cNvPicPr>
          <p:nvPr/>
        </p:nvPicPr>
        <p:blipFill>
          <a:blip r:embed="rId2" cstate="print"/>
          <a:srcRect l="21487" r="21078"/>
          <a:stretch>
            <a:fillRect/>
          </a:stretch>
        </p:blipFill>
        <p:spPr bwMode="auto">
          <a:xfrm>
            <a:off x="6516688" y="4306888"/>
            <a:ext cx="2232025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004-3DB1-4B15-A381-20E61BE3A46C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课程目的与任务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CEC7E-759C-40A1-97AC-A4D8FD69A9C3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124744"/>
            <a:ext cx="8856663" cy="54006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学习计算机系统的基本组成和工作机制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用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层次结构</a:t>
            </a:r>
            <a:r>
              <a:rPr lang="zh-CN" altLang="en-US" dirty="0" smtClean="0">
                <a:latin typeface="黑体" pitchFamily="2" charset="-122"/>
              </a:rPr>
              <a:t>的观点研究计算机结构及工作原理；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以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数据流</a:t>
            </a:r>
            <a:r>
              <a:rPr lang="zh-CN" altLang="en-US" dirty="0" smtClean="0">
                <a:latin typeface="黑体" pitchFamily="2" charset="-122"/>
              </a:rPr>
              <a:t>和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控制流</a:t>
            </a:r>
            <a:r>
              <a:rPr lang="zh-CN" altLang="en-US" dirty="0" smtClean="0">
                <a:latin typeface="黑体" pitchFamily="2" charset="-122"/>
              </a:rPr>
              <a:t>在计算机各部件之间的流动为线索，掌握计算机内部是怎样进行信息的加工与处理，完成给定任务的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学习计算机硬件系统中各大部件的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组成原理</a:t>
            </a:r>
            <a:r>
              <a:rPr lang="zh-CN" altLang="en-US" dirty="0" smtClean="0">
                <a:latin typeface="黑体" pitchFamily="2" charset="-122"/>
              </a:rPr>
              <a:t>、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逻辑实现</a:t>
            </a:r>
            <a:r>
              <a:rPr lang="zh-CN" altLang="en-US" dirty="0" smtClean="0">
                <a:latin typeface="黑体" pitchFamily="2" charset="-122"/>
              </a:rPr>
              <a:t>、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设计方法</a:t>
            </a:r>
            <a:r>
              <a:rPr lang="zh-CN" altLang="en-US" dirty="0" smtClean="0">
                <a:latin typeface="黑体" pitchFamily="2" charset="-122"/>
              </a:rPr>
              <a:t>及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互连构成整机</a:t>
            </a:r>
            <a:r>
              <a:rPr lang="zh-CN" altLang="en-US" dirty="0" smtClean="0">
                <a:latin typeface="黑体" pitchFamily="2" charset="-122"/>
              </a:rPr>
              <a:t>的技术；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培养对硬件系统的分析、设计、开发、使用和维护方面的能力，建立牢固的整机思想。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通过教学，进一步培养逻辑思维和推理能力；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通过实验和课程设计，提高动手能力；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鼓励有能力且有兴趣同学参加计算机系统能力大赛。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52B7-9B08-4F24-B2B1-39209DDF6D11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学什么？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怎么学？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how  to learn</a:t>
            </a:r>
            <a:r>
              <a:rPr lang="zh-CN" altLang="en-US" b="1" dirty="0" smtClean="0"/>
              <a:t>？）</a:t>
            </a:r>
            <a:endParaRPr lang="en-US" altLang="zh-CN" b="1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E2D4-0620-4802-B3F0-8E5E9C8207DF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 to learn</a:t>
            </a:r>
            <a:r>
              <a:rPr lang="zh-CN" altLang="en-US" smtClean="0"/>
              <a:t>？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A79A6-DEC2-4075-8F61-9AF7E53EBB5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设定一系列目标，逐一达到</a:t>
            </a:r>
            <a:endParaRPr lang="en-US" altLang="zh-CN" dirty="0" smtClean="0"/>
          </a:p>
          <a:p>
            <a:r>
              <a:rPr lang="zh-CN" altLang="en-US" dirty="0" smtClean="0"/>
              <a:t>学习总目标</a:t>
            </a:r>
            <a:endParaRPr lang="en-US" altLang="zh-CN" dirty="0" smtClean="0"/>
          </a:p>
          <a:p>
            <a:r>
              <a:rPr lang="zh-CN" altLang="en-US" dirty="0" smtClean="0"/>
              <a:t>学习具体目标</a:t>
            </a:r>
            <a:endParaRPr lang="en-US" altLang="zh-CN" dirty="0" smtClean="0"/>
          </a:p>
          <a:p>
            <a:r>
              <a:rPr lang="zh-CN" altLang="en-US" dirty="0" smtClean="0"/>
              <a:t>学习方法</a:t>
            </a:r>
            <a:endParaRPr lang="en-US" altLang="zh-CN" dirty="0" smtClean="0"/>
          </a:p>
          <a:p>
            <a:r>
              <a:rPr lang="zh-CN" altLang="en-US" dirty="0" smtClean="0"/>
              <a:t>教学安排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97AE-8086-4610-B88E-2F2C850E359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学习总目标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2D4D8-D156-4A45-8E84-418C6EC3E9E0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0682" y="1364523"/>
            <a:ext cx="8785225" cy="489585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</a:rPr>
              <a:t>掌握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单台</a:t>
            </a:r>
            <a:r>
              <a:rPr lang="zh-CN" altLang="en-US" sz="3200" dirty="0" smtClean="0">
                <a:latin typeface="黑体" pitchFamily="2" charset="-122"/>
              </a:rPr>
              <a:t>计算机的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完整</a:t>
            </a:r>
            <a:r>
              <a:rPr lang="zh-CN" altLang="en-US" sz="3200" dirty="0" smtClean="0">
                <a:latin typeface="黑体" pitchFamily="2" charset="-122"/>
              </a:rPr>
              <a:t>硬件系统的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基本</a:t>
            </a:r>
            <a:r>
              <a:rPr lang="zh-CN" altLang="en-US" sz="3200" dirty="0" smtClean="0">
                <a:latin typeface="黑体" pitchFamily="2" charset="-122"/>
              </a:rPr>
              <a:t>组成原理与内部运行机制。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单台</a:t>
            </a:r>
            <a:r>
              <a:rPr kumimoji="1" lang="zh-CN" altLang="en-US" sz="3200" dirty="0" smtClean="0">
                <a:latin typeface="黑体" pitchFamily="2" charset="-122"/>
              </a:rPr>
              <a:t>：非多机系统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完整</a:t>
            </a:r>
            <a:r>
              <a:rPr kumimoji="1" lang="zh-CN" altLang="en-US" sz="3200" dirty="0" smtClean="0">
                <a:latin typeface="黑体" pitchFamily="2" charset="-122"/>
              </a:rPr>
              <a:t>：计算机整机、全部的硬件功能部件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基本</a:t>
            </a:r>
            <a:r>
              <a:rPr kumimoji="1" lang="zh-CN" altLang="en-US" sz="3200" dirty="0" smtClean="0">
                <a:latin typeface="黑体" pitchFamily="2" charset="-122"/>
              </a:rPr>
              <a:t>：不一定是最高性能、最合理的组成，而是最基础的必要的组成部分</a:t>
            </a:r>
          </a:p>
          <a:p>
            <a:pPr eaLnBrk="1" hangingPunct="1"/>
            <a:r>
              <a:rPr kumimoji="1" lang="zh-CN" altLang="en-US" sz="3200" dirty="0" smtClean="0">
                <a:latin typeface="黑体" pitchFamily="2" charset="-122"/>
              </a:rPr>
              <a:t>培养计算机硬件系统的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分析能力</a:t>
            </a:r>
            <a:r>
              <a:rPr kumimoji="1" lang="zh-CN" altLang="en-US" sz="3200" dirty="0" smtClean="0">
                <a:latin typeface="黑体" pitchFamily="2" charset="-122"/>
              </a:rPr>
              <a:t>和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设计能力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E23-A16E-4D2B-B09F-04DA94A181F6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为什么学习计算机组成原理这门课？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why do we learn this course</a:t>
            </a:r>
            <a:r>
              <a:rPr lang="zh-CN" altLang="en-US" b="1" dirty="0" smtClean="0"/>
              <a:t>？）</a:t>
            </a:r>
            <a:endParaRPr lang="en-US" altLang="zh-CN" b="1" dirty="0" smtClean="0"/>
          </a:p>
          <a:p>
            <a:r>
              <a:rPr lang="zh-CN" altLang="en-US" dirty="0" smtClean="0"/>
              <a:t>学什么？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7EA0-A239-41D5-B325-2175E92810C3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学习具体目标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BDBCF-A016-4394-A544-9C758518CA0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掌握计算机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硬件系统的典型结构</a:t>
            </a:r>
            <a:r>
              <a:rPr lang="zh-CN" altLang="en-US" sz="2400" dirty="0" smtClean="0">
                <a:latin typeface="黑体" pitchFamily="2" charset="-122"/>
              </a:rPr>
              <a:t>，计算机的基本组成与各部件的基本功能；理解用层次结构描述硬件、软件系统的关系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总线的基本概念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存储系统</a:t>
            </a:r>
            <a:r>
              <a:rPr lang="zh-CN" altLang="en-US" sz="2400" dirty="0" smtClean="0">
                <a:latin typeface="黑体" pitchFamily="2" charset="-122"/>
              </a:rPr>
              <a:t>的组成、性能指标、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工作原理与过程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掌握输入</a:t>
            </a:r>
            <a:r>
              <a:rPr lang="en-US" altLang="zh-CN" sz="2400" dirty="0" smtClean="0">
                <a:latin typeface="黑体" pitchFamily="2" charset="-122"/>
              </a:rPr>
              <a:t>/</a:t>
            </a:r>
            <a:r>
              <a:rPr lang="zh-CN" altLang="en-US" sz="2400" dirty="0" smtClean="0">
                <a:latin typeface="黑体" pitchFamily="2" charset="-122"/>
              </a:rPr>
              <a:t>输出系统的作用、输入</a:t>
            </a:r>
            <a:r>
              <a:rPr lang="en-US" altLang="zh-CN" sz="2400" dirty="0" smtClean="0">
                <a:latin typeface="黑体" pitchFamily="2" charset="-122"/>
              </a:rPr>
              <a:t>/</a:t>
            </a:r>
            <a:r>
              <a:rPr lang="zh-CN" altLang="en-US" sz="2400" dirty="0" smtClean="0">
                <a:latin typeface="黑体" pitchFamily="2" charset="-122"/>
              </a:rPr>
              <a:t>输出接口、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输入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输出控制方法</a:t>
            </a:r>
            <a:endParaRPr lang="en-US" altLang="zh-CN" sz="2400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掌握信息的数字化表示方法与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运算方法</a:t>
            </a:r>
            <a:r>
              <a:rPr lang="zh-CN" altLang="en-US" sz="2400" dirty="0" smtClean="0">
                <a:latin typeface="黑体" pitchFamily="2" charset="-122"/>
              </a:rPr>
              <a:t>；掌握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运算器的基本组成与工作过程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指令系统的指令格式设计与寻址方式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的结构、指令周期和指令流水以及终端系统</a:t>
            </a:r>
            <a:r>
              <a:rPr lang="zh-CN" altLang="en-US" sz="2400" dirty="0" smtClean="0">
                <a:latin typeface="黑体" pitchFamily="2" charset="-122"/>
              </a:rPr>
              <a:t>；</a:t>
            </a:r>
            <a:endParaRPr lang="en-US" altLang="zh-CN" sz="2400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学会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控制单元的功能、控制单元的设计、组合逻辑设计和微程序设计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E08-6607-4428-8904-F592288E1490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9A051-E857-4E9E-A6FF-C9C25F019625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/>
              <a:t>以“</a:t>
            </a:r>
            <a:r>
              <a:rPr lang="zh-CN" altLang="en-US" dirty="0" smtClean="0">
                <a:solidFill>
                  <a:srgbClr val="0033CC"/>
                </a:solidFill>
              </a:rPr>
              <a:t>抽象</a:t>
            </a:r>
            <a:r>
              <a:rPr lang="zh-CN" altLang="en-US" dirty="0" smtClean="0"/>
              <a:t>”的观点看问题：</a:t>
            </a:r>
            <a:r>
              <a:rPr lang="zh-CN" altLang="en-US" dirty="0" smtClean="0">
                <a:latin typeface="黑体" pitchFamily="49" charset="-122"/>
              </a:rPr>
              <a:t>注意力不应完全放在实例、线路的具体细节内容。要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</a:rPr>
              <a:t>掌握硬件组成的原理知识，技术思路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黑体" pitchFamily="49" charset="-122"/>
              </a:rPr>
              <a:t>从功能部件入手</a:t>
            </a:r>
            <a:r>
              <a:rPr lang="zh-CN" altLang="en-US" dirty="0" smtClean="0">
                <a:latin typeface="黑体" pitchFamily="49" charset="-122"/>
              </a:rPr>
              <a:t>，学习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</a:rPr>
              <a:t>各自的组成、设计与工作原理</a:t>
            </a:r>
            <a:r>
              <a:rPr lang="zh-CN" altLang="en-US" dirty="0" smtClean="0">
                <a:latin typeface="黑体" pitchFamily="49" charset="-122"/>
              </a:rPr>
              <a:t>，但要注重各部件之间的联系，牢固建立起</a:t>
            </a:r>
            <a:r>
              <a:rPr lang="zh-CN" altLang="en-US" dirty="0" smtClean="0">
                <a:solidFill>
                  <a:srgbClr val="FF0066"/>
                </a:solidFill>
                <a:latin typeface="黑体" pitchFamily="49" charset="-122"/>
              </a:rPr>
              <a:t>整机思想</a:t>
            </a:r>
            <a:r>
              <a:rPr lang="zh-CN" altLang="en-US" dirty="0" smtClean="0">
                <a:latin typeface="黑体" pitchFamily="49" charset="-122"/>
              </a:rPr>
              <a:t>；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注意理论与实践相结合，注意能力的培养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注意硬软件结合。注重指令系统的作用。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多看资料，</a:t>
            </a:r>
            <a:r>
              <a:rPr lang="zh-CN" altLang="en-US" dirty="0" smtClean="0">
                <a:solidFill>
                  <a:srgbClr val="0033CC"/>
                </a:solidFill>
                <a:latin typeface="黑体" pitchFamily="49" charset="-122"/>
              </a:rPr>
              <a:t>多做练习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关注新技术、新动向，以适应计算机发展快的需要</a:t>
            </a:r>
            <a:endParaRPr lang="zh-CN" altLang="en-US" dirty="0" smtClean="0">
              <a:solidFill>
                <a:srgbClr val="0033CC"/>
              </a:solidFill>
              <a:latin typeface="黑体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053-2717-4EC5-9E9C-EF7F43A7952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学习方法（续）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2AAA2-1183-48CF-A5AD-8573D63E72C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96752"/>
            <a:ext cx="8496300" cy="504031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抓住重点，解决难点：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存储器部分（内存和</a:t>
            </a:r>
            <a:r>
              <a:rPr lang="en-US" altLang="zh-CN" dirty="0" smtClean="0">
                <a:latin typeface="黑体" pitchFamily="2" charset="-122"/>
              </a:rPr>
              <a:t>Cache</a:t>
            </a:r>
            <a:r>
              <a:rPr lang="zh-CN" altLang="en-US" dirty="0" smtClean="0">
                <a:latin typeface="黑体" pitchFamily="2" charset="-122"/>
              </a:rPr>
              <a:t>的组成与工作过程；存储器逻辑设计）</a:t>
            </a:r>
            <a:endParaRPr lang="en-US" altLang="zh-CN" dirty="0" smtClean="0">
              <a:latin typeface="黑体" pitchFamily="2" charset="-122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I/O</a:t>
            </a:r>
            <a:r>
              <a:rPr lang="zh-CN" altLang="en-US" dirty="0" smtClean="0">
                <a:latin typeface="黑体" pitchFamily="2" charset="-122"/>
              </a:rPr>
              <a:t>系统部分（中断机制；</a:t>
            </a:r>
            <a:r>
              <a:rPr lang="en-US" altLang="zh-CN" dirty="0" smtClean="0">
                <a:latin typeface="黑体" pitchFamily="2" charset="-122"/>
              </a:rPr>
              <a:t>DMA</a:t>
            </a:r>
            <a:r>
              <a:rPr lang="zh-CN" altLang="en-US" dirty="0" smtClean="0">
                <a:latin typeface="黑体" pitchFamily="2" charset="-122"/>
              </a:rPr>
              <a:t>）</a:t>
            </a:r>
            <a:endParaRPr lang="en-US" altLang="zh-CN" dirty="0" smtClean="0">
              <a:latin typeface="黑体" pitchFamily="2" charset="-122"/>
            </a:endParaRPr>
          </a:p>
          <a:p>
            <a:pPr lvl="1" algn="just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运算器部分（运算方法；加法器；运算器组成与工作过程）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指令系统部分（指令格式、指令系统综合分析）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</a:rPr>
              <a:t>部分（数据通路结构；指令流水；指令流程设计；</a:t>
            </a:r>
            <a:r>
              <a:rPr lang="en-US" altLang="zh-CN" dirty="0" smtClean="0">
                <a:latin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</a:rPr>
              <a:t>设计）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783-9B7B-4906-9181-E98D277CBE17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学习方法（续）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EFF1B-04CA-4142-AAC0-649872568369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知识：需要理解、记忆、积累、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              联想、对比、抓重点</a:t>
            </a:r>
            <a:r>
              <a:rPr lang="zh-CN" altLang="en-US" sz="3200" smtClean="0">
                <a:solidFill>
                  <a:srgbClr val="CC00FF"/>
                </a:solidFill>
              </a:rPr>
              <a:t> </a:t>
            </a:r>
          </a:p>
          <a:p>
            <a:pPr eaLnBrk="1" hangingPunct="1"/>
            <a:r>
              <a:rPr lang="zh-CN" altLang="en-US" sz="3200" smtClean="0">
                <a:solidFill>
                  <a:srgbClr val="0000FF"/>
                </a:solidFill>
              </a:rPr>
              <a:t>技能：需要训练、经验、方法、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              技巧、抓特点 </a:t>
            </a:r>
          </a:p>
          <a:p>
            <a:pPr eaLnBrk="1" hangingPunct="1"/>
            <a:r>
              <a:rPr lang="zh-CN" altLang="en-US" sz="3200" smtClean="0">
                <a:solidFill>
                  <a:srgbClr val="FF0000"/>
                </a:solidFill>
              </a:rPr>
              <a:t>思路：逻辑思维、形象思维、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              归纳总结</a:t>
            </a:r>
            <a:r>
              <a:rPr lang="zh-CN" altLang="en-US" sz="3200" smtClean="0">
                <a:solidFill>
                  <a:srgbClr val="CC00FF"/>
                </a:solidFill>
              </a:rPr>
              <a:t> </a:t>
            </a:r>
            <a:endParaRPr lang="zh-CN" altLang="en-US" sz="3200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3860800"/>
            <a:ext cx="19446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CBA0-167B-4B17-8A4F-3229C478F36C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参考资料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A29EB-CCC6-418B-9F8C-B907A2F0F9AE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925" y="1125538"/>
            <a:ext cx="8353425" cy="48958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dirty="0" err="1" smtClean="0">
                <a:latin typeface="黑体" pitchFamily="2" charset="-122"/>
              </a:rPr>
              <a:t>D.A.Patterson</a:t>
            </a:r>
            <a:r>
              <a:rPr lang="en-US" altLang="zh-CN" dirty="0" smtClean="0">
                <a:latin typeface="黑体" pitchFamily="2" charset="-122"/>
              </a:rPr>
              <a:t>, </a:t>
            </a:r>
            <a:r>
              <a:rPr lang="en-US" altLang="zh-CN" dirty="0" err="1" smtClean="0">
                <a:latin typeface="黑体" pitchFamily="2" charset="-122"/>
              </a:rPr>
              <a:t>J.L.Hennessy</a:t>
            </a:r>
            <a:r>
              <a:rPr lang="en-US" altLang="zh-CN" dirty="0" smtClean="0">
                <a:latin typeface="黑体" pitchFamily="2" charset="-122"/>
              </a:rPr>
              <a:t>, Computer Organization and Design,</a:t>
            </a:r>
            <a:r>
              <a:rPr lang="zh-CN" altLang="en-US" dirty="0" smtClean="0">
                <a:latin typeface="黑体" pitchFamily="2" charset="-122"/>
              </a:rPr>
              <a:t>机械工业出版社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唐朔飞，计算机组成原理，高等教育出版社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王爱英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计算机组成与结构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清华大学出版社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白中英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计算机组成原理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科学出版社</a:t>
            </a:r>
          </a:p>
          <a:p>
            <a:pPr eaLnBrk="1" hangingPunct="1"/>
            <a:r>
              <a:rPr lang="zh-CN" altLang="en-US" dirty="0" smtClean="0"/>
              <a:t>袁静波．</a:t>
            </a:r>
            <a:r>
              <a:rPr lang="zh-CN" altLang="en-US" dirty="0" smtClean="0">
                <a:latin typeface="黑体" pitchFamily="2" charset="-122"/>
              </a:rPr>
              <a:t>计算机组成与结构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机械工业出版社 </a:t>
            </a:r>
            <a:r>
              <a:rPr lang="zh-CN" altLang="en-US" dirty="0" smtClean="0">
                <a:latin typeface="Times New Roman" pitchFamily="18" charset="0"/>
              </a:rPr>
              <a:t> </a:t>
            </a:r>
            <a:endParaRPr lang="zh-CN" altLang="en-US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William Stallings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</a:t>
            </a:r>
            <a:r>
              <a:rPr lang="en-US" altLang="zh-CN" dirty="0" smtClean="0">
                <a:latin typeface="黑体" pitchFamily="2" charset="-122"/>
              </a:rPr>
              <a:t>Computer Organization and Architecture, Design for performance</a:t>
            </a:r>
            <a:r>
              <a:rPr lang="zh-CN" altLang="en-US" dirty="0" smtClean="0">
                <a:latin typeface="黑体" pitchFamily="2" charset="-122"/>
              </a:rPr>
              <a:t>，高等教育出版社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蒋本珊．计算机组成原理．清华大学出版社</a:t>
            </a:r>
          </a:p>
        </p:txBody>
      </p:sp>
      <p:pic>
        <p:nvPicPr>
          <p:cNvPr id="23557" name="Picture 4" descr="BS0055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4508500"/>
            <a:ext cx="1692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2E82-8F2A-46F2-99B1-495AEC020813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教学安排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56BD12-D8FF-4EEC-A3BD-4341619CCE72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先修课：</a:t>
            </a:r>
            <a:r>
              <a:rPr kumimoji="1" lang="zh-CN" altLang="en-US" sz="2400" dirty="0" smtClean="0">
                <a:solidFill>
                  <a:srgbClr val="FF3300"/>
                </a:solidFill>
              </a:rPr>
              <a:t>汇编语言；数字逻辑；</a:t>
            </a:r>
            <a:endParaRPr kumimoji="1" lang="en-US" altLang="zh-CN" sz="2400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相关课：</a:t>
            </a:r>
            <a:r>
              <a:rPr kumimoji="1" lang="zh-CN" altLang="en-US" sz="2400" dirty="0" smtClean="0">
                <a:solidFill>
                  <a:srgbClr val="FF3300"/>
                </a:solidFill>
              </a:rPr>
              <a:t>计算机系统结构；</a:t>
            </a:r>
            <a:r>
              <a:rPr kumimoji="1" lang="zh-CN" altLang="en-US" sz="2400" dirty="0" smtClean="0"/>
              <a:t>操作系统；计算机接口技术；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33CC"/>
                </a:solidFill>
              </a:rPr>
              <a:t>教学重点：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主存储器（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）；高速缓冲存储器（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）；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输入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输出系统（中断、</a:t>
            </a:r>
            <a:r>
              <a:rPr kumimoji="1" lang="en-US" altLang="zh-CN" sz="2400" dirty="0" smtClean="0"/>
              <a:t>DMA</a:t>
            </a:r>
            <a:r>
              <a:rPr kumimoji="1" lang="zh-CN" altLang="en-US" sz="2400" dirty="0" smtClean="0"/>
              <a:t>）（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）；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运算方法（</a:t>
            </a:r>
            <a:r>
              <a:rPr kumimoji="1" lang="en-US" altLang="zh-CN" sz="2400" dirty="0" smtClean="0"/>
              <a:t>6</a:t>
            </a:r>
            <a:r>
              <a:rPr kumimoji="1" lang="zh-CN" altLang="en-US" sz="2400" dirty="0" smtClean="0"/>
              <a:t>）；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指令系统（</a:t>
            </a:r>
            <a:r>
              <a:rPr kumimoji="1" lang="en-US" altLang="zh-CN" sz="2400" dirty="0" smtClean="0"/>
              <a:t>7</a:t>
            </a:r>
            <a:r>
              <a:rPr kumimoji="1"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400" dirty="0" smtClean="0"/>
              <a:t>CPU</a:t>
            </a:r>
            <a:r>
              <a:rPr kumimoji="1" lang="zh-CN" altLang="en-US" sz="2400" dirty="0" smtClean="0"/>
              <a:t>的结构和功能（</a:t>
            </a:r>
            <a:r>
              <a:rPr kumimoji="1" lang="en-US" altLang="zh-CN" sz="2400" dirty="0" smtClean="0"/>
              <a:t>8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dirty="0" smtClean="0"/>
              <a:t>控制器（</a:t>
            </a:r>
            <a:r>
              <a:rPr kumimoji="1" lang="en-US" altLang="zh-CN" sz="2400" dirty="0" smtClean="0"/>
              <a:t>9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10</a:t>
            </a:r>
            <a:r>
              <a:rPr kumimoji="1" lang="zh-CN" altLang="en-US" sz="2400" dirty="0" smtClean="0"/>
              <a:t>）；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实验：</a:t>
            </a:r>
            <a:r>
              <a:rPr kumimoji="1" lang="zh-CN" altLang="en-US" sz="2400" dirty="0" smtClean="0"/>
              <a:t>运算器实验；存储器实验；控制器实验；中断实验、模型机实验等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33CC"/>
                </a:solidFill>
              </a:rPr>
              <a:t>成绩评定：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考试课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FF0066"/>
                </a:solidFill>
              </a:rPr>
              <a:t>平时（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20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％）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实验（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10%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）＋考试（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70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％）</a:t>
            </a:r>
            <a:endParaRPr lang="zh-CN" altLang="en-US" sz="2400" dirty="0" smtClean="0">
              <a:solidFill>
                <a:srgbClr val="FF0066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D19-C395-4B5C-8548-0BE301E11187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学什么？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b="1" dirty="0" smtClean="0"/>
              <a:t>达到什么要求？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what requirement to achieve?</a:t>
            </a:r>
            <a:r>
              <a:rPr lang="zh-CN" altLang="en-US" b="1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2262-4E2D-4AB9-8AB9-71B9E701336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requirements?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7C2B5-F3E7-4070-9A66-7FAEEB6ACD45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完成上述目标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独立完成大作业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独立完成课程设计</a:t>
            </a:r>
            <a:endParaRPr lang="en-US" altLang="zh-CN" dirty="0" smtClean="0"/>
          </a:p>
          <a:p>
            <a:r>
              <a:rPr lang="zh-CN" altLang="en-US" dirty="0" smtClean="0"/>
              <a:t>达到总目标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设计实现单机的整机系统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设计整机及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的基本方法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9EA9-EB8F-43D2-9497-41A824BE7FB1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大作业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3525F-DFAE-4634-AC0C-37952BCE37D2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340768"/>
            <a:ext cx="8785225" cy="86409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1" lang="zh-CN" altLang="en-US" dirty="0" smtClean="0"/>
              <a:t>收集最新硬件发展技术及可能的发展趋势， 总结并形成报告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05216" y="1916113"/>
            <a:ext cx="7489825" cy="2311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latin typeface="黑体" pitchFamily="2" charset="-122"/>
              </a:rPr>
              <a:t>报告内容与格式：</a:t>
            </a:r>
          </a:p>
          <a:p>
            <a:r>
              <a:rPr lang="zh-CN" altLang="en-US" sz="2400" dirty="0">
                <a:solidFill>
                  <a:srgbClr val="FF3300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题目</a:t>
            </a:r>
            <a:r>
              <a:rPr lang="zh-CN" altLang="en-US" sz="2400" dirty="0">
                <a:latin typeface="黑体" pitchFamily="2" charset="-122"/>
              </a:rPr>
              <a:t>（自拟）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中英文摘要</a:t>
            </a:r>
            <a:r>
              <a:rPr lang="zh-CN" altLang="en-US" sz="2400" dirty="0">
                <a:latin typeface="黑体" pitchFamily="2" charset="-122"/>
              </a:rPr>
              <a:t>（不超过</a:t>
            </a:r>
            <a:r>
              <a:rPr lang="en-US" altLang="zh-CN" sz="2400" dirty="0">
                <a:latin typeface="黑体" pitchFamily="2" charset="-122"/>
              </a:rPr>
              <a:t>150</a:t>
            </a:r>
            <a:r>
              <a:rPr lang="zh-CN" altLang="en-US" sz="2400" dirty="0">
                <a:latin typeface="黑体" pitchFamily="2" charset="-122"/>
              </a:rPr>
              <a:t>个汉字）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正文</a:t>
            </a:r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（</a:t>
            </a:r>
            <a:r>
              <a:rPr lang="zh-CN" altLang="en-US" sz="2400" dirty="0">
                <a:latin typeface="黑体" pitchFamily="2" charset="-122"/>
              </a:rPr>
              <a:t>相应硬件技术、特点及发展；如果能给出你自己的观点更好）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参考文献</a:t>
            </a:r>
            <a:r>
              <a:rPr lang="zh-CN" altLang="en-US" sz="2400" dirty="0">
                <a:latin typeface="黑体" pitchFamily="2" charset="-122"/>
              </a:rPr>
              <a:t>（按国家标准格式书写）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07950" y="4292600"/>
            <a:ext cx="88566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要求：</a:t>
            </a:r>
            <a:r>
              <a:rPr lang="zh-CN" altLang="en-US" sz="2400" dirty="0">
                <a:latin typeface="黑体" pitchFamily="2" charset="-122"/>
              </a:rPr>
              <a:t>可选一个或两个主题，</a:t>
            </a:r>
            <a:r>
              <a:rPr lang="zh-CN" altLang="en-US" sz="2400" dirty="0" smtClean="0">
                <a:latin typeface="黑体" pitchFamily="2" charset="-122"/>
              </a:rPr>
              <a:t>如</a:t>
            </a:r>
            <a:r>
              <a:rPr lang="en-US" altLang="zh-CN" sz="2400" dirty="0" smtClean="0">
                <a:latin typeface="黑体" pitchFamily="2" charset="-122"/>
              </a:rPr>
              <a:t>CPU</a:t>
            </a:r>
            <a:r>
              <a:rPr lang="zh-CN" altLang="en-US" sz="2400" dirty="0" smtClean="0">
                <a:latin typeface="黑体" pitchFamily="2" charset="-122"/>
              </a:rPr>
              <a:t>设计，存储器</a:t>
            </a:r>
            <a:r>
              <a:rPr lang="zh-CN" altLang="en-US" sz="2400" dirty="0">
                <a:latin typeface="黑体" pitchFamily="2" charset="-122"/>
              </a:rPr>
              <a:t>的发展、控制器新技术等；用</a:t>
            </a:r>
            <a:r>
              <a:rPr lang="en-US" altLang="zh-CN" sz="2400" dirty="0">
                <a:latin typeface="黑体" pitchFamily="2" charset="-122"/>
              </a:rPr>
              <a:t>A4</a:t>
            </a:r>
            <a:r>
              <a:rPr lang="zh-CN" altLang="en-US" sz="2400" dirty="0">
                <a:latin typeface="黑体" pitchFamily="2" charset="-122"/>
              </a:rPr>
              <a:t>纸打印，</a:t>
            </a:r>
            <a:r>
              <a:rPr lang="en-US" altLang="zh-CN" sz="2400" dirty="0">
                <a:latin typeface="黑体" pitchFamily="2" charset="-122"/>
              </a:rPr>
              <a:t>5</a:t>
            </a:r>
            <a:r>
              <a:rPr lang="zh-CN" altLang="en-US" sz="2400" dirty="0">
                <a:latin typeface="黑体" pitchFamily="2" charset="-122"/>
              </a:rPr>
              <a:t>号字，</a:t>
            </a:r>
            <a:r>
              <a:rPr lang="en-US" altLang="zh-CN" sz="2400" dirty="0">
                <a:latin typeface="黑体" pitchFamily="2" charset="-122"/>
              </a:rPr>
              <a:t>4000</a:t>
            </a:r>
            <a:r>
              <a:rPr lang="zh-CN" altLang="en-US" sz="2400" dirty="0">
                <a:latin typeface="黑体" pitchFamily="2" charset="-122"/>
              </a:rPr>
              <a:t>－</a:t>
            </a:r>
            <a:r>
              <a:rPr lang="en-US" altLang="zh-CN" sz="2400" dirty="0">
                <a:latin typeface="黑体" pitchFamily="2" charset="-122"/>
              </a:rPr>
              <a:t>6000</a:t>
            </a:r>
            <a:r>
              <a:rPr lang="zh-CN" altLang="en-US" sz="2400" dirty="0">
                <a:latin typeface="黑体" pitchFamily="2" charset="-122"/>
              </a:rPr>
              <a:t>字；参考文献不少于</a:t>
            </a:r>
            <a:r>
              <a:rPr lang="en-US" altLang="zh-CN" sz="2400" dirty="0">
                <a:latin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</a:rPr>
              <a:t>个，网页、书、文章等均可作为参考资料。独立完成，不得雷同。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周交打印稿，同时电子版上传邮箱（学委收集，以班级为单位）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19EE-FA6B-4849-BCC8-06DFDA7B75D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思考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4098C-1B9B-4628-B527-AF16F323EC4E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188" y="1917700"/>
            <a:ext cx="49688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本课程的主要内容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本课程的学习目标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本课程的学习方法</a:t>
            </a:r>
          </a:p>
        </p:txBody>
      </p:sp>
      <p:pic>
        <p:nvPicPr>
          <p:cNvPr id="27653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981075"/>
            <a:ext cx="8620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323850" y="3763963"/>
            <a:ext cx="8281988" cy="1393825"/>
          </a:xfrm>
          <a:prstGeom prst="rect">
            <a:avLst/>
          </a:prstGeom>
          <a:noFill/>
          <a:ln w="38100" cap="rnd">
            <a:solidFill>
              <a:srgbClr val="FF0066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3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kumimoji="0" lang="zh-CN" altLang="en-US" sz="36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思考：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kumimoji="0" lang="zh-CN" altLang="en-US" sz="3200" b="0" dirty="0">
                <a:solidFill>
                  <a:srgbClr val="0033CC"/>
                </a:solidFill>
                <a:latin typeface="Arial" charset="0"/>
                <a:ea typeface="隶书" pitchFamily="49" charset="-122"/>
              </a:rPr>
              <a:t>“</a:t>
            </a: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计算机若想工作</a:t>
            </a:r>
            <a:r>
              <a:rPr kumimoji="0" lang="zh-CN" altLang="en-US" sz="3200" b="0" dirty="0">
                <a:solidFill>
                  <a:srgbClr val="0033CC"/>
                </a:solidFill>
                <a:latin typeface="Arial" charset="0"/>
                <a:ea typeface="隶书" pitchFamily="49" charset="-122"/>
              </a:rPr>
              <a:t>”</a:t>
            </a: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需解决哪些问题</a:t>
            </a:r>
            <a:r>
              <a:rPr kumimoji="0" lang="zh-CN" altLang="en-US" sz="36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555875" y="836613"/>
            <a:ext cx="427355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4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你知道了吗？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E55-F6FC-462D-AE3E-F52DCA4F82FD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9299575" cy="863600"/>
          </a:xfrm>
        </p:spPr>
        <p:txBody>
          <a:bodyPr/>
          <a:lstStyle/>
          <a:p>
            <a:r>
              <a:rPr lang="en-US" altLang="zh-CN" dirty="0" smtClean="0"/>
              <a:t>Why do we learn this course?</a:t>
            </a:r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622B1-7A11-4B7B-B44E-D8C9F1F5ECA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12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3A9B-251D-4B84-B7B1-0399B4A04BFB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ACEED-B18E-426F-A24A-F8832DC594F9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pic>
        <p:nvPicPr>
          <p:cNvPr id="1028" name="Picture 3" descr="萬用卡0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76200" y="6021388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FFCC00"/>
                </a:solidFill>
                <a:latin typeface="Comic Sans MS" pitchFamily="66" charset="0"/>
                <a:ea typeface="MS Mincho" pitchFamily="49" charset="-128"/>
              </a:rPr>
              <a:t>Where there is a will,there is a way</a:t>
            </a: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179388" y="1412875"/>
            <a:ext cx="52927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6600"/>
                </a:solidFill>
                <a:ea typeface="华文行楷" pitchFamily="2" charset="-122"/>
              </a:rPr>
              <a:t>让知识变为财富，</a:t>
            </a:r>
          </a:p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6600"/>
                </a:solidFill>
                <a:ea typeface="华文行楷" pitchFamily="2" charset="-122"/>
              </a:rPr>
              <a:t>      让学习改变人生！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75275" y="2060575"/>
            <a:ext cx="3733800" cy="3505200"/>
            <a:chOff x="3250" y="1979"/>
            <a:chExt cx="2352" cy="2208"/>
          </a:xfrm>
        </p:grpSpPr>
        <p:graphicFrame>
          <p:nvGraphicFramePr>
            <p:cNvPr id="1026" name="Object 11"/>
            <p:cNvGraphicFramePr>
              <a:graphicFrameLocks noChangeAspect="1"/>
            </p:cNvGraphicFramePr>
            <p:nvPr/>
          </p:nvGraphicFramePr>
          <p:xfrm>
            <a:off x="3250" y="2747"/>
            <a:ext cx="2112" cy="1440"/>
          </p:xfrm>
          <a:graphic>
            <a:graphicData uri="http://schemas.openxmlformats.org/presentationml/2006/ole">
              <p:oleObj spid="_x0000_s1026" name="Clip" r:id="rId5" imgW="4716000" imgH="3542760" progId="">
                <p:embed/>
              </p:oleObj>
            </a:graphicData>
          </a:graphic>
        </p:graphicFrame>
        <p:sp>
          <p:nvSpPr>
            <p:cNvPr id="1033" name="AutoShape 12"/>
            <p:cNvSpPr>
              <a:spLocks noChangeArrowheads="1"/>
            </p:cNvSpPr>
            <p:nvPr/>
          </p:nvSpPr>
          <p:spPr bwMode="auto">
            <a:xfrm>
              <a:off x="3778" y="1979"/>
              <a:ext cx="1824" cy="864"/>
            </a:xfrm>
            <a:prstGeom prst="cloudCallout">
              <a:avLst>
                <a:gd name="adj1" fmla="val 37718"/>
                <a:gd name="adj2" fmla="val -39352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7FF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400">
                  <a:solidFill>
                    <a:schemeClr val="tx2"/>
                  </a:solidFill>
                  <a:latin typeface="Arial" charset="0"/>
                  <a:ea typeface="华文新魏" pitchFamily="2" charset="-122"/>
                </a:rPr>
                <a:t>到底我该怎么做呢？</a:t>
              </a:r>
            </a:p>
          </p:txBody>
        </p:sp>
      </p:grpSp>
      <p:sp>
        <p:nvSpPr>
          <p:cNvPr id="1032" name="WordArt 15"/>
          <p:cNvSpPr>
            <a:spLocks noChangeArrowheads="1" noChangeShapeType="1" noTextEdit="1"/>
          </p:cNvSpPr>
          <p:nvPr/>
        </p:nvSpPr>
        <p:spPr bwMode="auto">
          <a:xfrm>
            <a:off x="0" y="3573463"/>
            <a:ext cx="4500563" cy="1439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能力</a:t>
            </a:r>
          </a:p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  ＝意识＋知识＋技能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091-6D57-47B3-B686-9BCDDF770C45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541AE-9366-43EF-B900-595DCAD05B29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28675" name="WordArt 2"/>
          <p:cNvSpPr>
            <a:spLocks noChangeArrowheads="1" noChangeShapeType="1" noTextEdit="1"/>
          </p:cNvSpPr>
          <p:nvPr/>
        </p:nvSpPr>
        <p:spPr bwMode="auto">
          <a:xfrm>
            <a:off x="2124075" y="1700213"/>
            <a:ext cx="4535488" cy="1728787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  <p:sp>
        <p:nvSpPr>
          <p:cNvPr id="28676" name="WordArt 3"/>
          <p:cNvSpPr>
            <a:spLocks noChangeArrowheads="1" noChangeShapeType="1" noTextEdit="1"/>
          </p:cNvSpPr>
          <p:nvPr/>
        </p:nvSpPr>
        <p:spPr bwMode="auto">
          <a:xfrm>
            <a:off x="1331913" y="3429000"/>
            <a:ext cx="6534150" cy="20796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72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Any Question ?</a:t>
            </a:r>
            <a:endParaRPr lang="zh-CN" altLang="en-US" sz="72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C22-5CAE-4FE2-8F76-D9D848D8E4AC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413" cy="863600"/>
          </a:xfrm>
        </p:spPr>
        <p:txBody>
          <a:bodyPr/>
          <a:lstStyle/>
          <a:p>
            <a:r>
              <a:rPr lang="en-US" altLang="zh-CN" dirty="0" smtClean="0"/>
              <a:t>Why do we learn?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CD777-CE03-4279-B0FB-9F38E3F5A2F3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超级计算机（信心）</a:t>
            </a:r>
            <a:endParaRPr lang="en-US" altLang="zh-CN" dirty="0" smtClean="0"/>
          </a:p>
          <a:p>
            <a:r>
              <a:rPr lang="zh-CN" altLang="en-US" dirty="0" smtClean="0"/>
              <a:t>芯片设计（希望）</a:t>
            </a:r>
            <a:endParaRPr lang="en-US" altLang="zh-CN" dirty="0" smtClean="0"/>
          </a:p>
          <a:p>
            <a:r>
              <a:rPr kumimoji="1" lang="zh-CN" altLang="en-US" dirty="0" smtClean="0"/>
              <a:t>计算机专业层次结构中的位置（位置）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本课程的性质（特点）</a:t>
            </a:r>
            <a:endParaRPr kumimoji="1" lang="en-US" altLang="zh-CN" dirty="0" smtClean="0"/>
          </a:p>
          <a:p>
            <a:r>
              <a:rPr lang="zh-CN" altLang="en-US" dirty="0" smtClean="0"/>
              <a:t>计算机组成原理知识的应用（作用）</a:t>
            </a:r>
            <a:endParaRPr lang="en-US" altLang="zh-CN" dirty="0" smtClean="0"/>
          </a:p>
          <a:p>
            <a:r>
              <a:rPr lang="zh-CN" altLang="en-US" dirty="0" smtClean="0"/>
              <a:t>设计单机的整机系统（总目标）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D62-F392-4F7A-98E5-7DDED454070A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lum bright="-16000" contrast="25000"/>
          </a:blip>
          <a:srcRect/>
          <a:stretch>
            <a:fillRect/>
          </a:stretch>
        </p:blipFill>
        <p:spPr bwMode="auto">
          <a:xfrm>
            <a:off x="467544" y="188640"/>
            <a:ext cx="83439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BFA6-628B-4AA2-BC2E-694CF5AED0A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07412" cy="863600"/>
          </a:xfrm>
        </p:spPr>
        <p:txBody>
          <a:bodyPr/>
          <a:lstStyle/>
          <a:p>
            <a:pPr eaLnBrk="1" hangingPunct="1"/>
            <a:r>
              <a:rPr kumimoji="1" lang="zh-CN" altLang="en-US" sz="3600" smtClean="0"/>
              <a:t>本课程在计算机专业层次结构中的位置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23446-F330-4A83-9D0C-BFDE68947A5A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cxnSp>
        <p:nvCxnSpPr>
          <p:cNvPr id="7172" name="AutoShape 20"/>
          <p:cNvCxnSpPr>
            <a:cxnSpLocks noChangeShapeType="1"/>
            <a:stCxn id="238597" idx="2"/>
            <a:endCxn id="238598" idx="0"/>
          </p:cNvCxnSpPr>
          <p:nvPr/>
        </p:nvCxnSpPr>
        <p:spPr bwMode="auto">
          <a:xfrm>
            <a:off x="3060700" y="1447849"/>
            <a:ext cx="0" cy="27622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3" name="AutoShape 23"/>
          <p:cNvCxnSpPr>
            <a:cxnSpLocks noChangeShapeType="1"/>
            <a:stCxn id="238599" idx="2"/>
            <a:endCxn id="238601" idx="0"/>
          </p:cNvCxnSpPr>
          <p:nvPr/>
        </p:nvCxnSpPr>
        <p:spPr bwMode="auto">
          <a:xfrm>
            <a:off x="2063750" y="2690861"/>
            <a:ext cx="0" cy="29527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4" name="AutoShape 24"/>
          <p:cNvCxnSpPr>
            <a:cxnSpLocks noChangeShapeType="1"/>
            <a:stCxn id="238600" idx="2"/>
            <a:endCxn id="238602" idx="0"/>
          </p:cNvCxnSpPr>
          <p:nvPr/>
        </p:nvCxnSpPr>
        <p:spPr bwMode="auto">
          <a:xfrm flipH="1">
            <a:off x="4457700" y="2692449"/>
            <a:ext cx="6350" cy="293687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5" name="AutoShape 29"/>
          <p:cNvCxnSpPr>
            <a:cxnSpLocks noChangeShapeType="1"/>
            <a:stCxn id="238599" idx="3"/>
            <a:endCxn id="238604" idx="1"/>
          </p:cNvCxnSpPr>
          <p:nvPr/>
        </p:nvCxnSpPr>
        <p:spPr bwMode="auto">
          <a:xfrm>
            <a:off x="2949575" y="2490836"/>
            <a:ext cx="622300" cy="132715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6" name="AutoShape 32"/>
          <p:cNvCxnSpPr>
            <a:cxnSpLocks noChangeShapeType="1"/>
            <a:stCxn id="238606" idx="2"/>
            <a:endCxn id="238607" idx="0"/>
          </p:cNvCxnSpPr>
          <p:nvPr/>
        </p:nvCxnSpPr>
        <p:spPr bwMode="auto">
          <a:xfrm flipH="1">
            <a:off x="3095625" y="5197524"/>
            <a:ext cx="1588" cy="217487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331913" y="1084311"/>
            <a:ext cx="3455987" cy="3540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MIS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等应用课程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979613" y="1733599"/>
            <a:ext cx="2160587" cy="349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软件工程理论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187450" y="2298749"/>
            <a:ext cx="1752600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数据结构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3348038" y="2300336"/>
            <a:ext cx="2232025" cy="382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程序设计语言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1187450" y="2995661"/>
            <a:ext cx="1752600" cy="41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数据库原理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581400" y="2995661"/>
            <a:ext cx="1752600" cy="423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编译原理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1187450" y="3632249"/>
            <a:ext cx="1752600" cy="371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操作系统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3581400" y="3632249"/>
            <a:ext cx="1752600" cy="371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离散数学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1835150" y="4281536"/>
            <a:ext cx="2519363" cy="352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计算机系统结构</a:t>
            </a: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1476375" y="4827636"/>
            <a:ext cx="3241675" cy="3603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计算机组成原理</a:t>
            </a: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2195513" y="5424536"/>
            <a:ext cx="1800225" cy="3603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数字逻辑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1331913" y="5970636"/>
            <a:ext cx="1792287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数字电路</a:t>
            </a: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3492500" y="5970636"/>
            <a:ext cx="1943100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微电子技术</a:t>
            </a:r>
          </a:p>
        </p:txBody>
      </p: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6553200" y="2407208"/>
            <a:ext cx="1906588" cy="5048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计算机软件</a:t>
            </a:r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6553200" y="5169458"/>
            <a:ext cx="1979613" cy="5492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计算机硬件</a:t>
            </a:r>
          </a:p>
        </p:txBody>
      </p:sp>
      <p:cxnSp>
        <p:nvCxnSpPr>
          <p:cNvPr id="7192" name="AutoShape 31"/>
          <p:cNvCxnSpPr>
            <a:cxnSpLocks noChangeShapeType="1"/>
            <a:stCxn id="238605" idx="2"/>
            <a:endCxn id="238606" idx="0"/>
          </p:cNvCxnSpPr>
          <p:nvPr/>
        </p:nvCxnSpPr>
        <p:spPr bwMode="auto">
          <a:xfrm>
            <a:off x="3095625" y="4643486"/>
            <a:ext cx="1588" cy="174625"/>
          </a:xfrm>
          <a:prstGeom prst="straightConnector1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7193" name="Line 35"/>
          <p:cNvSpPr>
            <a:spLocks noChangeShapeType="1"/>
          </p:cNvSpPr>
          <p:nvPr/>
        </p:nvSpPr>
        <p:spPr bwMode="auto">
          <a:xfrm flipV="1">
            <a:off x="4859338" y="1203374"/>
            <a:ext cx="2303462" cy="142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4" name="Line 36"/>
          <p:cNvSpPr>
            <a:spLocks noChangeShapeType="1"/>
          </p:cNvSpPr>
          <p:nvPr/>
        </p:nvSpPr>
        <p:spPr bwMode="auto">
          <a:xfrm>
            <a:off x="7162800" y="1203374"/>
            <a:ext cx="0" cy="106680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5" name="Line 37"/>
          <p:cNvSpPr>
            <a:spLocks noChangeShapeType="1"/>
          </p:cNvSpPr>
          <p:nvPr/>
        </p:nvSpPr>
        <p:spPr bwMode="auto">
          <a:xfrm>
            <a:off x="7162800" y="2990899"/>
            <a:ext cx="0" cy="205740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6" name="Line 38"/>
          <p:cNvSpPr>
            <a:spLocks noChangeShapeType="1"/>
          </p:cNvSpPr>
          <p:nvPr/>
        </p:nvSpPr>
        <p:spPr bwMode="auto">
          <a:xfrm>
            <a:off x="5334000" y="3922761"/>
            <a:ext cx="18288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7" name="Line 39"/>
          <p:cNvSpPr>
            <a:spLocks noChangeShapeType="1"/>
          </p:cNvSpPr>
          <p:nvPr/>
        </p:nvSpPr>
        <p:spPr bwMode="auto">
          <a:xfrm>
            <a:off x="7162800" y="5886499"/>
            <a:ext cx="1588" cy="3825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40"/>
          <p:cNvSpPr>
            <a:spLocks noChangeShapeType="1"/>
          </p:cNvSpPr>
          <p:nvPr/>
        </p:nvSpPr>
        <p:spPr bwMode="auto">
          <a:xfrm flipH="1">
            <a:off x="5508625" y="6267499"/>
            <a:ext cx="1655763" cy="15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9" name="Line 41"/>
          <p:cNvSpPr>
            <a:spLocks noChangeShapeType="1"/>
          </p:cNvSpPr>
          <p:nvPr/>
        </p:nvSpPr>
        <p:spPr bwMode="auto">
          <a:xfrm>
            <a:off x="3276600" y="2154286"/>
            <a:ext cx="215900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0" name="Line 42"/>
          <p:cNvSpPr>
            <a:spLocks noChangeShapeType="1"/>
          </p:cNvSpPr>
          <p:nvPr/>
        </p:nvSpPr>
        <p:spPr bwMode="auto">
          <a:xfrm flipH="1">
            <a:off x="2700338" y="2154286"/>
            <a:ext cx="215900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43"/>
          <p:cNvSpPr>
            <a:spLocks noChangeShapeType="1"/>
          </p:cNvSpPr>
          <p:nvPr/>
        </p:nvSpPr>
        <p:spPr bwMode="auto">
          <a:xfrm>
            <a:off x="2339975" y="4027536"/>
            <a:ext cx="358775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44"/>
          <p:cNvSpPr>
            <a:spLocks noChangeShapeType="1"/>
          </p:cNvSpPr>
          <p:nvPr/>
        </p:nvSpPr>
        <p:spPr bwMode="auto">
          <a:xfrm flipH="1">
            <a:off x="3636963" y="4027536"/>
            <a:ext cx="358775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45"/>
          <p:cNvSpPr>
            <a:spLocks noChangeShapeType="1"/>
          </p:cNvSpPr>
          <p:nvPr/>
        </p:nvSpPr>
        <p:spPr bwMode="auto">
          <a:xfrm>
            <a:off x="3276600" y="5826174"/>
            <a:ext cx="215900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4" name="Line 46"/>
          <p:cNvSpPr>
            <a:spLocks noChangeShapeType="1"/>
          </p:cNvSpPr>
          <p:nvPr/>
        </p:nvSpPr>
        <p:spPr bwMode="auto">
          <a:xfrm flipH="1">
            <a:off x="2700338" y="5826174"/>
            <a:ext cx="215900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205" name="AutoShape 25"/>
          <p:cNvCxnSpPr>
            <a:cxnSpLocks noChangeShapeType="1"/>
          </p:cNvCxnSpPr>
          <p:nvPr/>
        </p:nvCxnSpPr>
        <p:spPr bwMode="auto">
          <a:xfrm>
            <a:off x="2063750" y="3471911"/>
            <a:ext cx="0" cy="204788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206" name="AutoShape 26"/>
          <p:cNvCxnSpPr>
            <a:cxnSpLocks noChangeShapeType="1"/>
          </p:cNvCxnSpPr>
          <p:nvPr/>
        </p:nvCxnSpPr>
        <p:spPr bwMode="auto">
          <a:xfrm>
            <a:off x="4457700" y="3483024"/>
            <a:ext cx="0" cy="19367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7207" name="Line 47"/>
          <p:cNvSpPr>
            <a:spLocks noChangeShapeType="1"/>
          </p:cNvSpPr>
          <p:nvPr/>
        </p:nvSpPr>
        <p:spPr bwMode="auto">
          <a:xfrm>
            <a:off x="2987675" y="3171874"/>
            <a:ext cx="647700" cy="7921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E6B-0D32-42BC-AAB6-4F8963A9457F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smtClean="0"/>
              <a:t>本课程的性质</a:t>
            </a: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05C-3900-44BA-A3EE-CDC982EE337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92500" y="1268413"/>
            <a:ext cx="5184775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latin typeface="+mn-ea"/>
              </a:rPr>
              <a:t>本课程的教学内容跨越专业基础和专业课两个层次。因此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它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具有专业基础</a:t>
            </a:r>
            <a:r>
              <a:rPr lang="zh-CN" altLang="en-US" sz="2800" dirty="0">
                <a:latin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专业课双重性质</a:t>
            </a:r>
          </a:p>
          <a:p>
            <a:pPr marL="355600" indent="-355600" eaLnBrk="0" hangingPunct="0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latin typeface="+mn-ea"/>
              </a:rPr>
              <a:t>计算机专业硕士研究生入学考试全国统考课程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1130761" y="1362221"/>
            <a:ext cx="1944687" cy="504825"/>
          </a:xfrm>
          <a:prstGeom prst="rect">
            <a:avLst/>
          </a:prstGeom>
          <a:solidFill>
            <a:srgbClr val="CCFFFF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基础课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1129634" y="1865458"/>
            <a:ext cx="1944687" cy="2068513"/>
          </a:xfrm>
          <a:prstGeom prst="rect">
            <a:avLst/>
          </a:prstGeom>
          <a:solidFill>
            <a:srgbClr val="8FE2EB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ltGray">
          <a:xfrm>
            <a:off x="1129634" y="3954608"/>
            <a:ext cx="1944687" cy="2232025"/>
          </a:xfrm>
          <a:prstGeom prst="rect">
            <a:avLst/>
          </a:prstGeom>
          <a:solidFill>
            <a:srgbClr val="66FF66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1432846" y="2514746"/>
            <a:ext cx="1295400" cy="2951162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组成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原理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ltGray">
          <a:xfrm>
            <a:off x="1145509" y="2009921"/>
            <a:ext cx="2016125" cy="3603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专业基础课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ltGray">
          <a:xfrm>
            <a:off x="1145509" y="5394471"/>
            <a:ext cx="2016125" cy="64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专业课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DB98-AC38-4AB2-860A-546DFB8C2207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计算机组成原理知识的应用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F7D48-6914-40E1-8A11-542AFB448D4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gray">
          <a:xfrm>
            <a:off x="1403350" y="2205038"/>
            <a:ext cx="16129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系统软件</a:t>
            </a:r>
          </a:p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设计</a:t>
            </a:r>
          </a:p>
        </p:txBody>
      </p:sp>
      <p:sp>
        <p:nvSpPr>
          <p:cNvPr id="265235" name="Text Box 19"/>
          <p:cNvSpPr txBox="1">
            <a:spLocks noChangeArrowheads="1"/>
          </p:cNvSpPr>
          <p:nvPr/>
        </p:nvSpPr>
        <p:spPr bwMode="gray">
          <a:xfrm>
            <a:off x="5186363" y="2247900"/>
            <a:ext cx="8985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硬件</a:t>
            </a:r>
          </a:p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设计</a:t>
            </a: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gray">
          <a:xfrm>
            <a:off x="3309938" y="1196975"/>
            <a:ext cx="125571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后续课</a:t>
            </a:r>
          </a:p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的基础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gray">
          <a:xfrm>
            <a:off x="3275013" y="5157788"/>
            <a:ext cx="125571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>
                <a:solidFill>
                  <a:schemeClr val="bg1"/>
                </a:solidFill>
              </a:rPr>
              <a:t>自动化</a:t>
            </a:r>
          </a:p>
          <a:p>
            <a:pPr algn="ctr"/>
            <a:r>
              <a:rPr kumimoji="0" lang="zh-CN" altLang="en-US">
                <a:solidFill>
                  <a:schemeClr val="bg1"/>
                </a:solidFill>
              </a:rPr>
              <a:t>控制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6732588" y="1125538"/>
            <a:ext cx="2266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>
                <a:solidFill>
                  <a:srgbClr val="FF0000"/>
                </a:solidFill>
              </a:rPr>
              <a:t>硬件设计：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计算机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微处理器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存储器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嵌入式系统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单片机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集成电路芯片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en-US" altLang="zh-CN" sz="2400">
                <a:solidFill>
                  <a:srgbClr val="0033CC"/>
                </a:solidFill>
              </a:rPr>
              <a:t>… …</a:t>
            </a:r>
          </a:p>
        </p:txBody>
      </p: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2771775" y="3068960"/>
            <a:ext cx="1800225" cy="1618928"/>
            <a:chOff x="3174" y="2656"/>
            <a:chExt cx="1549" cy="1351"/>
          </a:xfrm>
          <a:solidFill>
            <a:srgbClr val="9900CC"/>
          </a:solidFill>
        </p:grpSpPr>
        <p:sp>
          <p:nvSpPr>
            <p:cNvPr id="57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25"/>
          <p:cNvGrpSpPr>
            <a:grpSpLocks/>
          </p:cNvGrpSpPr>
          <p:nvPr/>
        </p:nvGrpSpPr>
        <p:grpSpPr bwMode="auto">
          <a:xfrm>
            <a:off x="2770068" y="4649672"/>
            <a:ext cx="1800225" cy="1618928"/>
            <a:chOff x="3174" y="2656"/>
            <a:chExt cx="1549" cy="1351"/>
          </a:xfrm>
          <a:solidFill>
            <a:srgbClr val="66FFFF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9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25"/>
          <p:cNvGrpSpPr>
            <a:grpSpLocks/>
          </p:cNvGrpSpPr>
          <p:nvPr/>
        </p:nvGrpSpPr>
        <p:grpSpPr bwMode="auto">
          <a:xfrm>
            <a:off x="4093136" y="3872332"/>
            <a:ext cx="1800225" cy="1618928"/>
            <a:chOff x="3174" y="2656"/>
            <a:chExt cx="1549" cy="1351"/>
          </a:xfrm>
          <a:solidFill>
            <a:srgbClr val="002060"/>
          </a:solidFill>
        </p:grpSpPr>
        <p:sp>
          <p:nvSpPr>
            <p:cNvPr id="73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4075764" y="2262964"/>
            <a:ext cx="1800225" cy="1618928"/>
            <a:chOff x="3174" y="2656"/>
            <a:chExt cx="1549" cy="1351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77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" name="Group 25"/>
          <p:cNvGrpSpPr>
            <a:grpSpLocks/>
          </p:cNvGrpSpPr>
          <p:nvPr/>
        </p:nvGrpSpPr>
        <p:grpSpPr bwMode="auto">
          <a:xfrm>
            <a:off x="1447000" y="2252572"/>
            <a:ext cx="1800225" cy="1618928"/>
            <a:chOff x="3174" y="2656"/>
            <a:chExt cx="1549" cy="1351"/>
          </a:xfrm>
        </p:grpSpPr>
        <p:sp>
          <p:nvSpPr>
            <p:cNvPr id="81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C2004E"/>
                </a:gs>
                <a:gs pos="50000">
                  <a:srgbClr val="FF0066"/>
                </a:gs>
                <a:gs pos="100000">
                  <a:srgbClr val="C2004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" name="Group 25"/>
          <p:cNvGrpSpPr>
            <a:grpSpLocks/>
          </p:cNvGrpSpPr>
          <p:nvPr/>
        </p:nvGrpSpPr>
        <p:grpSpPr bwMode="auto">
          <a:xfrm>
            <a:off x="2771800" y="1488248"/>
            <a:ext cx="1800225" cy="1618928"/>
            <a:chOff x="3174" y="2656"/>
            <a:chExt cx="1549" cy="1351"/>
          </a:xfrm>
          <a:solidFill>
            <a:srgbClr val="668226"/>
          </a:solidFill>
        </p:grpSpPr>
        <p:sp>
          <p:nvSpPr>
            <p:cNvPr id="85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" name="Group 25"/>
          <p:cNvGrpSpPr>
            <a:grpSpLocks/>
          </p:cNvGrpSpPr>
          <p:nvPr/>
        </p:nvGrpSpPr>
        <p:grpSpPr bwMode="auto">
          <a:xfrm>
            <a:off x="1446160" y="3859316"/>
            <a:ext cx="1800225" cy="1618928"/>
            <a:chOff x="3174" y="2656"/>
            <a:chExt cx="1549" cy="1351"/>
          </a:xfrm>
          <a:solidFill>
            <a:srgbClr val="7030A0"/>
          </a:solidFill>
        </p:grpSpPr>
        <p:sp>
          <p:nvSpPr>
            <p:cNvPr id="89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" name="Text Box 29"/>
          <p:cNvSpPr txBox="1">
            <a:spLocks noChangeArrowheads="1"/>
          </p:cNvSpPr>
          <p:nvPr/>
        </p:nvSpPr>
        <p:spPr bwMode="gray">
          <a:xfrm>
            <a:off x="3059832" y="3391684"/>
            <a:ext cx="1296144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28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</a:p>
          <a:p>
            <a:pPr algn="ctr" eaLnBrk="0" hangingPunct="0"/>
            <a:r>
              <a:rPr kumimoji="0" lang="zh-CN" altLang="en-US" sz="2800" dirty="0" smtClean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组成</a:t>
            </a:r>
            <a:endParaRPr kumimoji="0" lang="zh-CN" altLang="en-US" sz="2800" dirty="0">
              <a:solidFill>
                <a:srgbClr val="FFFFFF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3" name="Text Box 34"/>
          <p:cNvSpPr txBox="1">
            <a:spLocks noChangeArrowheads="1"/>
          </p:cNvSpPr>
          <p:nvPr/>
        </p:nvSpPr>
        <p:spPr bwMode="gray">
          <a:xfrm>
            <a:off x="3188382" y="1962808"/>
            <a:ext cx="8771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后续课</a:t>
            </a:r>
          </a:p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的基础</a:t>
            </a: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gray">
          <a:xfrm>
            <a:off x="1756906" y="2755634"/>
            <a:ext cx="12105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sz="20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系统软件</a:t>
            </a:r>
          </a:p>
          <a:p>
            <a:pPr algn="ctr" eaLnBrk="0" hangingPunct="0"/>
            <a:r>
              <a:rPr kumimoji="0" lang="zh-CN" altLang="en-US" sz="20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设计</a:t>
            </a:r>
          </a:p>
        </p:txBody>
      </p:sp>
      <p:sp>
        <p:nvSpPr>
          <p:cNvPr id="95" name="Text Box 19"/>
          <p:cNvSpPr txBox="1">
            <a:spLocks noChangeArrowheads="1"/>
          </p:cNvSpPr>
          <p:nvPr/>
        </p:nvSpPr>
        <p:spPr bwMode="gray">
          <a:xfrm>
            <a:off x="4477137" y="2564904"/>
            <a:ext cx="8002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sz="24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硬件</a:t>
            </a:r>
          </a:p>
          <a:p>
            <a:pPr algn="ctr" eaLnBrk="0" hangingPunct="0"/>
            <a:r>
              <a:rPr kumimoji="0" lang="zh-CN" altLang="en-US" sz="24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设计</a:t>
            </a:r>
          </a:p>
        </p:txBody>
      </p:sp>
      <p:sp>
        <p:nvSpPr>
          <p:cNvPr id="96" name="Text Box 13"/>
          <p:cNvSpPr txBox="1">
            <a:spLocks noChangeArrowheads="1"/>
          </p:cNvSpPr>
          <p:nvPr/>
        </p:nvSpPr>
        <p:spPr bwMode="gray">
          <a:xfrm>
            <a:off x="1528860" y="4005263"/>
            <a:ext cx="166528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系统结构研究、高性能计算机技术研究与设计</a:t>
            </a:r>
          </a:p>
        </p:txBody>
      </p:sp>
      <p:sp>
        <p:nvSpPr>
          <p:cNvPr id="97" name="Text Box 39"/>
          <p:cNvSpPr txBox="1">
            <a:spLocks noChangeArrowheads="1"/>
          </p:cNvSpPr>
          <p:nvPr/>
        </p:nvSpPr>
        <p:spPr bwMode="gray">
          <a:xfrm>
            <a:off x="3194154" y="5116412"/>
            <a:ext cx="95410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自动化</a:t>
            </a:r>
          </a:p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控制</a:t>
            </a:r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4153736" y="4268424"/>
            <a:ext cx="17272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设备</a:t>
            </a:r>
            <a:endParaRPr kumimoji="0" lang="en-US" altLang="zh-CN" sz="2000" dirty="0" smtClean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>
              <a:spcBef>
                <a:spcPct val="20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0" lang="zh-CN" altLang="en-US" sz="2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安装</a:t>
            </a:r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、管理、维护</a:t>
            </a:r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DFE4-3646-49DA-89B5-0D2E027D0F76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5" grpId="0"/>
      <p:bldP spid="265250" grpId="0"/>
      <p:bldP spid="265255" grpId="0"/>
      <p:bldP spid="265256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b="1" dirty="0" smtClean="0"/>
              <a:t>学什么？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what is the content ?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7E4-E1ED-4082-A9F0-B4B3F1D8E462}" type="datetime1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88</TotalTime>
  <Words>1964</Words>
  <Application>Microsoft Office PowerPoint</Application>
  <PresentationFormat>全屏显示(4:3)</PresentationFormat>
  <Paragraphs>360</Paragraphs>
  <Slides>31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东北大学</vt:lpstr>
      <vt:lpstr>Clip</vt:lpstr>
      <vt:lpstr>计算机组成原理</vt:lpstr>
      <vt:lpstr>引言</vt:lpstr>
      <vt:lpstr>Why do we learn this course?</vt:lpstr>
      <vt:lpstr>Why do we learn?</vt:lpstr>
      <vt:lpstr>幻灯片 5</vt:lpstr>
      <vt:lpstr>本课程在计算机专业层次结构中的位置</vt:lpstr>
      <vt:lpstr>本课程的性质</vt:lpstr>
      <vt:lpstr>计算机组成原理知识的应用</vt:lpstr>
      <vt:lpstr>引言</vt:lpstr>
      <vt:lpstr>what is the content ?</vt:lpstr>
      <vt:lpstr>计算机系统</vt:lpstr>
      <vt:lpstr>幻灯片 12</vt:lpstr>
      <vt:lpstr>计算机硬件系统组成</vt:lpstr>
      <vt:lpstr>教学内容</vt:lpstr>
      <vt:lpstr>课程特点</vt:lpstr>
      <vt:lpstr>课程目的与任务</vt:lpstr>
      <vt:lpstr>引言</vt:lpstr>
      <vt:lpstr>how  to learn？</vt:lpstr>
      <vt:lpstr>学习总目标</vt:lpstr>
      <vt:lpstr>学习具体目标</vt:lpstr>
      <vt:lpstr>学习方法</vt:lpstr>
      <vt:lpstr>学习方法（续）</vt:lpstr>
      <vt:lpstr>学习方法（续）</vt:lpstr>
      <vt:lpstr>参考资料</vt:lpstr>
      <vt:lpstr>教学安排</vt:lpstr>
      <vt:lpstr>引言</vt:lpstr>
      <vt:lpstr>what requirements?</vt:lpstr>
      <vt:lpstr>大作业</vt:lpstr>
      <vt:lpstr>思考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qimiao</dc:creator>
  <cp:lastModifiedBy>miao</cp:lastModifiedBy>
  <cp:revision>18</cp:revision>
  <dcterms:created xsi:type="dcterms:W3CDTF">2019-08-25T15:05:40Z</dcterms:created>
  <dcterms:modified xsi:type="dcterms:W3CDTF">2019-08-26T03:41:47Z</dcterms:modified>
</cp:coreProperties>
</file>