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68" r:id="rId42"/>
    <p:sldId id="369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70" r:id="rId54"/>
    <p:sldId id="307" r:id="rId55"/>
    <p:sldId id="371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72" r:id="rId95"/>
    <p:sldId id="373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74" r:id="rId108"/>
    <p:sldId id="375" r:id="rId109"/>
    <p:sldId id="414" r:id="rId110"/>
    <p:sldId id="41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6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  <p:sldId id="403" r:id="rId139"/>
    <p:sldId id="404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  <p:sldId id="412" r:id="rId148"/>
    <p:sldId id="413" r:id="rId1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0CB90-E235-45DB-A8F4-AEEFB5B357A5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37689-F66D-49A9-BA0F-008D0EA1C3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B8477-5256-411C-92C5-EC0FD51E9972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4669BF-EA92-4550-A0DF-550B847CF3B8}" type="slidenum">
              <a:rPr lang="en-US" altLang="zh-CN" smtClean="0"/>
              <a:pPr/>
              <a:t>120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362" y="4343508"/>
            <a:ext cx="5487277" cy="4115014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37710F-EE11-4AEF-89B7-2FAC93B63A2B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362" y="4343508"/>
            <a:ext cx="5487277" cy="4115014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8B48-BBB9-48D1-B82F-584694FD8E57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362" y="4343508"/>
            <a:ext cx="5487277" cy="4115014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A114D-2BB4-4E62-951F-AA00F913D0DD}" type="slidenum">
              <a:rPr lang="en-US" altLang="zh-CN" smtClean="0"/>
              <a:pPr/>
              <a:t>138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362" y="4343508"/>
            <a:ext cx="5487277" cy="4115014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5694EC-E543-48C8-90F4-9F97A90C134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7B44-37C7-48C4-B8C0-0DFA33E09B12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4DB-D9E7-41E1-B4B4-D0B708FCFE9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E6A-1B34-454F-9E10-239F1F4138AF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DCF572-05D7-4420-809C-DDEF920D854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A59-00C7-48EA-987E-1EACE11D36DC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59D1-F25D-4053-A61C-20A2A23C1734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1B1-918F-4717-9EA1-9693A9EF696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DEC4-4ED5-4C27-BB46-7967BD741ED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FBB9-6503-4C41-8D7B-8D346B10EB1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D3E3-123D-46B1-B3BB-BA5DDD92F5A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B7FDCB-1AE7-428A-9E4A-59D3EE7C7CB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NaN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7%A0%E7%A9%B7%E5%A4%A7" TargetMode="External"/><Relationship Id="rId2" Type="http://schemas.openxmlformats.org/officeDocument/2006/relationships/hyperlink" Target="https://zh.wikipedia.org/w/index.php?title=IEEE_754&amp;action=edit&amp;section=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.wikipedia.org/wiki/NaN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</a:t>
            </a:r>
            <a:r>
              <a:rPr lang="zh-CN" altLang="en-US" b="1">
                <a:latin typeface="Times New Roman" pitchFamily="18" charset="0"/>
              </a:rPr>
              <a:t>６</a:t>
            </a:r>
            <a:r>
              <a:rPr lang="zh-CN" altLang="en-US" b="1"/>
              <a:t>章   计算机的运算方法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3118-DBAC-4819-B71B-094A448182A9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  <a:hlinkClick r:id="" action="ppaction://noaction"/>
              </a:rPr>
              <a:t>6.1  无符号数和有符号数</a:t>
            </a:r>
            <a:endParaRPr lang="zh-CN" altLang="en-US" sz="2800" dirty="0" smtClean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hlinkClick r:id="" action="ppaction://noaction"/>
              </a:rPr>
              <a:t>6.2  数的定点表示和浮点表示</a:t>
            </a:r>
            <a:endParaRPr lang="zh-CN" altLang="en-US" sz="2800" dirty="0" smtClean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hlinkClick r:id="" action="ppaction://noaction"/>
              </a:rPr>
              <a:t>6.3  定点运算</a:t>
            </a:r>
            <a:endParaRPr lang="zh-CN" altLang="en-US" sz="2800" dirty="0" smtClean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hlinkClick r:id="" action="ppaction://noaction"/>
              </a:rPr>
              <a:t>6.4  浮点四则运算</a:t>
            </a:r>
            <a:endParaRPr lang="zh-CN" altLang="en-US" sz="2800" dirty="0" smtClean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hlinkClick r:id="" action="ppaction://noaction"/>
              </a:rPr>
              <a:t>6.5  算术逻辑单元</a:t>
            </a:r>
            <a:endParaRPr lang="zh-CN" altLang="en-US" sz="2800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457200" y="188913"/>
            <a:ext cx="1216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结论 </a:t>
            </a: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381000" y="703263"/>
            <a:ext cx="665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一个负数加上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“模”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即得该负数的补数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7630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一个正数和一个负数互为补数时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它们绝对值之和即为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模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</a:t>
            </a: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898525" y="2532063"/>
            <a:ext cx="3817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计数器</a:t>
            </a:r>
            <a:r>
              <a:rPr lang="zh-CN" altLang="en-US" sz="2800">
                <a:latin typeface="Times New Roman" pitchFamily="18" charset="0"/>
              </a:rPr>
              <a:t>（模 16）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81400" y="3398838"/>
            <a:ext cx="1447800" cy="579437"/>
            <a:chOff x="2256" y="2064"/>
            <a:chExt cx="912" cy="365"/>
          </a:xfrm>
        </p:grpSpPr>
        <p:sp>
          <p:nvSpPr>
            <p:cNvPr id="686087" name="Text Box 7"/>
            <p:cNvSpPr txBox="1">
              <a:spLocks noChangeArrowheads="1"/>
            </p:cNvSpPr>
            <p:nvPr/>
          </p:nvSpPr>
          <p:spPr bwMode="auto">
            <a:xfrm>
              <a:off x="2256" y="2064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3200">
                  <a:latin typeface="Times New Roman" pitchFamily="18" charset="0"/>
                </a:rPr>
                <a:t> 1011</a:t>
              </a:r>
            </a:p>
          </p:txBody>
        </p:sp>
        <p:sp>
          <p:nvSpPr>
            <p:cNvPr id="686088" name="Line 8"/>
            <p:cNvSpPr>
              <a:spLocks noChangeShapeType="1"/>
            </p:cNvSpPr>
            <p:nvPr/>
          </p:nvSpPr>
          <p:spPr bwMode="auto">
            <a:xfrm>
              <a:off x="2261" y="23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089" name="Text Box 9"/>
          <p:cNvSpPr txBox="1">
            <a:spLocks noChangeArrowheads="1"/>
          </p:cNvSpPr>
          <p:nvPr/>
        </p:nvSpPr>
        <p:spPr bwMode="auto">
          <a:xfrm>
            <a:off x="3902075" y="30178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1011</a:t>
            </a:r>
          </a:p>
        </p:txBody>
      </p:sp>
      <p:sp>
        <p:nvSpPr>
          <p:cNvPr id="686090" name="Text Box 10"/>
          <p:cNvSpPr txBox="1">
            <a:spLocks noChangeArrowheads="1"/>
          </p:cNvSpPr>
          <p:nvPr/>
        </p:nvSpPr>
        <p:spPr bwMode="auto">
          <a:xfrm>
            <a:off x="3902075" y="38560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0000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21413" y="3398838"/>
            <a:ext cx="1474787" cy="579437"/>
            <a:chOff x="3919" y="2064"/>
            <a:chExt cx="929" cy="365"/>
          </a:xfrm>
        </p:grpSpPr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3919" y="2064"/>
              <a:ext cx="83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+ 0101</a:t>
              </a: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3941" y="23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094" name="Text Box 14"/>
          <p:cNvSpPr txBox="1">
            <a:spLocks noChangeArrowheads="1"/>
          </p:cNvSpPr>
          <p:nvPr/>
        </p:nvSpPr>
        <p:spPr bwMode="auto">
          <a:xfrm>
            <a:off x="6453188" y="3017838"/>
            <a:ext cx="109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1011</a:t>
            </a:r>
          </a:p>
        </p:txBody>
      </p:sp>
      <p:sp>
        <p:nvSpPr>
          <p:cNvPr id="686095" name="Text Box 15"/>
          <p:cNvSpPr txBox="1">
            <a:spLocks noChangeArrowheads="1"/>
          </p:cNvSpPr>
          <p:nvPr/>
        </p:nvSpPr>
        <p:spPr bwMode="auto">
          <a:xfrm>
            <a:off x="6351588" y="3856038"/>
            <a:ext cx="120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10000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70325" y="2503488"/>
            <a:ext cx="4302125" cy="579437"/>
            <a:chOff x="2438" y="1500"/>
            <a:chExt cx="2710" cy="365"/>
          </a:xfrm>
        </p:grpSpPr>
        <p:sp>
          <p:nvSpPr>
            <p:cNvPr id="686097" name="Text Box 17"/>
            <p:cNvSpPr txBox="1">
              <a:spLocks noChangeArrowheads="1"/>
            </p:cNvSpPr>
            <p:nvPr/>
          </p:nvSpPr>
          <p:spPr bwMode="auto">
            <a:xfrm>
              <a:off x="2438" y="1500"/>
              <a:ext cx="27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1011        0000 ？</a:t>
              </a:r>
            </a:p>
          </p:txBody>
        </p:sp>
        <p:sp>
          <p:nvSpPr>
            <p:cNvPr id="686098" name="Line 18"/>
            <p:cNvSpPr>
              <a:spLocks noChangeShapeType="1"/>
            </p:cNvSpPr>
            <p:nvPr/>
          </p:nvSpPr>
          <p:spPr bwMode="auto">
            <a:xfrm>
              <a:off x="3024" y="1680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122363" y="4541838"/>
            <a:ext cx="4575175" cy="519112"/>
            <a:chOff x="707" y="2784"/>
            <a:chExt cx="2882" cy="327"/>
          </a:xfrm>
        </p:grpSpPr>
        <p:sp>
          <p:nvSpPr>
            <p:cNvPr id="686100" name="Text Box 20"/>
            <p:cNvSpPr txBox="1">
              <a:spLocks noChangeArrowheads="1"/>
            </p:cNvSpPr>
            <p:nvPr/>
          </p:nvSpPr>
          <p:spPr bwMode="auto">
            <a:xfrm>
              <a:off x="707" y="2784"/>
              <a:ext cx="28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可见   1011 可用 + 0101 代替</a:t>
              </a:r>
            </a:p>
          </p:txBody>
        </p:sp>
        <p:sp>
          <p:nvSpPr>
            <p:cNvPr id="686101" name="Line 21"/>
            <p:cNvSpPr>
              <a:spLocks noChangeShapeType="1"/>
            </p:cNvSpPr>
            <p:nvPr/>
          </p:nvSpPr>
          <p:spPr bwMode="auto">
            <a:xfrm>
              <a:off x="1248" y="2951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16013" y="5711825"/>
            <a:ext cx="2441575" cy="519113"/>
            <a:chOff x="703" y="3521"/>
            <a:chExt cx="1538" cy="327"/>
          </a:xfrm>
        </p:grpSpPr>
        <p:sp>
          <p:nvSpPr>
            <p:cNvPr id="686103" name="Text Box 23"/>
            <p:cNvSpPr txBox="1">
              <a:spLocks noChangeArrowheads="1"/>
            </p:cNvSpPr>
            <p:nvPr/>
          </p:nvSpPr>
          <p:spPr bwMode="auto">
            <a:xfrm>
              <a:off x="703" y="3521"/>
              <a:ext cx="1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同理     011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686104" name="Line 24"/>
            <p:cNvSpPr>
              <a:spLocks noChangeShapeType="1"/>
            </p:cNvSpPr>
            <p:nvPr/>
          </p:nvSpPr>
          <p:spPr bwMode="auto">
            <a:xfrm>
              <a:off x="1333" y="370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652588" y="6294438"/>
            <a:ext cx="1911350" cy="519112"/>
            <a:chOff x="1041" y="3888"/>
            <a:chExt cx="1204" cy="327"/>
          </a:xfrm>
        </p:grpSpPr>
        <p:sp>
          <p:nvSpPr>
            <p:cNvPr id="686106" name="Text Box 26"/>
            <p:cNvSpPr txBox="1">
              <a:spLocks noChangeArrowheads="1"/>
            </p:cNvSpPr>
            <p:nvPr/>
          </p:nvSpPr>
          <p:spPr bwMode="auto">
            <a:xfrm>
              <a:off x="1041" y="3888"/>
              <a:ext cx="1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0.1001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686107" name="Line 27"/>
            <p:cNvSpPr>
              <a:spLocks noChangeShapeType="1"/>
            </p:cNvSpPr>
            <p:nvPr/>
          </p:nvSpPr>
          <p:spPr bwMode="auto">
            <a:xfrm>
              <a:off x="1056" y="406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400800" y="3932238"/>
            <a:ext cx="1562100" cy="1371600"/>
            <a:chOff x="4368" y="2352"/>
            <a:chExt cx="984" cy="864"/>
          </a:xfrm>
        </p:grpSpPr>
        <p:sp>
          <p:nvSpPr>
            <p:cNvPr id="686109" name="Text Box 29"/>
            <p:cNvSpPr txBox="1">
              <a:spLocks noChangeArrowheads="1"/>
            </p:cNvSpPr>
            <p:nvPr/>
          </p:nvSpPr>
          <p:spPr bwMode="auto">
            <a:xfrm>
              <a:off x="4464" y="2928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自然去掉</a:t>
              </a:r>
            </a:p>
          </p:txBody>
        </p:sp>
        <p:sp>
          <p:nvSpPr>
            <p:cNvPr id="686110" name="AutoShape 30"/>
            <p:cNvSpPr>
              <a:spLocks noChangeArrowheads="1"/>
            </p:cNvSpPr>
            <p:nvPr/>
          </p:nvSpPr>
          <p:spPr bwMode="auto">
            <a:xfrm>
              <a:off x="4368" y="2352"/>
              <a:ext cx="144" cy="288"/>
            </a:xfrm>
            <a:prstGeom prst="wedgeRoundRectCallout">
              <a:avLst>
                <a:gd name="adj1" fmla="val 347222"/>
                <a:gd name="adj2" fmla="val 15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686111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122363" y="5110163"/>
            <a:ext cx="7762875" cy="544512"/>
            <a:chOff x="707" y="3219"/>
            <a:chExt cx="4890" cy="343"/>
          </a:xfrm>
        </p:grpSpPr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707" y="3219"/>
              <a:ext cx="1674" cy="327"/>
              <a:chOff x="707" y="3142"/>
              <a:chExt cx="1674" cy="327"/>
            </a:xfrm>
          </p:grpSpPr>
          <p:sp>
            <p:nvSpPr>
              <p:cNvPr id="686114" name="Text Box 34"/>
              <p:cNvSpPr txBox="1">
                <a:spLocks noChangeArrowheads="1"/>
              </p:cNvSpPr>
              <p:nvPr/>
            </p:nvSpPr>
            <p:spPr bwMode="auto">
              <a:xfrm>
                <a:off x="707" y="3142"/>
                <a:ext cx="16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记作   1011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686115" name="Line 35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116" name="Text Box 36"/>
            <p:cNvSpPr txBox="1">
              <a:spLocks noChangeArrowheads="1"/>
            </p:cNvSpPr>
            <p:nvPr/>
          </p:nvSpPr>
          <p:spPr bwMode="auto">
            <a:xfrm>
              <a:off x="2925" y="3235"/>
              <a:ext cx="2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mod 2</a:t>
              </a:r>
              <a:r>
                <a:rPr lang="en-US" altLang="zh-CN" sz="2800" baseline="30000">
                  <a:latin typeface="Times New Roman" pitchFamily="18" charset="0"/>
                </a:rPr>
                <a:t>4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6117" name="Text Box 37"/>
            <p:cNvSpPr txBox="1">
              <a:spLocks noChangeArrowheads="1"/>
            </p:cNvSpPr>
            <p:nvPr/>
          </p:nvSpPr>
          <p:spPr bwMode="auto">
            <a:xfrm>
              <a:off x="1796" y="3219"/>
              <a:ext cx="2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≡ + 0101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686118" name="Text Box 38"/>
          <p:cNvSpPr txBox="1">
            <a:spLocks noChangeArrowheads="1"/>
          </p:cNvSpPr>
          <p:nvPr/>
        </p:nvSpPr>
        <p:spPr bwMode="auto">
          <a:xfrm>
            <a:off x="4643438" y="5740400"/>
            <a:ext cx="3665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</a:t>
            </a:r>
            <a:r>
              <a:rPr lang="en-US" altLang="zh-CN" sz="2800" baseline="30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686119" name="Text Box 39"/>
          <p:cNvSpPr txBox="1">
            <a:spLocks noChangeArrowheads="1"/>
          </p:cNvSpPr>
          <p:nvPr/>
        </p:nvSpPr>
        <p:spPr bwMode="auto">
          <a:xfrm>
            <a:off x="2851150" y="5740400"/>
            <a:ext cx="244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≡ + 101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6120" name="Text Box 40"/>
          <p:cNvSpPr txBox="1">
            <a:spLocks noChangeArrowheads="1"/>
          </p:cNvSpPr>
          <p:nvPr/>
        </p:nvSpPr>
        <p:spPr bwMode="auto">
          <a:xfrm>
            <a:off x="4643438" y="6294438"/>
            <a:ext cx="3351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2）</a:t>
            </a:r>
          </a:p>
        </p:txBody>
      </p:sp>
      <p:sp>
        <p:nvSpPr>
          <p:cNvPr id="686121" name="Text Box 41"/>
          <p:cNvSpPr txBox="1">
            <a:spLocks noChangeArrowheads="1"/>
          </p:cNvSpPr>
          <p:nvPr/>
        </p:nvSpPr>
        <p:spPr bwMode="auto">
          <a:xfrm>
            <a:off x="2851150" y="6294438"/>
            <a:ext cx="191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≡ + 1.0111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612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14B-E663-4188-B244-F204B77507F4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autoUpdateAnimBg="0"/>
      <p:bldP spid="686084" grpId="0" autoUpdateAnimBg="0"/>
      <p:bldP spid="686085" grpId="0" autoUpdateAnimBg="0"/>
      <p:bldP spid="686089" grpId="0" autoUpdateAnimBg="0"/>
      <p:bldP spid="686090" grpId="0" autoUpdateAnimBg="0"/>
      <p:bldP spid="686094" grpId="0" autoUpdateAnimBg="0"/>
      <p:bldP spid="686095" grpId="0" autoUpdateAnimBg="0"/>
      <p:bldP spid="686118" grpId="0"/>
      <p:bldP spid="686119" grpId="0"/>
      <p:bldP spid="686120" grpId="0"/>
      <p:bldP spid="68612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275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左规</a:t>
            </a:r>
          </a:p>
        </p:txBody>
      </p:sp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593725" y="3657600"/>
            <a:ext cx="2911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400">
                <a:latin typeface="Times New Roman" pitchFamily="18" charset="0"/>
              </a:rPr>
              <a:t>(4) 右规</a:t>
            </a:r>
            <a:endParaRPr lang="en-US" altLang="zh-CN" sz="3400">
              <a:latin typeface="Times New Roman" pitchFamily="18" charset="0"/>
            </a:endParaRPr>
          </a:p>
        </p:txBody>
      </p:sp>
      <p:sp>
        <p:nvSpPr>
          <p:cNvPr id="773125" name="Text Box 5"/>
          <p:cNvSpPr txBox="1">
            <a:spLocks noChangeArrowheads="1"/>
          </p:cNvSpPr>
          <p:nvPr/>
        </p:nvSpPr>
        <p:spPr bwMode="auto">
          <a:xfrm>
            <a:off x="395288" y="1387475"/>
            <a:ext cx="8477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尾数左移一位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阶码减 1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直到数符和第一数位不同为止 </a:t>
            </a:r>
          </a:p>
        </p:txBody>
      </p:sp>
      <p:sp>
        <p:nvSpPr>
          <p:cNvPr id="773127" name="Text Box 7"/>
          <p:cNvSpPr txBox="1">
            <a:spLocks noChangeArrowheads="1"/>
          </p:cNvSpPr>
          <p:nvPr/>
        </p:nvSpPr>
        <p:spPr bwMode="auto">
          <a:xfrm>
            <a:off x="1508125" y="1971675"/>
            <a:ext cx="695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上例   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11; 11. 1001</a:t>
            </a:r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1185863" y="2528888"/>
            <a:ext cx="6662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左规后   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1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= 00, 10; 11. 0010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2424113" y="3190875"/>
            <a:ext cx="4511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x </a:t>
            </a:r>
            <a:r>
              <a:rPr lang="en-US" altLang="zh-CN" sz="28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(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 0.1110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50000">
                <a:latin typeface="Times New Roman" pitchFamily="18" charset="0"/>
              </a:rPr>
              <a:t>10</a:t>
            </a:r>
            <a:r>
              <a:rPr lang="zh-CN" altLang="en-US" sz="2800" baseline="30000">
                <a:latin typeface="Times New Roman" pitchFamily="18" charset="0"/>
              </a:rPr>
              <a:t> </a:t>
            </a:r>
            <a:endParaRPr lang="en-US" altLang="zh-CN" sz="2800" baseline="30000">
              <a:latin typeface="Times New Roman" pitchFamily="18" charset="0"/>
            </a:endParaRPr>
          </a:p>
        </p:txBody>
      </p:sp>
      <p:sp>
        <p:nvSpPr>
          <p:cNvPr id="773130" name="Text Box 10"/>
          <p:cNvSpPr txBox="1">
            <a:spLocks noChangeArrowheads="1"/>
          </p:cNvSpPr>
          <p:nvPr/>
        </p:nvSpPr>
        <p:spPr bwMode="auto">
          <a:xfrm>
            <a:off x="1508125" y="4410075"/>
            <a:ext cx="5730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当 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尾数溢出</a:t>
            </a:r>
            <a:r>
              <a:rPr lang="zh-CN" altLang="en-US" sz="2600">
                <a:latin typeface="Times New Roman" pitchFamily="18" charset="0"/>
              </a:rPr>
              <a:t>（ </a:t>
            </a:r>
            <a:r>
              <a:rPr lang="zh-CN" altLang="en-US" sz="2600">
                <a:latin typeface="Times New Roman" pitchFamily="18" charset="0"/>
                <a:cs typeface="Times New Roman" pitchFamily="18" charset="0"/>
              </a:rPr>
              <a:t>&gt;1</a:t>
            </a:r>
            <a:r>
              <a:rPr lang="zh-CN" altLang="en-US" sz="2600">
                <a:latin typeface="Times New Roman" pitchFamily="18" charset="0"/>
              </a:rPr>
              <a:t>）时，需 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右规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08125" y="4976813"/>
            <a:ext cx="7024688" cy="555625"/>
            <a:chOff x="950" y="3135"/>
            <a:chExt cx="4425" cy="350"/>
          </a:xfrm>
        </p:grpSpPr>
        <p:sp>
          <p:nvSpPr>
            <p:cNvPr id="773132" name="Text Box 12"/>
            <p:cNvSpPr txBox="1">
              <a:spLocks noChangeArrowheads="1"/>
            </p:cNvSpPr>
            <p:nvPr/>
          </p:nvSpPr>
          <p:spPr bwMode="auto">
            <a:xfrm>
              <a:off x="950" y="3177"/>
              <a:ext cx="442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即尾数出现 01. ××      ×或 10. ××      ×时</a:t>
              </a:r>
            </a:p>
          </p:txBody>
        </p:sp>
        <p:sp>
          <p:nvSpPr>
            <p:cNvPr id="773133" name="Text Box 13"/>
            <p:cNvSpPr txBox="1">
              <a:spLocks noChangeArrowheads="1"/>
            </p:cNvSpPr>
            <p:nvPr/>
          </p:nvSpPr>
          <p:spPr bwMode="auto">
            <a:xfrm>
              <a:off x="2901" y="313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73134" name="Text Box 14"/>
            <p:cNvSpPr txBox="1">
              <a:spLocks noChangeArrowheads="1"/>
            </p:cNvSpPr>
            <p:nvPr/>
          </p:nvSpPr>
          <p:spPr bwMode="auto">
            <a:xfrm>
              <a:off x="4388" y="313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3136" name="Text Box 16"/>
          <p:cNvSpPr txBox="1">
            <a:spLocks noChangeArrowheads="1"/>
          </p:cNvSpPr>
          <p:nvPr/>
        </p:nvSpPr>
        <p:spPr bwMode="auto">
          <a:xfrm>
            <a:off x="1508125" y="5705475"/>
            <a:ext cx="5008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尾数右移一位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阶码加 1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6F9-BB6E-4F61-929C-AF68C40D885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autoUpdateAnimBg="0"/>
      <p:bldP spid="773125" grpId="0"/>
      <p:bldP spid="773127" grpId="0" autoUpdateAnimBg="0"/>
      <p:bldP spid="773128" grpId="0" autoUpdateAnimBg="0"/>
      <p:bldP spid="773129" grpId="0" autoUpdateAnimBg="0"/>
      <p:bldP spid="773130" grpId="0" autoUpdateAnimBg="0"/>
      <p:bldP spid="77313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Text Box 2"/>
          <p:cNvSpPr txBox="1">
            <a:spLocks noChangeArrowheads="1"/>
          </p:cNvSpPr>
          <p:nvPr/>
        </p:nvSpPr>
        <p:spPr bwMode="auto">
          <a:xfrm>
            <a:off x="152400" y="27305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例6.27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247650"/>
            <a:ext cx="7861300" cy="1169988"/>
            <a:chOff x="720" y="156"/>
            <a:chExt cx="4952" cy="737"/>
          </a:xfrm>
        </p:grpSpPr>
        <p:sp>
          <p:nvSpPr>
            <p:cNvPr id="774148" name="Text Box 4"/>
            <p:cNvSpPr txBox="1">
              <a:spLocks noChangeArrowheads="1"/>
            </p:cNvSpPr>
            <p:nvPr/>
          </p:nvSpPr>
          <p:spPr bwMode="auto">
            <a:xfrm>
              <a:off x="1101" y="156"/>
              <a:ext cx="362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0.1101</a:t>
              </a:r>
              <a:r>
                <a:rPr lang="en-US" altLang="zh-CN" sz="30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latin typeface="Times New Roman" pitchFamily="18" charset="0"/>
                </a:rPr>
                <a:t>10</a:t>
              </a:r>
              <a:r>
                <a:rPr lang="zh-CN" altLang="en-US" sz="3200" baseline="45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 = 0.1011</a:t>
              </a:r>
              <a:r>
                <a:rPr lang="en-US" altLang="zh-CN" sz="30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latin typeface="Times New Roman" pitchFamily="18" charset="0"/>
                </a:rPr>
                <a:t>01</a:t>
              </a:r>
              <a:endParaRPr lang="en-US" altLang="zh-CN" sz="2800" baseline="45000">
                <a:latin typeface="Times New Roman" pitchFamily="18" charset="0"/>
              </a:endParaRPr>
            </a:p>
          </p:txBody>
        </p:sp>
        <p:sp>
          <p:nvSpPr>
            <p:cNvPr id="774149" name="Text Box 5"/>
            <p:cNvSpPr txBox="1">
              <a:spLocks noChangeArrowheads="1"/>
            </p:cNvSpPr>
            <p:nvPr/>
          </p:nvSpPr>
          <p:spPr bwMode="auto">
            <a:xfrm>
              <a:off x="720" y="528"/>
              <a:ext cx="49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1000" i="1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+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（</a:t>
              </a:r>
              <a:r>
                <a:rPr lang="zh-CN" altLang="en-US" sz="2400">
                  <a:latin typeface="Times New Roman" pitchFamily="18" charset="0"/>
                </a:rPr>
                <a:t>除阶符、数符外，阶码取 3 位，尾数取 6 位）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898525" y="13747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74151" name="Text Box 7"/>
          <p:cNvSpPr txBox="1">
            <a:spLocks noChangeArrowheads="1"/>
          </p:cNvSpPr>
          <p:nvPr/>
        </p:nvSpPr>
        <p:spPr bwMode="auto">
          <a:xfrm>
            <a:off x="2057400" y="1447800"/>
            <a:ext cx="349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00, 010; 00. 110100</a:t>
            </a:r>
          </a:p>
        </p:txBody>
      </p:sp>
      <p:sp>
        <p:nvSpPr>
          <p:cNvPr id="774152" name="Text Box 8"/>
          <p:cNvSpPr txBox="1">
            <a:spLocks noChangeArrowheads="1"/>
          </p:cNvSpPr>
          <p:nvPr/>
        </p:nvSpPr>
        <p:spPr bwMode="auto">
          <a:xfrm>
            <a:off x="2057400" y="1828800"/>
            <a:ext cx="347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00, 001; 00. 101100</a:t>
            </a:r>
          </a:p>
        </p:txBody>
      </p:sp>
      <p:sp>
        <p:nvSpPr>
          <p:cNvPr id="774153" name="Text Box 9"/>
          <p:cNvSpPr txBox="1">
            <a:spLocks noChangeArrowheads="1"/>
          </p:cNvSpPr>
          <p:nvPr/>
        </p:nvSpPr>
        <p:spPr bwMode="auto">
          <a:xfrm>
            <a:off x="1203325" y="2362200"/>
            <a:ext cx="222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① 对阶</a:t>
            </a:r>
          </a:p>
        </p:txBody>
      </p:sp>
      <p:sp>
        <p:nvSpPr>
          <p:cNvPr id="774154" name="Text Box 10"/>
          <p:cNvSpPr txBox="1">
            <a:spLocks noChangeArrowheads="1"/>
          </p:cNvSpPr>
          <p:nvPr/>
        </p:nvSpPr>
        <p:spPr bwMode="auto">
          <a:xfrm>
            <a:off x="1203325" y="4800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② 尾数求和</a:t>
            </a:r>
          </a:p>
        </p:txBody>
      </p:sp>
      <p:sp>
        <p:nvSpPr>
          <p:cNvPr id="774155" name="Text Box 11"/>
          <p:cNvSpPr txBox="1">
            <a:spLocks noChangeArrowheads="1"/>
          </p:cNvSpPr>
          <p:nvPr/>
        </p:nvSpPr>
        <p:spPr bwMode="auto">
          <a:xfrm>
            <a:off x="1870075" y="2768600"/>
            <a:ext cx="314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>
                <a:latin typeface="Times New Roman" pitchFamily="18" charset="0"/>
              </a:rPr>
              <a:t>Δ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[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4495800" y="2768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=  00, 010</a:t>
            </a:r>
          </a:p>
        </p:txBody>
      </p:sp>
      <p:sp>
        <p:nvSpPr>
          <p:cNvPr id="774157" name="Text Box 13"/>
          <p:cNvSpPr txBox="1">
            <a:spLocks noChangeArrowheads="1"/>
          </p:cNvSpPr>
          <p:nvPr/>
        </p:nvSpPr>
        <p:spPr bwMode="auto">
          <a:xfrm>
            <a:off x="4749800" y="30480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11, 111</a:t>
            </a:r>
          </a:p>
        </p:txBody>
      </p:sp>
      <p:sp>
        <p:nvSpPr>
          <p:cNvPr id="774158" name="Text Box 14"/>
          <p:cNvSpPr txBox="1">
            <a:spLocks noChangeArrowheads="1"/>
          </p:cNvSpPr>
          <p:nvPr/>
        </p:nvSpPr>
        <p:spPr bwMode="auto">
          <a:xfrm>
            <a:off x="4673600" y="3429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100, 001</a:t>
            </a:r>
          </a:p>
        </p:txBody>
      </p:sp>
      <p:sp>
        <p:nvSpPr>
          <p:cNvPr id="774159" name="AutoShape 15"/>
          <p:cNvSpPr>
            <a:spLocks noChangeArrowheads="1"/>
          </p:cNvSpPr>
          <p:nvPr/>
        </p:nvSpPr>
        <p:spPr bwMode="auto">
          <a:xfrm>
            <a:off x="4673600" y="3495675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74160" name="Line 16"/>
          <p:cNvSpPr>
            <a:spLocks noChangeShapeType="1"/>
          </p:cNvSpPr>
          <p:nvPr/>
        </p:nvSpPr>
        <p:spPr bwMode="auto">
          <a:xfrm>
            <a:off x="4495800" y="34448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1889125" y="38100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阶差为 +1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886200" y="3810000"/>
            <a:ext cx="3200400" cy="457200"/>
            <a:chOff x="2448" y="2400"/>
            <a:chExt cx="2016" cy="288"/>
          </a:xfrm>
        </p:grpSpPr>
        <p:sp>
          <p:nvSpPr>
            <p:cNvPr id="774163" name="Text Box 19"/>
            <p:cNvSpPr txBox="1">
              <a:spLocks noChangeArrowheads="1"/>
            </p:cNvSpPr>
            <p:nvPr/>
          </p:nvSpPr>
          <p:spPr bwMode="auto">
            <a:xfrm>
              <a:off x="2448" y="2400"/>
              <a:ext cx="20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∴ 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     1,   </a:t>
              </a:r>
              <a:r>
                <a:rPr lang="en-US" altLang="zh-CN" sz="2400" i="1">
                  <a:latin typeface="Times New Roman" pitchFamily="18" charset="0"/>
                </a:rPr>
                <a:t>j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774164" name="Line 20"/>
            <p:cNvSpPr>
              <a:spLocks noChangeShapeType="1"/>
            </p:cNvSpPr>
            <p:nvPr/>
          </p:nvSpPr>
          <p:spPr bwMode="auto">
            <a:xfrm>
              <a:off x="2890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4165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∴ [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0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000" baseline="-1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00, 010; 00. 010110</a:t>
            </a:r>
          </a:p>
        </p:txBody>
      </p:sp>
      <p:sp>
        <p:nvSpPr>
          <p:cNvPr id="774166" name="Text Box 22"/>
          <p:cNvSpPr txBox="1">
            <a:spLocks noChangeArrowheads="1"/>
          </p:cNvSpPr>
          <p:nvPr/>
        </p:nvSpPr>
        <p:spPr bwMode="auto">
          <a:xfrm>
            <a:off x="1905000" y="5257800"/>
            <a:ext cx="255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00. 110100</a:t>
            </a:r>
          </a:p>
        </p:txBody>
      </p:sp>
      <p:sp>
        <p:nvSpPr>
          <p:cNvPr id="774167" name="Text Box 23"/>
          <p:cNvSpPr txBox="1">
            <a:spLocks noChangeArrowheads="1"/>
          </p:cNvSpPr>
          <p:nvPr/>
        </p:nvSpPr>
        <p:spPr bwMode="auto">
          <a:xfrm>
            <a:off x="1905000" y="568007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i="1" baseline="-250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zh-CN" altLang="en-US" sz="2400">
                <a:latin typeface="Times New Roman" pitchFamily="18" charset="0"/>
              </a:rPr>
              <a:t>=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00. 010110</a:t>
            </a:r>
          </a:p>
        </p:txBody>
      </p:sp>
      <p:sp>
        <p:nvSpPr>
          <p:cNvPr id="774168" name="Text Box 24"/>
          <p:cNvSpPr txBox="1">
            <a:spLocks noChangeArrowheads="1"/>
          </p:cNvSpPr>
          <p:nvPr/>
        </p:nvSpPr>
        <p:spPr bwMode="auto">
          <a:xfrm>
            <a:off x="4860925" y="5729288"/>
            <a:ext cx="367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对阶后的[</a:t>
            </a:r>
            <a:r>
              <a:rPr lang="en-US" altLang="zh-CN" sz="2000" i="1">
                <a:latin typeface="Times New Roman" pitchFamily="18" charset="0"/>
              </a:rPr>
              <a:t>S</a:t>
            </a:r>
            <a:r>
              <a:rPr lang="en-US" altLang="zh-CN" sz="2000" i="1" baseline="-25000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 baseline="-25000">
                <a:latin typeface="Times New Roman" pitchFamily="18" charset="0"/>
                <a:cs typeface="Times New Roman" pitchFamily="18" charset="0"/>
              </a:rPr>
              <a:t>'</a:t>
            </a:r>
            <a:endParaRPr lang="en-US" altLang="zh-CN" sz="2000" baseline="-25000">
              <a:latin typeface="Times New Roman" pitchFamily="18" charset="0"/>
            </a:endParaRPr>
          </a:p>
        </p:txBody>
      </p:sp>
      <p:sp>
        <p:nvSpPr>
          <p:cNvPr id="774169" name="Line 25"/>
          <p:cNvSpPr>
            <a:spLocks noChangeShapeType="1"/>
          </p:cNvSpPr>
          <p:nvPr/>
        </p:nvSpPr>
        <p:spPr bwMode="auto">
          <a:xfrm>
            <a:off x="1371600" y="61722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70" name="Text Box 26"/>
          <p:cNvSpPr txBox="1">
            <a:spLocks noChangeArrowheads="1"/>
          </p:cNvSpPr>
          <p:nvPr/>
        </p:nvSpPr>
        <p:spPr bwMode="auto">
          <a:xfrm>
            <a:off x="2911475" y="6172200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01. 001010</a:t>
            </a:r>
          </a:p>
        </p:txBody>
      </p:sp>
      <p:sp>
        <p:nvSpPr>
          <p:cNvPr id="774171" name="Text Box 27"/>
          <p:cNvSpPr txBox="1">
            <a:spLocks noChangeArrowheads="1"/>
          </p:cNvSpPr>
          <p:nvPr/>
        </p:nvSpPr>
        <p:spPr bwMode="auto">
          <a:xfrm>
            <a:off x="1593850" y="5705475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74172" name="Text Box 28"/>
          <p:cNvSpPr txBox="1">
            <a:spLocks noChangeArrowheads="1"/>
          </p:cNvSpPr>
          <p:nvPr/>
        </p:nvSpPr>
        <p:spPr bwMode="auto">
          <a:xfrm>
            <a:off x="4502150" y="3089275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774173" name="Text Box 29"/>
          <p:cNvSpPr txBox="1">
            <a:spLocks noChangeArrowheads="1"/>
          </p:cNvSpPr>
          <p:nvPr/>
        </p:nvSpPr>
        <p:spPr bwMode="auto">
          <a:xfrm>
            <a:off x="4800600" y="61722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尾数溢出需右规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2CA-F7BE-48E5-AC5E-A56AF8F545E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77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7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7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0" grpId="0" autoUpdateAnimBg="0"/>
      <p:bldP spid="774151" grpId="0" autoUpdateAnimBg="0"/>
      <p:bldP spid="774152" grpId="0" autoUpdateAnimBg="0"/>
      <p:bldP spid="774153" grpId="0" autoUpdateAnimBg="0"/>
      <p:bldP spid="774154" grpId="0" autoUpdateAnimBg="0"/>
      <p:bldP spid="774155" grpId="0" autoUpdateAnimBg="0"/>
      <p:bldP spid="774156" grpId="0" autoUpdateAnimBg="0"/>
      <p:bldP spid="774157" grpId="0" autoUpdateAnimBg="0"/>
      <p:bldP spid="774158" grpId="0" autoUpdateAnimBg="0"/>
      <p:bldP spid="774159" grpId="0" animBg="1" autoUpdateAnimBg="0"/>
      <p:bldP spid="774160" grpId="0" animBg="1"/>
      <p:bldP spid="774161" grpId="0" autoUpdateAnimBg="0"/>
      <p:bldP spid="774165" grpId="0" autoUpdateAnimBg="0"/>
      <p:bldP spid="774166" grpId="0" autoUpdateAnimBg="0"/>
      <p:bldP spid="774167" grpId="0" autoUpdateAnimBg="0"/>
      <p:bldP spid="774168" grpId="0" autoUpdateAnimBg="0"/>
      <p:bldP spid="774169" grpId="0" animBg="1"/>
      <p:bldP spid="774170" grpId="0" autoUpdateAnimBg="0"/>
      <p:bldP spid="774171" grpId="0" autoUpdateAnimBg="0"/>
      <p:bldP spid="774172" grpId="0" autoUpdateAnimBg="0"/>
      <p:bldP spid="774173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Text Box 2"/>
          <p:cNvSpPr txBox="1">
            <a:spLocks noChangeArrowheads="1"/>
          </p:cNvSpPr>
          <p:nvPr/>
        </p:nvSpPr>
        <p:spPr bwMode="auto">
          <a:xfrm>
            <a:off x="609600" y="27940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③ 右规</a:t>
            </a:r>
          </a:p>
        </p:txBody>
      </p:sp>
      <p:sp>
        <p:nvSpPr>
          <p:cNvPr id="775171" name="Text Box 3"/>
          <p:cNvSpPr txBox="1">
            <a:spLocks noChangeArrowheads="1"/>
          </p:cNvSpPr>
          <p:nvPr/>
        </p:nvSpPr>
        <p:spPr bwMode="auto">
          <a:xfrm>
            <a:off x="974725" y="990600"/>
            <a:ext cx="6264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9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010; 01. 001010</a:t>
            </a:r>
          </a:p>
        </p:txBody>
      </p:sp>
      <p:sp>
        <p:nvSpPr>
          <p:cNvPr id="775172" name="Text Box 4"/>
          <p:cNvSpPr txBox="1">
            <a:spLocks noChangeArrowheads="1"/>
          </p:cNvSpPr>
          <p:nvPr/>
        </p:nvSpPr>
        <p:spPr bwMode="auto">
          <a:xfrm>
            <a:off x="990600" y="23002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9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011; 00. 100101</a:t>
            </a: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746125" y="1644650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右规后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2117725" y="30162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990600" y="2947988"/>
            <a:ext cx="586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9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0. 100101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30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400" baseline="45000">
                <a:latin typeface="Times New Roman" pitchFamily="18" charset="0"/>
              </a:rPr>
              <a:t>11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365125" y="3482975"/>
            <a:ext cx="3216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舍入</a:t>
            </a:r>
          </a:p>
        </p:txBody>
      </p:sp>
      <p:sp>
        <p:nvSpPr>
          <p:cNvPr id="775177" name="Text Box 9"/>
          <p:cNvSpPr txBox="1">
            <a:spLocks noChangeArrowheads="1"/>
          </p:cNvSpPr>
          <p:nvPr/>
        </p:nvSpPr>
        <p:spPr bwMode="auto">
          <a:xfrm>
            <a:off x="539552" y="4078288"/>
            <a:ext cx="8604448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在 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对阶 </a:t>
            </a:r>
            <a:r>
              <a:rPr lang="zh-CN" altLang="en-US" sz="2800" dirty="0">
                <a:latin typeface="Times New Roman" pitchFamily="18" charset="0"/>
              </a:rPr>
              <a:t>和 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右规 </a:t>
            </a:r>
            <a:r>
              <a:rPr lang="zh-CN" altLang="en-US" sz="2800" dirty="0">
                <a:latin typeface="Times New Roman" pitchFamily="18" charset="0"/>
              </a:rPr>
              <a:t>过程中，可能出现 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尾数末位丢失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引起误差，需考虑舍入</a:t>
            </a: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746125" y="5400675"/>
            <a:ext cx="3216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(1)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 0 </a:t>
            </a:r>
            <a:r>
              <a:rPr lang="zh-CN" altLang="en-US" sz="2800" dirty="0">
                <a:latin typeface="Times New Roman" pitchFamily="18" charset="0"/>
              </a:rPr>
              <a:t>舍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 1 </a:t>
            </a:r>
            <a:r>
              <a:rPr lang="zh-CN" altLang="en-US" sz="2800" dirty="0">
                <a:latin typeface="Times New Roman" pitchFamily="18" charset="0"/>
              </a:rPr>
              <a:t>入法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75179" name="Text Box 11"/>
          <p:cNvSpPr txBox="1">
            <a:spLocks noChangeArrowheads="1"/>
          </p:cNvSpPr>
          <p:nvPr/>
        </p:nvSpPr>
        <p:spPr bwMode="auto">
          <a:xfrm>
            <a:off x="746125" y="6086475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恒置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“1” </a:t>
            </a:r>
            <a:r>
              <a:rPr lang="zh-CN" altLang="en-US" sz="2800">
                <a:latin typeface="Times New Roman" pitchFamily="18" charset="0"/>
              </a:rPr>
              <a:t>法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672-74C6-4CB4-9BB2-61C3C101BC1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utoUpdateAnimBg="0"/>
      <p:bldP spid="775172" grpId="0" autoUpdateAnimBg="0"/>
      <p:bldP spid="775173" grpId="0" autoUpdateAnimBg="0"/>
      <p:bldP spid="775175" grpId="0" autoUpdateAnimBg="0"/>
      <p:bldP spid="775176" grpId="0" autoUpdateAnimBg="0"/>
      <p:bldP spid="775177" grpId="0" autoUpdateAnimBg="0"/>
      <p:bldP spid="775178" grpId="0" autoUpdateAnimBg="0"/>
      <p:bldP spid="775179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Text Box 2"/>
          <p:cNvSpPr txBox="1">
            <a:spLocks noChangeArrowheads="1"/>
          </p:cNvSpPr>
          <p:nvPr/>
        </p:nvSpPr>
        <p:spPr bwMode="auto">
          <a:xfrm>
            <a:off x="152400" y="460375"/>
            <a:ext cx="155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6.28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457200"/>
            <a:ext cx="7631113" cy="1204913"/>
            <a:chOff x="912" y="288"/>
            <a:chExt cx="4807" cy="759"/>
          </a:xfrm>
        </p:grpSpPr>
        <p:sp>
          <p:nvSpPr>
            <p:cNvPr id="776196" name="Text Box 4"/>
            <p:cNvSpPr txBox="1">
              <a:spLocks noChangeArrowheads="1"/>
            </p:cNvSpPr>
            <p:nvPr/>
          </p:nvSpPr>
          <p:spPr bwMode="auto">
            <a:xfrm>
              <a:off x="1226" y="352"/>
              <a:ext cx="28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(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—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  <a:r>
                <a:rPr lang="zh-CN" altLang="en-US" sz="2400">
                  <a:latin typeface="Times New Roman" pitchFamily="18" charset="0"/>
                </a:rPr>
                <a:t>×</a:t>
              </a: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latin typeface="Times New Roman" pitchFamily="18" charset="0"/>
                </a:rPr>
                <a:t>-5   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 = (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—) </a:t>
              </a:r>
              <a:r>
                <a:rPr lang="zh-CN" altLang="en-US" sz="2400">
                  <a:latin typeface="Times New Roman" pitchFamily="18" charset="0"/>
                </a:rPr>
                <a:t>×</a:t>
              </a: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latin typeface="Times New Roman" pitchFamily="18" charset="0"/>
                </a:rPr>
                <a:t>-4 </a:t>
              </a:r>
              <a:endParaRPr lang="en-US" altLang="zh-CN" sz="2800" baseline="45000">
                <a:latin typeface="Times New Roman" pitchFamily="18" charset="0"/>
              </a:endParaRPr>
            </a:p>
          </p:txBody>
        </p:sp>
        <p:sp>
          <p:nvSpPr>
            <p:cNvPr id="776197" name="Text Box 5"/>
            <p:cNvSpPr txBox="1">
              <a:spLocks noChangeArrowheads="1"/>
            </p:cNvSpPr>
            <p:nvPr/>
          </p:nvSpPr>
          <p:spPr bwMode="auto">
            <a:xfrm>
              <a:off x="1862" y="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76198" name="Text Box 6"/>
            <p:cNvSpPr txBox="1">
              <a:spLocks noChangeArrowheads="1"/>
            </p:cNvSpPr>
            <p:nvPr/>
          </p:nvSpPr>
          <p:spPr bwMode="auto">
            <a:xfrm>
              <a:off x="1862" y="5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76199" name="Text Box 7"/>
            <p:cNvSpPr txBox="1">
              <a:spLocks noChangeArrowheads="1"/>
            </p:cNvSpPr>
            <p:nvPr/>
          </p:nvSpPr>
          <p:spPr bwMode="auto">
            <a:xfrm>
              <a:off x="3216" y="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76200" name="Text Box 8"/>
            <p:cNvSpPr txBox="1">
              <a:spLocks noChangeArrowheads="1"/>
            </p:cNvSpPr>
            <p:nvPr/>
          </p:nvSpPr>
          <p:spPr bwMode="auto">
            <a:xfrm>
              <a:off x="3216" y="5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76201" name="Text Box 9"/>
            <p:cNvSpPr txBox="1">
              <a:spLocks noChangeArrowheads="1"/>
            </p:cNvSpPr>
            <p:nvPr/>
          </p:nvSpPr>
          <p:spPr bwMode="auto">
            <a:xfrm>
              <a:off x="912" y="720"/>
              <a:ext cx="48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求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900" i="1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（</a:t>
              </a:r>
              <a:r>
                <a:rPr lang="zh-CN" altLang="en-US" sz="2400">
                  <a:latin typeface="Times New Roman" pitchFamily="18" charset="0"/>
                </a:rPr>
                <a:t>除阶符、数符外，阶码取 3 位，尾数取 6 位）</a:t>
              </a:r>
            </a:p>
          </p:txBody>
        </p:sp>
      </p:grpSp>
      <p:sp>
        <p:nvSpPr>
          <p:cNvPr id="776202" name="Text Box 10"/>
          <p:cNvSpPr txBox="1">
            <a:spLocks noChangeArrowheads="1"/>
          </p:cNvSpPr>
          <p:nvPr/>
        </p:nvSpPr>
        <p:spPr bwMode="auto">
          <a:xfrm>
            <a:off x="517525" y="17668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76203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349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11, 011; 11. 011000</a:t>
            </a:r>
          </a:p>
        </p:txBody>
      </p:sp>
      <p:sp>
        <p:nvSpPr>
          <p:cNvPr id="776204" name="Text Box 12"/>
          <p:cNvSpPr txBox="1">
            <a:spLocks noChangeArrowheads="1"/>
          </p:cNvSpPr>
          <p:nvPr/>
        </p:nvSpPr>
        <p:spPr bwMode="auto">
          <a:xfrm>
            <a:off x="5105400" y="2438400"/>
            <a:ext cx="347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11, 100; 00. 111000</a:t>
            </a:r>
          </a:p>
        </p:txBody>
      </p:sp>
      <p:sp>
        <p:nvSpPr>
          <p:cNvPr id="776205" name="Text Box 13"/>
          <p:cNvSpPr txBox="1">
            <a:spLocks noChangeArrowheads="1"/>
          </p:cNvSpPr>
          <p:nvPr/>
        </p:nvSpPr>
        <p:spPr bwMode="auto">
          <a:xfrm>
            <a:off x="1203325" y="3073400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① 对阶</a:t>
            </a:r>
          </a:p>
        </p:txBody>
      </p:sp>
      <p:sp>
        <p:nvSpPr>
          <p:cNvPr id="776206" name="Text Box 14"/>
          <p:cNvSpPr txBox="1">
            <a:spLocks noChangeArrowheads="1"/>
          </p:cNvSpPr>
          <p:nvPr/>
        </p:nvSpPr>
        <p:spPr bwMode="auto">
          <a:xfrm>
            <a:off x="1812925" y="3632200"/>
            <a:ext cx="269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>
                <a:latin typeface="Times New Roman" pitchFamily="18" charset="0"/>
              </a:rPr>
              <a:t>Δ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[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76207" name="Text Box 15"/>
          <p:cNvSpPr txBox="1">
            <a:spLocks noChangeArrowheads="1"/>
          </p:cNvSpPr>
          <p:nvPr/>
        </p:nvSpPr>
        <p:spPr bwMode="auto">
          <a:xfrm>
            <a:off x="4435475" y="3667125"/>
            <a:ext cx="188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=  11, 011</a:t>
            </a:r>
          </a:p>
        </p:txBody>
      </p:sp>
      <p:sp>
        <p:nvSpPr>
          <p:cNvPr id="776208" name="Text Box 16"/>
          <p:cNvSpPr txBox="1">
            <a:spLocks noChangeArrowheads="1"/>
          </p:cNvSpPr>
          <p:nvPr/>
        </p:nvSpPr>
        <p:spPr bwMode="auto">
          <a:xfrm>
            <a:off x="4668838" y="403860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00, 100</a:t>
            </a:r>
          </a:p>
        </p:txBody>
      </p:sp>
      <p:sp>
        <p:nvSpPr>
          <p:cNvPr id="776209" name="Text Box 17"/>
          <p:cNvSpPr txBox="1">
            <a:spLocks noChangeArrowheads="1"/>
          </p:cNvSpPr>
          <p:nvPr/>
        </p:nvSpPr>
        <p:spPr bwMode="auto">
          <a:xfrm>
            <a:off x="4684713" y="4495800"/>
            <a:ext cx="163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11, 111</a:t>
            </a:r>
          </a:p>
        </p:txBody>
      </p:sp>
      <p:sp>
        <p:nvSpPr>
          <p:cNvPr id="776210" name="Line 18"/>
          <p:cNvSpPr>
            <a:spLocks noChangeShapeType="1"/>
          </p:cNvSpPr>
          <p:nvPr/>
        </p:nvSpPr>
        <p:spPr bwMode="auto">
          <a:xfrm>
            <a:off x="4419600" y="4495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6211" name="Text Box 19"/>
          <p:cNvSpPr txBox="1">
            <a:spLocks noChangeArrowheads="1"/>
          </p:cNvSpPr>
          <p:nvPr/>
        </p:nvSpPr>
        <p:spPr bwMode="auto">
          <a:xfrm>
            <a:off x="1889125" y="5181600"/>
            <a:ext cx="148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阶差为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946525" y="5181600"/>
            <a:ext cx="2379663" cy="457200"/>
            <a:chOff x="2486" y="3072"/>
            <a:chExt cx="1499" cy="288"/>
          </a:xfrm>
        </p:grpSpPr>
        <p:sp>
          <p:nvSpPr>
            <p:cNvPr id="776213" name="Text Box 21"/>
            <p:cNvSpPr txBox="1">
              <a:spLocks noChangeArrowheads="1"/>
            </p:cNvSpPr>
            <p:nvPr/>
          </p:nvSpPr>
          <p:spPr bwMode="auto">
            <a:xfrm>
              <a:off x="2486" y="3072"/>
              <a:ext cx="1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∴ 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   1,    </a:t>
              </a:r>
              <a:r>
                <a:rPr lang="en-US" altLang="zh-CN" sz="2400" i="1">
                  <a:latin typeface="Times New Roman" pitchFamily="18" charset="0"/>
                </a:rPr>
                <a:t>j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en-US" altLang="zh-CN" sz="12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6214" name="Line 22"/>
            <p:cNvSpPr>
              <a:spLocks noChangeShapeType="1"/>
            </p:cNvSpPr>
            <p:nvPr/>
          </p:nvSpPr>
          <p:spPr bwMode="auto">
            <a:xfrm>
              <a:off x="2928" y="32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6215" name="Text Box 23"/>
          <p:cNvSpPr txBox="1">
            <a:spLocks noChangeArrowheads="1"/>
          </p:cNvSpPr>
          <p:nvPr/>
        </p:nvSpPr>
        <p:spPr bwMode="auto">
          <a:xfrm>
            <a:off x="1520825" y="5943600"/>
            <a:ext cx="3922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∴ [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0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000" baseline="-2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11, 100; 11. 101100</a:t>
            </a:r>
          </a:p>
        </p:txBody>
      </p:sp>
      <p:sp>
        <p:nvSpPr>
          <p:cNvPr id="776216" name="Text Box 24"/>
          <p:cNvSpPr txBox="1">
            <a:spLocks noChangeArrowheads="1"/>
          </p:cNvSpPr>
          <p:nvPr/>
        </p:nvSpPr>
        <p:spPr bwMode="auto">
          <a:xfrm>
            <a:off x="1600200" y="1819275"/>
            <a:ext cx="309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(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0.101000)</a:t>
            </a:r>
            <a:r>
              <a:rPr lang="zh-CN" altLang="en-US" sz="2400">
                <a:latin typeface="Times New Roman" pitchFamily="18" charset="0"/>
              </a:rPr>
              <a:t>×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  <a:cs typeface="Times New Roman" pitchFamily="18" charset="0"/>
              </a:rPr>
              <a:t>-101</a:t>
            </a:r>
            <a:endParaRPr lang="en-US" altLang="zh-CN" sz="2000" baseline="4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6217" name="Text Box 25"/>
          <p:cNvSpPr txBox="1">
            <a:spLocks noChangeArrowheads="1"/>
          </p:cNvSpPr>
          <p:nvPr/>
        </p:nvSpPr>
        <p:spPr bwMode="auto">
          <a:xfrm>
            <a:off x="5437188" y="1828800"/>
            <a:ext cx="292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(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0.111000)</a:t>
            </a:r>
            <a:r>
              <a:rPr lang="zh-CN" altLang="en-US" sz="2400">
                <a:latin typeface="Times New Roman" pitchFamily="18" charset="0"/>
              </a:rPr>
              <a:t>×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  <a:cs typeface="Times New Roman" pitchFamily="18" charset="0"/>
              </a:rPr>
              <a:t>-100</a:t>
            </a:r>
            <a:endParaRPr lang="en-US" altLang="zh-CN" sz="2000" baseline="4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6218" name="Text Box 26"/>
          <p:cNvSpPr txBox="1">
            <a:spLocks noChangeArrowheads="1"/>
          </p:cNvSpPr>
          <p:nvPr/>
        </p:nvSpPr>
        <p:spPr bwMode="auto">
          <a:xfrm>
            <a:off x="4419600" y="40386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CE8C-66CE-4FC6-8799-B34D7677DACC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7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2" grpId="0" autoUpdateAnimBg="0"/>
      <p:bldP spid="776203" grpId="0" autoUpdateAnimBg="0"/>
      <p:bldP spid="776204" grpId="0" autoUpdateAnimBg="0"/>
      <p:bldP spid="776205" grpId="0" autoUpdateAnimBg="0"/>
      <p:bldP spid="776206" grpId="0" autoUpdateAnimBg="0"/>
      <p:bldP spid="776207" grpId="0" autoUpdateAnimBg="0"/>
      <p:bldP spid="776208" grpId="0" autoUpdateAnimBg="0"/>
      <p:bldP spid="776209" grpId="0" autoUpdateAnimBg="0"/>
      <p:bldP spid="776210" grpId="0" animBg="1"/>
      <p:bldP spid="776211" grpId="0" autoUpdateAnimBg="0"/>
      <p:bldP spid="776215" grpId="0" autoUpdateAnimBg="0"/>
      <p:bldP spid="776216" grpId="0" autoUpdateAnimBg="0"/>
      <p:bldP spid="776217" grpId="0" autoUpdateAnimBg="0"/>
      <p:bldP spid="776218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Text Box 2"/>
          <p:cNvSpPr txBox="1">
            <a:spLocks noChangeArrowheads="1"/>
          </p:cNvSpPr>
          <p:nvPr/>
        </p:nvSpPr>
        <p:spPr bwMode="auto">
          <a:xfrm>
            <a:off x="457200" y="511175"/>
            <a:ext cx="375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② 尾数求和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1981200" y="1143000"/>
            <a:ext cx="303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400" baseline="-25000">
                <a:latin typeface="Arial" charset="0"/>
                <a:cs typeface="Arial" charset="0"/>
              </a:rPr>
              <a:t>´</a:t>
            </a:r>
            <a:r>
              <a:rPr lang="zh-CN" altLang="en-US" sz="2800">
                <a:latin typeface="Times New Roman" pitchFamily="18" charset="0"/>
              </a:rPr>
              <a:t> 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11. 101100</a:t>
            </a: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1885950" y="1624013"/>
            <a:ext cx="308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11. 001000</a:t>
            </a:r>
          </a:p>
        </p:txBody>
      </p:sp>
      <p:sp>
        <p:nvSpPr>
          <p:cNvPr id="777221" name="Line 5"/>
          <p:cNvSpPr>
            <a:spLocks noChangeShapeType="1"/>
          </p:cNvSpPr>
          <p:nvPr/>
        </p:nvSpPr>
        <p:spPr bwMode="auto">
          <a:xfrm>
            <a:off x="1524000" y="2133600"/>
            <a:ext cx="3403600" cy="9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1482725" y="1676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77223" name="Text Box 7"/>
          <p:cNvSpPr txBox="1">
            <a:spLocks noChangeArrowheads="1"/>
          </p:cNvSpPr>
          <p:nvPr/>
        </p:nvSpPr>
        <p:spPr bwMode="auto">
          <a:xfrm>
            <a:off x="3028950" y="2133600"/>
            <a:ext cx="2095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110. 110100</a:t>
            </a:r>
          </a:p>
        </p:txBody>
      </p:sp>
      <p:sp>
        <p:nvSpPr>
          <p:cNvPr id="777224" name="Text Box 8"/>
          <p:cNvSpPr txBox="1">
            <a:spLocks noChangeArrowheads="1"/>
          </p:cNvSpPr>
          <p:nvPr/>
        </p:nvSpPr>
        <p:spPr bwMode="auto">
          <a:xfrm>
            <a:off x="457200" y="2590800"/>
            <a:ext cx="2890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③ 右规</a:t>
            </a:r>
          </a:p>
        </p:txBody>
      </p:sp>
      <p:sp>
        <p:nvSpPr>
          <p:cNvPr id="777225" name="Text Box 9"/>
          <p:cNvSpPr txBox="1">
            <a:spLocks noChangeArrowheads="1"/>
          </p:cNvSpPr>
          <p:nvPr/>
        </p:nvSpPr>
        <p:spPr bwMode="auto">
          <a:xfrm>
            <a:off x="1768475" y="3200400"/>
            <a:ext cx="4573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 </a:t>
            </a:r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11, 100; 10. 110100</a:t>
            </a:r>
          </a:p>
        </p:txBody>
      </p:sp>
      <p:sp>
        <p:nvSpPr>
          <p:cNvPr id="777226" name="Text Box 10"/>
          <p:cNvSpPr txBox="1">
            <a:spLocks noChangeArrowheads="1"/>
          </p:cNvSpPr>
          <p:nvPr/>
        </p:nvSpPr>
        <p:spPr bwMode="auto">
          <a:xfrm>
            <a:off x="1768475" y="4419600"/>
            <a:ext cx="453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 </a:t>
            </a:r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en-US" altLang="zh-CN" sz="1600" b="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11, 101; 11. 011010</a:t>
            </a:r>
          </a:p>
        </p:txBody>
      </p:sp>
      <p:sp>
        <p:nvSpPr>
          <p:cNvPr id="777227" name="Text Box 11"/>
          <p:cNvSpPr txBox="1">
            <a:spLocks noChangeArrowheads="1"/>
          </p:cNvSpPr>
          <p:nvPr/>
        </p:nvSpPr>
        <p:spPr bwMode="auto">
          <a:xfrm>
            <a:off x="1279525" y="3810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右规后</a:t>
            </a:r>
          </a:p>
        </p:txBody>
      </p:sp>
      <p:sp>
        <p:nvSpPr>
          <p:cNvPr id="777228" name="Text Box 12"/>
          <p:cNvSpPr txBox="1">
            <a:spLocks noChangeArrowheads="1"/>
          </p:cNvSpPr>
          <p:nvPr/>
        </p:nvSpPr>
        <p:spPr bwMode="auto">
          <a:xfrm>
            <a:off x="1733550" y="5181600"/>
            <a:ext cx="420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∴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 = (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–0.100110)</a:t>
            </a:r>
            <a:r>
              <a:rPr lang="zh-CN" altLang="en-US" sz="2400" dirty="0">
                <a:latin typeface="Times New Roman" pitchFamily="18" charset="0"/>
              </a:rPr>
              <a:t>×</a:t>
            </a:r>
            <a:r>
              <a:rPr lang="zh-CN" altLang="en-US" sz="2800" dirty="0">
                <a:latin typeface="Times New Roman" pitchFamily="18" charset="0"/>
              </a:rPr>
              <a:t>2</a:t>
            </a:r>
            <a:r>
              <a:rPr lang="zh-CN" altLang="en-US" sz="2400" baseline="45000" dirty="0">
                <a:latin typeface="Times New Roman" pitchFamily="18" charset="0"/>
              </a:rPr>
              <a:t>-11</a:t>
            </a:r>
            <a:endParaRPr lang="en-US" altLang="zh-CN" sz="2400" baseline="45000" dirty="0">
              <a:latin typeface="Times New Roman" pitchFamily="18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87675" y="5791200"/>
            <a:ext cx="2022475" cy="762000"/>
            <a:chOff x="1839" y="3648"/>
            <a:chExt cx="1274" cy="480"/>
          </a:xfrm>
        </p:grpSpPr>
        <p:sp>
          <p:nvSpPr>
            <p:cNvPr id="777230" name="Text Box 14"/>
            <p:cNvSpPr txBox="1">
              <a:spLocks noChangeArrowheads="1"/>
            </p:cNvSpPr>
            <p:nvPr/>
          </p:nvSpPr>
          <p:spPr bwMode="auto">
            <a:xfrm>
              <a:off x="1839" y="3705"/>
              <a:ext cx="1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= (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– —)</a:t>
              </a:r>
              <a:r>
                <a:rPr lang="zh-CN" altLang="en-US" sz="2400" dirty="0">
                  <a:latin typeface="Times New Roman" pitchFamily="18" charset="0"/>
                </a:rPr>
                <a:t>×</a:t>
              </a:r>
              <a:r>
                <a:rPr lang="zh-CN" altLang="en-US" sz="2800" dirty="0">
                  <a:latin typeface="Times New Roman" pitchFamily="18" charset="0"/>
                </a:rPr>
                <a:t>2</a:t>
              </a:r>
              <a:r>
                <a:rPr lang="zh-CN" altLang="en-US" sz="2800" baseline="45000" dirty="0">
                  <a:latin typeface="Times New Roman" pitchFamily="18" charset="0"/>
                </a:rPr>
                <a:t>-3</a:t>
              </a:r>
            </a:p>
          </p:txBody>
        </p:sp>
        <p:sp>
          <p:nvSpPr>
            <p:cNvPr id="777231" name="Text Box 15"/>
            <p:cNvSpPr txBox="1">
              <a:spLocks noChangeArrowheads="1"/>
            </p:cNvSpPr>
            <p:nvPr/>
          </p:nvSpPr>
          <p:spPr bwMode="auto">
            <a:xfrm>
              <a:off x="2288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777232" name="Text Box 16"/>
            <p:cNvSpPr txBox="1">
              <a:spLocks noChangeArrowheads="1"/>
            </p:cNvSpPr>
            <p:nvPr/>
          </p:nvSpPr>
          <p:spPr bwMode="auto">
            <a:xfrm>
              <a:off x="2288" y="384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32</a:t>
              </a:r>
            </a:p>
          </p:txBody>
        </p:sp>
      </p:grpSp>
      <p:sp>
        <p:nvSpPr>
          <p:cNvPr id="777233" name="AutoShape 17"/>
          <p:cNvSpPr>
            <a:spLocks noChangeArrowheads="1"/>
          </p:cNvSpPr>
          <p:nvPr/>
        </p:nvSpPr>
        <p:spPr bwMode="auto">
          <a:xfrm>
            <a:off x="3111500" y="2230438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D9FC-5038-4D6A-8F7E-627040303A8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utoUpdateAnimBg="0"/>
      <p:bldP spid="777220" grpId="0" autoUpdateAnimBg="0"/>
      <p:bldP spid="777221" grpId="0" animBg="1"/>
      <p:bldP spid="777222" grpId="0" autoUpdateAnimBg="0"/>
      <p:bldP spid="777223" grpId="0" autoUpdateAnimBg="0"/>
      <p:bldP spid="777224" grpId="0" autoUpdateAnimBg="0"/>
      <p:bldP spid="777225" grpId="0" autoUpdateAnimBg="0"/>
      <p:bldP spid="777226" grpId="0" autoUpdateAnimBg="0"/>
      <p:bldP spid="777227" grpId="0" autoUpdateAnimBg="0"/>
      <p:bldP spid="777228" grpId="0" autoUpdateAnimBg="0"/>
      <p:bldP spid="777233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3538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5. 溢出判断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7612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设机器数为补码，尾数为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规格化形式，</a:t>
            </a:r>
            <a:r>
              <a:rPr lang="zh-CN" altLang="en-US" sz="2800">
                <a:latin typeface="Times New Roman" pitchFamily="18" charset="0"/>
              </a:rPr>
              <a:t>并假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设阶符取 2 位，阶码的数值部分取 7 位，数符取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 位，尾数取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位，则该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 </a:t>
            </a:r>
            <a:r>
              <a:rPr lang="zh-CN" altLang="en-US" sz="2800">
                <a:latin typeface="Times New Roman" pitchFamily="18" charset="0"/>
              </a:rPr>
              <a:t>在数轴上的表示为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951163"/>
            <a:ext cx="7315200" cy="935037"/>
            <a:chOff x="480" y="1859"/>
            <a:chExt cx="4608" cy="589"/>
          </a:xfrm>
        </p:grpSpPr>
        <p:sp>
          <p:nvSpPr>
            <p:cNvPr id="778245" name="Line 5"/>
            <p:cNvSpPr>
              <a:spLocks noChangeShapeType="1"/>
            </p:cNvSpPr>
            <p:nvPr/>
          </p:nvSpPr>
          <p:spPr bwMode="auto">
            <a:xfrm>
              <a:off x="480" y="2448"/>
              <a:ext cx="460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46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47" name="Rectangle 7"/>
            <p:cNvSpPr>
              <a:spLocks noChangeArrowheads="1"/>
            </p:cNvSpPr>
            <p:nvPr/>
          </p:nvSpPr>
          <p:spPr bwMode="auto">
            <a:xfrm>
              <a:off x="2400" y="2160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48" name="Rectangle 8"/>
            <p:cNvSpPr>
              <a:spLocks noChangeArrowheads="1"/>
            </p:cNvSpPr>
            <p:nvPr/>
          </p:nvSpPr>
          <p:spPr bwMode="auto">
            <a:xfrm>
              <a:off x="4320" y="2162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49" name="Text Box 9"/>
            <p:cNvSpPr txBox="1">
              <a:spLocks noChangeArrowheads="1"/>
            </p:cNvSpPr>
            <p:nvPr/>
          </p:nvSpPr>
          <p:spPr bwMode="auto">
            <a:xfrm>
              <a:off x="566" y="1859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78250" name="Text Box 10"/>
            <p:cNvSpPr txBox="1">
              <a:spLocks noChangeArrowheads="1"/>
            </p:cNvSpPr>
            <p:nvPr/>
          </p:nvSpPr>
          <p:spPr bwMode="auto">
            <a:xfrm>
              <a:off x="2506" y="1859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下溢</a:t>
              </a:r>
            </a:p>
          </p:txBody>
        </p:sp>
        <p:sp>
          <p:nvSpPr>
            <p:cNvPr id="778251" name="Text Box 11"/>
            <p:cNvSpPr txBox="1">
              <a:spLocks noChangeArrowheads="1"/>
            </p:cNvSpPr>
            <p:nvPr/>
          </p:nvSpPr>
          <p:spPr bwMode="auto">
            <a:xfrm>
              <a:off x="4426" y="1859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78252" name="Text Box 12"/>
            <p:cNvSpPr txBox="1">
              <a:spLocks noChangeArrowheads="1"/>
            </p:cNvSpPr>
            <p:nvPr/>
          </p:nvSpPr>
          <p:spPr bwMode="auto">
            <a:xfrm>
              <a:off x="1392" y="1962"/>
              <a:ext cx="76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对应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负浮点数</a:t>
              </a:r>
            </a:p>
          </p:txBody>
        </p:sp>
        <p:sp>
          <p:nvSpPr>
            <p:cNvPr id="778253" name="Text Box 13"/>
            <p:cNvSpPr txBox="1">
              <a:spLocks noChangeArrowheads="1"/>
            </p:cNvSpPr>
            <p:nvPr/>
          </p:nvSpPr>
          <p:spPr bwMode="auto">
            <a:xfrm>
              <a:off x="3320" y="1968"/>
              <a:ext cx="76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对应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正浮点数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0" y="4595813"/>
            <a:ext cx="2554288" cy="463550"/>
            <a:chOff x="480" y="2799"/>
            <a:chExt cx="1609" cy="292"/>
          </a:xfrm>
        </p:grpSpPr>
        <p:sp>
          <p:nvSpPr>
            <p:cNvPr id="778255" name="Text Box 15"/>
            <p:cNvSpPr txBox="1">
              <a:spLocks noChangeArrowheads="1"/>
            </p:cNvSpPr>
            <p:nvPr/>
          </p:nvSpPr>
          <p:spPr bwMode="auto">
            <a:xfrm>
              <a:off x="480" y="2841"/>
              <a:ext cx="1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00,1111111;11.00      0</a:t>
              </a:r>
            </a:p>
          </p:txBody>
        </p:sp>
        <p:sp>
          <p:nvSpPr>
            <p:cNvPr id="778256" name="Text Box 16"/>
            <p:cNvSpPr txBox="1">
              <a:spLocks noChangeArrowheads="1"/>
            </p:cNvSpPr>
            <p:nvPr/>
          </p:nvSpPr>
          <p:spPr bwMode="auto">
            <a:xfrm>
              <a:off x="1700" y="2799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30913" y="4595813"/>
            <a:ext cx="2427287" cy="463550"/>
            <a:chOff x="3799" y="2799"/>
            <a:chExt cx="1529" cy="292"/>
          </a:xfrm>
        </p:grpSpPr>
        <p:sp>
          <p:nvSpPr>
            <p:cNvPr id="778258" name="Text Box 18"/>
            <p:cNvSpPr txBox="1">
              <a:spLocks noChangeArrowheads="1"/>
            </p:cNvSpPr>
            <p:nvPr/>
          </p:nvSpPr>
          <p:spPr bwMode="auto">
            <a:xfrm>
              <a:off x="3799" y="2841"/>
              <a:ext cx="1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00,1111111;00.11    1</a:t>
              </a:r>
            </a:p>
          </p:txBody>
        </p:sp>
        <p:sp>
          <p:nvSpPr>
            <p:cNvPr id="778259" name="Text Box 19"/>
            <p:cNvSpPr txBox="1">
              <a:spLocks noChangeArrowheads="1"/>
            </p:cNvSpPr>
            <p:nvPr/>
          </p:nvSpPr>
          <p:spPr bwMode="auto">
            <a:xfrm>
              <a:off x="4956" y="279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81200" y="6019800"/>
            <a:ext cx="2554288" cy="442913"/>
            <a:chOff x="1248" y="3705"/>
            <a:chExt cx="1609" cy="279"/>
          </a:xfrm>
        </p:grpSpPr>
        <p:sp>
          <p:nvSpPr>
            <p:cNvPr id="778261" name="Text Box 21"/>
            <p:cNvSpPr txBox="1">
              <a:spLocks noChangeArrowheads="1"/>
            </p:cNvSpPr>
            <p:nvPr/>
          </p:nvSpPr>
          <p:spPr bwMode="auto">
            <a:xfrm>
              <a:off x="1248" y="3734"/>
              <a:ext cx="1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11,0000000;11.011    1</a:t>
              </a:r>
            </a:p>
          </p:txBody>
        </p:sp>
        <p:sp>
          <p:nvSpPr>
            <p:cNvPr id="778262" name="Text Box 22"/>
            <p:cNvSpPr txBox="1">
              <a:spLocks noChangeArrowheads="1"/>
            </p:cNvSpPr>
            <p:nvPr/>
          </p:nvSpPr>
          <p:spPr bwMode="auto">
            <a:xfrm>
              <a:off x="2508" y="37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267200" y="5295900"/>
            <a:ext cx="2681288" cy="471488"/>
            <a:chOff x="2688" y="3255"/>
            <a:chExt cx="1689" cy="297"/>
          </a:xfrm>
        </p:grpSpPr>
        <p:sp>
          <p:nvSpPr>
            <p:cNvPr id="778264" name="Text Box 24"/>
            <p:cNvSpPr txBox="1">
              <a:spLocks noChangeArrowheads="1"/>
            </p:cNvSpPr>
            <p:nvPr/>
          </p:nvSpPr>
          <p:spPr bwMode="auto">
            <a:xfrm>
              <a:off x="2688" y="3302"/>
              <a:ext cx="16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11,0000000;00.100      0</a:t>
              </a:r>
            </a:p>
          </p:txBody>
        </p:sp>
        <p:sp>
          <p:nvSpPr>
            <p:cNvPr id="778265" name="Text Box 25"/>
            <p:cNvSpPr txBox="1">
              <a:spLocks noChangeArrowheads="1"/>
            </p:cNvSpPr>
            <p:nvPr/>
          </p:nvSpPr>
          <p:spPr bwMode="auto">
            <a:xfrm>
              <a:off x="3984" y="325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8266" name="Text Box 26"/>
          <p:cNvSpPr txBox="1">
            <a:spLocks noChangeArrowheads="1"/>
          </p:cNvSpPr>
          <p:nvPr/>
        </p:nvSpPr>
        <p:spPr bwMode="auto">
          <a:xfrm>
            <a:off x="1279525" y="5029200"/>
            <a:ext cx="1236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127</a:t>
            </a:r>
            <a:r>
              <a:rPr lang="zh-CN" altLang="en-US" sz="2000">
                <a:latin typeface="Times New Roman" pitchFamily="18" charset="0"/>
              </a:rPr>
              <a:t>×(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1)</a:t>
            </a:r>
          </a:p>
        </p:txBody>
      </p:sp>
      <p:sp>
        <p:nvSpPr>
          <p:cNvPr id="778267" name="Text Box 27"/>
          <p:cNvSpPr txBox="1">
            <a:spLocks noChangeArrowheads="1"/>
          </p:cNvSpPr>
          <p:nvPr/>
        </p:nvSpPr>
        <p:spPr bwMode="auto">
          <a:xfrm>
            <a:off x="2344738" y="6461125"/>
            <a:ext cx="197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 2</a:t>
            </a:r>
            <a:r>
              <a:rPr lang="zh-CN" altLang="en-US" sz="2000" baseline="45000">
                <a:latin typeface="Times New Roman" pitchFamily="18" charset="0"/>
              </a:rPr>
              <a:t>-128</a:t>
            </a:r>
            <a:r>
              <a:rPr lang="zh-CN" altLang="en-US" sz="2000">
                <a:latin typeface="Times New Roman" pitchFamily="18" charset="0"/>
              </a:rPr>
              <a:t>×(2</a:t>
            </a:r>
            <a:r>
              <a:rPr lang="zh-CN" altLang="en-US" sz="2000" baseline="45000">
                <a:latin typeface="Times New Roman" pitchFamily="18" charset="0"/>
              </a:rPr>
              <a:t>-1</a:t>
            </a:r>
            <a:r>
              <a:rPr lang="zh-CN" altLang="en-US" sz="2000">
                <a:latin typeface="Times New Roman" pitchFamily="18" charset="0"/>
              </a:rPr>
              <a:t>+ 2</a:t>
            </a:r>
            <a:r>
              <a:rPr lang="zh-CN" altLang="en-US" sz="2000" baseline="45000">
                <a:latin typeface="Times New Roman" pitchFamily="18" charset="0"/>
              </a:rPr>
              <a:t>-</a:t>
            </a:r>
            <a:r>
              <a:rPr lang="en-US" altLang="zh-CN" sz="2000" i="1" baseline="45000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778268" name="Text Box 28"/>
          <p:cNvSpPr txBox="1">
            <a:spLocks noChangeArrowheads="1"/>
          </p:cNvSpPr>
          <p:nvPr/>
        </p:nvSpPr>
        <p:spPr bwMode="auto">
          <a:xfrm>
            <a:off x="4881563" y="5775325"/>
            <a:ext cx="1135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-128</a:t>
            </a:r>
            <a:r>
              <a:rPr lang="zh-CN" altLang="en-US" sz="2000">
                <a:latin typeface="Times New Roman" pitchFamily="18" charset="0"/>
              </a:rPr>
              <a:t>×2</a:t>
            </a:r>
            <a:r>
              <a:rPr lang="zh-CN" altLang="en-US" sz="2000" baseline="45000">
                <a:latin typeface="Times New Roman" pitchFamily="18" charset="0"/>
              </a:rPr>
              <a:t>-1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69" name="Text Box 29"/>
          <p:cNvSpPr txBox="1">
            <a:spLocks noChangeArrowheads="1"/>
          </p:cNvSpPr>
          <p:nvPr/>
        </p:nvSpPr>
        <p:spPr bwMode="auto">
          <a:xfrm>
            <a:off x="6561138" y="502920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127</a:t>
            </a:r>
            <a:r>
              <a:rPr lang="zh-CN" altLang="en-US" sz="2000">
                <a:latin typeface="Times New Roman" pitchFamily="18" charset="0"/>
              </a:rPr>
              <a:t>×(1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-</a:t>
            </a:r>
            <a:r>
              <a:rPr lang="en-US" altLang="zh-CN" sz="2000" i="1" baseline="45000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282700" y="3886200"/>
            <a:ext cx="1841500" cy="838200"/>
            <a:chOff x="808" y="2448"/>
            <a:chExt cx="1160" cy="528"/>
          </a:xfrm>
        </p:grpSpPr>
        <p:sp>
          <p:nvSpPr>
            <p:cNvPr id="778271" name="Line 31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72" name="Text Box 32"/>
            <p:cNvSpPr txBox="1">
              <a:spLocks noChangeArrowheads="1"/>
            </p:cNvSpPr>
            <p:nvPr/>
          </p:nvSpPr>
          <p:spPr bwMode="auto">
            <a:xfrm>
              <a:off x="808" y="2707"/>
              <a:ext cx="11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最小负数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933700" y="3886200"/>
            <a:ext cx="1308100" cy="2255838"/>
            <a:chOff x="1848" y="2448"/>
            <a:chExt cx="824" cy="1421"/>
          </a:xfrm>
        </p:grpSpPr>
        <p:sp>
          <p:nvSpPr>
            <p:cNvPr id="778274" name="Line 34"/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75" name="Text Box 35"/>
            <p:cNvSpPr txBox="1">
              <a:spLocks noChangeArrowheads="1"/>
            </p:cNvSpPr>
            <p:nvPr/>
          </p:nvSpPr>
          <p:spPr bwMode="auto">
            <a:xfrm>
              <a:off x="1848" y="3600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最大负数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584700" y="3886200"/>
            <a:ext cx="1308100" cy="1525588"/>
            <a:chOff x="2888" y="2448"/>
            <a:chExt cx="824" cy="961"/>
          </a:xfrm>
        </p:grpSpPr>
        <p:sp>
          <p:nvSpPr>
            <p:cNvPr id="778277" name="Line 37"/>
            <p:cNvSpPr>
              <a:spLocks noChangeShapeType="1"/>
            </p:cNvSpPr>
            <p:nvPr/>
          </p:nvSpPr>
          <p:spPr bwMode="auto">
            <a:xfrm flipV="1">
              <a:off x="3120" y="244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78" name="Text Box 38"/>
            <p:cNvSpPr txBox="1">
              <a:spLocks noChangeArrowheads="1"/>
            </p:cNvSpPr>
            <p:nvPr/>
          </p:nvSpPr>
          <p:spPr bwMode="auto">
            <a:xfrm>
              <a:off x="2888" y="3140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最小正数</a:t>
              </a: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6235700" y="3886200"/>
            <a:ext cx="1308100" cy="838200"/>
            <a:chOff x="3928" y="2448"/>
            <a:chExt cx="824" cy="528"/>
          </a:xfrm>
        </p:grpSpPr>
        <p:sp>
          <p:nvSpPr>
            <p:cNvPr id="778280" name="Line 40"/>
            <p:cNvSpPr>
              <a:spLocks noChangeShapeType="1"/>
            </p:cNvSpPr>
            <p:nvPr/>
          </p:nvSpPr>
          <p:spPr bwMode="auto">
            <a:xfrm flipV="1">
              <a:off x="432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81" name="Text Box 41"/>
            <p:cNvSpPr txBox="1">
              <a:spLocks noChangeArrowheads="1"/>
            </p:cNvSpPr>
            <p:nvPr/>
          </p:nvSpPr>
          <p:spPr bwMode="auto">
            <a:xfrm>
              <a:off x="3928" y="2707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最大正数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213225" y="3771900"/>
            <a:ext cx="336550" cy="669925"/>
            <a:chOff x="2654" y="2280"/>
            <a:chExt cx="212" cy="422"/>
          </a:xfrm>
        </p:grpSpPr>
        <p:sp>
          <p:nvSpPr>
            <p:cNvPr id="778283" name="Line 43"/>
            <p:cNvSpPr>
              <a:spLocks noChangeShapeType="1"/>
            </p:cNvSpPr>
            <p:nvPr/>
          </p:nvSpPr>
          <p:spPr bwMode="auto">
            <a:xfrm>
              <a:off x="274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84" name="Text Box 44"/>
            <p:cNvSpPr txBox="1">
              <a:spLocks noChangeArrowheads="1"/>
            </p:cNvSpPr>
            <p:nvPr/>
          </p:nvSpPr>
          <p:spPr bwMode="auto">
            <a:xfrm>
              <a:off x="2654" y="2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38100" y="3581400"/>
            <a:ext cx="1560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阶码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01,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6" name="Text Box 46"/>
          <p:cNvSpPr txBox="1">
            <a:spLocks noChangeArrowheads="1"/>
          </p:cNvSpPr>
          <p:nvPr/>
        </p:nvSpPr>
        <p:spPr bwMode="auto">
          <a:xfrm>
            <a:off x="7391400" y="3581400"/>
            <a:ext cx="1560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           阶码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01,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7" name="Text Box 47"/>
          <p:cNvSpPr txBox="1">
            <a:spLocks noChangeArrowheads="1"/>
          </p:cNvSpPr>
          <p:nvPr/>
        </p:nvSpPr>
        <p:spPr bwMode="auto">
          <a:xfrm>
            <a:off x="3351213" y="2590800"/>
            <a:ext cx="213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阶码 10,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8" name="Rectangle 48"/>
          <p:cNvSpPr>
            <a:spLocks noChangeArrowheads="1"/>
          </p:cNvSpPr>
          <p:nvPr/>
        </p:nvSpPr>
        <p:spPr bwMode="auto">
          <a:xfrm>
            <a:off x="5597525" y="2590800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按机器零处理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8B00-2BC6-4183-BCB8-E2D439F0AE54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3" name="页脚占位符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77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77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autoUpdateAnimBg="0"/>
      <p:bldP spid="778266" grpId="0" autoUpdateAnimBg="0"/>
      <p:bldP spid="778267" grpId="0" autoUpdateAnimBg="0"/>
      <p:bldP spid="778268" grpId="0" autoUpdateAnimBg="0"/>
      <p:bldP spid="778269" grpId="0" autoUpdateAnimBg="0"/>
      <p:bldP spid="778285" grpId="0" autoUpdateAnimBg="0"/>
      <p:bldP spid="778286" grpId="0" autoUpdateAnimBg="0"/>
      <p:bldP spid="778287" grpId="0" autoUpdateAnimBg="0"/>
      <p:bldP spid="778288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二、浮点乘除运算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1889125" y="990600"/>
            <a:ext cx="166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3930650" y="1000125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79269" name="Text Box 5"/>
          <p:cNvSpPr txBox="1">
            <a:spLocks noChangeArrowheads="1"/>
          </p:cNvSpPr>
          <p:nvPr/>
        </p:nvSpPr>
        <p:spPr bwMode="auto">
          <a:xfrm>
            <a:off x="822325" y="15113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乘法</a:t>
            </a:r>
          </a:p>
        </p:txBody>
      </p:sp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2346325" y="19050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(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</a:rPr>
              <a:t>x</a:t>
            </a:r>
            <a:r>
              <a:rPr lang="en-US" altLang="zh-CN" sz="2400" baseline="60000">
                <a:latin typeface="Times New Roman" pitchFamily="18" charset="0"/>
              </a:rPr>
              <a:t>+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</a:rPr>
              <a:t>y</a:t>
            </a:r>
          </a:p>
        </p:txBody>
      </p:sp>
      <p:sp>
        <p:nvSpPr>
          <p:cNvPr id="779271" name="Text Box 7"/>
          <p:cNvSpPr txBox="1">
            <a:spLocks noChangeArrowheads="1"/>
          </p:cNvSpPr>
          <p:nvPr/>
        </p:nvSpPr>
        <p:spPr bwMode="auto">
          <a:xfrm>
            <a:off x="822325" y="2376488"/>
            <a:ext cx="1254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除法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62238" y="2590800"/>
            <a:ext cx="2471737" cy="904875"/>
            <a:chOff x="1733" y="1686"/>
            <a:chExt cx="1557" cy="570"/>
          </a:xfrm>
        </p:grpSpPr>
        <p:sp>
          <p:nvSpPr>
            <p:cNvPr id="779273" name="Text Box 9"/>
            <p:cNvSpPr txBox="1">
              <a:spLocks noChangeArrowheads="1"/>
            </p:cNvSpPr>
            <p:nvPr/>
          </p:nvSpPr>
          <p:spPr bwMode="auto">
            <a:xfrm>
              <a:off x="1733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79274" name="Text Box 10"/>
            <p:cNvSpPr txBox="1">
              <a:spLocks noChangeArrowheads="1"/>
            </p:cNvSpPr>
            <p:nvPr/>
          </p:nvSpPr>
          <p:spPr bwMode="auto">
            <a:xfrm>
              <a:off x="1733" y="189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79275" name="Line 11"/>
            <p:cNvSpPr>
              <a:spLocks noChangeShapeType="1"/>
            </p:cNvSpPr>
            <p:nvPr/>
          </p:nvSpPr>
          <p:spPr bwMode="auto">
            <a:xfrm>
              <a:off x="1743" y="19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9276" name="Text Box 12"/>
            <p:cNvSpPr txBox="1">
              <a:spLocks noChangeArrowheads="1"/>
            </p:cNvSpPr>
            <p:nvPr/>
          </p:nvSpPr>
          <p:spPr bwMode="auto">
            <a:xfrm>
              <a:off x="1973" y="1792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779277" name="Line 13"/>
            <p:cNvSpPr>
              <a:spLocks noChangeShapeType="1"/>
            </p:cNvSpPr>
            <p:nvPr/>
          </p:nvSpPr>
          <p:spPr bwMode="auto">
            <a:xfrm>
              <a:off x="2256" y="19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9278" name="Text Box 14"/>
            <p:cNvSpPr txBox="1">
              <a:spLocks noChangeArrowheads="1"/>
            </p:cNvSpPr>
            <p:nvPr/>
          </p:nvSpPr>
          <p:spPr bwMode="auto">
            <a:xfrm>
              <a:off x="2223" y="168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endParaRPr lang="zh-CN" altLang="en-US" sz="2400" i="1" baseline="-25000">
                <a:latin typeface="Times New Roman" pitchFamily="18" charset="0"/>
              </a:endParaRPr>
            </a:p>
          </p:txBody>
        </p:sp>
        <p:sp>
          <p:nvSpPr>
            <p:cNvPr id="779279" name="Text Box 15"/>
            <p:cNvSpPr txBox="1">
              <a:spLocks noChangeArrowheads="1"/>
            </p:cNvSpPr>
            <p:nvPr/>
          </p:nvSpPr>
          <p:spPr bwMode="auto">
            <a:xfrm>
              <a:off x="2223" y="1968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9280" name="Text Box 16"/>
            <p:cNvSpPr txBox="1">
              <a:spLocks noChangeArrowheads="1"/>
            </p:cNvSpPr>
            <p:nvPr/>
          </p:nvSpPr>
          <p:spPr bwMode="auto">
            <a:xfrm>
              <a:off x="2501" y="1792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× </a:t>
              </a: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j</a:t>
              </a:r>
              <a:r>
                <a:rPr lang="en-US" altLang="zh-CN" sz="2400" i="1" baseline="30000">
                  <a:latin typeface="Times New Roman" pitchFamily="18" charset="0"/>
                </a:rPr>
                <a:t>x</a:t>
              </a:r>
              <a:r>
                <a:rPr lang="en-US" altLang="zh-CN" sz="2400" baseline="30000">
                  <a:latin typeface="Times New Roman" pitchFamily="18" charset="0"/>
                </a:rPr>
                <a:t> </a:t>
              </a:r>
              <a:r>
                <a:rPr lang="en-US" altLang="zh-CN" sz="2400" baseline="60000">
                  <a:latin typeface="Times New Roman" pitchFamily="18" charset="0"/>
                </a:rPr>
                <a:t>–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i="1" baseline="60000">
                  <a:latin typeface="Times New Roman" pitchFamily="18" charset="0"/>
                </a:rPr>
                <a:t>j</a:t>
              </a:r>
              <a:r>
                <a:rPr lang="en-US" altLang="zh-CN" sz="2400" i="1" baseline="30000">
                  <a:latin typeface="Times New Roman" pitchFamily="18" charset="0"/>
                </a:rPr>
                <a:t>y</a:t>
              </a:r>
              <a:endParaRPr lang="zh-CN" altLang="en-US" sz="2400" i="1" baseline="30000">
                <a:latin typeface="Times New Roman" pitchFamily="18" charset="0"/>
              </a:endParaRPr>
            </a:p>
          </p:txBody>
        </p:sp>
      </p:grpSp>
      <p:sp>
        <p:nvSpPr>
          <p:cNvPr id="779281" name="Text Box 17"/>
          <p:cNvSpPr txBox="1">
            <a:spLocks noChangeArrowheads="1"/>
          </p:cNvSpPr>
          <p:nvPr/>
        </p:nvSpPr>
        <p:spPr bwMode="auto">
          <a:xfrm>
            <a:off x="1247775" y="3914775"/>
            <a:ext cx="812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</a:t>
            </a:r>
            <a:r>
              <a:rPr lang="zh-CN" altLang="en-US" sz="2800">
                <a:latin typeface="Times New Roman" pitchFamily="18" charset="0"/>
              </a:rPr>
              <a:t>阶码采用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补码定点加</a:t>
            </a:r>
            <a:r>
              <a:rPr lang="zh-CN" altLang="en-US" sz="2800">
                <a:latin typeface="Times New Roman" pitchFamily="18" charset="0"/>
              </a:rPr>
              <a:t>（乘法）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减</a:t>
            </a:r>
            <a:r>
              <a:rPr lang="zh-CN" altLang="en-US" sz="2800">
                <a:latin typeface="Times New Roman" pitchFamily="18" charset="0"/>
              </a:rPr>
              <a:t>（除法）运算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1263650" y="4502150"/>
            <a:ext cx="521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</a:t>
            </a:r>
            <a:r>
              <a:rPr lang="zh-CN" altLang="en-US" sz="2800">
                <a:latin typeface="Times New Roman" pitchFamily="18" charset="0"/>
              </a:rPr>
              <a:t>尾数乘除同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定点 </a:t>
            </a:r>
            <a:r>
              <a:rPr lang="zh-CN" altLang="en-US" sz="2800">
                <a:latin typeface="Times New Roman" pitchFamily="18" charset="0"/>
              </a:rPr>
              <a:t>运算</a:t>
            </a:r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822325" y="57292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4. 浮点运算部件</a:t>
            </a:r>
          </a:p>
        </p:txBody>
      </p:sp>
      <p:sp>
        <p:nvSpPr>
          <p:cNvPr id="779284" name="Text Box 20"/>
          <p:cNvSpPr txBox="1">
            <a:spLocks noChangeArrowheads="1"/>
          </p:cNvSpPr>
          <p:nvPr/>
        </p:nvSpPr>
        <p:spPr bwMode="auto">
          <a:xfrm>
            <a:off x="1889125" y="6186488"/>
            <a:ext cx="4827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阶码运算部件，尾数运算部件</a:t>
            </a:r>
          </a:p>
        </p:txBody>
      </p:sp>
      <p:sp>
        <p:nvSpPr>
          <p:cNvPr id="779285" name="Text Box 21"/>
          <p:cNvSpPr txBox="1">
            <a:spLocks noChangeArrowheads="1"/>
          </p:cNvSpPr>
          <p:nvPr/>
        </p:nvSpPr>
        <p:spPr bwMode="auto">
          <a:xfrm>
            <a:off x="838200" y="3443288"/>
            <a:ext cx="1254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步骤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1243013" y="5119688"/>
            <a:ext cx="2490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(3) </a:t>
            </a:r>
            <a:r>
              <a:rPr lang="zh-CN" altLang="en-US" sz="2800">
                <a:latin typeface="Times New Roman" pitchFamily="18" charset="0"/>
              </a:rPr>
              <a:t>规格化</a:t>
            </a:r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303-883E-4CFE-854D-51873E9C54D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autoUpdateAnimBg="0"/>
      <p:bldP spid="779268" grpId="0" autoUpdateAnimBg="0"/>
      <p:bldP spid="779269" grpId="0" autoUpdateAnimBg="0"/>
      <p:bldP spid="779270" grpId="0" autoUpdateAnimBg="0"/>
      <p:bldP spid="779271" grpId="0" autoUpdateAnimBg="0"/>
      <p:bldP spid="779281" grpId="0" autoUpdateAnimBg="0"/>
      <p:bldP spid="779282" grpId="0" autoUpdateAnimBg="0"/>
      <p:bldP spid="779283" grpId="0" autoUpdateAnimBg="0"/>
      <p:bldP spid="779284" grpId="0" autoUpdateAnimBg="0"/>
      <p:bldP spid="779285" grpId="0" autoUpdateAnimBg="0"/>
      <p:bldP spid="779286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浮点乘法例子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DEC4-4ED5-4C27-BB46-7967BD741ED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X=2</a:t>
            </a:r>
            <a:r>
              <a:rPr lang="en-US" altLang="zh-CN" baseline="30000" dirty="0" smtClean="0"/>
              <a:t>-101</a:t>
            </a:r>
            <a:r>
              <a:rPr lang="en-US" altLang="zh-CN" dirty="0" smtClean="0"/>
              <a:t>*0.0110011, y=2</a:t>
            </a:r>
            <a:r>
              <a:rPr lang="en-US" altLang="zh-CN" baseline="30000" dirty="0" smtClean="0"/>
              <a:t>011</a:t>
            </a:r>
            <a:r>
              <a:rPr lang="en-US" altLang="zh-CN" dirty="0" smtClean="0"/>
              <a:t>*(-0.1110010)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x*y</a:t>
            </a: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6.4.3</a:t>
            </a:r>
            <a:r>
              <a:rPr lang="zh-CN" altLang="en-US" dirty="0" smtClean="0"/>
              <a:t>浮点运算的硬件配置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E6A-1B34-454F-9E10-239F1F4138AF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阶码运算部件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阶码加减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/>
              <a:t>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规格化</a:t>
            </a:r>
            <a:endParaRPr lang="en-US" altLang="zh-CN" dirty="0" smtClean="0"/>
          </a:p>
          <a:p>
            <a:r>
              <a:rPr lang="zh-CN" altLang="en-US" dirty="0" smtClean="0"/>
              <a:t>尾数运算部件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加减乘除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规格化判断</a:t>
            </a:r>
            <a:endParaRPr lang="en-US" altLang="zh-CN" dirty="0" smtClean="0"/>
          </a:p>
          <a:p>
            <a:r>
              <a:rPr lang="zh-CN" altLang="en-US" dirty="0" smtClean="0"/>
              <a:t>判溢</a:t>
            </a:r>
            <a:endParaRPr lang="en-US" altLang="zh-CN" dirty="0" smtClean="0"/>
          </a:p>
          <a:p>
            <a:r>
              <a:rPr lang="zh-CN" altLang="en-US" dirty="0" smtClean="0"/>
              <a:t>协处理器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smtClean="0"/>
              <a:t>2.6 </a:t>
            </a:r>
            <a:r>
              <a:rPr lang="zh-CN" altLang="en-US" sz="4800" smtClean="0"/>
              <a:t>运算器的组成与结构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/>
              <a:t>2.6.1 </a:t>
            </a:r>
            <a:r>
              <a:rPr lang="zh-CN" altLang="en-US" sz="3200" dirty="0" smtClean="0"/>
              <a:t>加法器</a:t>
            </a:r>
          </a:p>
          <a:p>
            <a:r>
              <a:rPr lang="en-US" altLang="zh-CN" sz="3200" dirty="0" smtClean="0"/>
              <a:t>2.6.2 </a:t>
            </a:r>
            <a:r>
              <a:rPr lang="zh-CN" altLang="en-US" sz="3200" dirty="0" smtClean="0"/>
              <a:t>算术逻辑单元</a:t>
            </a:r>
          </a:p>
          <a:p>
            <a:r>
              <a:rPr lang="en-US" altLang="zh-CN" sz="3200" dirty="0" smtClean="0"/>
              <a:t>2.6.3 </a:t>
            </a:r>
            <a:r>
              <a:rPr lang="zh-CN" altLang="en-US" sz="3200" dirty="0" smtClean="0"/>
              <a:t>定点运算器</a:t>
            </a:r>
          </a:p>
          <a:p>
            <a:r>
              <a:rPr lang="en-US" altLang="zh-CN" sz="3200" dirty="0" smtClean="0"/>
              <a:t>2.6.4 </a:t>
            </a:r>
            <a:r>
              <a:rPr lang="zh-CN" altLang="en-US" sz="3200" dirty="0" smtClean="0"/>
              <a:t>浮点运算器</a:t>
            </a:r>
          </a:p>
        </p:txBody>
      </p:sp>
      <p:pic>
        <p:nvPicPr>
          <p:cNvPr id="84996" name="Picture 4" descr="confus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613" y="3913188"/>
            <a:ext cx="2592387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71913" y="838200"/>
            <a:ext cx="5457825" cy="625475"/>
            <a:chOff x="2439" y="595"/>
            <a:chExt cx="3438" cy="394"/>
          </a:xfrm>
        </p:grpSpPr>
        <p:sp>
          <p:nvSpPr>
            <p:cNvPr id="687107" name="Text Box 3"/>
            <p:cNvSpPr txBox="1">
              <a:spLocks noChangeArrowheads="1"/>
            </p:cNvSpPr>
            <p:nvPr/>
          </p:nvSpPr>
          <p:spPr bwMode="auto">
            <a:xfrm>
              <a:off x="3744" y="624"/>
              <a:ext cx="21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+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0101（</a:t>
              </a:r>
              <a:r>
                <a:rPr lang="en-US" altLang="zh-CN" sz="3200">
                  <a:latin typeface="Times New Roman" pitchFamily="18" charset="0"/>
                </a:rPr>
                <a:t>mod2</a:t>
              </a:r>
              <a:r>
                <a:rPr lang="en-US" altLang="zh-CN" sz="3200" baseline="40000">
                  <a:latin typeface="Times New Roman" pitchFamily="18" charset="0"/>
                </a:rPr>
                <a:t>4</a:t>
              </a:r>
              <a:r>
                <a:rPr lang="en-US" altLang="zh-CN" sz="32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7108" name="Text Box 4"/>
            <p:cNvSpPr txBox="1">
              <a:spLocks noChangeArrowheads="1"/>
            </p:cNvSpPr>
            <p:nvPr/>
          </p:nvSpPr>
          <p:spPr bwMode="auto">
            <a:xfrm>
              <a:off x="3307" y="5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≡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39" y="624"/>
              <a:ext cx="756" cy="365"/>
              <a:chOff x="2439" y="624"/>
              <a:chExt cx="756" cy="365"/>
            </a:xfrm>
          </p:grpSpPr>
          <p:sp>
            <p:nvSpPr>
              <p:cNvPr id="687110" name="Text Box 6"/>
              <p:cNvSpPr txBox="1">
                <a:spLocks noChangeArrowheads="1"/>
              </p:cNvSpPr>
              <p:nvPr/>
            </p:nvSpPr>
            <p:spPr bwMode="auto">
              <a:xfrm>
                <a:off x="2439" y="624"/>
                <a:ext cx="75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 1011</a:t>
                </a:r>
              </a:p>
            </p:txBody>
          </p:sp>
          <p:sp>
            <p:nvSpPr>
              <p:cNvPr id="687111" name="Line 7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87112" name="AutoShape 8"/>
          <p:cNvSpPr>
            <a:spLocks noChangeArrowheads="1"/>
          </p:cNvSpPr>
          <p:nvPr/>
        </p:nvSpPr>
        <p:spPr bwMode="auto">
          <a:xfrm>
            <a:off x="3733800" y="914400"/>
            <a:ext cx="37338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3" name="Text Box 9"/>
          <p:cNvSpPr txBox="1">
            <a:spLocks noChangeArrowheads="1"/>
          </p:cNvSpPr>
          <p:nvPr/>
        </p:nvSpPr>
        <p:spPr bwMode="auto">
          <a:xfrm>
            <a:off x="7226300" y="884238"/>
            <a:ext cx="2106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mod2</a:t>
            </a:r>
            <a:r>
              <a:rPr lang="en-US" altLang="zh-CN" sz="3200" baseline="400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87114" name="Text Box 10"/>
          <p:cNvSpPr txBox="1">
            <a:spLocks noChangeArrowheads="1"/>
          </p:cNvSpPr>
          <p:nvPr/>
        </p:nvSpPr>
        <p:spPr bwMode="auto">
          <a:xfrm>
            <a:off x="228600" y="2286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正数的补数即为其本身 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71875" y="1371600"/>
            <a:ext cx="3829050" cy="579438"/>
            <a:chOff x="2250" y="864"/>
            <a:chExt cx="2412" cy="365"/>
          </a:xfrm>
        </p:grpSpPr>
        <p:sp>
          <p:nvSpPr>
            <p:cNvPr id="687116" name="Text Box 12"/>
            <p:cNvSpPr txBox="1">
              <a:spLocks noChangeArrowheads="1"/>
            </p:cNvSpPr>
            <p:nvPr/>
          </p:nvSpPr>
          <p:spPr bwMode="auto">
            <a:xfrm>
              <a:off x="2250" y="864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+</a:t>
              </a:r>
              <a:r>
                <a:rPr lang="zh-CN" altLang="en-US" sz="3200">
                  <a:latin typeface="Times New Roman" pitchFamily="18" charset="0"/>
                </a:rPr>
                <a:t> 10000</a:t>
              </a:r>
            </a:p>
          </p:txBody>
        </p:sp>
        <p:sp>
          <p:nvSpPr>
            <p:cNvPr id="687117" name="Text Box 13"/>
            <p:cNvSpPr txBox="1">
              <a:spLocks noChangeArrowheads="1"/>
            </p:cNvSpPr>
            <p:nvPr/>
          </p:nvSpPr>
          <p:spPr bwMode="auto">
            <a:xfrm>
              <a:off x="3696" y="864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+</a:t>
              </a:r>
              <a:r>
                <a:rPr lang="zh-CN" altLang="en-US" sz="3200">
                  <a:latin typeface="Times New Roman" pitchFamily="18" charset="0"/>
                </a:rPr>
                <a:t> 10000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57600" y="1874838"/>
            <a:ext cx="3725863" cy="0"/>
            <a:chOff x="2304" y="1181"/>
            <a:chExt cx="2347" cy="0"/>
          </a:xfrm>
        </p:grpSpPr>
        <p:sp>
          <p:nvSpPr>
            <p:cNvPr id="687119" name="Line 15"/>
            <p:cNvSpPr>
              <a:spLocks noChangeShapeType="1"/>
            </p:cNvSpPr>
            <p:nvPr/>
          </p:nvSpPr>
          <p:spPr bwMode="auto">
            <a:xfrm>
              <a:off x="2304" y="11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7120" name="Line 16"/>
            <p:cNvSpPr>
              <a:spLocks noChangeShapeType="1"/>
            </p:cNvSpPr>
            <p:nvPr/>
          </p:nvSpPr>
          <p:spPr bwMode="auto">
            <a:xfrm>
              <a:off x="3744" y="11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7121" name="Text Box 17"/>
          <p:cNvSpPr txBox="1">
            <a:spLocks noChangeArrowheads="1"/>
          </p:cNvSpPr>
          <p:nvPr/>
        </p:nvSpPr>
        <p:spPr bwMode="auto">
          <a:xfrm>
            <a:off x="533400" y="9144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两个互为补数的数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775075" y="1828800"/>
            <a:ext cx="3625850" cy="609600"/>
            <a:chOff x="2378" y="1152"/>
            <a:chExt cx="2284" cy="384"/>
          </a:xfrm>
        </p:grpSpPr>
        <p:sp>
          <p:nvSpPr>
            <p:cNvPr id="687123" name="Text Box 19"/>
            <p:cNvSpPr txBox="1">
              <a:spLocks noChangeArrowheads="1"/>
            </p:cNvSpPr>
            <p:nvPr/>
          </p:nvSpPr>
          <p:spPr bwMode="auto">
            <a:xfrm>
              <a:off x="2378" y="1152"/>
              <a:ext cx="83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+ 0101</a:t>
              </a:r>
            </a:p>
          </p:txBody>
        </p:sp>
        <p:sp>
          <p:nvSpPr>
            <p:cNvPr id="687124" name="Text Box 20"/>
            <p:cNvSpPr txBox="1">
              <a:spLocks noChangeArrowheads="1"/>
            </p:cNvSpPr>
            <p:nvPr/>
          </p:nvSpPr>
          <p:spPr bwMode="auto">
            <a:xfrm>
              <a:off x="3696" y="1152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+ 10101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687125" name="Text Box 21"/>
            <p:cNvSpPr txBox="1">
              <a:spLocks noChangeArrowheads="1"/>
            </p:cNvSpPr>
            <p:nvPr/>
          </p:nvSpPr>
          <p:spPr bwMode="auto">
            <a:xfrm>
              <a:off x="3307" y="1171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≡</a:t>
              </a:r>
            </a:p>
          </p:txBody>
        </p:sp>
      </p:grpSp>
      <p:sp>
        <p:nvSpPr>
          <p:cNvPr id="687126" name="Text Box 22"/>
          <p:cNvSpPr txBox="1">
            <a:spLocks noChangeArrowheads="1"/>
          </p:cNvSpPr>
          <p:nvPr/>
        </p:nvSpPr>
        <p:spPr bwMode="auto">
          <a:xfrm>
            <a:off x="533400" y="13716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分别加上模</a:t>
            </a:r>
          </a:p>
        </p:txBody>
      </p:sp>
      <p:sp>
        <p:nvSpPr>
          <p:cNvPr id="687127" name="Text Box 23"/>
          <p:cNvSpPr txBox="1">
            <a:spLocks noChangeArrowheads="1"/>
          </p:cNvSpPr>
          <p:nvPr/>
        </p:nvSpPr>
        <p:spPr bwMode="auto">
          <a:xfrm>
            <a:off x="533400" y="19050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结果仍互为补数</a:t>
            </a:r>
          </a:p>
        </p:txBody>
      </p:sp>
      <p:sp>
        <p:nvSpPr>
          <p:cNvPr id="687128" name="Text Box 24"/>
          <p:cNvSpPr txBox="1">
            <a:spLocks noChangeArrowheads="1"/>
          </p:cNvSpPr>
          <p:nvPr/>
        </p:nvSpPr>
        <p:spPr bwMode="auto">
          <a:xfrm>
            <a:off x="1703388" y="2392363"/>
            <a:ext cx="3592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∴ + 0101 ≡ + 0101</a:t>
            </a:r>
          </a:p>
        </p:txBody>
      </p:sp>
      <p:sp>
        <p:nvSpPr>
          <p:cNvPr id="687129" name="Line 25"/>
          <p:cNvSpPr>
            <a:spLocks noChangeShapeType="1"/>
          </p:cNvSpPr>
          <p:nvPr/>
        </p:nvSpPr>
        <p:spPr bwMode="auto">
          <a:xfrm>
            <a:off x="34290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0" name="Freeform 26"/>
          <p:cNvSpPr>
            <a:spLocks/>
          </p:cNvSpPr>
          <p:nvPr/>
        </p:nvSpPr>
        <p:spPr bwMode="auto">
          <a:xfrm>
            <a:off x="3414713" y="4876800"/>
            <a:ext cx="4714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7" y="0"/>
              </a:cxn>
            </a:cxnLst>
            <a:rect l="0" t="0" r="r" b="b"/>
            <a:pathLst>
              <a:path w="297" h="1">
                <a:moveTo>
                  <a:pt x="0" y="0"/>
                </a:moveTo>
                <a:lnTo>
                  <a:pt x="297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1" name="Text Box 27"/>
          <p:cNvSpPr txBox="1">
            <a:spLocks noChangeArrowheads="1"/>
          </p:cNvSpPr>
          <p:nvPr/>
        </p:nvSpPr>
        <p:spPr bwMode="auto">
          <a:xfrm>
            <a:off x="1790700" y="2971800"/>
            <a:ext cx="163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 + 0101</a:t>
            </a:r>
          </a:p>
        </p:txBody>
      </p:sp>
      <p:sp>
        <p:nvSpPr>
          <p:cNvPr id="687132" name="Freeform 28"/>
          <p:cNvSpPr>
            <a:spLocks/>
          </p:cNvSpPr>
          <p:nvPr/>
        </p:nvSpPr>
        <p:spPr bwMode="auto">
          <a:xfrm>
            <a:off x="3394075" y="3276600"/>
            <a:ext cx="4762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0"/>
              </a:cxn>
            </a:cxnLst>
            <a:rect l="0" t="0" r="r" b="b"/>
            <a:pathLst>
              <a:path w="300" h="1">
                <a:moveTo>
                  <a:pt x="0" y="0"/>
                </a:moveTo>
                <a:lnTo>
                  <a:pt x="30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3" name="Freeform 29"/>
          <p:cNvSpPr>
            <a:spLocks/>
          </p:cNvSpPr>
          <p:nvPr/>
        </p:nvSpPr>
        <p:spPr bwMode="auto">
          <a:xfrm>
            <a:off x="2971800" y="3505200"/>
            <a:ext cx="914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576" y="192"/>
              </a:cxn>
            </a:cxnLst>
            <a:rect l="0" t="0" r="r" b="b"/>
            <a:pathLst>
              <a:path w="576" h="192">
                <a:moveTo>
                  <a:pt x="0" y="0"/>
                </a:moveTo>
                <a:lnTo>
                  <a:pt x="0" y="192"/>
                </a:lnTo>
                <a:lnTo>
                  <a:pt x="576" y="192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4" name="Text Box 30"/>
          <p:cNvSpPr txBox="1">
            <a:spLocks noChangeArrowheads="1"/>
          </p:cNvSpPr>
          <p:nvPr/>
        </p:nvSpPr>
        <p:spPr bwMode="auto">
          <a:xfrm>
            <a:off x="1600200" y="5135563"/>
            <a:ext cx="281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4+1</a:t>
            </a:r>
            <a:r>
              <a:rPr lang="zh-CN" altLang="en-US" sz="3200">
                <a:latin typeface="Times New Roman" pitchFamily="18" charset="0"/>
              </a:rPr>
              <a:t> – 1011</a:t>
            </a:r>
          </a:p>
        </p:txBody>
      </p: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3997325" y="5943600"/>
            <a:ext cx="232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1,0101</a:t>
            </a:r>
          </a:p>
        </p:txBody>
      </p:sp>
      <p:sp>
        <p:nvSpPr>
          <p:cNvPr id="687136" name="Line 32"/>
          <p:cNvSpPr>
            <a:spLocks noChangeShapeType="1"/>
          </p:cNvSpPr>
          <p:nvPr/>
        </p:nvSpPr>
        <p:spPr bwMode="auto">
          <a:xfrm>
            <a:off x="3886200" y="6019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7" name="Text Box 33"/>
          <p:cNvSpPr txBox="1">
            <a:spLocks noChangeArrowheads="1"/>
          </p:cNvSpPr>
          <p:nvPr/>
        </p:nvSpPr>
        <p:spPr bwMode="auto">
          <a:xfrm>
            <a:off x="6248400" y="5811838"/>
            <a:ext cx="289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248400" y="1905000"/>
            <a:ext cx="2320925" cy="1066800"/>
            <a:chOff x="3936" y="1200"/>
            <a:chExt cx="1462" cy="672"/>
          </a:xfrm>
        </p:grpSpPr>
        <p:sp>
          <p:nvSpPr>
            <p:cNvPr id="687139" name="AutoShape 35"/>
            <p:cNvSpPr>
              <a:spLocks noChangeArrowheads="1"/>
            </p:cNvSpPr>
            <p:nvPr/>
          </p:nvSpPr>
          <p:spPr bwMode="auto">
            <a:xfrm>
              <a:off x="3936" y="1200"/>
              <a:ext cx="144" cy="288"/>
            </a:xfrm>
            <a:prstGeom prst="wedgeRoundRectCallout">
              <a:avLst>
                <a:gd name="adj1" fmla="val 634028"/>
                <a:gd name="adj2" fmla="val 94444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7140" name="Text Box 36"/>
            <p:cNvSpPr txBox="1">
              <a:spLocks noChangeArrowheads="1"/>
            </p:cNvSpPr>
            <p:nvPr/>
          </p:nvSpPr>
          <p:spPr bwMode="auto">
            <a:xfrm>
              <a:off x="4896" y="158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丢掉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092575" y="3448050"/>
            <a:ext cx="1200150" cy="579438"/>
            <a:chOff x="2578" y="2172"/>
            <a:chExt cx="756" cy="365"/>
          </a:xfrm>
        </p:grpSpPr>
        <p:sp>
          <p:nvSpPr>
            <p:cNvPr id="687142" name="Text Box 38"/>
            <p:cNvSpPr txBox="1">
              <a:spLocks noChangeArrowheads="1"/>
            </p:cNvSpPr>
            <p:nvPr/>
          </p:nvSpPr>
          <p:spPr bwMode="auto">
            <a:xfrm>
              <a:off x="2578" y="2172"/>
              <a:ext cx="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 1011</a:t>
              </a:r>
            </a:p>
          </p:txBody>
        </p:sp>
        <p:sp>
          <p:nvSpPr>
            <p:cNvPr id="687143" name="Line 39"/>
            <p:cNvSpPr>
              <a:spLocks noChangeShapeType="1"/>
            </p:cNvSpPr>
            <p:nvPr/>
          </p:nvSpPr>
          <p:spPr bwMode="auto">
            <a:xfrm>
              <a:off x="2592" y="23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133600" y="3992563"/>
            <a:ext cx="692150" cy="579437"/>
            <a:chOff x="1344" y="2515"/>
            <a:chExt cx="436" cy="365"/>
          </a:xfrm>
        </p:grpSpPr>
        <p:sp>
          <p:nvSpPr>
            <p:cNvPr id="687145" name="Text Box 41"/>
            <p:cNvSpPr txBox="1">
              <a:spLocks noChangeArrowheads="1"/>
            </p:cNvSpPr>
            <p:nvPr/>
          </p:nvSpPr>
          <p:spPr bwMode="auto">
            <a:xfrm>
              <a:off x="1344" y="2515"/>
              <a:ext cx="4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0 </a:t>
              </a:r>
              <a:r>
                <a:rPr lang="zh-CN" altLang="en-US" sz="3200">
                  <a:latin typeface="Times New Roman" pitchFamily="18" charset="0"/>
                </a:rPr>
                <a:t>, </a:t>
              </a:r>
            </a:p>
          </p:txBody>
        </p:sp>
        <p:sp>
          <p:nvSpPr>
            <p:cNvPr id="687146" name="AutoShape 42"/>
            <p:cNvSpPr>
              <a:spLocks noChangeArrowheads="1"/>
            </p:cNvSpPr>
            <p:nvPr/>
          </p:nvSpPr>
          <p:spPr bwMode="auto">
            <a:xfrm>
              <a:off x="1344" y="2544"/>
              <a:ext cx="240" cy="288"/>
            </a:xfrm>
            <a:prstGeom prst="flowChartAlternateProcess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133600" y="4572000"/>
            <a:ext cx="590550" cy="579438"/>
            <a:chOff x="1344" y="2880"/>
            <a:chExt cx="372" cy="365"/>
          </a:xfrm>
        </p:grpSpPr>
        <p:sp>
          <p:nvSpPr>
            <p:cNvPr id="687148" name="Text Box 44"/>
            <p:cNvSpPr txBox="1">
              <a:spLocks noChangeArrowheads="1"/>
            </p:cNvSpPr>
            <p:nvPr/>
          </p:nvSpPr>
          <p:spPr bwMode="auto">
            <a:xfrm>
              <a:off x="1344" y="288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1 </a:t>
              </a:r>
              <a:r>
                <a:rPr lang="zh-CN" altLang="en-US" sz="3200"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87149" name="AutoShape 45"/>
            <p:cNvSpPr>
              <a:spLocks noChangeArrowheads="1"/>
            </p:cNvSpPr>
            <p:nvPr/>
          </p:nvSpPr>
          <p:spPr bwMode="auto">
            <a:xfrm>
              <a:off x="1344" y="2928"/>
              <a:ext cx="240" cy="288"/>
            </a:xfrm>
            <a:prstGeom prst="flowChartAlternateProcess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1676400" y="3886200"/>
            <a:ext cx="438150" cy="1371600"/>
            <a:chOff x="1056" y="2448"/>
            <a:chExt cx="276" cy="864"/>
          </a:xfrm>
        </p:grpSpPr>
        <p:sp>
          <p:nvSpPr>
            <p:cNvPr id="687151" name="Text Box 47"/>
            <p:cNvSpPr txBox="1">
              <a:spLocks noChangeArrowheads="1"/>
            </p:cNvSpPr>
            <p:nvPr/>
          </p:nvSpPr>
          <p:spPr bwMode="auto">
            <a:xfrm>
              <a:off x="1056" y="2448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000">
                  <a:solidFill>
                    <a:schemeClr val="folHlink"/>
                  </a:solidFill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687152" name="Text Box 48"/>
            <p:cNvSpPr txBox="1">
              <a:spLocks noChangeArrowheads="1"/>
            </p:cNvSpPr>
            <p:nvPr/>
          </p:nvSpPr>
          <p:spPr bwMode="auto">
            <a:xfrm>
              <a:off x="1056" y="2870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000">
                  <a:solidFill>
                    <a:schemeClr val="folHlink"/>
                  </a:solidFill>
                  <a:latin typeface="Times New Roman" pitchFamily="18" charset="0"/>
                </a:rPr>
                <a:t>?</a:t>
              </a:r>
            </a:p>
          </p:txBody>
        </p:sp>
      </p:grpSp>
      <p:sp>
        <p:nvSpPr>
          <p:cNvPr id="687153" name="Freeform 49"/>
          <p:cNvSpPr>
            <a:spLocks/>
          </p:cNvSpPr>
          <p:nvPr/>
        </p:nvSpPr>
        <p:spPr bwMode="auto">
          <a:xfrm>
            <a:off x="4343400" y="6096000"/>
            <a:ext cx="1828800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384"/>
              </a:cxn>
              <a:cxn ang="0">
                <a:pos x="864" y="384"/>
              </a:cxn>
              <a:cxn ang="0">
                <a:pos x="864" y="0"/>
              </a:cxn>
              <a:cxn ang="0">
                <a:pos x="1152" y="0"/>
              </a:cxn>
            </a:cxnLst>
            <a:rect l="0" t="0" r="r" b="b"/>
            <a:pathLst>
              <a:path w="1152" h="384">
                <a:moveTo>
                  <a:pt x="0" y="240"/>
                </a:moveTo>
                <a:lnTo>
                  <a:pt x="0" y="384"/>
                </a:lnTo>
                <a:lnTo>
                  <a:pt x="864" y="384"/>
                </a:lnTo>
                <a:lnTo>
                  <a:pt x="864" y="0"/>
                </a:lnTo>
                <a:lnTo>
                  <a:pt x="1152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4141788" y="5505450"/>
            <a:ext cx="1149350" cy="579438"/>
            <a:chOff x="2592" y="3468"/>
            <a:chExt cx="724" cy="365"/>
          </a:xfrm>
        </p:grpSpPr>
        <p:sp>
          <p:nvSpPr>
            <p:cNvPr id="687155" name="Text Box 51"/>
            <p:cNvSpPr txBox="1">
              <a:spLocks noChangeArrowheads="1"/>
            </p:cNvSpPr>
            <p:nvPr/>
          </p:nvSpPr>
          <p:spPr bwMode="auto">
            <a:xfrm>
              <a:off x="2688" y="3468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687156" name="Line 52"/>
            <p:cNvSpPr>
              <a:spLocks noChangeShapeType="1"/>
            </p:cNvSpPr>
            <p:nvPr/>
          </p:nvSpPr>
          <p:spPr bwMode="auto">
            <a:xfrm>
              <a:off x="2592" y="36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7157" name="Text Box 53"/>
          <p:cNvSpPr txBox="1">
            <a:spLocks noChangeArrowheads="1"/>
          </p:cNvSpPr>
          <p:nvPr/>
        </p:nvSpPr>
        <p:spPr bwMode="auto">
          <a:xfrm>
            <a:off x="5284788" y="2362200"/>
            <a:ext cx="21066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（</a:t>
            </a:r>
            <a:r>
              <a:rPr lang="en-US" altLang="zh-CN" sz="3200">
                <a:latin typeface="Times New Roman" pitchFamily="18" charset="0"/>
              </a:rPr>
              <a:t>mod2</a:t>
            </a:r>
            <a:r>
              <a:rPr lang="en-US" altLang="zh-CN" sz="3200" baseline="40000">
                <a:latin typeface="Times New Roman" pitchFamily="18" charset="0"/>
              </a:rPr>
              <a:t>4</a:t>
            </a:r>
            <a:r>
              <a:rPr lang="en-US" altLang="zh-CN" sz="3200">
                <a:latin typeface="Times New Roman" pitchFamily="18" charset="0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7158" name="Text Box 54"/>
          <p:cNvSpPr txBox="1">
            <a:spLocks noChangeArrowheads="1"/>
          </p:cNvSpPr>
          <p:nvPr/>
        </p:nvSpPr>
        <p:spPr bwMode="auto">
          <a:xfrm>
            <a:off x="1127125" y="2940050"/>
            <a:ext cx="176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可见</a:t>
            </a:r>
          </a:p>
        </p:txBody>
      </p:sp>
      <p:sp>
        <p:nvSpPr>
          <p:cNvPr id="687159" name="Text Box 55"/>
          <p:cNvSpPr txBox="1">
            <a:spLocks noChangeArrowheads="1"/>
          </p:cNvSpPr>
          <p:nvPr/>
        </p:nvSpPr>
        <p:spPr bwMode="auto">
          <a:xfrm>
            <a:off x="3371850" y="31845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687160" name="Text Box 56"/>
          <p:cNvSpPr txBox="1">
            <a:spLocks noChangeArrowheads="1"/>
          </p:cNvSpPr>
          <p:nvPr/>
        </p:nvSpPr>
        <p:spPr bwMode="auto">
          <a:xfrm>
            <a:off x="3962400" y="2971800"/>
            <a:ext cx="1330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+ 0101</a:t>
            </a:r>
          </a:p>
        </p:txBody>
      </p:sp>
      <p:sp>
        <p:nvSpPr>
          <p:cNvPr id="687161" name="Text Box 57"/>
          <p:cNvSpPr txBox="1">
            <a:spLocks noChangeArrowheads="1"/>
          </p:cNvSpPr>
          <p:nvPr/>
        </p:nvSpPr>
        <p:spPr bwMode="auto">
          <a:xfrm>
            <a:off x="2508250" y="39925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0101</a:t>
            </a:r>
          </a:p>
        </p:txBody>
      </p:sp>
      <p:sp>
        <p:nvSpPr>
          <p:cNvPr id="687162" name="Text Box 58"/>
          <p:cNvSpPr txBox="1">
            <a:spLocks noChangeArrowheads="1"/>
          </p:cNvSpPr>
          <p:nvPr/>
        </p:nvSpPr>
        <p:spPr bwMode="auto">
          <a:xfrm>
            <a:off x="4295775" y="40386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0101</a:t>
            </a:r>
          </a:p>
        </p:txBody>
      </p:sp>
      <p:sp>
        <p:nvSpPr>
          <p:cNvPr id="687163" name="Line 59"/>
          <p:cNvSpPr>
            <a:spLocks noChangeShapeType="1"/>
          </p:cNvSpPr>
          <p:nvPr/>
        </p:nvSpPr>
        <p:spPr bwMode="auto">
          <a:xfrm>
            <a:off x="4038600" y="4876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64" name="Text Box 60"/>
          <p:cNvSpPr txBox="1">
            <a:spLocks noChangeArrowheads="1"/>
          </p:cNvSpPr>
          <p:nvPr/>
        </p:nvSpPr>
        <p:spPr bwMode="auto">
          <a:xfrm>
            <a:off x="4295775" y="45720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7165" name="Text Box 61"/>
          <p:cNvSpPr txBox="1">
            <a:spLocks noChangeArrowheads="1"/>
          </p:cNvSpPr>
          <p:nvPr/>
        </p:nvSpPr>
        <p:spPr bwMode="auto">
          <a:xfrm>
            <a:off x="2514600" y="45720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0101</a:t>
            </a:r>
          </a:p>
        </p:txBody>
      </p:sp>
      <p:sp>
        <p:nvSpPr>
          <p:cNvPr id="687166" name="Freeform 62"/>
          <p:cNvSpPr>
            <a:spLocks/>
          </p:cNvSpPr>
          <p:nvPr/>
        </p:nvSpPr>
        <p:spPr bwMode="auto">
          <a:xfrm>
            <a:off x="2438400" y="3940175"/>
            <a:ext cx="1657350" cy="252413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0"/>
              </a:cxn>
              <a:cxn ang="0">
                <a:pos x="1041" y="0"/>
              </a:cxn>
              <a:cxn ang="0">
                <a:pos x="1044" y="159"/>
              </a:cxn>
            </a:cxnLst>
            <a:rect l="0" t="0" r="r" b="b"/>
            <a:pathLst>
              <a:path w="1044" h="159">
                <a:moveTo>
                  <a:pt x="0" y="64"/>
                </a:moveTo>
                <a:lnTo>
                  <a:pt x="0" y="0"/>
                </a:lnTo>
                <a:lnTo>
                  <a:pt x="1041" y="0"/>
                </a:lnTo>
                <a:lnTo>
                  <a:pt x="1044" y="15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67" name="Text Box 63"/>
          <p:cNvSpPr txBox="1">
            <a:spLocks noChangeArrowheads="1"/>
          </p:cNvSpPr>
          <p:nvPr/>
        </p:nvSpPr>
        <p:spPr bwMode="auto">
          <a:xfrm>
            <a:off x="3927475" y="4038600"/>
            <a:ext cx="415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+</a:t>
            </a:r>
          </a:p>
        </p:txBody>
      </p:sp>
      <p:sp>
        <p:nvSpPr>
          <p:cNvPr id="687168" name="Freeform 64"/>
          <p:cNvSpPr>
            <a:spLocks/>
          </p:cNvSpPr>
          <p:nvPr/>
        </p:nvSpPr>
        <p:spPr bwMode="auto">
          <a:xfrm>
            <a:off x="2362200" y="4983163"/>
            <a:ext cx="17526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192"/>
              </a:cxn>
              <a:cxn ang="0">
                <a:pos x="1104" y="192"/>
              </a:cxn>
              <a:cxn ang="0">
                <a:pos x="1104" y="0"/>
              </a:cxn>
            </a:cxnLst>
            <a:rect l="0" t="0" r="r" b="b"/>
            <a:pathLst>
              <a:path w="1104" h="192">
                <a:moveTo>
                  <a:pt x="0" y="96"/>
                </a:moveTo>
                <a:lnTo>
                  <a:pt x="0" y="192"/>
                </a:lnTo>
                <a:lnTo>
                  <a:pt x="1104" y="192"/>
                </a:lnTo>
                <a:lnTo>
                  <a:pt x="110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69" name="Line 65"/>
          <p:cNvSpPr>
            <a:spLocks noChangeShapeType="1"/>
          </p:cNvSpPr>
          <p:nvPr/>
        </p:nvSpPr>
        <p:spPr bwMode="auto">
          <a:xfrm>
            <a:off x="8610600" y="1447800"/>
            <a:ext cx="0" cy="36576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70" name="Text Box 66"/>
          <p:cNvSpPr txBox="1">
            <a:spLocks noChangeArrowheads="1"/>
          </p:cNvSpPr>
          <p:nvPr/>
        </p:nvSpPr>
        <p:spPr bwMode="auto">
          <a:xfrm>
            <a:off x="6831013" y="5135563"/>
            <a:ext cx="23923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（mod2</a:t>
            </a:r>
            <a:r>
              <a:rPr lang="en-US" altLang="zh-CN" sz="3200" baseline="40000">
                <a:solidFill>
                  <a:schemeClr val="folHlink"/>
                </a:solidFill>
                <a:latin typeface="Times New Roman" pitchFamily="18" charset="0"/>
              </a:rPr>
              <a:t>4+1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87172" name="Text Box 68"/>
          <p:cNvSpPr txBox="1">
            <a:spLocks noChangeArrowheads="1"/>
          </p:cNvSpPr>
          <p:nvPr/>
        </p:nvSpPr>
        <p:spPr bwMode="auto">
          <a:xfrm>
            <a:off x="3886200" y="5135563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100000</a:t>
            </a:r>
          </a:p>
        </p:txBody>
      </p:sp>
      <p:sp>
        <p:nvSpPr>
          <p:cNvPr id="687173" name="Text Box 69"/>
          <p:cNvSpPr txBox="1">
            <a:spLocks noChangeArrowheads="1"/>
          </p:cNvSpPr>
          <p:nvPr/>
        </p:nvSpPr>
        <p:spPr bwMode="auto">
          <a:xfrm>
            <a:off x="3581400" y="5135563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=</a:t>
            </a:r>
          </a:p>
        </p:txBody>
      </p:sp>
      <p:sp>
        <p:nvSpPr>
          <p:cNvPr id="71" name="日期占位符 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AC0D-809C-4003-8CFB-DE65DD57390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73" name="页脚占位符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8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68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8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68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6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6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68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8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8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6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8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68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8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4" dur="500"/>
                                        <p:tgtEl>
                                          <p:spTgt spid="68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8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8" dur="500"/>
                                        <p:tgtEl>
                                          <p:spTgt spid="68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2" grpId="0" animBg="1"/>
      <p:bldP spid="687113" grpId="0" autoUpdateAnimBg="0"/>
      <p:bldP spid="687121" grpId="0" autoUpdateAnimBg="0"/>
      <p:bldP spid="687126" grpId="0" autoUpdateAnimBg="0"/>
      <p:bldP spid="687127" grpId="0" autoUpdateAnimBg="0"/>
      <p:bldP spid="687128" grpId="0" autoUpdateAnimBg="0"/>
      <p:bldP spid="687129" grpId="0" animBg="1"/>
      <p:bldP spid="687130" grpId="0" animBg="1"/>
      <p:bldP spid="687131" grpId="0" autoUpdateAnimBg="0"/>
      <p:bldP spid="687132" grpId="0" animBg="1"/>
      <p:bldP spid="687133" grpId="0" animBg="1"/>
      <p:bldP spid="687134" grpId="0" autoUpdateAnimBg="0"/>
      <p:bldP spid="687135" grpId="0" autoUpdateAnimBg="0"/>
      <p:bldP spid="687136" grpId="0" animBg="1"/>
      <p:bldP spid="687137" grpId="0" autoUpdateAnimBg="0"/>
      <p:bldP spid="687153" grpId="0" animBg="1"/>
      <p:bldP spid="687157" grpId="0" autoUpdateAnimBg="0"/>
      <p:bldP spid="687158" grpId="0" autoUpdateAnimBg="0"/>
      <p:bldP spid="687159" grpId="0" autoUpdateAnimBg="0"/>
      <p:bldP spid="687160" grpId="0" autoUpdateAnimBg="0"/>
      <p:bldP spid="687161" grpId="0" autoUpdateAnimBg="0"/>
      <p:bldP spid="687162" grpId="0" autoUpdateAnimBg="0"/>
      <p:bldP spid="687163" grpId="0" animBg="1"/>
      <p:bldP spid="687164" grpId="0" autoUpdateAnimBg="0"/>
      <p:bldP spid="687165" grpId="0" autoUpdateAnimBg="0"/>
      <p:bldP spid="687166" grpId="0" animBg="1"/>
      <p:bldP spid="687167" grpId="0" autoUpdateAnimBg="0"/>
      <p:bldP spid="687168" grpId="0" animBg="1"/>
      <p:bldP spid="687169" grpId="0" animBg="1"/>
      <p:bldP spid="687170" grpId="0" autoUpdateAnimBg="0"/>
      <p:bldP spid="687172" grpId="0" autoUpdateAnimBg="0"/>
      <p:bldP spid="687173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运算器概述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96975"/>
            <a:ext cx="8713788" cy="5472113"/>
          </a:xfrm>
        </p:spPr>
        <p:txBody>
          <a:bodyPr/>
          <a:lstStyle/>
          <a:p>
            <a:r>
              <a:rPr lang="zh-CN" altLang="en-US" smtClean="0"/>
              <a:t>运算器是数据加工和处理部件，主要用来执行所有的算术运算和执行所有的逻辑运算，并进行逻辑测试、两个值的比较等操作</a:t>
            </a:r>
          </a:p>
          <a:p>
            <a:pPr lvl="1"/>
            <a:r>
              <a:rPr lang="zh-CN" altLang="en-US" smtClean="0"/>
              <a:t>算术运算是指加、减、乘、除等基本运算</a:t>
            </a:r>
          </a:p>
          <a:p>
            <a:pPr lvl="1"/>
            <a:r>
              <a:rPr lang="zh-CN" altLang="en-US" smtClean="0"/>
              <a:t>逻辑运算是指逻辑判断、逻辑比较以及其它的基本逻辑运算（与、或、非等）</a:t>
            </a:r>
          </a:p>
          <a:p>
            <a:r>
              <a:rPr lang="zh-CN" altLang="en-US" smtClean="0"/>
              <a:t>运算器的核心是算术逻辑单元</a:t>
            </a:r>
            <a:r>
              <a:rPr lang="en-US" altLang="zh-CN" smtClean="0"/>
              <a:t>ALU</a:t>
            </a:r>
            <a:r>
              <a:rPr lang="zh-CN" altLang="en-US" smtClean="0"/>
              <a:t>，而</a:t>
            </a:r>
            <a:r>
              <a:rPr lang="en-US" altLang="zh-CN" smtClean="0"/>
              <a:t>ALU</a:t>
            </a:r>
            <a:r>
              <a:rPr lang="zh-CN" altLang="en-US" smtClean="0"/>
              <a:t>的核心是进位电路和加法器</a:t>
            </a:r>
          </a:p>
          <a:p>
            <a:r>
              <a:rPr lang="zh-CN" altLang="en-US" smtClean="0"/>
              <a:t>类型：</a:t>
            </a:r>
          </a:p>
          <a:p>
            <a:pPr lvl="1"/>
            <a:r>
              <a:rPr lang="zh-CN" altLang="en-US" smtClean="0"/>
              <a:t>定点运算器</a:t>
            </a:r>
          </a:p>
          <a:p>
            <a:pPr lvl="1"/>
            <a:r>
              <a:rPr lang="zh-CN" altLang="en-US" smtClean="0"/>
              <a:t>浮点运算器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468438"/>
            <a:ext cx="2819400" cy="4057650"/>
            <a:chOff x="240" y="528"/>
            <a:chExt cx="1776" cy="2556"/>
          </a:xfrm>
        </p:grpSpPr>
        <p:sp>
          <p:nvSpPr>
            <p:cNvPr id="87153" name="Text Box 3"/>
            <p:cNvSpPr txBox="1">
              <a:spLocks noChangeArrowheads="1"/>
            </p:cNvSpPr>
            <p:nvPr/>
          </p:nvSpPr>
          <p:spPr bwMode="auto">
            <a:xfrm>
              <a:off x="288" y="864"/>
              <a:ext cx="1728" cy="2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n </a:t>
              </a:r>
              <a:r>
                <a:rPr kumimoji="1" lang="en-US" altLang="zh-CN" sz="2400">
                  <a:ea typeface="宋体" pitchFamily="2" charset="-122"/>
                </a:rPr>
                <a:t>  B</a:t>
              </a:r>
              <a:r>
                <a:rPr kumimoji="1" lang="en-US" altLang="zh-CN" sz="2400" baseline="-25000">
                  <a:ea typeface="宋体" pitchFamily="2" charset="-122"/>
                </a:rPr>
                <a:t>n</a:t>
              </a:r>
              <a:r>
                <a:rPr kumimoji="1" lang="en-US" altLang="zh-CN" sz="2400">
                  <a:ea typeface="宋体" pitchFamily="2" charset="-122"/>
                </a:rPr>
                <a:t> C</a:t>
              </a:r>
              <a:r>
                <a:rPr kumimoji="1" lang="en-US" altLang="zh-CN" sz="2400" baseline="-25000">
                  <a:ea typeface="宋体" pitchFamily="2" charset="-122"/>
                </a:rPr>
                <a:t>n-1 </a:t>
              </a:r>
              <a:r>
                <a:rPr kumimoji="1" lang="en-US" altLang="zh-CN" sz="2400">
                  <a:ea typeface="宋体" pitchFamily="2" charset="-122"/>
                </a:rPr>
                <a:t>   </a:t>
              </a:r>
              <a:r>
                <a:rPr kumimoji="1" lang="en-US" altLang="zh-CN" sz="2400">
                  <a:solidFill>
                    <a:srgbClr val="FF0000"/>
                  </a:solidFill>
                  <a:ea typeface="宋体" pitchFamily="2" charset="-122"/>
                </a:rPr>
                <a:t>F</a:t>
              </a:r>
              <a:r>
                <a:rPr kumimoji="1" lang="en-US" altLang="zh-CN" sz="2400" baseline="-25000">
                  <a:solidFill>
                    <a:srgbClr val="FF0000"/>
                  </a:solidFill>
                  <a:ea typeface="宋体" pitchFamily="2" charset="-122"/>
                </a:rPr>
                <a:t>n  </a:t>
              </a:r>
              <a:r>
                <a:rPr kumimoji="1" lang="en-US" altLang="zh-CN" sz="240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r>
                <a:rPr kumimoji="1" lang="en-US" altLang="zh-CN" sz="2400" baseline="-25000">
                  <a:solidFill>
                    <a:srgbClr val="FF0000"/>
                  </a:solidFill>
                  <a:ea typeface="宋体" pitchFamily="2" charset="-122"/>
                </a:rPr>
                <a:t>n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0     0     0      0    0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0     0     1</a:t>
              </a:r>
              <a:r>
                <a:rPr kumimoji="1" lang="en-US" altLang="zh-CN" sz="2400">
                  <a:solidFill>
                    <a:srgbClr val="FF0000"/>
                  </a:solidFill>
                  <a:ea typeface="宋体" pitchFamily="2" charset="-122"/>
                </a:rPr>
                <a:t>      </a:t>
              </a:r>
              <a:r>
                <a:rPr kumimoji="1" lang="en-US" altLang="zh-CN" sz="2400">
                  <a:ea typeface="宋体" pitchFamily="2" charset="-122"/>
                </a:rPr>
                <a:t>1    0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0     1     0      1    0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0     1     1      0    1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1     0     0      1    0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1     0     1      0    1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1     1     0      0    1</a:t>
              </a:r>
            </a:p>
            <a:p>
              <a:pPr marL="457200" indent="-457200" algn="l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 1     1     1      1    1</a:t>
              </a:r>
            </a:p>
          </p:txBody>
        </p:sp>
        <p:sp>
          <p:nvSpPr>
            <p:cNvPr id="87154" name="Line 4"/>
            <p:cNvSpPr>
              <a:spLocks noChangeShapeType="1"/>
            </p:cNvSpPr>
            <p:nvPr/>
          </p:nvSpPr>
          <p:spPr bwMode="auto">
            <a:xfrm>
              <a:off x="240" y="1104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5" name="Line 5"/>
            <p:cNvSpPr>
              <a:spLocks noChangeShapeType="1"/>
            </p:cNvSpPr>
            <p:nvPr/>
          </p:nvSpPr>
          <p:spPr bwMode="auto">
            <a:xfrm>
              <a:off x="240" y="307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6" name="Line 6"/>
            <p:cNvSpPr>
              <a:spLocks noChangeShapeType="1"/>
            </p:cNvSpPr>
            <p:nvPr/>
          </p:nvSpPr>
          <p:spPr bwMode="auto">
            <a:xfrm>
              <a:off x="1344" y="816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7" name="Line 7"/>
            <p:cNvSpPr>
              <a:spLocks noChangeShapeType="1"/>
            </p:cNvSpPr>
            <p:nvPr/>
          </p:nvSpPr>
          <p:spPr bwMode="auto">
            <a:xfrm>
              <a:off x="240" y="816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8" name="Text Box 8"/>
            <p:cNvSpPr txBox="1">
              <a:spLocks noChangeArrowheads="1"/>
            </p:cNvSpPr>
            <p:nvPr/>
          </p:nvSpPr>
          <p:spPr bwMode="auto">
            <a:xfrm>
              <a:off x="672" y="52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>
                  <a:ea typeface="宋体" pitchFamily="2" charset="-122"/>
                </a:rPr>
                <a:t>功能表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1000" y="5792788"/>
            <a:ext cx="7924800" cy="876300"/>
            <a:chOff x="240" y="3384"/>
            <a:chExt cx="4992" cy="552"/>
          </a:xfrm>
        </p:grpSpPr>
        <p:sp>
          <p:nvSpPr>
            <p:cNvPr id="87151" name="Text Box 10"/>
            <p:cNvSpPr txBox="1">
              <a:spLocks noChangeArrowheads="1"/>
            </p:cNvSpPr>
            <p:nvPr/>
          </p:nvSpPr>
          <p:spPr bwMode="auto">
            <a:xfrm>
              <a:off x="240" y="3609"/>
              <a:ext cx="4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=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  <a:r>
                <a:rPr kumimoji="1" lang="en-US" altLang="zh-CN">
                  <a:ea typeface="宋体" pitchFamily="2" charset="-122"/>
                </a:rPr>
                <a:t>+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  <a:r>
                <a:rPr kumimoji="1" lang="en-US" altLang="zh-CN">
                  <a:ea typeface="宋体" pitchFamily="2" charset="-122"/>
                </a:rPr>
                <a:t>+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  <a:r>
                <a:rPr kumimoji="1" lang="en-US" altLang="zh-CN">
                  <a:ea typeface="宋体" pitchFamily="2" charset="-122"/>
                </a:rPr>
                <a:t>+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</a:p>
          </p:txBody>
        </p:sp>
        <p:sp>
          <p:nvSpPr>
            <p:cNvPr id="87152" name="Text Box 11"/>
            <p:cNvSpPr txBox="1">
              <a:spLocks noChangeArrowheads="1"/>
            </p:cNvSpPr>
            <p:nvPr/>
          </p:nvSpPr>
          <p:spPr bwMode="auto">
            <a:xfrm>
              <a:off x="720" y="3384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</a:rPr>
                <a:t>_                     _                      _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81000" y="5248275"/>
            <a:ext cx="8153400" cy="887413"/>
            <a:chOff x="240" y="2945"/>
            <a:chExt cx="5136" cy="559"/>
          </a:xfrm>
        </p:grpSpPr>
        <p:sp>
          <p:nvSpPr>
            <p:cNvPr id="87149" name="Text Box 13"/>
            <p:cNvSpPr txBox="1">
              <a:spLocks noChangeArrowheads="1"/>
            </p:cNvSpPr>
            <p:nvPr/>
          </p:nvSpPr>
          <p:spPr bwMode="auto">
            <a:xfrm>
              <a:off x="240" y="3177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</a:rPr>
                <a:t>F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=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  <a:r>
                <a:rPr kumimoji="1" lang="en-US" altLang="zh-CN">
                  <a:ea typeface="宋体" pitchFamily="2" charset="-122"/>
                </a:rPr>
                <a:t>+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  <a:r>
                <a:rPr kumimoji="1" lang="en-US" altLang="zh-CN">
                  <a:ea typeface="宋体" pitchFamily="2" charset="-122"/>
                </a:rPr>
                <a:t>+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  <a:r>
                <a:rPr kumimoji="1" lang="en-US" altLang="zh-CN">
                  <a:ea typeface="宋体" pitchFamily="2" charset="-122"/>
                </a:rPr>
                <a:t>+ 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B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n-1 </a:t>
              </a:r>
            </a:p>
          </p:txBody>
        </p:sp>
        <p:sp>
          <p:nvSpPr>
            <p:cNvPr id="87150" name="Text Box 14"/>
            <p:cNvSpPr txBox="1">
              <a:spLocks noChangeArrowheads="1"/>
            </p:cNvSpPr>
            <p:nvPr/>
          </p:nvSpPr>
          <p:spPr bwMode="auto">
            <a:xfrm>
              <a:off x="672" y="2945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</a:rPr>
                <a:t>_   _            _       _             _   _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581400" y="1651000"/>
            <a:ext cx="5410200" cy="3798888"/>
            <a:chOff x="2256" y="823"/>
            <a:chExt cx="3408" cy="2393"/>
          </a:xfrm>
        </p:grpSpPr>
        <p:sp>
          <p:nvSpPr>
            <p:cNvPr id="87051" name="Line 16"/>
            <p:cNvSpPr>
              <a:spLocks noChangeShapeType="1"/>
            </p:cNvSpPr>
            <p:nvPr/>
          </p:nvSpPr>
          <p:spPr bwMode="auto">
            <a:xfrm>
              <a:off x="3600" y="3120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2" name="Line 17"/>
            <p:cNvSpPr>
              <a:spLocks noChangeShapeType="1"/>
            </p:cNvSpPr>
            <p:nvPr/>
          </p:nvSpPr>
          <p:spPr bwMode="auto">
            <a:xfrm>
              <a:off x="3408" y="3168"/>
              <a:ext cx="480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3" name="Line 18"/>
            <p:cNvSpPr>
              <a:spLocks noChangeShapeType="1"/>
            </p:cNvSpPr>
            <p:nvPr/>
          </p:nvSpPr>
          <p:spPr bwMode="auto">
            <a:xfrm>
              <a:off x="4080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4" name="AutoShape 19"/>
            <p:cNvSpPr>
              <a:spLocks noChangeArrowheads="1"/>
            </p:cNvSpPr>
            <p:nvPr/>
          </p:nvSpPr>
          <p:spPr bwMode="auto">
            <a:xfrm>
              <a:off x="3888" y="912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5" name="AutoShape 20"/>
            <p:cNvSpPr>
              <a:spLocks noChangeArrowheads="1"/>
            </p:cNvSpPr>
            <p:nvPr/>
          </p:nvSpPr>
          <p:spPr bwMode="auto">
            <a:xfrm>
              <a:off x="3888" y="120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6" name="AutoShape 21"/>
            <p:cNvSpPr>
              <a:spLocks noChangeArrowheads="1"/>
            </p:cNvSpPr>
            <p:nvPr/>
          </p:nvSpPr>
          <p:spPr bwMode="auto">
            <a:xfrm>
              <a:off x="3888" y="1488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7" name="AutoShape 22"/>
            <p:cNvSpPr>
              <a:spLocks noChangeArrowheads="1"/>
            </p:cNvSpPr>
            <p:nvPr/>
          </p:nvSpPr>
          <p:spPr bwMode="auto">
            <a:xfrm>
              <a:off x="3888" y="1776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Line 23"/>
            <p:cNvSpPr>
              <a:spLocks noChangeShapeType="1"/>
            </p:cNvSpPr>
            <p:nvPr/>
          </p:nvSpPr>
          <p:spPr bwMode="auto">
            <a:xfrm>
              <a:off x="3216" y="96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9" name="AutoShape 24"/>
            <p:cNvSpPr>
              <a:spLocks noChangeArrowheads="1"/>
            </p:cNvSpPr>
            <p:nvPr/>
          </p:nvSpPr>
          <p:spPr bwMode="auto">
            <a:xfrm flipH="1">
              <a:off x="4483" y="1270"/>
              <a:ext cx="288" cy="336"/>
            </a:xfrm>
            <a:prstGeom prst="moon">
              <a:avLst>
                <a:gd name="adj" fmla="val 8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4909" y="1342"/>
              <a:ext cx="234" cy="192"/>
              <a:chOff x="2400" y="1680"/>
              <a:chExt cx="234" cy="192"/>
            </a:xfrm>
          </p:grpSpPr>
          <p:sp>
            <p:nvSpPr>
              <p:cNvPr id="87147" name="AutoShape 26"/>
              <p:cNvSpPr>
                <a:spLocks noChangeArrowheads="1"/>
              </p:cNvSpPr>
              <p:nvPr/>
            </p:nvSpPr>
            <p:spPr bwMode="auto">
              <a:xfrm rot="5400000">
                <a:off x="2400" y="1680"/>
                <a:ext cx="192" cy="192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48" name="AutoShape 27"/>
              <p:cNvSpPr>
                <a:spLocks noChangeArrowheads="1"/>
              </p:cNvSpPr>
              <p:nvPr/>
            </p:nvSpPr>
            <p:spPr bwMode="auto">
              <a:xfrm>
                <a:off x="2586" y="1753"/>
                <a:ext cx="48" cy="48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061" name="AutoShape 28"/>
            <p:cNvSpPr>
              <a:spLocks noChangeArrowheads="1"/>
            </p:cNvSpPr>
            <p:nvPr/>
          </p:nvSpPr>
          <p:spPr bwMode="auto">
            <a:xfrm>
              <a:off x="4771" y="1414"/>
              <a:ext cx="48" cy="4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2976" y="864"/>
              <a:ext cx="234" cy="192"/>
              <a:chOff x="2400" y="1680"/>
              <a:chExt cx="234" cy="192"/>
            </a:xfrm>
          </p:grpSpPr>
          <p:sp>
            <p:nvSpPr>
              <p:cNvPr id="87145" name="AutoShape 30"/>
              <p:cNvSpPr>
                <a:spLocks noChangeArrowheads="1"/>
              </p:cNvSpPr>
              <p:nvPr/>
            </p:nvSpPr>
            <p:spPr bwMode="auto">
              <a:xfrm rot="5400000">
                <a:off x="2400" y="1680"/>
                <a:ext cx="192" cy="192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46" name="AutoShape 31"/>
              <p:cNvSpPr>
                <a:spLocks noChangeArrowheads="1"/>
              </p:cNvSpPr>
              <p:nvPr/>
            </p:nvSpPr>
            <p:spPr bwMode="auto">
              <a:xfrm>
                <a:off x="2586" y="1753"/>
                <a:ext cx="48" cy="48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063" name="Line 32"/>
            <p:cNvSpPr>
              <a:spLocks noChangeShapeType="1"/>
            </p:cNvSpPr>
            <p:nvPr/>
          </p:nvSpPr>
          <p:spPr bwMode="auto">
            <a:xfrm>
              <a:off x="2592" y="9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Line 33"/>
            <p:cNvSpPr>
              <a:spLocks noChangeShapeType="1"/>
            </p:cNvSpPr>
            <p:nvPr/>
          </p:nvSpPr>
          <p:spPr bwMode="auto">
            <a:xfrm>
              <a:off x="4416" y="1008"/>
              <a:ext cx="0" cy="3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Line 34"/>
            <p:cNvSpPr>
              <a:spLocks noChangeShapeType="1"/>
            </p:cNvSpPr>
            <p:nvPr/>
          </p:nvSpPr>
          <p:spPr bwMode="auto">
            <a:xfrm>
              <a:off x="4813" y="143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6" name="Line 35"/>
            <p:cNvSpPr>
              <a:spLocks noChangeShapeType="1"/>
            </p:cNvSpPr>
            <p:nvPr/>
          </p:nvSpPr>
          <p:spPr bwMode="auto">
            <a:xfrm>
              <a:off x="5143" y="143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36"/>
            <p:cNvGrpSpPr>
              <a:grpSpLocks/>
            </p:cNvGrpSpPr>
            <p:nvPr/>
          </p:nvGrpSpPr>
          <p:grpSpPr bwMode="auto">
            <a:xfrm flipV="1">
              <a:off x="2982" y="1296"/>
              <a:ext cx="234" cy="192"/>
              <a:chOff x="2400" y="1680"/>
              <a:chExt cx="234" cy="192"/>
            </a:xfrm>
          </p:grpSpPr>
          <p:sp>
            <p:nvSpPr>
              <p:cNvPr id="87143" name="AutoShape 37"/>
              <p:cNvSpPr>
                <a:spLocks noChangeArrowheads="1"/>
              </p:cNvSpPr>
              <p:nvPr/>
            </p:nvSpPr>
            <p:spPr bwMode="auto">
              <a:xfrm rot="5400000">
                <a:off x="2400" y="1680"/>
                <a:ext cx="192" cy="192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44" name="AutoShape 38"/>
              <p:cNvSpPr>
                <a:spLocks noChangeArrowheads="1"/>
              </p:cNvSpPr>
              <p:nvPr/>
            </p:nvSpPr>
            <p:spPr bwMode="auto">
              <a:xfrm>
                <a:off x="2586" y="1753"/>
                <a:ext cx="48" cy="48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068" name="Line 39"/>
            <p:cNvSpPr>
              <a:spLocks noChangeShapeType="1"/>
            </p:cNvSpPr>
            <p:nvPr/>
          </p:nvSpPr>
          <p:spPr bwMode="auto">
            <a:xfrm flipV="1">
              <a:off x="4416" y="1560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9" name="Text Box 40"/>
            <p:cNvSpPr txBox="1">
              <a:spLocks noChangeArrowheads="1"/>
            </p:cNvSpPr>
            <p:nvPr/>
          </p:nvSpPr>
          <p:spPr bwMode="auto">
            <a:xfrm>
              <a:off x="2256" y="823"/>
              <a:ext cx="672" cy="1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</a:rPr>
                <a:t>A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</a:p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</a:pPr>
              <a:endParaRPr kumimoji="1" lang="en-US" altLang="zh-CN" baseline="-25000">
                <a:ea typeface="宋体" pitchFamily="2" charset="-122"/>
              </a:endParaRPr>
            </a:p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baseline="-25000">
                  <a:ea typeface="宋体" pitchFamily="2" charset="-122"/>
                  <a:cs typeface="Times New Roman" pitchFamily="18" charset="0"/>
                </a:rPr>
                <a:t>n</a:t>
              </a:r>
            </a:p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</a:pPr>
              <a:endParaRPr kumimoji="1" lang="en-US" altLang="zh-CN" baseline="-25000">
                <a:ea typeface="宋体" pitchFamily="2" charset="-122"/>
                <a:cs typeface="Times New Roman" pitchFamily="18" charset="0"/>
              </a:endParaRPr>
            </a:p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baseline="-25000">
                  <a:ea typeface="宋体" pitchFamily="2" charset="-122"/>
                  <a:cs typeface="Times New Roman" pitchFamily="18" charset="0"/>
                </a:rPr>
                <a:t>n-1</a:t>
              </a:r>
            </a:p>
          </p:txBody>
        </p:sp>
        <p:sp>
          <p:nvSpPr>
            <p:cNvPr id="87070" name="Text Box 41"/>
            <p:cNvSpPr txBox="1">
              <a:spLocks noChangeArrowheads="1"/>
            </p:cNvSpPr>
            <p:nvPr/>
          </p:nvSpPr>
          <p:spPr bwMode="auto">
            <a:xfrm>
              <a:off x="5232" y="1065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</a:rPr>
                <a:t>F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87071" name="Line 42"/>
            <p:cNvSpPr>
              <a:spLocks noChangeShapeType="1"/>
            </p:cNvSpPr>
            <p:nvPr/>
          </p:nvSpPr>
          <p:spPr bwMode="auto">
            <a:xfrm>
              <a:off x="4416" y="155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2" name="Line 43"/>
            <p:cNvSpPr>
              <a:spLocks noChangeShapeType="1"/>
            </p:cNvSpPr>
            <p:nvPr/>
          </p:nvSpPr>
          <p:spPr bwMode="auto">
            <a:xfrm>
              <a:off x="4416" y="131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3" name="Line 44"/>
            <p:cNvSpPr>
              <a:spLocks noChangeShapeType="1"/>
            </p:cNvSpPr>
            <p:nvPr/>
          </p:nvSpPr>
          <p:spPr bwMode="auto">
            <a:xfrm>
              <a:off x="3264" y="1008"/>
              <a:ext cx="624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4" name="Line 45"/>
            <p:cNvSpPr>
              <a:spLocks noChangeShapeType="1"/>
            </p:cNvSpPr>
            <p:nvPr/>
          </p:nvSpPr>
          <p:spPr bwMode="auto">
            <a:xfrm>
              <a:off x="3408" y="1056"/>
              <a:ext cx="480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Line 46"/>
            <p:cNvSpPr>
              <a:spLocks noChangeShapeType="1"/>
            </p:cNvSpPr>
            <p:nvPr/>
          </p:nvSpPr>
          <p:spPr bwMode="auto">
            <a:xfrm>
              <a:off x="3792" y="1248"/>
              <a:ext cx="96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6" name="Line 47"/>
            <p:cNvSpPr>
              <a:spLocks noChangeShapeType="1"/>
            </p:cNvSpPr>
            <p:nvPr/>
          </p:nvSpPr>
          <p:spPr bwMode="auto">
            <a:xfrm>
              <a:off x="2784" y="1584"/>
              <a:ext cx="11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7" name="Line 48"/>
            <p:cNvSpPr>
              <a:spLocks noChangeShapeType="1"/>
            </p:cNvSpPr>
            <p:nvPr/>
          </p:nvSpPr>
          <p:spPr bwMode="auto">
            <a:xfrm>
              <a:off x="3312" y="1344"/>
              <a:ext cx="576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Line 49"/>
            <p:cNvSpPr>
              <a:spLocks noChangeShapeType="1"/>
            </p:cNvSpPr>
            <p:nvPr/>
          </p:nvSpPr>
          <p:spPr bwMode="auto">
            <a:xfrm>
              <a:off x="3696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Line 50"/>
            <p:cNvSpPr>
              <a:spLocks noChangeShapeType="1"/>
            </p:cNvSpPr>
            <p:nvPr/>
          </p:nvSpPr>
          <p:spPr bwMode="auto">
            <a:xfrm>
              <a:off x="3504" y="1296"/>
              <a:ext cx="384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0" name="Line 51"/>
            <p:cNvSpPr>
              <a:spLocks noChangeShapeType="1"/>
            </p:cNvSpPr>
            <p:nvPr/>
          </p:nvSpPr>
          <p:spPr bwMode="auto">
            <a:xfrm>
              <a:off x="2784" y="1920"/>
              <a:ext cx="1104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1" name="Line 52"/>
            <p:cNvSpPr>
              <a:spLocks noChangeShapeType="1"/>
            </p:cNvSpPr>
            <p:nvPr/>
          </p:nvSpPr>
          <p:spPr bwMode="auto">
            <a:xfrm>
              <a:off x="3792" y="1824"/>
              <a:ext cx="96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2" name="Line 53"/>
            <p:cNvSpPr>
              <a:spLocks noChangeShapeType="1"/>
            </p:cNvSpPr>
            <p:nvPr/>
          </p:nvSpPr>
          <p:spPr bwMode="auto">
            <a:xfrm>
              <a:off x="3600" y="1872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3" name="Line 54"/>
            <p:cNvSpPr>
              <a:spLocks noChangeShapeType="1"/>
            </p:cNvSpPr>
            <p:nvPr/>
          </p:nvSpPr>
          <p:spPr bwMode="auto">
            <a:xfrm>
              <a:off x="3312" y="1632"/>
              <a:ext cx="576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55"/>
            <p:cNvGrpSpPr>
              <a:grpSpLocks/>
            </p:cNvGrpSpPr>
            <p:nvPr/>
          </p:nvGrpSpPr>
          <p:grpSpPr bwMode="auto">
            <a:xfrm flipV="1">
              <a:off x="2982" y="1632"/>
              <a:ext cx="234" cy="192"/>
              <a:chOff x="2400" y="1680"/>
              <a:chExt cx="234" cy="192"/>
            </a:xfrm>
          </p:grpSpPr>
          <p:sp>
            <p:nvSpPr>
              <p:cNvPr id="87141" name="AutoShape 56"/>
              <p:cNvSpPr>
                <a:spLocks noChangeArrowheads="1"/>
              </p:cNvSpPr>
              <p:nvPr/>
            </p:nvSpPr>
            <p:spPr bwMode="auto">
              <a:xfrm rot="5400000">
                <a:off x="2400" y="1680"/>
                <a:ext cx="192" cy="192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42" name="AutoShape 57"/>
              <p:cNvSpPr>
                <a:spLocks noChangeArrowheads="1"/>
              </p:cNvSpPr>
              <p:nvPr/>
            </p:nvSpPr>
            <p:spPr bwMode="auto">
              <a:xfrm>
                <a:off x="2586" y="1753"/>
                <a:ext cx="48" cy="48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085" name="Line 58"/>
            <p:cNvSpPr>
              <a:spLocks noChangeShapeType="1"/>
            </p:cNvSpPr>
            <p:nvPr/>
          </p:nvSpPr>
          <p:spPr bwMode="auto">
            <a:xfrm>
              <a:off x="4080" y="1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6" name="Line 59"/>
            <p:cNvSpPr>
              <a:spLocks noChangeShapeType="1"/>
            </p:cNvSpPr>
            <p:nvPr/>
          </p:nvSpPr>
          <p:spPr bwMode="auto">
            <a:xfrm>
              <a:off x="4080" y="100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7" name="Line 60"/>
            <p:cNvSpPr>
              <a:spLocks noChangeShapeType="1"/>
            </p:cNvSpPr>
            <p:nvPr/>
          </p:nvSpPr>
          <p:spPr bwMode="auto">
            <a:xfrm>
              <a:off x="4272" y="129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8" name="Line 61"/>
            <p:cNvSpPr>
              <a:spLocks noChangeShapeType="1"/>
            </p:cNvSpPr>
            <p:nvPr/>
          </p:nvSpPr>
          <p:spPr bwMode="auto">
            <a:xfrm>
              <a:off x="4272" y="13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Line 62"/>
            <p:cNvSpPr>
              <a:spLocks noChangeShapeType="1"/>
            </p:cNvSpPr>
            <p:nvPr/>
          </p:nvSpPr>
          <p:spPr bwMode="auto">
            <a:xfrm flipV="1">
              <a:off x="4080" y="15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Line 63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1" name="Line 64"/>
            <p:cNvSpPr>
              <a:spLocks noChangeShapeType="1"/>
            </p:cNvSpPr>
            <p:nvPr/>
          </p:nvSpPr>
          <p:spPr bwMode="auto">
            <a:xfrm flipV="1">
              <a:off x="4272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2" name="Line 65"/>
            <p:cNvSpPr>
              <a:spLocks noChangeShapeType="1"/>
            </p:cNvSpPr>
            <p:nvPr/>
          </p:nvSpPr>
          <p:spPr bwMode="auto">
            <a:xfrm>
              <a:off x="4080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3" name="AutoShape 66"/>
            <p:cNvSpPr>
              <a:spLocks noChangeArrowheads="1"/>
            </p:cNvSpPr>
            <p:nvPr/>
          </p:nvSpPr>
          <p:spPr bwMode="auto">
            <a:xfrm>
              <a:off x="3888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4" name="AutoShape 67"/>
            <p:cNvSpPr>
              <a:spLocks noChangeArrowheads="1"/>
            </p:cNvSpPr>
            <p:nvPr/>
          </p:nvSpPr>
          <p:spPr bwMode="auto">
            <a:xfrm>
              <a:off x="3888" y="2448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5" name="AutoShape 68"/>
            <p:cNvSpPr>
              <a:spLocks noChangeArrowheads="1"/>
            </p:cNvSpPr>
            <p:nvPr/>
          </p:nvSpPr>
          <p:spPr bwMode="auto">
            <a:xfrm>
              <a:off x="3888" y="2736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6" name="AutoShape 69"/>
            <p:cNvSpPr>
              <a:spLocks noChangeArrowheads="1"/>
            </p:cNvSpPr>
            <p:nvPr/>
          </p:nvSpPr>
          <p:spPr bwMode="auto">
            <a:xfrm>
              <a:off x="3888" y="302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7" name="Line 70"/>
            <p:cNvSpPr>
              <a:spLocks noChangeShapeType="1"/>
            </p:cNvSpPr>
            <p:nvPr/>
          </p:nvSpPr>
          <p:spPr bwMode="auto">
            <a:xfrm>
              <a:off x="3792" y="2208"/>
              <a:ext cx="96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AutoShape 71"/>
            <p:cNvSpPr>
              <a:spLocks noChangeArrowheads="1"/>
            </p:cNvSpPr>
            <p:nvPr/>
          </p:nvSpPr>
          <p:spPr bwMode="auto">
            <a:xfrm flipH="1">
              <a:off x="4483" y="2518"/>
              <a:ext cx="288" cy="336"/>
            </a:xfrm>
            <a:prstGeom prst="moon">
              <a:avLst>
                <a:gd name="adj" fmla="val 8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4909" y="2590"/>
              <a:ext cx="234" cy="192"/>
              <a:chOff x="2400" y="1680"/>
              <a:chExt cx="234" cy="192"/>
            </a:xfrm>
          </p:grpSpPr>
          <p:sp>
            <p:nvSpPr>
              <p:cNvPr id="87139" name="AutoShape 73"/>
              <p:cNvSpPr>
                <a:spLocks noChangeArrowheads="1"/>
              </p:cNvSpPr>
              <p:nvPr/>
            </p:nvSpPr>
            <p:spPr bwMode="auto">
              <a:xfrm rot="5400000">
                <a:off x="2400" y="1680"/>
                <a:ext cx="192" cy="192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40" name="AutoShape 74"/>
              <p:cNvSpPr>
                <a:spLocks noChangeArrowheads="1"/>
              </p:cNvSpPr>
              <p:nvPr/>
            </p:nvSpPr>
            <p:spPr bwMode="auto">
              <a:xfrm>
                <a:off x="2586" y="1753"/>
                <a:ext cx="48" cy="48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100" name="AutoShape 75"/>
            <p:cNvSpPr>
              <a:spLocks noChangeArrowheads="1"/>
            </p:cNvSpPr>
            <p:nvPr/>
          </p:nvSpPr>
          <p:spPr bwMode="auto">
            <a:xfrm>
              <a:off x="4771" y="2662"/>
              <a:ext cx="48" cy="4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1" name="Line 76"/>
            <p:cNvSpPr>
              <a:spLocks noChangeShapeType="1"/>
            </p:cNvSpPr>
            <p:nvPr/>
          </p:nvSpPr>
          <p:spPr bwMode="auto">
            <a:xfrm>
              <a:off x="4416" y="2256"/>
              <a:ext cx="0" cy="3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2" name="Line 77"/>
            <p:cNvSpPr>
              <a:spLocks noChangeShapeType="1"/>
            </p:cNvSpPr>
            <p:nvPr/>
          </p:nvSpPr>
          <p:spPr bwMode="auto">
            <a:xfrm>
              <a:off x="4813" y="268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3" name="Line 78"/>
            <p:cNvSpPr>
              <a:spLocks noChangeShapeType="1"/>
            </p:cNvSpPr>
            <p:nvPr/>
          </p:nvSpPr>
          <p:spPr bwMode="auto">
            <a:xfrm>
              <a:off x="5143" y="268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4" name="Line 79"/>
            <p:cNvSpPr>
              <a:spLocks noChangeShapeType="1"/>
            </p:cNvSpPr>
            <p:nvPr/>
          </p:nvSpPr>
          <p:spPr bwMode="auto">
            <a:xfrm flipV="1">
              <a:off x="4416" y="2808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5" name="Line 80"/>
            <p:cNvSpPr>
              <a:spLocks noChangeShapeType="1"/>
            </p:cNvSpPr>
            <p:nvPr/>
          </p:nvSpPr>
          <p:spPr bwMode="auto">
            <a:xfrm>
              <a:off x="4416" y="280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6" name="Line 81"/>
            <p:cNvSpPr>
              <a:spLocks noChangeShapeType="1"/>
            </p:cNvSpPr>
            <p:nvPr/>
          </p:nvSpPr>
          <p:spPr bwMode="auto">
            <a:xfrm>
              <a:off x="4416" y="256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7" name="Line 82"/>
            <p:cNvSpPr>
              <a:spLocks noChangeShapeType="1"/>
            </p:cNvSpPr>
            <p:nvPr/>
          </p:nvSpPr>
          <p:spPr bwMode="auto">
            <a:xfrm>
              <a:off x="3600" y="2544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8" name="Line 83"/>
            <p:cNvSpPr>
              <a:spLocks noChangeShapeType="1"/>
            </p:cNvSpPr>
            <p:nvPr/>
          </p:nvSpPr>
          <p:spPr bwMode="auto">
            <a:xfrm>
              <a:off x="3312" y="2880"/>
              <a:ext cx="576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Line 84"/>
            <p:cNvSpPr>
              <a:spLocks noChangeShapeType="1"/>
            </p:cNvSpPr>
            <p:nvPr/>
          </p:nvSpPr>
          <p:spPr bwMode="auto">
            <a:xfrm>
              <a:off x="3696" y="24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0" name="Line 85"/>
            <p:cNvSpPr>
              <a:spLocks noChangeShapeType="1"/>
            </p:cNvSpPr>
            <p:nvPr/>
          </p:nvSpPr>
          <p:spPr bwMode="auto">
            <a:xfrm>
              <a:off x="3408" y="2304"/>
              <a:ext cx="480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Line 86"/>
            <p:cNvSpPr>
              <a:spLocks noChangeShapeType="1"/>
            </p:cNvSpPr>
            <p:nvPr/>
          </p:nvSpPr>
          <p:spPr bwMode="auto">
            <a:xfrm>
              <a:off x="3792" y="2784"/>
              <a:ext cx="96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2" name="Line 87"/>
            <p:cNvSpPr>
              <a:spLocks noChangeShapeType="1"/>
            </p:cNvSpPr>
            <p:nvPr/>
          </p:nvSpPr>
          <p:spPr bwMode="auto">
            <a:xfrm>
              <a:off x="3504" y="2256"/>
              <a:ext cx="384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3" name="Line 88"/>
            <p:cNvSpPr>
              <a:spLocks noChangeShapeType="1"/>
            </p:cNvSpPr>
            <p:nvPr/>
          </p:nvSpPr>
          <p:spPr bwMode="auto">
            <a:xfrm>
              <a:off x="3408" y="2592"/>
              <a:ext cx="480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4" name="Line 89"/>
            <p:cNvSpPr>
              <a:spLocks noChangeShapeType="1"/>
            </p:cNvSpPr>
            <p:nvPr/>
          </p:nvSpPr>
          <p:spPr bwMode="auto">
            <a:xfrm>
              <a:off x="3792" y="3072"/>
              <a:ext cx="96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5" name="Line 90"/>
            <p:cNvSpPr>
              <a:spLocks noChangeShapeType="1"/>
            </p:cNvSpPr>
            <p:nvPr/>
          </p:nvSpPr>
          <p:spPr bwMode="auto">
            <a:xfrm>
              <a:off x="4080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6" name="Line 91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7" name="Line 92"/>
            <p:cNvSpPr>
              <a:spLocks noChangeShapeType="1"/>
            </p:cNvSpPr>
            <p:nvPr/>
          </p:nvSpPr>
          <p:spPr bwMode="auto">
            <a:xfrm>
              <a:off x="4272" y="254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8" name="Line 93"/>
            <p:cNvSpPr>
              <a:spLocks noChangeShapeType="1"/>
            </p:cNvSpPr>
            <p:nvPr/>
          </p:nvSpPr>
          <p:spPr bwMode="auto">
            <a:xfrm>
              <a:off x="4272" y="26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9" name="Line 94"/>
            <p:cNvSpPr>
              <a:spLocks noChangeShapeType="1"/>
            </p:cNvSpPr>
            <p:nvPr/>
          </p:nvSpPr>
          <p:spPr bwMode="auto">
            <a:xfrm flipV="1">
              <a:off x="4080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0" name="Line 95"/>
            <p:cNvSpPr>
              <a:spLocks noChangeShapeType="1"/>
            </p:cNvSpPr>
            <p:nvPr/>
          </p:nvSpPr>
          <p:spPr bwMode="auto">
            <a:xfrm flipV="1">
              <a:off x="4272" y="273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1" name="Line 96"/>
            <p:cNvSpPr>
              <a:spLocks noChangeShapeType="1"/>
            </p:cNvSpPr>
            <p:nvPr/>
          </p:nvSpPr>
          <p:spPr bwMode="auto">
            <a:xfrm flipV="1">
              <a:off x="4272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2" name="Line 97"/>
            <p:cNvSpPr>
              <a:spLocks noChangeShapeType="1"/>
            </p:cNvSpPr>
            <p:nvPr/>
          </p:nvSpPr>
          <p:spPr bwMode="auto">
            <a:xfrm>
              <a:off x="3792" y="1248"/>
              <a:ext cx="0" cy="182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3" name="Line 98"/>
            <p:cNvSpPr>
              <a:spLocks noChangeShapeType="1"/>
            </p:cNvSpPr>
            <p:nvPr/>
          </p:nvSpPr>
          <p:spPr bwMode="auto">
            <a:xfrm>
              <a:off x="2784" y="1248"/>
              <a:ext cx="1008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4" name="Line 99"/>
            <p:cNvSpPr>
              <a:spLocks noChangeShapeType="1"/>
            </p:cNvSpPr>
            <p:nvPr/>
          </p:nvSpPr>
          <p:spPr bwMode="auto">
            <a:xfrm>
              <a:off x="2784" y="960"/>
              <a:ext cx="0" cy="288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5" name="Line 100"/>
            <p:cNvSpPr>
              <a:spLocks noChangeShapeType="1"/>
            </p:cNvSpPr>
            <p:nvPr/>
          </p:nvSpPr>
          <p:spPr bwMode="auto">
            <a:xfrm>
              <a:off x="3696" y="96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6" name="Line 101"/>
            <p:cNvSpPr>
              <a:spLocks noChangeShapeType="1"/>
            </p:cNvSpPr>
            <p:nvPr/>
          </p:nvSpPr>
          <p:spPr bwMode="auto">
            <a:xfrm>
              <a:off x="3216" y="1392"/>
              <a:ext cx="48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7" name="Line 102"/>
            <p:cNvSpPr>
              <a:spLocks noChangeShapeType="1"/>
            </p:cNvSpPr>
            <p:nvPr/>
          </p:nvSpPr>
          <p:spPr bwMode="auto">
            <a:xfrm flipV="1">
              <a:off x="3264" y="1008"/>
              <a:ext cx="0" cy="384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8" name="Line 103"/>
            <p:cNvSpPr>
              <a:spLocks noChangeShapeType="1"/>
            </p:cNvSpPr>
            <p:nvPr/>
          </p:nvSpPr>
          <p:spPr bwMode="auto">
            <a:xfrm>
              <a:off x="2592" y="13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9" name="Line 104"/>
            <p:cNvSpPr>
              <a:spLocks noChangeShapeType="1"/>
            </p:cNvSpPr>
            <p:nvPr/>
          </p:nvSpPr>
          <p:spPr bwMode="auto">
            <a:xfrm>
              <a:off x="2784" y="139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0" name="Line 105"/>
            <p:cNvSpPr>
              <a:spLocks noChangeShapeType="1"/>
            </p:cNvSpPr>
            <p:nvPr/>
          </p:nvSpPr>
          <p:spPr bwMode="auto">
            <a:xfrm>
              <a:off x="3504" y="1008"/>
              <a:ext cx="0" cy="124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1" name="Line 106"/>
            <p:cNvSpPr>
              <a:spLocks noChangeShapeType="1"/>
            </p:cNvSpPr>
            <p:nvPr/>
          </p:nvSpPr>
          <p:spPr bwMode="auto">
            <a:xfrm>
              <a:off x="3600" y="1584"/>
              <a:ext cx="0" cy="15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2" name="Line 107"/>
            <p:cNvSpPr>
              <a:spLocks noChangeShapeType="1"/>
            </p:cNvSpPr>
            <p:nvPr/>
          </p:nvSpPr>
          <p:spPr bwMode="auto">
            <a:xfrm>
              <a:off x="3216" y="1728"/>
              <a:ext cx="96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3" name="Line 108"/>
            <p:cNvSpPr>
              <a:spLocks noChangeShapeType="1"/>
            </p:cNvSpPr>
            <p:nvPr/>
          </p:nvSpPr>
          <p:spPr bwMode="auto">
            <a:xfrm>
              <a:off x="2784" y="1728"/>
              <a:ext cx="0" cy="192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4" name="Line 109"/>
            <p:cNvSpPr>
              <a:spLocks noChangeShapeType="1"/>
            </p:cNvSpPr>
            <p:nvPr/>
          </p:nvSpPr>
          <p:spPr bwMode="auto">
            <a:xfrm>
              <a:off x="2592" y="17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5" name="Line 110"/>
            <p:cNvSpPr>
              <a:spLocks noChangeShapeType="1"/>
            </p:cNvSpPr>
            <p:nvPr/>
          </p:nvSpPr>
          <p:spPr bwMode="auto">
            <a:xfrm>
              <a:off x="3408" y="1056"/>
              <a:ext cx="0" cy="2112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6" name="Line 111"/>
            <p:cNvSpPr>
              <a:spLocks noChangeShapeType="1"/>
            </p:cNvSpPr>
            <p:nvPr/>
          </p:nvSpPr>
          <p:spPr bwMode="auto">
            <a:xfrm>
              <a:off x="3312" y="1344"/>
              <a:ext cx="0" cy="1536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7" name="Text Box 112"/>
            <p:cNvSpPr txBox="1">
              <a:spLocks noChangeArrowheads="1"/>
            </p:cNvSpPr>
            <p:nvPr/>
          </p:nvSpPr>
          <p:spPr bwMode="auto">
            <a:xfrm>
              <a:off x="5232" y="235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itchFamily="2" charset="-122"/>
                </a:rPr>
                <a:t>C</a:t>
              </a:r>
              <a:r>
                <a:rPr kumimoji="1" lang="en-US" altLang="zh-CN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87138" name="Line 113"/>
            <p:cNvSpPr>
              <a:spLocks noChangeShapeType="1"/>
            </p:cNvSpPr>
            <p:nvPr/>
          </p:nvSpPr>
          <p:spPr bwMode="auto">
            <a:xfrm>
              <a:off x="3600" y="2832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046" name="Text Box 114"/>
          <p:cNvSpPr txBox="1">
            <a:spLocks noChangeArrowheads="1"/>
          </p:cNvSpPr>
          <p:nvPr/>
        </p:nvSpPr>
        <p:spPr bwMode="auto">
          <a:xfrm>
            <a:off x="395288" y="188913"/>
            <a:ext cx="84978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4800">
                <a:latin typeface="隶书" pitchFamily="49" charset="-122"/>
                <a:ea typeface="隶书" pitchFamily="49" charset="-122"/>
              </a:rPr>
              <a:t>2.6.1 </a:t>
            </a:r>
            <a:r>
              <a:rPr kumimoji="1" lang="zh-CN" altLang="en-US" sz="4800">
                <a:latin typeface="隶书" pitchFamily="49" charset="-122"/>
                <a:ea typeface="隶书" pitchFamily="49" charset="-122"/>
              </a:rPr>
              <a:t>加法器</a:t>
            </a:r>
          </a:p>
        </p:txBody>
      </p:sp>
      <p:sp>
        <p:nvSpPr>
          <p:cNvPr id="87047" name="Text Box 115"/>
          <p:cNvSpPr txBox="1">
            <a:spLocks noChangeArrowheads="1"/>
          </p:cNvSpPr>
          <p:nvPr/>
        </p:nvSpPr>
        <p:spPr bwMode="auto">
          <a:xfrm>
            <a:off x="250825" y="110966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l" eaLnBrk="1" hangingPunct="1">
              <a:spcBef>
                <a:spcPct val="5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kumimoji="1" lang="en-US" altLang="zh-CN">
                <a:solidFill>
                  <a:srgbClr val="0033CC"/>
                </a:solidFill>
                <a:latin typeface="黑体" pitchFamily="49" charset="-122"/>
              </a:rPr>
              <a:t>1.</a:t>
            </a:r>
            <a:r>
              <a:rPr kumimoji="1" lang="zh-CN" altLang="en-US">
                <a:solidFill>
                  <a:srgbClr val="0033CC"/>
                </a:solidFill>
                <a:latin typeface="黑体" pitchFamily="49" charset="-122"/>
              </a:rPr>
              <a:t>一位加法器</a:t>
            </a:r>
          </a:p>
        </p:txBody>
      </p: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4406900" y="1487488"/>
            <a:ext cx="3810000" cy="3962400"/>
            <a:chOff x="2776" y="937"/>
            <a:chExt cx="2400" cy="2496"/>
          </a:xfrm>
        </p:grpSpPr>
        <p:sp>
          <p:nvSpPr>
            <p:cNvPr id="87049" name="Rectangle 117"/>
            <p:cNvSpPr>
              <a:spLocks noChangeArrowheads="1"/>
            </p:cNvSpPr>
            <p:nvPr/>
          </p:nvSpPr>
          <p:spPr bwMode="auto">
            <a:xfrm>
              <a:off x="2776" y="937"/>
              <a:ext cx="2400" cy="2496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0" name="Text Box 118"/>
            <p:cNvSpPr txBox="1">
              <a:spLocks noChangeArrowheads="1"/>
            </p:cNvSpPr>
            <p:nvPr/>
          </p:nvSpPr>
          <p:spPr bwMode="auto">
            <a:xfrm>
              <a:off x="3379" y="1706"/>
              <a:ext cx="122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en-US" altLang="zh-CN" sz="1000">
                <a:latin typeface="黑体" pitchFamily="49" charset="-122"/>
              </a:endParaRPr>
            </a:p>
            <a:p>
              <a:pPr eaLnBrk="1" hangingPunct="1"/>
              <a:r>
                <a:rPr lang="zh-CN" altLang="en-US" sz="3200">
                  <a:latin typeface="黑体" pitchFamily="49" charset="-122"/>
                </a:rPr>
                <a:t>一位</a:t>
              </a:r>
            </a:p>
            <a:p>
              <a:pPr eaLnBrk="1" hangingPunct="1"/>
              <a:r>
                <a:rPr lang="zh-CN" altLang="en-US" sz="3200">
                  <a:latin typeface="黑体" pitchFamily="49" charset="-122"/>
                </a:rPr>
                <a:t>加法器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79388" y="1049338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33CC"/>
                </a:solidFill>
                <a:latin typeface="黑体" pitchFamily="49" charset="-122"/>
              </a:rPr>
              <a:t>2.</a:t>
            </a:r>
            <a:r>
              <a:rPr kumimoji="1" lang="zh-CN" altLang="en-US" sz="3200">
                <a:solidFill>
                  <a:srgbClr val="0033CC"/>
                </a:solidFill>
                <a:latin typeface="黑体" pitchFamily="49" charset="-122"/>
              </a:rPr>
              <a:t>串行加法器</a:t>
            </a:r>
          </a:p>
        </p:txBody>
      </p:sp>
      <p:sp>
        <p:nvSpPr>
          <p:cNvPr id="1019907" name="Text Box 3"/>
          <p:cNvSpPr txBox="1">
            <a:spLocks noChangeArrowheads="1"/>
          </p:cNvSpPr>
          <p:nvPr/>
        </p:nvSpPr>
        <p:spPr bwMode="auto">
          <a:xfrm>
            <a:off x="1979613" y="2781300"/>
            <a:ext cx="76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0033CC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rgbClr val="0033CC"/>
                </a:solidFill>
                <a:ea typeface="宋体" pitchFamily="2" charset="-122"/>
                <a:cs typeface="Times New Roman" pitchFamily="18" charset="0"/>
              </a:rPr>
              <a:t>3</a:t>
            </a:r>
            <a:endParaRPr kumimoji="1" lang="en-US" altLang="zh-CN" sz="2400" b="0">
              <a:solidFill>
                <a:srgbClr val="0033CC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4241800" y="2781300"/>
            <a:ext cx="76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0033CC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rgbClr val="0033CC"/>
                </a:solidFill>
                <a:ea typeface="宋体" pitchFamily="2" charset="-122"/>
                <a:cs typeface="Times New Roman" pitchFamily="18" charset="0"/>
              </a:rPr>
              <a:t>2</a:t>
            </a:r>
            <a:endParaRPr kumimoji="1" lang="en-US" altLang="zh-CN" sz="2400" b="0">
              <a:solidFill>
                <a:srgbClr val="0033CC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9909" name="Text Box 5"/>
          <p:cNvSpPr txBox="1">
            <a:spLocks noChangeArrowheads="1"/>
          </p:cNvSpPr>
          <p:nvPr/>
        </p:nvSpPr>
        <p:spPr bwMode="auto">
          <a:xfrm>
            <a:off x="73025" y="2825750"/>
            <a:ext cx="6111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4</a:t>
            </a:r>
            <a:endParaRPr kumimoji="1" lang="en-US" altLang="zh-CN" sz="2400" b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4213" y="1890713"/>
            <a:ext cx="7775575" cy="457200"/>
            <a:chOff x="431" y="618"/>
            <a:chExt cx="4898" cy="288"/>
          </a:xfrm>
        </p:grpSpPr>
        <p:sp>
          <p:nvSpPr>
            <p:cNvPr id="88129" name="Text Box 7"/>
            <p:cNvSpPr txBox="1">
              <a:spLocks noChangeArrowheads="1"/>
            </p:cNvSpPr>
            <p:nvPr/>
          </p:nvSpPr>
          <p:spPr bwMode="auto">
            <a:xfrm>
              <a:off x="3115" y="618"/>
              <a:ext cx="8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2 </a:t>
              </a:r>
              <a:r>
                <a:rPr kumimoji="1" lang="en-US" altLang="zh-CN" sz="2400">
                  <a:ea typeface="宋体" pitchFamily="2" charset="-122"/>
                </a:rPr>
                <a:t>    B</a:t>
              </a:r>
              <a:r>
                <a:rPr kumimoji="1" lang="en-US" altLang="zh-CN" sz="2400" baseline="-25000">
                  <a:ea typeface="宋体" pitchFamily="2" charset="-122"/>
                </a:rPr>
                <a:t>2</a:t>
              </a:r>
            </a:p>
          </p:txBody>
        </p:sp>
        <p:sp>
          <p:nvSpPr>
            <p:cNvPr id="88130" name="Text Box 8"/>
            <p:cNvSpPr txBox="1">
              <a:spLocks noChangeArrowheads="1"/>
            </p:cNvSpPr>
            <p:nvPr/>
          </p:nvSpPr>
          <p:spPr bwMode="auto">
            <a:xfrm>
              <a:off x="1746" y="618"/>
              <a:ext cx="8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3 </a:t>
              </a:r>
              <a:r>
                <a:rPr kumimoji="1" lang="en-US" altLang="zh-CN" sz="2400">
                  <a:ea typeface="宋体" pitchFamily="2" charset="-122"/>
                </a:rPr>
                <a:t>    B</a:t>
              </a:r>
              <a:r>
                <a:rPr kumimoji="1" lang="en-US" altLang="zh-CN" sz="2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88131" name="Text Box 9"/>
            <p:cNvSpPr txBox="1">
              <a:spLocks noChangeArrowheads="1"/>
            </p:cNvSpPr>
            <p:nvPr/>
          </p:nvSpPr>
          <p:spPr bwMode="auto">
            <a:xfrm>
              <a:off x="431" y="618"/>
              <a:ext cx="8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4 </a:t>
              </a:r>
              <a:r>
                <a:rPr kumimoji="1" lang="en-US" altLang="zh-CN" sz="2400">
                  <a:ea typeface="宋体" pitchFamily="2" charset="-122"/>
                </a:rPr>
                <a:t>    B</a:t>
              </a:r>
              <a:r>
                <a:rPr kumimoji="1" lang="en-US" altLang="zh-CN" sz="2400" baseline="-25000">
                  <a:ea typeface="宋体" pitchFamily="2" charset="-122"/>
                </a:rPr>
                <a:t>4</a:t>
              </a:r>
            </a:p>
          </p:txBody>
        </p:sp>
        <p:sp>
          <p:nvSpPr>
            <p:cNvPr id="88132" name="Text Box 10"/>
            <p:cNvSpPr txBox="1">
              <a:spLocks noChangeArrowheads="1"/>
            </p:cNvSpPr>
            <p:nvPr/>
          </p:nvSpPr>
          <p:spPr bwMode="auto">
            <a:xfrm>
              <a:off x="4453" y="618"/>
              <a:ext cx="8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1 </a:t>
              </a:r>
              <a:r>
                <a:rPr kumimoji="1" lang="en-US" altLang="zh-CN" sz="2400">
                  <a:ea typeface="宋体" pitchFamily="2" charset="-122"/>
                </a:rPr>
                <a:t>    B</a:t>
              </a:r>
              <a:r>
                <a:rPr kumimoji="1" lang="en-US" altLang="zh-CN" sz="2400" baseline="-25000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27088" y="4267200"/>
            <a:ext cx="7273925" cy="601663"/>
            <a:chOff x="521" y="2115"/>
            <a:chExt cx="4582" cy="379"/>
          </a:xfrm>
        </p:grpSpPr>
        <p:sp>
          <p:nvSpPr>
            <p:cNvPr id="88125" name="Text Box 12"/>
            <p:cNvSpPr txBox="1">
              <a:spLocks noChangeArrowheads="1"/>
            </p:cNvSpPr>
            <p:nvPr/>
          </p:nvSpPr>
          <p:spPr bwMode="auto">
            <a:xfrm>
              <a:off x="521" y="2115"/>
              <a:ext cx="409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</a:t>
              </a:r>
              <a:endParaRPr kumimoji="1" lang="en-US" altLang="zh-CN" sz="2400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8126" name="Text Box 13"/>
            <p:cNvSpPr txBox="1">
              <a:spLocks noChangeArrowheads="1"/>
            </p:cNvSpPr>
            <p:nvPr/>
          </p:nvSpPr>
          <p:spPr bwMode="auto">
            <a:xfrm>
              <a:off x="1883" y="2115"/>
              <a:ext cx="45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endParaRPr kumimoji="1" lang="en-US" altLang="zh-CN" sz="2400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8127" name="Text Box 14"/>
            <p:cNvSpPr txBox="1">
              <a:spLocks noChangeArrowheads="1"/>
            </p:cNvSpPr>
            <p:nvPr/>
          </p:nvSpPr>
          <p:spPr bwMode="auto">
            <a:xfrm>
              <a:off x="3288" y="2144"/>
              <a:ext cx="43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endParaRPr kumimoji="1" lang="en-US" altLang="zh-CN" sz="2400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8128" name="Text Box 15"/>
            <p:cNvSpPr txBox="1">
              <a:spLocks noChangeArrowheads="1"/>
            </p:cNvSpPr>
            <p:nvPr/>
          </p:nvSpPr>
          <p:spPr bwMode="auto">
            <a:xfrm>
              <a:off x="4651" y="2160"/>
              <a:ext cx="45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endParaRPr kumimoji="1" lang="en-US" altLang="zh-CN" sz="2400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84438" y="4972050"/>
            <a:ext cx="3886200" cy="1552575"/>
            <a:chOff x="1200" y="2928"/>
            <a:chExt cx="2448" cy="978"/>
          </a:xfrm>
        </p:grpSpPr>
        <p:sp>
          <p:nvSpPr>
            <p:cNvPr id="88122" name="Text Box 17"/>
            <p:cNvSpPr txBox="1">
              <a:spLocks noChangeArrowheads="1"/>
            </p:cNvSpPr>
            <p:nvPr/>
          </p:nvSpPr>
          <p:spPr bwMode="auto">
            <a:xfrm>
              <a:off x="1584" y="2928"/>
              <a:ext cx="206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0">
                  <a:ea typeface="宋体" pitchFamily="2" charset="-122"/>
                </a:rPr>
                <a:t> </a:t>
              </a: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4   </a:t>
              </a: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3   </a:t>
              </a: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2   </a:t>
              </a: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aseline="-25000">
                  <a:ea typeface="宋体" pitchFamily="2" charset="-122"/>
                </a:rPr>
                <a:t> </a:t>
              </a:r>
              <a:r>
                <a:rPr kumimoji="1" lang="en-US" altLang="zh-CN" sz="2400">
                  <a:ea typeface="宋体" pitchFamily="2" charset="-122"/>
                </a:rPr>
                <a:t>B</a:t>
              </a:r>
              <a:r>
                <a:rPr kumimoji="1" lang="en-US" altLang="zh-CN" sz="2400" baseline="-25000">
                  <a:ea typeface="宋体" pitchFamily="2" charset="-122"/>
                </a:rPr>
                <a:t>4    </a:t>
              </a:r>
              <a:r>
                <a:rPr kumimoji="1" lang="en-US" altLang="zh-CN" sz="2400">
                  <a:ea typeface="宋体" pitchFamily="2" charset="-122"/>
                </a:rPr>
                <a:t>B</a:t>
              </a:r>
              <a:r>
                <a:rPr kumimoji="1" lang="en-US" altLang="zh-CN" sz="2400" baseline="-25000">
                  <a:ea typeface="宋体" pitchFamily="2" charset="-122"/>
                </a:rPr>
                <a:t>3   </a:t>
              </a:r>
              <a:r>
                <a:rPr kumimoji="1" lang="en-US" altLang="zh-CN" sz="2400">
                  <a:ea typeface="宋体" pitchFamily="2" charset="-122"/>
                </a:rPr>
                <a:t>B</a:t>
              </a:r>
              <a:r>
                <a:rPr kumimoji="1" lang="en-US" altLang="zh-CN" sz="2400" baseline="-25000">
                  <a:ea typeface="宋体" pitchFamily="2" charset="-122"/>
                </a:rPr>
                <a:t>2  </a:t>
              </a:r>
              <a:r>
                <a:rPr kumimoji="1" lang="en-US" altLang="zh-CN" sz="2400">
                  <a:ea typeface="宋体" pitchFamily="2" charset="-122"/>
                </a:rPr>
                <a:t>B</a:t>
              </a:r>
              <a:r>
                <a:rPr kumimoji="1" lang="en-US" altLang="zh-CN" sz="2400" baseline="-25000">
                  <a:ea typeface="宋体" pitchFamily="2" charset="-122"/>
                </a:rPr>
                <a:t>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     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   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   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8123" name="Text Box 18"/>
            <p:cNvSpPr txBox="1">
              <a:spLocks noChangeArrowheads="1"/>
            </p:cNvSpPr>
            <p:nvPr/>
          </p:nvSpPr>
          <p:spPr bwMode="auto">
            <a:xfrm>
              <a:off x="1248" y="331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88124" name="Line 19"/>
            <p:cNvSpPr>
              <a:spLocks noChangeShapeType="1"/>
            </p:cNvSpPr>
            <p:nvPr/>
          </p:nvSpPr>
          <p:spPr bwMode="auto">
            <a:xfrm>
              <a:off x="1200" y="360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9924" name="Text Box 20"/>
          <p:cNvSpPr txBox="1">
            <a:spLocks noChangeArrowheads="1"/>
          </p:cNvSpPr>
          <p:nvPr/>
        </p:nvSpPr>
        <p:spPr bwMode="auto">
          <a:xfrm>
            <a:off x="6330950" y="2781300"/>
            <a:ext cx="76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0033CC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rgbClr val="0033CC"/>
                </a:solidFill>
                <a:ea typeface="宋体" pitchFamily="2" charset="-122"/>
                <a:cs typeface="Times New Roman" pitchFamily="18" charset="0"/>
              </a:rPr>
              <a:t>1</a:t>
            </a:r>
            <a:endParaRPr kumimoji="1" lang="en-US" altLang="zh-CN" sz="2400" b="0">
              <a:solidFill>
                <a:srgbClr val="0033CC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732588" y="2393950"/>
            <a:ext cx="2238375" cy="2057400"/>
            <a:chOff x="4241" y="1508"/>
            <a:chExt cx="1410" cy="1296"/>
          </a:xfrm>
        </p:grpSpPr>
        <p:sp>
          <p:nvSpPr>
            <p:cNvPr id="88113" name="Rectangle 22"/>
            <p:cNvSpPr>
              <a:spLocks noChangeArrowheads="1"/>
            </p:cNvSpPr>
            <p:nvPr/>
          </p:nvSpPr>
          <p:spPr bwMode="auto">
            <a:xfrm>
              <a:off x="4423" y="1796"/>
              <a:ext cx="907" cy="72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4" name="Text Box 23"/>
            <p:cNvSpPr txBox="1">
              <a:spLocks noChangeArrowheads="1"/>
            </p:cNvSpPr>
            <p:nvPr/>
          </p:nvSpPr>
          <p:spPr bwMode="auto">
            <a:xfrm>
              <a:off x="5284" y="1780"/>
              <a:ext cx="36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0</a:t>
              </a:r>
              <a:endParaRPr kumimoji="1" lang="en-US" altLang="zh-CN" sz="2400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8115" name="Text Box 24"/>
            <p:cNvSpPr txBox="1">
              <a:spLocks noChangeArrowheads="1"/>
            </p:cNvSpPr>
            <p:nvPr/>
          </p:nvSpPr>
          <p:spPr bwMode="auto">
            <a:xfrm>
              <a:off x="4406" y="1748"/>
              <a:ext cx="864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X</a:t>
              </a:r>
              <a:r>
                <a:rPr kumimoji="1" lang="en-US" altLang="zh-CN" sz="2400" baseline="-25000">
                  <a:ea typeface="宋体" pitchFamily="2" charset="-122"/>
                </a:rPr>
                <a:t>n</a:t>
              </a:r>
              <a:r>
                <a:rPr kumimoji="1" lang="en-US" altLang="zh-CN" sz="2400">
                  <a:ea typeface="宋体" pitchFamily="2" charset="-122"/>
                </a:rPr>
                <a:t>  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Y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n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88116" name="Text Box 25"/>
            <p:cNvSpPr txBox="1">
              <a:spLocks noChangeArrowheads="1"/>
            </p:cNvSpPr>
            <p:nvPr/>
          </p:nvSpPr>
          <p:spPr bwMode="auto">
            <a:xfrm>
              <a:off x="4358" y="1988"/>
              <a:ext cx="10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n 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          </a:t>
              </a:r>
              <a:r>
                <a:rPr kumimoji="1" lang="en-US" altLang="zh-CN" sz="2400">
                  <a:solidFill>
                    <a:srgbClr val="CC00CC"/>
                  </a:solidFill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solidFill>
                    <a:srgbClr val="CC00CC"/>
                  </a:solidFill>
                  <a:ea typeface="宋体" pitchFamily="2" charset="-122"/>
                  <a:cs typeface="Times New Roman" pitchFamily="18" charset="0"/>
                </a:rPr>
                <a:t>n-1</a:t>
              </a:r>
              <a:endParaRPr kumimoji="1" lang="en-US" altLang="zh-CN" sz="2400" b="0">
                <a:solidFill>
                  <a:srgbClr val="CC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8117" name="Line 26"/>
            <p:cNvSpPr>
              <a:spLocks noChangeShapeType="1"/>
            </p:cNvSpPr>
            <p:nvPr/>
          </p:nvSpPr>
          <p:spPr bwMode="auto">
            <a:xfrm flipV="1">
              <a:off x="4646" y="15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8" name="Line 27"/>
            <p:cNvSpPr>
              <a:spLocks noChangeShapeType="1"/>
            </p:cNvSpPr>
            <p:nvPr/>
          </p:nvSpPr>
          <p:spPr bwMode="auto">
            <a:xfrm flipV="1">
              <a:off x="4982" y="15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9" name="Line 28"/>
            <p:cNvSpPr>
              <a:spLocks noChangeShapeType="1"/>
            </p:cNvSpPr>
            <p:nvPr/>
          </p:nvSpPr>
          <p:spPr bwMode="auto">
            <a:xfrm flipV="1">
              <a:off x="4838" y="25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0" name="Line 29"/>
            <p:cNvSpPr>
              <a:spLocks noChangeShapeType="1"/>
            </p:cNvSpPr>
            <p:nvPr/>
          </p:nvSpPr>
          <p:spPr bwMode="auto">
            <a:xfrm>
              <a:off x="4241" y="211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1" name="Line 30"/>
            <p:cNvSpPr>
              <a:spLocks noChangeShapeType="1"/>
            </p:cNvSpPr>
            <p:nvPr/>
          </p:nvSpPr>
          <p:spPr bwMode="auto">
            <a:xfrm flipV="1">
              <a:off x="5329" y="211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9935" name="Line 31"/>
          <p:cNvSpPr>
            <a:spLocks noChangeShapeType="1"/>
          </p:cNvSpPr>
          <p:nvPr/>
        </p:nvSpPr>
        <p:spPr bwMode="auto">
          <a:xfrm>
            <a:off x="6299200" y="3357563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9936" name="Line 32"/>
          <p:cNvSpPr>
            <a:spLocks noChangeShapeType="1"/>
          </p:cNvSpPr>
          <p:nvPr/>
        </p:nvSpPr>
        <p:spPr bwMode="auto">
          <a:xfrm>
            <a:off x="4175125" y="3357563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9937" name="Line 33"/>
          <p:cNvSpPr>
            <a:spLocks noChangeShapeType="1"/>
          </p:cNvSpPr>
          <p:nvPr/>
        </p:nvSpPr>
        <p:spPr bwMode="auto">
          <a:xfrm>
            <a:off x="2014538" y="3357563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8" name="Text Box 34"/>
          <p:cNvSpPr txBox="1">
            <a:spLocks noChangeArrowheads="1"/>
          </p:cNvSpPr>
          <p:nvPr/>
        </p:nvSpPr>
        <p:spPr bwMode="auto">
          <a:xfrm>
            <a:off x="395288" y="188913"/>
            <a:ext cx="84978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4800">
                <a:latin typeface="隶书" pitchFamily="49" charset="-122"/>
                <a:ea typeface="隶书" pitchFamily="49" charset="-122"/>
              </a:rPr>
              <a:t>2.6.1 </a:t>
            </a:r>
            <a:r>
              <a:rPr kumimoji="1" lang="zh-CN" altLang="en-US" sz="4800">
                <a:latin typeface="隶书" pitchFamily="49" charset="-122"/>
                <a:ea typeface="隶书" pitchFamily="49" charset="-122"/>
              </a:rPr>
              <a:t>加法器（续）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23850" y="2384425"/>
            <a:ext cx="6523038" cy="2066925"/>
            <a:chOff x="204" y="1502"/>
            <a:chExt cx="4109" cy="1302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2903" y="1502"/>
              <a:ext cx="1410" cy="1296"/>
              <a:chOff x="4241" y="1508"/>
              <a:chExt cx="1410" cy="1296"/>
            </a:xfrm>
          </p:grpSpPr>
          <p:sp>
            <p:nvSpPr>
              <p:cNvPr id="88104" name="Rectangle 37"/>
              <p:cNvSpPr>
                <a:spLocks noChangeArrowheads="1"/>
              </p:cNvSpPr>
              <p:nvPr/>
            </p:nvSpPr>
            <p:spPr bwMode="auto">
              <a:xfrm>
                <a:off x="4423" y="1796"/>
                <a:ext cx="907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FF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105" name="Text Box 38"/>
              <p:cNvSpPr txBox="1">
                <a:spLocks noChangeArrowheads="1"/>
              </p:cNvSpPr>
              <p:nvPr/>
            </p:nvSpPr>
            <p:spPr bwMode="auto">
              <a:xfrm>
                <a:off x="5284" y="1780"/>
                <a:ext cx="367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400" b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88106" name="Text Box 39"/>
              <p:cNvSpPr txBox="1">
                <a:spLocks noChangeArrowheads="1"/>
              </p:cNvSpPr>
              <p:nvPr/>
            </p:nvSpPr>
            <p:spPr bwMode="auto">
              <a:xfrm>
                <a:off x="4406" y="1748"/>
                <a:ext cx="864" cy="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X</a:t>
                </a:r>
                <a:r>
                  <a:rPr kumimoji="1" lang="en-US" altLang="zh-CN" sz="2400" baseline="-25000">
                    <a:ea typeface="宋体" pitchFamily="2" charset="-122"/>
                  </a:rPr>
                  <a:t>n</a:t>
                </a:r>
                <a:r>
                  <a:rPr kumimoji="1" lang="en-US" altLang="zh-CN" sz="2400">
                    <a:ea typeface="宋体" pitchFamily="2" charset="-122"/>
                  </a:rPr>
                  <a:t>  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Y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n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F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88107" name="Text Box 40"/>
              <p:cNvSpPr txBox="1">
                <a:spLocks noChangeArrowheads="1"/>
              </p:cNvSpPr>
              <p:nvPr/>
            </p:nvSpPr>
            <p:spPr bwMode="auto">
              <a:xfrm>
                <a:off x="4358" y="1988"/>
                <a:ext cx="10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n 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          </a:t>
                </a:r>
                <a:r>
                  <a:rPr kumimoji="1" lang="en-US" altLang="zh-CN" sz="2400">
                    <a:solidFill>
                      <a:srgbClr val="CC00CC"/>
                    </a:solidFill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solidFill>
                      <a:srgbClr val="CC00CC"/>
                    </a:solidFill>
                    <a:ea typeface="宋体" pitchFamily="2" charset="-122"/>
                    <a:cs typeface="Times New Roman" pitchFamily="18" charset="0"/>
                  </a:rPr>
                  <a:t>n-1</a:t>
                </a:r>
                <a:endParaRPr kumimoji="1" lang="en-US" altLang="zh-CN" sz="2400" b="0">
                  <a:solidFill>
                    <a:srgbClr val="CC00CC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8108" name="Line 41"/>
              <p:cNvSpPr>
                <a:spLocks noChangeShapeType="1"/>
              </p:cNvSpPr>
              <p:nvPr/>
            </p:nvSpPr>
            <p:spPr bwMode="auto">
              <a:xfrm flipV="1">
                <a:off x="4646" y="150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9" name="Line 42"/>
              <p:cNvSpPr>
                <a:spLocks noChangeShapeType="1"/>
              </p:cNvSpPr>
              <p:nvPr/>
            </p:nvSpPr>
            <p:spPr bwMode="auto">
              <a:xfrm flipV="1">
                <a:off x="4982" y="150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0" name="Line 43"/>
              <p:cNvSpPr>
                <a:spLocks noChangeShapeType="1"/>
              </p:cNvSpPr>
              <p:nvPr/>
            </p:nvSpPr>
            <p:spPr bwMode="auto">
              <a:xfrm flipV="1">
                <a:off x="4838" y="251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1" name="Line 44"/>
              <p:cNvSpPr>
                <a:spLocks noChangeShapeType="1"/>
              </p:cNvSpPr>
              <p:nvPr/>
            </p:nvSpPr>
            <p:spPr bwMode="auto">
              <a:xfrm>
                <a:off x="4241" y="211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2" name="Line 45"/>
              <p:cNvSpPr>
                <a:spLocks noChangeShapeType="1"/>
              </p:cNvSpPr>
              <p:nvPr/>
            </p:nvSpPr>
            <p:spPr bwMode="auto">
              <a:xfrm flipV="1">
                <a:off x="5329" y="211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1542" y="1508"/>
              <a:ext cx="1410" cy="1296"/>
              <a:chOff x="4241" y="1508"/>
              <a:chExt cx="1410" cy="1296"/>
            </a:xfrm>
          </p:grpSpPr>
          <p:sp>
            <p:nvSpPr>
              <p:cNvPr id="88095" name="Rectangle 47"/>
              <p:cNvSpPr>
                <a:spLocks noChangeArrowheads="1"/>
              </p:cNvSpPr>
              <p:nvPr/>
            </p:nvSpPr>
            <p:spPr bwMode="auto">
              <a:xfrm>
                <a:off x="4423" y="1796"/>
                <a:ext cx="907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FF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96" name="Text Box 48"/>
              <p:cNvSpPr txBox="1">
                <a:spLocks noChangeArrowheads="1"/>
              </p:cNvSpPr>
              <p:nvPr/>
            </p:nvSpPr>
            <p:spPr bwMode="auto">
              <a:xfrm>
                <a:off x="5284" y="1780"/>
                <a:ext cx="367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400" b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88097" name="Text Box 49"/>
              <p:cNvSpPr txBox="1">
                <a:spLocks noChangeArrowheads="1"/>
              </p:cNvSpPr>
              <p:nvPr/>
            </p:nvSpPr>
            <p:spPr bwMode="auto">
              <a:xfrm>
                <a:off x="4406" y="1748"/>
                <a:ext cx="864" cy="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X</a:t>
                </a:r>
                <a:r>
                  <a:rPr kumimoji="1" lang="en-US" altLang="zh-CN" sz="2400" baseline="-25000">
                    <a:ea typeface="宋体" pitchFamily="2" charset="-122"/>
                  </a:rPr>
                  <a:t>n</a:t>
                </a:r>
                <a:r>
                  <a:rPr kumimoji="1" lang="en-US" altLang="zh-CN" sz="2400">
                    <a:ea typeface="宋体" pitchFamily="2" charset="-122"/>
                  </a:rPr>
                  <a:t>  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Y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n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F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88098" name="Text Box 50"/>
              <p:cNvSpPr txBox="1">
                <a:spLocks noChangeArrowheads="1"/>
              </p:cNvSpPr>
              <p:nvPr/>
            </p:nvSpPr>
            <p:spPr bwMode="auto">
              <a:xfrm>
                <a:off x="4358" y="1988"/>
                <a:ext cx="10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n 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          </a:t>
                </a:r>
                <a:r>
                  <a:rPr kumimoji="1" lang="en-US" altLang="zh-CN" sz="2400">
                    <a:solidFill>
                      <a:srgbClr val="CC00CC"/>
                    </a:solidFill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solidFill>
                      <a:srgbClr val="CC00CC"/>
                    </a:solidFill>
                    <a:ea typeface="宋体" pitchFamily="2" charset="-122"/>
                    <a:cs typeface="Times New Roman" pitchFamily="18" charset="0"/>
                  </a:rPr>
                  <a:t>n-1</a:t>
                </a:r>
                <a:endParaRPr kumimoji="1" lang="en-US" altLang="zh-CN" sz="2400" b="0">
                  <a:solidFill>
                    <a:srgbClr val="CC00CC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8099" name="Line 51"/>
              <p:cNvSpPr>
                <a:spLocks noChangeShapeType="1"/>
              </p:cNvSpPr>
              <p:nvPr/>
            </p:nvSpPr>
            <p:spPr bwMode="auto">
              <a:xfrm flipV="1">
                <a:off x="4646" y="150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0" name="Line 52"/>
              <p:cNvSpPr>
                <a:spLocks noChangeShapeType="1"/>
              </p:cNvSpPr>
              <p:nvPr/>
            </p:nvSpPr>
            <p:spPr bwMode="auto">
              <a:xfrm flipV="1">
                <a:off x="4982" y="150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1" name="Line 53"/>
              <p:cNvSpPr>
                <a:spLocks noChangeShapeType="1"/>
              </p:cNvSpPr>
              <p:nvPr/>
            </p:nvSpPr>
            <p:spPr bwMode="auto">
              <a:xfrm flipV="1">
                <a:off x="4838" y="251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2" name="Line 54"/>
              <p:cNvSpPr>
                <a:spLocks noChangeShapeType="1"/>
              </p:cNvSpPr>
              <p:nvPr/>
            </p:nvSpPr>
            <p:spPr bwMode="auto">
              <a:xfrm>
                <a:off x="4241" y="211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3" name="Line 55"/>
              <p:cNvSpPr>
                <a:spLocks noChangeShapeType="1"/>
              </p:cNvSpPr>
              <p:nvPr/>
            </p:nvSpPr>
            <p:spPr bwMode="auto">
              <a:xfrm flipV="1">
                <a:off x="5329" y="211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204" y="1502"/>
              <a:ext cx="1410" cy="1296"/>
              <a:chOff x="4241" y="1508"/>
              <a:chExt cx="1410" cy="1296"/>
            </a:xfrm>
          </p:grpSpPr>
          <p:sp>
            <p:nvSpPr>
              <p:cNvPr id="88086" name="Rectangle 57"/>
              <p:cNvSpPr>
                <a:spLocks noChangeArrowheads="1"/>
              </p:cNvSpPr>
              <p:nvPr/>
            </p:nvSpPr>
            <p:spPr bwMode="auto">
              <a:xfrm>
                <a:off x="4423" y="1796"/>
                <a:ext cx="907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FF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87" name="Text Box 58"/>
              <p:cNvSpPr txBox="1">
                <a:spLocks noChangeArrowheads="1"/>
              </p:cNvSpPr>
              <p:nvPr/>
            </p:nvSpPr>
            <p:spPr bwMode="auto">
              <a:xfrm>
                <a:off x="5284" y="1780"/>
                <a:ext cx="367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400" b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88088" name="Text Box 59"/>
              <p:cNvSpPr txBox="1">
                <a:spLocks noChangeArrowheads="1"/>
              </p:cNvSpPr>
              <p:nvPr/>
            </p:nvSpPr>
            <p:spPr bwMode="auto">
              <a:xfrm>
                <a:off x="4406" y="1748"/>
                <a:ext cx="864" cy="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X</a:t>
                </a:r>
                <a:r>
                  <a:rPr kumimoji="1" lang="en-US" altLang="zh-CN" sz="2400" baseline="-25000">
                    <a:ea typeface="宋体" pitchFamily="2" charset="-122"/>
                  </a:rPr>
                  <a:t>n</a:t>
                </a:r>
                <a:r>
                  <a:rPr kumimoji="1" lang="en-US" altLang="zh-CN" sz="2400">
                    <a:ea typeface="宋体" pitchFamily="2" charset="-122"/>
                  </a:rPr>
                  <a:t>  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Y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n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F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88089" name="Text Box 60"/>
              <p:cNvSpPr txBox="1">
                <a:spLocks noChangeArrowheads="1"/>
              </p:cNvSpPr>
              <p:nvPr/>
            </p:nvSpPr>
            <p:spPr bwMode="auto">
              <a:xfrm>
                <a:off x="4358" y="1988"/>
                <a:ext cx="10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n 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          </a:t>
                </a:r>
                <a:r>
                  <a:rPr kumimoji="1" lang="en-US" altLang="zh-CN" sz="2400">
                    <a:solidFill>
                      <a:srgbClr val="CC00CC"/>
                    </a:solidFill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solidFill>
                      <a:srgbClr val="CC00CC"/>
                    </a:solidFill>
                    <a:ea typeface="宋体" pitchFamily="2" charset="-122"/>
                    <a:cs typeface="Times New Roman" pitchFamily="18" charset="0"/>
                  </a:rPr>
                  <a:t>n-1</a:t>
                </a:r>
                <a:endParaRPr kumimoji="1" lang="en-US" altLang="zh-CN" sz="2400" b="0">
                  <a:solidFill>
                    <a:srgbClr val="CC00CC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8090" name="Line 61"/>
              <p:cNvSpPr>
                <a:spLocks noChangeShapeType="1"/>
              </p:cNvSpPr>
              <p:nvPr/>
            </p:nvSpPr>
            <p:spPr bwMode="auto">
              <a:xfrm flipV="1">
                <a:off x="4646" y="150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1" name="Line 62"/>
              <p:cNvSpPr>
                <a:spLocks noChangeShapeType="1"/>
              </p:cNvSpPr>
              <p:nvPr/>
            </p:nvSpPr>
            <p:spPr bwMode="auto">
              <a:xfrm flipV="1">
                <a:off x="4982" y="150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2" name="Line 63"/>
              <p:cNvSpPr>
                <a:spLocks noChangeShapeType="1"/>
              </p:cNvSpPr>
              <p:nvPr/>
            </p:nvSpPr>
            <p:spPr bwMode="auto">
              <a:xfrm flipV="1">
                <a:off x="4838" y="251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3" name="Line 64"/>
              <p:cNvSpPr>
                <a:spLocks noChangeShapeType="1"/>
              </p:cNvSpPr>
              <p:nvPr/>
            </p:nvSpPr>
            <p:spPr bwMode="auto">
              <a:xfrm>
                <a:off x="4241" y="211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4" name="Line 65"/>
              <p:cNvSpPr>
                <a:spLocks noChangeShapeType="1"/>
              </p:cNvSpPr>
              <p:nvPr/>
            </p:nvSpPr>
            <p:spPr bwMode="auto">
              <a:xfrm flipV="1">
                <a:off x="5329" y="211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611188" y="2746375"/>
            <a:ext cx="7848600" cy="1295400"/>
            <a:chOff x="385" y="1752"/>
            <a:chExt cx="4944" cy="816"/>
          </a:xfrm>
        </p:grpSpPr>
        <p:sp>
          <p:nvSpPr>
            <p:cNvPr id="88081" name="Rectangle 67"/>
            <p:cNvSpPr>
              <a:spLocks noChangeArrowheads="1"/>
            </p:cNvSpPr>
            <p:nvPr/>
          </p:nvSpPr>
          <p:spPr bwMode="auto">
            <a:xfrm>
              <a:off x="385" y="1752"/>
              <a:ext cx="4944" cy="81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2" name="Text Box 68"/>
            <p:cNvSpPr txBox="1">
              <a:spLocks noChangeArrowheads="1"/>
            </p:cNvSpPr>
            <p:nvPr/>
          </p:nvSpPr>
          <p:spPr bwMode="auto">
            <a:xfrm>
              <a:off x="1292" y="1933"/>
              <a:ext cx="35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>
                  <a:latin typeface="黑体" pitchFamily="49" charset="-122"/>
                </a:rPr>
                <a:t>4</a:t>
              </a:r>
              <a:r>
                <a:rPr lang="zh-CN" altLang="en-US" sz="3600">
                  <a:latin typeface="黑体" pitchFamily="49" charset="-122"/>
                </a:rPr>
                <a:t>位串行进位加法器芯片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2000"/>
                                        <p:tgtEl>
                                          <p:spTgt spid="101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1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101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1000"/>
                                        <p:tgtEl>
                                          <p:spTgt spid="101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/>
      <p:bldP spid="1019908" grpId="0"/>
      <p:bldP spid="1019909" grpId="0"/>
      <p:bldP spid="1019924" grpId="0"/>
      <p:bldP spid="1019935" grpId="0" animBg="1"/>
      <p:bldP spid="1019936" grpId="0" animBg="1"/>
      <p:bldP spid="101993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79388" y="1120775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33CC"/>
                </a:solidFill>
                <a:latin typeface="黑体" pitchFamily="49" charset="-122"/>
              </a:rPr>
              <a:t>3.</a:t>
            </a:r>
            <a:r>
              <a:rPr kumimoji="1" lang="zh-CN" altLang="en-US">
                <a:solidFill>
                  <a:srgbClr val="0033CC"/>
                </a:solidFill>
                <a:latin typeface="黑体" pitchFamily="49" charset="-122"/>
              </a:rPr>
              <a:t>超前（并行、先行）进位加法器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84913" y="1341438"/>
            <a:ext cx="2895600" cy="3036887"/>
            <a:chOff x="3959" y="845"/>
            <a:chExt cx="1824" cy="1913"/>
          </a:xfrm>
        </p:grpSpPr>
        <p:sp>
          <p:nvSpPr>
            <p:cNvPr id="89096" name="Rectangle 4"/>
            <p:cNvSpPr>
              <a:spLocks noChangeArrowheads="1"/>
            </p:cNvSpPr>
            <p:nvPr/>
          </p:nvSpPr>
          <p:spPr bwMode="auto">
            <a:xfrm>
              <a:off x="4247" y="1421"/>
              <a:ext cx="960" cy="72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Text Box 5"/>
            <p:cNvSpPr txBox="1">
              <a:spLocks noChangeArrowheads="1"/>
            </p:cNvSpPr>
            <p:nvPr/>
          </p:nvSpPr>
          <p:spPr bwMode="auto">
            <a:xfrm>
              <a:off x="5303" y="1421"/>
              <a:ext cx="48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i-1</a:t>
              </a:r>
              <a:endParaRPr kumimoji="1" lang="en-US" altLang="zh-CN" sz="2400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9098" name="Text Box 6"/>
            <p:cNvSpPr txBox="1">
              <a:spLocks noChangeArrowheads="1"/>
            </p:cNvSpPr>
            <p:nvPr/>
          </p:nvSpPr>
          <p:spPr bwMode="auto">
            <a:xfrm>
              <a:off x="4295" y="84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i </a:t>
              </a:r>
              <a:r>
                <a:rPr kumimoji="1" lang="en-US" altLang="zh-CN" sz="2400">
                  <a:ea typeface="宋体" pitchFamily="2" charset="-122"/>
                </a:rPr>
                <a:t>    B</a:t>
              </a:r>
              <a:r>
                <a:rPr kumimoji="1" lang="en-US" altLang="zh-CN" sz="2400" baseline="-25000">
                  <a:ea typeface="宋体" pitchFamily="2" charset="-122"/>
                </a:rPr>
                <a:t>i</a:t>
              </a:r>
            </a:p>
          </p:txBody>
        </p:sp>
        <p:sp>
          <p:nvSpPr>
            <p:cNvPr id="89099" name="Text Box 7"/>
            <p:cNvSpPr txBox="1">
              <a:spLocks noChangeArrowheads="1"/>
            </p:cNvSpPr>
            <p:nvPr/>
          </p:nvSpPr>
          <p:spPr bwMode="auto">
            <a:xfrm>
              <a:off x="4247" y="1373"/>
              <a:ext cx="864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A</a:t>
              </a:r>
              <a:r>
                <a:rPr kumimoji="1" lang="en-US" altLang="zh-CN" sz="2400" baseline="-25000">
                  <a:ea typeface="宋体" pitchFamily="2" charset="-122"/>
                </a:rPr>
                <a:t>n</a:t>
              </a:r>
              <a:r>
                <a:rPr kumimoji="1" lang="en-US" altLang="zh-CN" sz="2400">
                  <a:ea typeface="宋体" pitchFamily="2" charset="-122"/>
                </a:rPr>
                <a:t>  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n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89100" name="Text Box 8"/>
            <p:cNvSpPr txBox="1">
              <a:spLocks noChangeArrowheads="1"/>
            </p:cNvSpPr>
            <p:nvPr/>
          </p:nvSpPr>
          <p:spPr bwMode="auto">
            <a:xfrm>
              <a:off x="4199" y="1613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n 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            </a:t>
              </a:r>
              <a:r>
                <a:rPr kumimoji="1" lang="en-US" altLang="zh-CN" sz="2400">
                  <a:solidFill>
                    <a:srgbClr val="CC00CC"/>
                  </a:solidFill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solidFill>
                    <a:srgbClr val="CC00CC"/>
                  </a:solidFill>
                  <a:ea typeface="宋体" pitchFamily="2" charset="-122"/>
                  <a:cs typeface="Times New Roman" pitchFamily="18" charset="0"/>
                </a:rPr>
                <a:t>n-1</a:t>
              </a:r>
              <a:endParaRPr kumimoji="1" lang="en-US" altLang="zh-CN" sz="2400" b="0">
                <a:solidFill>
                  <a:srgbClr val="CC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9101" name="Line 9"/>
            <p:cNvSpPr>
              <a:spLocks noChangeShapeType="1"/>
            </p:cNvSpPr>
            <p:nvPr/>
          </p:nvSpPr>
          <p:spPr bwMode="auto">
            <a:xfrm flipV="1">
              <a:off x="4487" y="113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2" name="Line 10"/>
            <p:cNvSpPr>
              <a:spLocks noChangeShapeType="1"/>
            </p:cNvSpPr>
            <p:nvPr/>
          </p:nvSpPr>
          <p:spPr bwMode="auto">
            <a:xfrm flipV="1">
              <a:off x="4823" y="113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3" name="Line 11"/>
            <p:cNvSpPr>
              <a:spLocks noChangeShapeType="1"/>
            </p:cNvSpPr>
            <p:nvPr/>
          </p:nvSpPr>
          <p:spPr bwMode="auto">
            <a:xfrm flipV="1">
              <a:off x="4679" y="214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4" name="Line 12"/>
            <p:cNvSpPr>
              <a:spLocks noChangeShapeType="1"/>
            </p:cNvSpPr>
            <p:nvPr/>
          </p:nvSpPr>
          <p:spPr bwMode="auto">
            <a:xfrm>
              <a:off x="3959" y="1757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5" name="Text Box 13"/>
            <p:cNvSpPr txBox="1">
              <a:spLocks noChangeArrowheads="1"/>
            </p:cNvSpPr>
            <p:nvPr/>
          </p:nvSpPr>
          <p:spPr bwMode="auto">
            <a:xfrm>
              <a:off x="4583" y="2424"/>
              <a:ext cx="62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i</a:t>
              </a:r>
              <a:endParaRPr kumimoji="1" lang="en-US" altLang="zh-CN" sz="2400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9106" name="Text Box 14"/>
            <p:cNvSpPr txBox="1">
              <a:spLocks noChangeArrowheads="1"/>
            </p:cNvSpPr>
            <p:nvPr/>
          </p:nvSpPr>
          <p:spPr bwMode="auto">
            <a:xfrm>
              <a:off x="3959" y="1375"/>
              <a:ext cx="48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i</a:t>
              </a:r>
              <a:endParaRPr kumimoji="1" lang="en-US" altLang="zh-CN" sz="2400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9107" name="Line 15"/>
            <p:cNvSpPr>
              <a:spLocks noChangeShapeType="1"/>
            </p:cNvSpPr>
            <p:nvPr/>
          </p:nvSpPr>
          <p:spPr bwMode="auto">
            <a:xfrm>
              <a:off x="5207" y="1757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0944" name="Text Box 16"/>
          <p:cNvSpPr txBox="1">
            <a:spLocks noChangeArrowheads="1"/>
          </p:cNvSpPr>
          <p:nvPr/>
        </p:nvSpPr>
        <p:spPr bwMode="auto">
          <a:xfrm>
            <a:off x="304800" y="19192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0000"/>
                </a:solidFill>
                <a:cs typeface="Times New Roman" pitchFamily="18" charset="0"/>
              </a:rPr>
              <a:t>=A</a:t>
            </a:r>
            <a:r>
              <a:rPr kumimoji="1"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0000"/>
                </a:solidFill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0000"/>
                </a:solidFill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0000"/>
                </a:solidFill>
                <a:cs typeface="Times New Roman" pitchFamily="18" charset="0"/>
              </a:rPr>
              <a:t>)C</a:t>
            </a:r>
            <a:r>
              <a:rPr kumimoji="1"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20945" name="Text Box 17"/>
          <p:cNvSpPr txBox="1">
            <a:spLocks noChangeArrowheads="1"/>
          </p:cNvSpPr>
          <p:nvPr/>
        </p:nvSpPr>
        <p:spPr bwMode="auto">
          <a:xfrm>
            <a:off x="304800" y="2495550"/>
            <a:ext cx="6211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0033CC"/>
                </a:solidFill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rgbClr val="0033CC"/>
                </a:solidFill>
                <a:cs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33CC"/>
                </a:solidFill>
                <a:cs typeface="Times New Roman" pitchFamily="18" charset="0"/>
              </a:rPr>
              <a:t>=A</a:t>
            </a:r>
            <a:r>
              <a:rPr kumimoji="1" lang="en-US" altLang="zh-CN" sz="2400" baseline="-25000">
                <a:solidFill>
                  <a:srgbClr val="0033CC"/>
                </a:solidFill>
                <a:cs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33CC"/>
                </a:solidFill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0033CC"/>
                </a:solidFill>
                <a:cs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33CC"/>
                </a:solidFill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solidFill>
                  <a:srgbClr val="0033CC"/>
                </a:solidFill>
                <a:cs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33CC"/>
                </a:solidFill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solidFill>
                  <a:srgbClr val="0033CC"/>
                </a:solidFill>
                <a:cs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33CC"/>
                </a:solidFill>
                <a:cs typeface="Times New Roman" pitchFamily="18" charset="0"/>
              </a:rPr>
              <a:t>)C</a:t>
            </a:r>
            <a:r>
              <a:rPr kumimoji="1" lang="en-US" altLang="zh-CN" sz="2400" baseline="-25000">
                <a:solidFill>
                  <a:srgbClr val="0033CC"/>
                </a:solidFill>
                <a:cs typeface="Times New Roman" pitchFamily="18" charset="0"/>
              </a:rPr>
              <a:t>1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 baseline="-25000">
                <a:cs typeface="Times New Roman" pitchFamily="18" charset="0"/>
              </a:rPr>
              <a:t>      </a:t>
            </a:r>
            <a:r>
              <a:rPr kumimoji="1" lang="en-US" altLang="zh-CN" sz="2400">
                <a:cs typeface="Times New Roman" pitchFamily="18" charset="0"/>
              </a:rPr>
              <a:t>= 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)A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+ (A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)C</a:t>
            </a:r>
            <a:r>
              <a:rPr kumimoji="1" lang="en-US" altLang="zh-CN" sz="2400" baseline="-25000">
                <a:cs typeface="Times New Roman" pitchFamily="18" charset="0"/>
              </a:rPr>
              <a:t>0</a:t>
            </a:r>
          </a:p>
        </p:txBody>
      </p:sp>
      <p:sp>
        <p:nvSpPr>
          <p:cNvPr id="1020946" name="Text Box 18"/>
          <p:cNvSpPr txBox="1">
            <a:spLocks noChangeArrowheads="1"/>
          </p:cNvSpPr>
          <p:nvPr/>
        </p:nvSpPr>
        <p:spPr bwMode="auto">
          <a:xfrm>
            <a:off x="304800" y="3438525"/>
            <a:ext cx="81549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CC0099"/>
                </a:solidFill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rgbClr val="CC0099"/>
                </a:solidFill>
                <a:cs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CC0099"/>
                </a:solidFill>
                <a:cs typeface="Times New Roman" pitchFamily="18" charset="0"/>
              </a:rPr>
              <a:t>= A</a:t>
            </a:r>
            <a:r>
              <a:rPr kumimoji="1" lang="en-US" altLang="zh-CN" sz="2400" baseline="-25000">
                <a:solidFill>
                  <a:srgbClr val="CC0099"/>
                </a:solidFill>
                <a:cs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CC0099"/>
                </a:solidFill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CC0099"/>
                </a:solidFill>
                <a:cs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CC0099"/>
                </a:solidFill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solidFill>
                  <a:srgbClr val="CC0099"/>
                </a:solidFill>
                <a:cs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CC0099"/>
                </a:solidFill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solidFill>
                  <a:srgbClr val="CC0099"/>
                </a:solidFill>
                <a:cs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CC0099"/>
                </a:solidFill>
                <a:cs typeface="Times New Roman" pitchFamily="18" charset="0"/>
              </a:rPr>
              <a:t>)C</a:t>
            </a:r>
            <a:r>
              <a:rPr kumimoji="1" lang="en-US" altLang="zh-CN" sz="2400" baseline="-25000">
                <a:solidFill>
                  <a:srgbClr val="CC0099"/>
                </a:solidFill>
                <a:cs typeface="Times New Roman" pitchFamily="18" charset="0"/>
              </a:rPr>
              <a:t>2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>
                <a:cs typeface="Times New Roman" pitchFamily="18" charset="0"/>
              </a:rPr>
              <a:t>    =A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)A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 (A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)A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 baseline="-25000">
                <a:cs typeface="Times New Roman" pitchFamily="18" charset="0"/>
              </a:rPr>
              <a:t>       </a:t>
            </a:r>
            <a:r>
              <a:rPr kumimoji="1" lang="en-US" altLang="zh-CN" sz="2400"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)C</a:t>
            </a:r>
            <a:r>
              <a:rPr kumimoji="1" lang="en-US" altLang="zh-CN" sz="2400" baseline="-25000">
                <a:cs typeface="Times New Roman" pitchFamily="18" charset="0"/>
              </a:rPr>
              <a:t>0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hlink"/>
                </a:solidFill>
                <a:cs typeface="Times New Roman" pitchFamily="18" charset="0"/>
              </a:rPr>
              <a:t>C</a:t>
            </a:r>
            <a:r>
              <a:rPr kumimoji="1" lang="en-US" altLang="zh-CN" sz="24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kumimoji="1" lang="en-US" altLang="zh-CN" sz="2400">
                <a:solidFill>
                  <a:schemeClr val="hlink"/>
                </a:solidFill>
                <a:cs typeface="Times New Roman" pitchFamily="18" charset="0"/>
              </a:rPr>
              <a:t>=A</a:t>
            </a:r>
            <a:r>
              <a:rPr kumimoji="1" lang="en-US" altLang="zh-CN" sz="24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kumimoji="1" lang="en-US" altLang="zh-CN" sz="2400">
                <a:solidFill>
                  <a:schemeClr val="hlink"/>
                </a:solidFill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kumimoji="1" lang="en-US" altLang="zh-CN" sz="2400">
                <a:solidFill>
                  <a:schemeClr val="hlink"/>
                </a:solidFill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kumimoji="1" lang="en-US" altLang="zh-CN" sz="2400">
                <a:solidFill>
                  <a:schemeClr val="hlink"/>
                </a:solidFill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kumimoji="1" lang="en-US" altLang="zh-CN" sz="2400">
                <a:solidFill>
                  <a:schemeClr val="hlink"/>
                </a:solidFill>
                <a:cs typeface="Times New Roman" pitchFamily="18" charset="0"/>
              </a:rPr>
              <a:t>)C</a:t>
            </a:r>
            <a:r>
              <a:rPr kumimoji="1" lang="en-US" altLang="zh-CN" sz="2400" baseline="-25000">
                <a:solidFill>
                  <a:schemeClr val="hlink"/>
                </a:solidFill>
                <a:cs typeface="Times New Roman" pitchFamily="18" charset="0"/>
              </a:rPr>
              <a:t>3</a:t>
            </a:r>
            <a:r>
              <a:rPr kumimoji="1" lang="en-US" altLang="zh-CN" sz="2400">
                <a:solidFill>
                  <a:schemeClr val="hlink"/>
                </a:solidFill>
                <a:cs typeface="Times New Roman" pitchFamily="18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>
                <a:cs typeface="Times New Roman" pitchFamily="18" charset="0"/>
              </a:rPr>
              <a:t>    =A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+(A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)A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 (A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) (A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) 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 baseline="-25000">
                <a:cs typeface="Times New Roman" pitchFamily="18" charset="0"/>
              </a:rPr>
              <a:t>       </a:t>
            </a:r>
            <a:r>
              <a:rPr kumimoji="1" lang="en-US" altLang="zh-CN" sz="2400">
                <a:cs typeface="Times New Roman" pitchFamily="18" charset="0"/>
              </a:rPr>
              <a:t>+ (A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)A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B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   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>
                <a:cs typeface="Times New Roman" pitchFamily="18" charset="0"/>
              </a:rPr>
              <a:t>     +(A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4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3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2</a:t>
            </a:r>
            <a:r>
              <a:rPr kumimoji="1" lang="en-US" altLang="zh-CN" sz="2400">
                <a:cs typeface="Times New Roman" pitchFamily="18" charset="0"/>
              </a:rPr>
              <a:t>)(A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+B</a:t>
            </a:r>
            <a:r>
              <a:rPr kumimoji="1" lang="en-US" altLang="zh-CN" sz="2400" baseline="-25000">
                <a:cs typeface="Times New Roman" pitchFamily="18" charset="0"/>
              </a:rPr>
              <a:t>1</a:t>
            </a:r>
            <a:r>
              <a:rPr kumimoji="1" lang="en-US" altLang="zh-CN" sz="2400">
                <a:cs typeface="Times New Roman" pitchFamily="18" charset="0"/>
              </a:rPr>
              <a:t>)C</a:t>
            </a:r>
            <a:r>
              <a:rPr kumimoji="1" lang="en-US" altLang="zh-CN" sz="2400" baseline="-25000">
                <a:cs typeface="Times New Roman" pitchFamily="18" charset="0"/>
              </a:rPr>
              <a:t>0</a:t>
            </a:r>
          </a:p>
        </p:txBody>
      </p:sp>
      <p:sp>
        <p:nvSpPr>
          <p:cNvPr id="89095" name="Text Box 19"/>
          <p:cNvSpPr txBox="1">
            <a:spLocks noChangeArrowheads="1"/>
          </p:cNvSpPr>
          <p:nvPr/>
        </p:nvSpPr>
        <p:spPr bwMode="auto">
          <a:xfrm>
            <a:off x="395288" y="188913"/>
            <a:ext cx="84978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4800">
                <a:latin typeface="隶书" pitchFamily="49" charset="-122"/>
                <a:ea typeface="隶书" pitchFamily="49" charset="-122"/>
              </a:rPr>
              <a:t>2.6.1 </a:t>
            </a:r>
            <a:r>
              <a:rPr kumimoji="1" lang="zh-CN" altLang="en-US" sz="4800">
                <a:latin typeface="隶书" pitchFamily="49" charset="-122"/>
                <a:ea typeface="隶书" pitchFamily="49" charset="-122"/>
              </a:rPr>
              <a:t>加法器（续）</a:t>
            </a:r>
            <a:endParaRPr kumimoji="1" lang="zh-CN" altLang="en-US"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44" grpId="0" autoUpdateAnimBg="0"/>
      <p:bldP spid="1020945" grpId="0" autoUpdateAnimBg="0"/>
      <p:bldP spid="1020946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超前（并行、先行）进位加法器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565275"/>
            <a:ext cx="8229600" cy="2100263"/>
            <a:chOff x="192" y="816"/>
            <a:chExt cx="5184" cy="1323"/>
          </a:xfrm>
        </p:grpSpPr>
        <p:sp>
          <p:nvSpPr>
            <p:cNvPr id="90132" name="Text Box 4"/>
            <p:cNvSpPr txBox="1">
              <a:spLocks noChangeArrowheads="1"/>
            </p:cNvSpPr>
            <p:nvPr/>
          </p:nvSpPr>
          <p:spPr bwMode="auto">
            <a:xfrm>
              <a:off x="432" y="816"/>
              <a:ext cx="4944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= 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0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= 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0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= 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0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= 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+P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 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400"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1" lang="en-US" altLang="zh-CN" sz="2400" baseline="-25000"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0133" name="AutoShape 5"/>
            <p:cNvSpPr>
              <a:spLocks/>
            </p:cNvSpPr>
            <p:nvPr/>
          </p:nvSpPr>
          <p:spPr bwMode="auto">
            <a:xfrm>
              <a:off x="192" y="1008"/>
              <a:ext cx="192" cy="1008"/>
            </a:xfrm>
            <a:prstGeom prst="leftBrace">
              <a:avLst>
                <a:gd name="adj1" fmla="val 43750"/>
                <a:gd name="adj2" fmla="val 5337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1000" y="3470275"/>
            <a:ext cx="8153400" cy="3127375"/>
            <a:chOff x="240" y="2016"/>
            <a:chExt cx="5136" cy="1970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432" y="2016"/>
              <a:ext cx="4944" cy="1970"/>
              <a:chOff x="288" y="2148"/>
              <a:chExt cx="4944" cy="1970"/>
            </a:xfrm>
          </p:grpSpPr>
          <p:sp>
            <p:nvSpPr>
              <p:cNvPr id="90123" name="Text Box 8"/>
              <p:cNvSpPr txBox="1">
                <a:spLocks noChangeArrowheads="1"/>
              </p:cNvSpPr>
              <p:nvPr/>
            </p:nvSpPr>
            <p:spPr bwMode="auto">
              <a:xfrm>
                <a:off x="288" y="2277"/>
                <a:ext cx="4944" cy="1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 = 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0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 </a:t>
                </a:r>
              </a:p>
              <a:p>
                <a:pPr algn="l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 = 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0</a:t>
                </a:r>
              </a:p>
              <a:p>
                <a:pPr algn="l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 = 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0</a:t>
                </a:r>
              </a:p>
              <a:p>
                <a:pPr algn="l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4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 = 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4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4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4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4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P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+G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4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3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G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2400"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400" baseline="-25000"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90124" name="Text Box 9"/>
              <p:cNvSpPr txBox="1">
                <a:spLocks noChangeArrowheads="1"/>
              </p:cNvSpPr>
              <p:nvPr/>
            </p:nvSpPr>
            <p:spPr bwMode="auto">
              <a:xfrm>
                <a:off x="701" y="2148"/>
                <a:ext cx="10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ea typeface="宋体" pitchFamily="2" charset="-122"/>
                  </a:rPr>
                  <a:t>_    _  _</a:t>
                </a:r>
              </a:p>
            </p:txBody>
          </p:sp>
          <p:sp>
            <p:nvSpPr>
              <p:cNvPr id="90125" name="Text Box 10"/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9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_______</a:t>
                </a:r>
              </a:p>
            </p:txBody>
          </p:sp>
          <p:sp>
            <p:nvSpPr>
              <p:cNvPr id="90126" name="Text Box 11"/>
              <p:cNvSpPr txBox="1">
                <a:spLocks noChangeArrowheads="1"/>
              </p:cNvSpPr>
              <p:nvPr/>
            </p:nvSpPr>
            <p:spPr bwMode="auto">
              <a:xfrm>
                <a:off x="702" y="2604"/>
                <a:ext cx="17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ea typeface="宋体" pitchFamily="2" charset="-122"/>
                  </a:rPr>
                  <a:t>_    _ _   _  _  _</a:t>
                </a:r>
              </a:p>
            </p:txBody>
          </p:sp>
          <p:sp>
            <p:nvSpPr>
              <p:cNvPr id="90127" name="Line 12"/>
              <p:cNvSpPr>
                <a:spLocks noChangeShapeType="1"/>
              </p:cNvSpPr>
              <p:nvPr/>
            </p:nvSpPr>
            <p:spPr bwMode="auto">
              <a:xfrm>
                <a:off x="756" y="2856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8" name="Text Box 13"/>
              <p:cNvSpPr txBox="1">
                <a:spLocks noChangeArrowheads="1"/>
              </p:cNvSpPr>
              <p:nvPr/>
            </p:nvSpPr>
            <p:spPr bwMode="auto">
              <a:xfrm>
                <a:off x="708" y="3066"/>
                <a:ext cx="31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kumimoji="1" lang="en-US" altLang="zh-CN">
                    <a:ea typeface="宋体" pitchFamily="2" charset="-122"/>
                  </a:rPr>
                  <a:t>_    _ _   _  _  _   _  _  _  _</a:t>
                </a:r>
              </a:p>
            </p:txBody>
          </p:sp>
          <p:sp>
            <p:nvSpPr>
              <p:cNvPr id="90129" name="Line 14"/>
              <p:cNvSpPr>
                <a:spLocks noChangeShapeType="1"/>
              </p:cNvSpPr>
              <p:nvPr/>
            </p:nvSpPr>
            <p:spPr bwMode="auto">
              <a:xfrm>
                <a:off x="768" y="3312"/>
                <a:ext cx="23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0" name="Text Box 15"/>
              <p:cNvSpPr txBox="1">
                <a:spLocks noChangeArrowheads="1"/>
              </p:cNvSpPr>
              <p:nvPr/>
            </p:nvSpPr>
            <p:spPr bwMode="auto">
              <a:xfrm>
                <a:off x="714" y="3522"/>
                <a:ext cx="3990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kumimoji="1" lang="en-US" altLang="zh-CN">
                    <a:ea typeface="宋体" pitchFamily="2" charset="-122"/>
                  </a:rPr>
                  <a:t>_    _ _   _  _  _   _  _  _  _   _  _  _ _  _</a:t>
                </a:r>
              </a:p>
              <a:p>
                <a:pPr algn="l" eaLnBrk="1" hangingPunct="1"/>
                <a:endParaRPr kumimoji="1" lang="en-US" altLang="zh-CN">
                  <a:ea typeface="宋体" pitchFamily="2" charset="-122"/>
                </a:endParaRPr>
              </a:p>
            </p:txBody>
          </p:sp>
          <p:sp>
            <p:nvSpPr>
              <p:cNvPr id="90131" name="Line 16"/>
              <p:cNvSpPr>
                <a:spLocks noChangeShapeType="1"/>
              </p:cNvSpPr>
              <p:nvPr/>
            </p:nvSpPr>
            <p:spPr bwMode="auto">
              <a:xfrm>
                <a:off x="768" y="3774"/>
                <a:ext cx="3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122" name="AutoShape 17"/>
            <p:cNvSpPr>
              <a:spLocks/>
            </p:cNvSpPr>
            <p:nvPr/>
          </p:nvSpPr>
          <p:spPr bwMode="auto">
            <a:xfrm>
              <a:off x="240" y="2400"/>
              <a:ext cx="192" cy="1344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068638" y="1130300"/>
            <a:ext cx="5895975" cy="1074738"/>
            <a:chOff x="1933" y="712"/>
            <a:chExt cx="3714" cy="677"/>
          </a:xfrm>
        </p:grpSpPr>
        <p:sp>
          <p:nvSpPr>
            <p:cNvPr id="90118" name="Text Box 19"/>
            <p:cNvSpPr txBox="1">
              <a:spLocks noChangeArrowheads="1"/>
            </p:cNvSpPr>
            <p:nvPr/>
          </p:nvSpPr>
          <p:spPr bwMode="auto">
            <a:xfrm>
              <a:off x="3063" y="712"/>
              <a:ext cx="2584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30000"/>
                </a:spcBef>
              </a:pPr>
              <a:r>
                <a:rPr kumimoji="1" lang="zh-CN" altLang="en-US"/>
                <a:t>进位产生函数 </a:t>
              </a:r>
              <a:r>
                <a:rPr kumimoji="1" lang="en-US" altLang="zh-CN">
                  <a:solidFill>
                    <a:srgbClr val="FF0000"/>
                  </a:solidFill>
                  <a:cs typeface="Times New Roman" pitchFamily="18" charset="0"/>
                </a:rPr>
                <a:t>G</a:t>
              </a:r>
              <a:r>
                <a:rPr kumimoji="1" lang="en-US" altLang="zh-CN" baseline="-25000">
                  <a:solidFill>
                    <a:srgbClr val="FF0000"/>
                  </a:solidFill>
                  <a:cs typeface="Times New Roman" pitchFamily="18" charset="0"/>
                </a:rPr>
                <a:t>i</a:t>
              </a:r>
              <a:r>
                <a:rPr kumimoji="1" lang="en-US" altLang="zh-CN">
                  <a:solidFill>
                    <a:srgbClr val="FF0000"/>
                  </a:solidFill>
                  <a:cs typeface="Times New Roman" pitchFamily="18" charset="0"/>
                </a:rPr>
                <a:t>=</a:t>
              </a:r>
              <a:r>
                <a:rPr kumimoji="1" lang="en-US" altLang="zh-CN">
                  <a:solidFill>
                    <a:srgbClr val="FF0000"/>
                  </a:solidFill>
                </a:rPr>
                <a:t>A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i</a:t>
              </a:r>
              <a:r>
                <a:rPr kumimoji="1" lang="en-US" altLang="zh-CN">
                  <a:solidFill>
                    <a:srgbClr val="FF0000"/>
                  </a:solidFill>
                </a:rPr>
                <a:t>•B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i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zh-CN" altLang="en-US"/>
                <a:t>进位传递函数 </a:t>
              </a:r>
              <a:r>
                <a:rPr kumimoji="1" lang="en-US" altLang="zh-CN">
                  <a:solidFill>
                    <a:srgbClr val="FF0000"/>
                  </a:solidFill>
                </a:rPr>
                <a:t>P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i</a:t>
              </a:r>
              <a:r>
                <a:rPr kumimoji="1" lang="en-US" altLang="zh-CN">
                  <a:solidFill>
                    <a:srgbClr val="FF0000"/>
                  </a:solidFill>
                </a:rPr>
                <a:t>=A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i</a:t>
              </a:r>
              <a:r>
                <a:rPr kumimoji="1" lang="en-US" altLang="zh-CN">
                  <a:solidFill>
                    <a:srgbClr val="FF0000"/>
                  </a:solidFill>
                </a:rPr>
                <a:t>+B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90119" name="Text Box 20"/>
            <p:cNvSpPr txBox="1">
              <a:spLocks noChangeArrowheads="1"/>
            </p:cNvSpPr>
            <p:nvPr/>
          </p:nvSpPr>
          <p:spPr bwMode="auto">
            <a:xfrm>
              <a:off x="1933" y="835"/>
              <a:ext cx="1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33CC"/>
                  </a:solidFill>
                  <a:latin typeface="黑体" pitchFamily="49" charset="-122"/>
                </a:rPr>
                <a:t>引进函数</a:t>
              </a:r>
            </a:p>
          </p:txBody>
        </p:sp>
        <p:sp>
          <p:nvSpPr>
            <p:cNvPr id="90120" name="AutoShape 21"/>
            <p:cNvSpPr>
              <a:spLocks/>
            </p:cNvSpPr>
            <p:nvPr/>
          </p:nvSpPr>
          <p:spPr bwMode="auto">
            <a:xfrm>
              <a:off x="2971" y="890"/>
              <a:ext cx="90" cy="363"/>
            </a:xfrm>
            <a:prstGeom prst="leftBrace">
              <a:avLst>
                <a:gd name="adj1" fmla="val 336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193675"/>
            <a:ext cx="8574088" cy="784225"/>
          </a:xfrm>
          <a:noFill/>
        </p:spPr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位并行进位链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6875" y="1268413"/>
            <a:ext cx="8351838" cy="4752975"/>
            <a:chOff x="432" y="1056"/>
            <a:chExt cx="4943" cy="2147"/>
          </a:xfrm>
        </p:grpSpPr>
        <p:sp>
          <p:nvSpPr>
            <p:cNvPr id="91143" name="AutoShape 4"/>
            <p:cNvSpPr>
              <a:spLocks noChangeAspect="1" noChangeArrowheads="1" noTextEdit="1"/>
            </p:cNvSpPr>
            <p:nvPr/>
          </p:nvSpPr>
          <p:spPr bwMode="auto">
            <a:xfrm>
              <a:off x="432" y="1056"/>
              <a:ext cx="4896" cy="2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4" name="Rectangle 5"/>
            <p:cNvSpPr>
              <a:spLocks noChangeArrowheads="1"/>
            </p:cNvSpPr>
            <p:nvPr/>
          </p:nvSpPr>
          <p:spPr bwMode="auto">
            <a:xfrm>
              <a:off x="449" y="1073"/>
              <a:ext cx="4926" cy="213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Rectangle 6"/>
            <p:cNvSpPr>
              <a:spLocks noChangeArrowheads="1"/>
            </p:cNvSpPr>
            <p:nvPr/>
          </p:nvSpPr>
          <p:spPr bwMode="auto">
            <a:xfrm>
              <a:off x="619" y="1841"/>
              <a:ext cx="171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Rectangle 7"/>
            <p:cNvSpPr>
              <a:spLocks noChangeArrowheads="1"/>
            </p:cNvSpPr>
            <p:nvPr/>
          </p:nvSpPr>
          <p:spPr bwMode="auto">
            <a:xfrm>
              <a:off x="790" y="1841"/>
              <a:ext cx="256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7" name="Rectangle 8"/>
            <p:cNvSpPr>
              <a:spLocks noChangeArrowheads="1"/>
            </p:cNvSpPr>
            <p:nvPr/>
          </p:nvSpPr>
          <p:spPr bwMode="auto">
            <a:xfrm>
              <a:off x="1046" y="1841"/>
              <a:ext cx="340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8" name="Rectangle 9"/>
            <p:cNvSpPr>
              <a:spLocks noChangeArrowheads="1"/>
            </p:cNvSpPr>
            <p:nvPr/>
          </p:nvSpPr>
          <p:spPr bwMode="auto">
            <a:xfrm>
              <a:off x="1386" y="1841"/>
              <a:ext cx="427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9" name="Rectangle 10"/>
            <p:cNvSpPr>
              <a:spLocks noChangeArrowheads="1"/>
            </p:cNvSpPr>
            <p:nvPr/>
          </p:nvSpPr>
          <p:spPr bwMode="auto">
            <a:xfrm>
              <a:off x="1813" y="1841"/>
              <a:ext cx="511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0" name="Rectangle 11"/>
            <p:cNvSpPr>
              <a:spLocks noChangeArrowheads="1"/>
            </p:cNvSpPr>
            <p:nvPr/>
          </p:nvSpPr>
          <p:spPr bwMode="auto">
            <a:xfrm>
              <a:off x="619" y="1670"/>
              <a:ext cx="1705" cy="171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Rectangle 12"/>
            <p:cNvSpPr>
              <a:spLocks noChangeArrowheads="1"/>
            </p:cNvSpPr>
            <p:nvPr/>
          </p:nvSpPr>
          <p:spPr bwMode="auto">
            <a:xfrm>
              <a:off x="1422" y="1653"/>
              <a:ext cx="10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+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52" name="Rectangle 13"/>
            <p:cNvSpPr>
              <a:spLocks noChangeArrowheads="1"/>
            </p:cNvSpPr>
            <p:nvPr/>
          </p:nvSpPr>
          <p:spPr bwMode="auto">
            <a:xfrm>
              <a:off x="2409" y="1841"/>
              <a:ext cx="170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Rectangle 14"/>
            <p:cNvSpPr>
              <a:spLocks noChangeArrowheads="1"/>
            </p:cNvSpPr>
            <p:nvPr/>
          </p:nvSpPr>
          <p:spPr bwMode="auto">
            <a:xfrm>
              <a:off x="2579" y="1841"/>
              <a:ext cx="256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Rectangle 15"/>
            <p:cNvSpPr>
              <a:spLocks noChangeArrowheads="1"/>
            </p:cNvSpPr>
            <p:nvPr/>
          </p:nvSpPr>
          <p:spPr bwMode="auto">
            <a:xfrm>
              <a:off x="2835" y="1841"/>
              <a:ext cx="342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Rectangle 16"/>
            <p:cNvSpPr>
              <a:spLocks noChangeArrowheads="1"/>
            </p:cNvSpPr>
            <p:nvPr/>
          </p:nvSpPr>
          <p:spPr bwMode="auto">
            <a:xfrm>
              <a:off x="3177" y="1841"/>
              <a:ext cx="426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Rectangle 17"/>
            <p:cNvSpPr>
              <a:spLocks noChangeArrowheads="1"/>
            </p:cNvSpPr>
            <p:nvPr/>
          </p:nvSpPr>
          <p:spPr bwMode="auto">
            <a:xfrm>
              <a:off x="2409" y="1670"/>
              <a:ext cx="1194" cy="171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Rectangle 18"/>
            <p:cNvSpPr>
              <a:spLocks noChangeArrowheads="1"/>
            </p:cNvSpPr>
            <p:nvPr/>
          </p:nvSpPr>
          <p:spPr bwMode="auto">
            <a:xfrm>
              <a:off x="2956" y="1653"/>
              <a:ext cx="10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+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58" name="Rectangle 19"/>
            <p:cNvSpPr>
              <a:spLocks noChangeArrowheads="1"/>
            </p:cNvSpPr>
            <p:nvPr/>
          </p:nvSpPr>
          <p:spPr bwMode="auto">
            <a:xfrm>
              <a:off x="3688" y="1841"/>
              <a:ext cx="171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9" name="Rectangle 20"/>
            <p:cNvSpPr>
              <a:spLocks noChangeArrowheads="1"/>
            </p:cNvSpPr>
            <p:nvPr/>
          </p:nvSpPr>
          <p:spPr bwMode="auto">
            <a:xfrm>
              <a:off x="3859" y="1841"/>
              <a:ext cx="256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0" name="Rectangle 21"/>
            <p:cNvSpPr>
              <a:spLocks noChangeArrowheads="1"/>
            </p:cNvSpPr>
            <p:nvPr/>
          </p:nvSpPr>
          <p:spPr bwMode="auto">
            <a:xfrm>
              <a:off x="4115" y="1841"/>
              <a:ext cx="340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1" name="Rectangle 22"/>
            <p:cNvSpPr>
              <a:spLocks noChangeArrowheads="1"/>
            </p:cNvSpPr>
            <p:nvPr/>
          </p:nvSpPr>
          <p:spPr bwMode="auto">
            <a:xfrm>
              <a:off x="3688" y="1670"/>
              <a:ext cx="767" cy="171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2" name="Rectangle 23"/>
            <p:cNvSpPr>
              <a:spLocks noChangeArrowheads="1"/>
            </p:cNvSpPr>
            <p:nvPr/>
          </p:nvSpPr>
          <p:spPr bwMode="auto">
            <a:xfrm>
              <a:off x="4021" y="1653"/>
              <a:ext cx="10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+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63" name="Rectangle 24"/>
            <p:cNvSpPr>
              <a:spLocks noChangeArrowheads="1"/>
            </p:cNvSpPr>
            <p:nvPr/>
          </p:nvSpPr>
          <p:spPr bwMode="auto">
            <a:xfrm>
              <a:off x="4541" y="1841"/>
              <a:ext cx="170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4" name="Rectangle 25"/>
            <p:cNvSpPr>
              <a:spLocks noChangeArrowheads="1"/>
            </p:cNvSpPr>
            <p:nvPr/>
          </p:nvSpPr>
          <p:spPr bwMode="auto">
            <a:xfrm>
              <a:off x="4711" y="1841"/>
              <a:ext cx="256" cy="17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5" name="Rectangle 26"/>
            <p:cNvSpPr>
              <a:spLocks noChangeArrowheads="1"/>
            </p:cNvSpPr>
            <p:nvPr/>
          </p:nvSpPr>
          <p:spPr bwMode="auto">
            <a:xfrm>
              <a:off x="4541" y="1670"/>
              <a:ext cx="426" cy="171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6" name="Rectangle 27"/>
            <p:cNvSpPr>
              <a:spLocks noChangeArrowheads="1"/>
            </p:cNvSpPr>
            <p:nvPr/>
          </p:nvSpPr>
          <p:spPr bwMode="auto">
            <a:xfrm>
              <a:off x="4703" y="1653"/>
              <a:ext cx="10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+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67" name="Line 28"/>
            <p:cNvSpPr>
              <a:spLocks noChangeShapeType="1"/>
            </p:cNvSpPr>
            <p:nvPr/>
          </p:nvSpPr>
          <p:spPr bwMode="auto">
            <a:xfrm>
              <a:off x="705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8" name="Line 29"/>
            <p:cNvSpPr>
              <a:spLocks noChangeShapeType="1"/>
            </p:cNvSpPr>
            <p:nvPr/>
          </p:nvSpPr>
          <p:spPr bwMode="auto">
            <a:xfrm>
              <a:off x="875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9" name="Line 30"/>
            <p:cNvSpPr>
              <a:spLocks noChangeShapeType="1"/>
            </p:cNvSpPr>
            <p:nvPr/>
          </p:nvSpPr>
          <p:spPr bwMode="auto">
            <a:xfrm>
              <a:off x="2494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0" name="Line 31"/>
            <p:cNvSpPr>
              <a:spLocks noChangeShapeType="1"/>
            </p:cNvSpPr>
            <p:nvPr/>
          </p:nvSpPr>
          <p:spPr bwMode="auto">
            <a:xfrm>
              <a:off x="2665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1" name="Line 32"/>
            <p:cNvSpPr>
              <a:spLocks noChangeShapeType="1"/>
            </p:cNvSpPr>
            <p:nvPr/>
          </p:nvSpPr>
          <p:spPr bwMode="auto">
            <a:xfrm>
              <a:off x="3774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2" name="Line 33"/>
            <p:cNvSpPr>
              <a:spLocks noChangeShapeType="1"/>
            </p:cNvSpPr>
            <p:nvPr/>
          </p:nvSpPr>
          <p:spPr bwMode="auto">
            <a:xfrm>
              <a:off x="3944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3" name="Line 34"/>
            <p:cNvSpPr>
              <a:spLocks noChangeShapeType="1"/>
            </p:cNvSpPr>
            <p:nvPr/>
          </p:nvSpPr>
          <p:spPr bwMode="auto">
            <a:xfrm>
              <a:off x="4626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4" name="Line 35"/>
            <p:cNvSpPr>
              <a:spLocks noChangeShapeType="1"/>
            </p:cNvSpPr>
            <p:nvPr/>
          </p:nvSpPr>
          <p:spPr bwMode="auto">
            <a:xfrm>
              <a:off x="4796" y="2011"/>
              <a:ext cx="0" cy="853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5" name="Freeform 36"/>
            <p:cNvSpPr>
              <a:spLocks/>
            </p:cNvSpPr>
            <p:nvPr/>
          </p:nvSpPr>
          <p:spPr bwMode="auto">
            <a:xfrm>
              <a:off x="2239" y="2011"/>
              <a:ext cx="2983" cy="86"/>
            </a:xfrm>
            <a:custGeom>
              <a:avLst/>
              <a:gdLst>
                <a:gd name="T0" fmla="*/ 0 w 2983"/>
                <a:gd name="T1" fmla="*/ 0 h 86"/>
                <a:gd name="T2" fmla="*/ 0 w 2983"/>
                <a:gd name="T3" fmla="*/ 86 h 86"/>
                <a:gd name="T4" fmla="*/ 2983 w 2983"/>
                <a:gd name="T5" fmla="*/ 86 h 86"/>
                <a:gd name="T6" fmla="*/ 0 60000 65536"/>
                <a:gd name="T7" fmla="*/ 0 60000 65536"/>
                <a:gd name="T8" fmla="*/ 0 60000 65536"/>
                <a:gd name="T9" fmla="*/ 0 w 2983"/>
                <a:gd name="T10" fmla="*/ 0 h 86"/>
                <a:gd name="T11" fmla="*/ 2983 w 2983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3" h="86">
                  <a:moveTo>
                    <a:pt x="0" y="0"/>
                  </a:moveTo>
                  <a:lnTo>
                    <a:pt x="0" y="86"/>
                  </a:lnTo>
                  <a:lnTo>
                    <a:pt x="2983" y="86"/>
                  </a:lnTo>
                </a:path>
              </a:pathLst>
            </a:custGeom>
            <a:noFill/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6" name="Rectangle 37"/>
            <p:cNvSpPr>
              <a:spLocks noChangeArrowheads="1"/>
            </p:cNvSpPr>
            <p:nvPr/>
          </p:nvSpPr>
          <p:spPr bwMode="auto">
            <a:xfrm>
              <a:off x="599" y="2870"/>
              <a:ext cx="14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G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77" name="Rectangle 38"/>
            <p:cNvSpPr>
              <a:spLocks noChangeArrowheads="1"/>
            </p:cNvSpPr>
            <p:nvPr/>
          </p:nvSpPr>
          <p:spPr bwMode="auto">
            <a:xfrm>
              <a:off x="723" y="2937"/>
              <a:ext cx="5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78" name="Rectangle 39"/>
            <p:cNvSpPr>
              <a:spLocks noChangeArrowheads="1"/>
            </p:cNvSpPr>
            <p:nvPr/>
          </p:nvSpPr>
          <p:spPr bwMode="auto">
            <a:xfrm>
              <a:off x="739" y="2905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79" name="Rectangle 40"/>
            <p:cNvSpPr>
              <a:spLocks noChangeArrowheads="1"/>
            </p:cNvSpPr>
            <p:nvPr/>
          </p:nvSpPr>
          <p:spPr bwMode="auto">
            <a:xfrm>
              <a:off x="840" y="2870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0" name="Rectangle 41"/>
            <p:cNvSpPr>
              <a:spLocks noChangeArrowheads="1"/>
            </p:cNvSpPr>
            <p:nvPr/>
          </p:nvSpPr>
          <p:spPr bwMode="auto">
            <a:xfrm>
              <a:off x="929" y="2937"/>
              <a:ext cx="5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1" name="Rectangle 42"/>
            <p:cNvSpPr>
              <a:spLocks noChangeArrowheads="1"/>
            </p:cNvSpPr>
            <p:nvPr/>
          </p:nvSpPr>
          <p:spPr bwMode="auto">
            <a:xfrm>
              <a:off x="959" y="2905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2" name="Rectangle 43"/>
            <p:cNvSpPr>
              <a:spLocks noChangeArrowheads="1"/>
            </p:cNvSpPr>
            <p:nvPr/>
          </p:nvSpPr>
          <p:spPr bwMode="auto">
            <a:xfrm>
              <a:off x="2381" y="2870"/>
              <a:ext cx="14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G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3" name="Rectangle 44"/>
            <p:cNvSpPr>
              <a:spLocks noChangeArrowheads="1"/>
            </p:cNvSpPr>
            <p:nvPr/>
          </p:nvSpPr>
          <p:spPr bwMode="auto">
            <a:xfrm>
              <a:off x="2512" y="2937"/>
              <a:ext cx="5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4" name="Rectangle 45"/>
            <p:cNvSpPr>
              <a:spLocks noChangeArrowheads="1"/>
            </p:cNvSpPr>
            <p:nvPr/>
          </p:nvSpPr>
          <p:spPr bwMode="auto">
            <a:xfrm>
              <a:off x="2528" y="2905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5" name="Rectangle 46"/>
            <p:cNvSpPr>
              <a:spLocks noChangeArrowheads="1"/>
            </p:cNvSpPr>
            <p:nvPr/>
          </p:nvSpPr>
          <p:spPr bwMode="auto">
            <a:xfrm>
              <a:off x="2629" y="2870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6" name="Rectangle 47"/>
            <p:cNvSpPr>
              <a:spLocks noChangeArrowheads="1"/>
            </p:cNvSpPr>
            <p:nvPr/>
          </p:nvSpPr>
          <p:spPr bwMode="auto">
            <a:xfrm>
              <a:off x="2718" y="2937"/>
              <a:ext cx="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7" name="Rectangle 48"/>
            <p:cNvSpPr>
              <a:spLocks noChangeArrowheads="1"/>
            </p:cNvSpPr>
            <p:nvPr/>
          </p:nvSpPr>
          <p:spPr bwMode="auto">
            <a:xfrm>
              <a:off x="2773" y="2905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8" name="Rectangle 49"/>
            <p:cNvSpPr>
              <a:spLocks noChangeArrowheads="1"/>
            </p:cNvSpPr>
            <p:nvPr/>
          </p:nvSpPr>
          <p:spPr bwMode="auto">
            <a:xfrm>
              <a:off x="3651" y="2870"/>
              <a:ext cx="14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G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89" name="Rectangle 50"/>
            <p:cNvSpPr>
              <a:spLocks noChangeArrowheads="1"/>
            </p:cNvSpPr>
            <p:nvPr/>
          </p:nvSpPr>
          <p:spPr bwMode="auto">
            <a:xfrm>
              <a:off x="3769" y="2937"/>
              <a:ext cx="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0" name="Rectangle 51"/>
            <p:cNvSpPr>
              <a:spLocks noChangeArrowheads="1"/>
            </p:cNvSpPr>
            <p:nvPr/>
          </p:nvSpPr>
          <p:spPr bwMode="auto">
            <a:xfrm>
              <a:off x="3785" y="2905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1" name="Rectangle 52"/>
            <p:cNvSpPr>
              <a:spLocks noChangeArrowheads="1"/>
            </p:cNvSpPr>
            <p:nvPr/>
          </p:nvSpPr>
          <p:spPr bwMode="auto">
            <a:xfrm>
              <a:off x="3886" y="2870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2" name="Rectangle 53"/>
            <p:cNvSpPr>
              <a:spLocks noChangeArrowheads="1"/>
            </p:cNvSpPr>
            <p:nvPr/>
          </p:nvSpPr>
          <p:spPr bwMode="auto">
            <a:xfrm>
              <a:off x="3975" y="2937"/>
              <a:ext cx="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3" name="Rectangle 54"/>
            <p:cNvSpPr>
              <a:spLocks noChangeArrowheads="1"/>
            </p:cNvSpPr>
            <p:nvPr/>
          </p:nvSpPr>
          <p:spPr bwMode="auto">
            <a:xfrm>
              <a:off x="3998" y="2905"/>
              <a:ext cx="1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4" name="Rectangle 55"/>
            <p:cNvSpPr>
              <a:spLocks noChangeArrowheads="1"/>
            </p:cNvSpPr>
            <p:nvPr/>
          </p:nvSpPr>
          <p:spPr bwMode="auto">
            <a:xfrm>
              <a:off x="4513" y="2870"/>
              <a:ext cx="14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G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5" name="Rectangle 56"/>
            <p:cNvSpPr>
              <a:spLocks noChangeArrowheads="1"/>
            </p:cNvSpPr>
            <p:nvPr/>
          </p:nvSpPr>
          <p:spPr bwMode="auto">
            <a:xfrm>
              <a:off x="4643" y="2937"/>
              <a:ext cx="5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6" name="Rectangle 57"/>
            <p:cNvSpPr>
              <a:spLocks noChangeArrowheads="1"/>
            </p:cNvSpPr>
            <p:nvPr/>
          </p:nvSpPr>
          <p:spPr bwMode="auto">
            <a:xfrm>
              <a:off x="4659" y="2905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7" name="Rectangle 58"/>
            <p:cNvSpPr>
              <a:spLocks noChangeArrowheads="1"/>
            </p:cNvSpPr>
            <p:nvPr/>
          </p:nvSpPr>
          <p:spPr bwMode="auto">
            <a:xfrm>
              <a:off x="4760" y="2870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8" name="Rectangle 59"/>
            <p:cNvSpPr>
              <a:spLocks noChangeArrowheads="1"/>
            </p:cNvSpPr>
            <p:nvPr/>
          </p:nvSpPr>
          <p:spPr bwMode="auto">
            <a:xfrm>
              <a:off x="4849" y="2937"/>
              <a:ext cx="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199" name="Rectangle 60"/>
            <p:cNvSpPr>
              <a:spLocks noChangeArrowheads="1"/>
            </p:cNvSpPr>
            <p:nvPr/>
          </p:nvSpPr>
          <p:spPr bwMode="auto">
            <a:xfrm>
              <a:off x="4905" y="2905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00" name="Rectangle 61"/>
            <p:cNvSpPr>
              <a:spLocks noChangeArrowheads="1"/>
            </p:cNvSpPr>
            <p:nvPr/>
          </p:nvSpPr>
          <p:spPr bwMode="auto">
            <a:xfrm>
              <a:off x="5054" y="2103"/>
              <a:ext cx="13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C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01" name="Rectangle 62"/>
            <p:cNvSpPr>
              <a:spLocks noChangeArrowheads="1"/>
            </p:cNvSpPr>
            <p:nvPr/>
          </p:nvSpPr>
          <p:spPr bwMode="auto">
            <a:xfrm>
              <a:off x="5150" y="2170"/>
              <a:ext cx="5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02" name="Rectangle 63"/>
            <p:cNvSpPr>
              <a:spLocks noChangeArrowheads="1"/>
            </p:cNvSpPr>
            <p:nvPr/>
          </p:nvSpPr>
          <p:spPr bwMode="auto">
            <a:xfrm>
              <a:off x="5222" y="2138"/>
              <a:ext cx="1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03" name="Line 64"/>
            <p:cNvSpPr>
              <a:spLocks noChangeShapeType="1"/>
            </p:cNvSpPr>
            <p:nvPr/>
          </p:nvSpPr>
          <p:spPr bwMode="auto">
            <a:xfrm>
              <a:off x="4881" y="2011"/>
              <a:ext cx="0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4" name="Line 65"/>
            <p:cNvSpPr>
              <a:spLocks noChangeShapeType="1"/>
            </p:cNvSpPr>
            <p:nvPr/>
          </p:nvSpPr>
          <p:spPr bwMode="auto">
            <a:xfrm>
              <a:off x="4370" y="2011"/>
              <a:ext cx="0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5" name="Line 66"/>
            <p:cNvSpPr>
              <a:spLocks noChangeShapeType="1"/>
            </p:cNvSpPr>
            <p:nvPr/>
          </p:nvSpPr>
          <p:spPr bwMode="auto">
            <a:xfrm>
              <a:off x="3518" y="2011"/>
              <a:ext cx="0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6" name="Line 67"/>
            <p:cNvSpPr>
              <a:spLocks noChangeShapeType="1"/>
            </p:cNvSpPr>
            <p:nvPr/>
          </p:nvSpPr>
          <p:spPr bwMode="auto">
            <a:xfrm>
              <a:off x="4285" y="2011"/>
              <a:ext cx="0" cy="1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7" name="Line 68"/>
            <p:cNvSpPr>
              <a:spLocks noChangeShapeType="1"/>
            </p:cNvSpPr>
            <p:nvPr/>
          </p:nvSpPr>
          <p:spPr bwMode="auto">
            <a:xfrm>
              <a:off x="3433" y="2011"/>
              <a:ext cx="0" cy="1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8" name="Freeform 69"/>
            <p:cNvSpPr>
              <a:spLocks/>
            </p:cNvSpPr>
            <p:nvPr/>
          </p:nvSpPr>
          <p:spPr bwMode="auto">
            <a:xfrm>
              <a:off x="2153" y="2011"/>
              <a:ext cx="2643" cy="171"/>
            </a:xfrm>
            <a:custGeom>
              <a:avLst/>
              <a:gdLst>
                <a:gd name="T0" fmla="*/ 2643 w 2643"/>
                <a:gd name="T1" fmla="*/ 171 h 171"/>
                <a:gd name="T2" fmla="*/ 0 w 2643"/>
                <a:gd name="T3" fmla="*/ 171 h 171"/>
                <a:gd name="T4" fmla="*/ 0 w 2643"/>
                <a:gd name="T5" fmla="*/ 0 h 171"/>
                <a:gd name="T6" fmla="*/ 0 60000 65536"/>
                <a:gd name="T7" fmla="*/ 0 60000 65536"/>
                <a:gd name="T8" fmla="*/ 0 60000 65536"/>
                <a:gd name="T9" fmla="*/ 0 w 2643"/>
                <a:gd name="T10" fmla="*/ 0 h 171"/>
                <a:gd name="T11" fmla="*/ 2643 w 2643"/>
                <a:gd name="T12" fmla="*/ 171 h 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3" h="171">
                  <a:moveTo>
                    <a:pt x="2643" y="171"/>
                  </a:moveTo>
                  <a:lnTo>
                    <a:pt x="0" y="17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9" name="Freeform 70"/>
            <p:cNvSpPr>
              <a:spLocks/>
            </p:cNvSpPr>
            <p:nvPr/>
          </p:nvSpPr>
          <p:spPr bwMode="auto">
            <a:xfrm>
              <a:off x="1727" y="2011"/>
              <a:ext cx="2899" cy="256"/>
            </a:xfrm>
            <a:custGeom>
              <a:avLst/>
              <a:gdLst>
                <a:gd name="T0" fmla="*/ 2899 w 2899"/>
                <a:gd name="T1" fmla="*/ 256 h 256"/>
                <a:gd name="T2" fmla="*/ 0 w 2899"/>
                <a:gd name="T3" fmla="*/ 256 h 256"/>
                <a:gd name="T4" fmla="*/ 0 w 2899"/>
                <a:gd name="T5" fmla="*/ 0 h 256"/>
                <a:gd name="T6" fmla="*/ 0 60000 65536"/>
                <a:gd name="T7" fmla="*/ 0 60000 65536"/>
                <a:gd name="T8" fmla="*/ 0 60000 65536"/>
                <a:gd name="T9" fmla="*/ 0 w 2899"/>
                <a:gd name="T10" fmla="*/ 0 h 256"/>
                <a:gd name="T11" fmla="*/ 2899 w 2899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9" h="256">
                  <a:moveTo>
                    <a:pt x="2899" y="256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0" name="Freeform 71"/>
            <p:cNvSpPr>
              <a:spLocks/>
            </p:cNvSpPr>
            <p:nvPr/>
          </p:nvSpPr>
          <p:spPr bwMode="auto">
            <a:xfrm>
              <a:off x="1642" y="2011"/>
              <a:ext cx="2302" cy="341"/>
            </a:xfrm>
            <a:custGeom>
              <a:avLst/>
              <a:gdLst>
                <a:gd name="T0" fmla="*/ 2302 w 2302"/>
                <a:gd name="T1" fmla="*/ 341 h 341"/>
                <a:gd name="T2" fmla="*/ 0 w 2302"/>
                <a:gd name="T3" fmla="*/ 341 h 341"/>
                <a:gd name="T4" fmla="*/ 0 w 2302"/>
                <a:gd name="T5" fmla="*/ 0 h 341"/>
                <a:gd name="T6" fmla="*/ 0 60000 65536"/>
                <a:gd name="T7" fmla="*/ 0 60000 65536"/>
                <a:gd name="T8" fmla="*/ 0 60000 65536"/>
                <a:gd name="T9" fmla="*/ 0 w 2302"/>
                <a:gd name="T10" fmla="*/ 0 h 341"/>
                <a:gd name="T11" fmla="*/ 2302 w 2302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2" h="341">
                  <a:moveTo>
                    <a:pt x="2302" y="341"/>
                  </a:move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1" name="Freeform 72"/>
            <p:cNvSpPr>
              <a:spLocks/>
            </p:cNvSpPr>
            <p:nvPr/>
          </p:nvSpPr>
          <p:spPr bwMode="auto">
            <a:xfrm>
              <a:off x="1301" y="2011"/>
              <a:ext cx="2473" cy="427"/>
            </a:xfrm>
            <a:custGeom>
              <a:avLst/>
              <a:gdLst>
                <a:gd name="T0" fmla="*/ 2473 w 2473"/>
                <a:gd name="T1" fmla="*/ 427 h 427"/>
                <a:gd name="T2" fmla="*/ 0 w 2473"/>
                <a:gd name="T3" fmla="*/ 427 h 427"/>
                <a:gd name="T4" fmla="*/ 0 w 2473"/>
                <a:gd name="T5" fmla="*/ 0 h 427"/>
                <a:gd name="T6" fmla="*/ 0 60000 65536"/>
                <a:gd name="T7" fmla="*/ 0 60000 65536"/>
                <a:gd name="T8" fmla="*/ 0 60000 65536"/>
                <a:gd name="T9" fmla="*/ 0 w 2473"/>
                <a:gd name="T10" fmla="*/ 0 h 427"/>
                <a:gd name="T11" fmla="*/ 2473 w 2473"/>
                <a:gd name="T12" fmla="*/ 427 h 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3" h="427">
                  <a:moveTo>
                    <a:pt x="2473" y="427"/>
                  </a:moveTo>
                  <a:lnTo>
                    <a:pt x="0" y="42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2" name="Freeform 73"/>
            <p:cNvSpPr>
              <a:spLocks/>
            </p:cNvSpPr>
            <p:nvPr/>
          </p:nvSpPr>
          <p:spPr bwMode="auto">
            <a:xfrm>
              <a:off x="1216" y="2011"/>
              <a:ext cx="1449" cy="512"/>
            </a:xfrm>
            <a:custGeom>
              <a:avLst/>
              <a:gdLst>
                <a:gd name="T0" fmla="*/ 1449 w 1449"/>
                <a:gd name="T1" fmla="*/ 512 h 512"/>
                <a:gd name="T2" fmla="*/ 0 w 1449"/>
                <a:gd name="T3" fmla="*/ 512 h 512"/>
                <a:gd name="T4" fmla="*/ 0 w 1449"/>
                <a:gd name="T5" fmla="*/ 0 h 512"/>
                <a:gd name="T6" fmla="*/ 0 60000 65536"/>
                <a:gd name="T7" fmla="*/ 0 60000 65536"/>
                <a:gd name="T8" fmla="*/ 0 60000 65536"/>
                <a:gd name="T9" fmla="*/ 0 w 1449"/>
                <a:gd name="T10" fmla="*/ 0 h 512"/>
                <a:gd name="T11" fmla="*/ 1449 w 1449"/>
                <a:gd name="T12" fmla="*/ 512 h 5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9" h="512">
                  <a:moveTo>
                    <a:pt x="1449" y="512"/>
                  </a:moveTo>
                  <a:lnTo>
                    <a:pt x="0" y="51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3" name="Freeform 74"/>
            <p:cNvSpPr>
              <a:spLocks/>
            </p:cNvSpPr>
            <p:nvPr/>
          </p:nvSpPr>
          <p:spPr bwMode="auto">
            <a:xfrm>
              <a:off x="3944" y="2011"/>
              <a:ext cx="256" cy="341"/>
            </a:xfrm>
            <a:custGeom>
              <a:avLst/>
              <a:gdLst>
                <a:gd name="T0" fmla="*/ 0 w 256"/>
                <a:gd name="T1" fmla="*/ 341 h 341"/>
                <a:gd name="T2" fmla="*/ 256 w 256"/>
                <a:gd name="T3" fmla="*/ 341 h 341"/>
                <a:gd name="T4" fmla="*/ 256 w 256"/>
                <a:gd name="T5" fmla="*/ 0 h 341"/>
                <a:gd name="T6" fmla="*/ 0 60000 65536"/>
                <a:gd name="T7" fmla="*/ 0 60000 65536"/>
                <a:gd name="T8" fmla="*/ 0 60000 65536"/>
                <a:gd name="T9" fmla="*/ 0 w 256"/>
                <a:gd name="T10" fmla="*/ 0 h 341"/>
                <a:gd name="T11" fmla="*/ 256 w 256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341">
                  <a:moveTo>
                    <a:pt x="0" y="341"/>
                  </a:moveTo>
                  <a:lnTo>
                    <a:pt x="256" y="341"/>
                  </a:lnTo>
                  <a:lnTo>
                    <a:pt x="25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4" name="Freeform 75"/>
            <p:cNvSpPr>
              <a:spLocks/>
            </p:cNvSpPr>
            <p:nvPr/>
          </p:nvSpPr>
          <p:spPr bwMode="auto">
            <a:xfrm>
              <a:off x="4860" y="2076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5" name="Freeform 76"/>
            <p:cNvSpPr>
              <a:spLocks/>
            </p:cNvSpPr>
            <p:nvPr/>
          </p:nvSpPr>
          <p:spPr bwMode="auto">
            <a:xfrm>
              <a:off x="4349" y="2076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39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5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5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39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39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39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6" name="Freeform 77"/>
            <p:cNvSpPr>
              <a:spLocks/>
            </p:cNvSpPr>
            <p:nvPr/>
          </p:nvSpPr>
          <p:spPr bwMode="auto">
            <a:xfrm>
              <a:off x="3496" y="2076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1 h 41"/>
                <a:gd name="T4" fmla="*/ 34 w 42"/>
                <a:gd name="T5" fmla="*/ 3 h 41"/>
                <a:gd name="T6" fmla="*/ 27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3 w 42"/>
                <a:gd name="T13" fmla="*/ 11 h 41"/>
                <a:gd name="T14" fmla="*/ 0 w 42"/>
                <a:gd name="T15" fmla="*/ 21 h 41"/>
                <a:gd name="T16" fmla="*/ 3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7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3" y="11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7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7" name="Freeform 78"/>
            <p:cNvSpPr>
              <a:spLocks/>
            </p:cNvSpPr>
            <p:nvPr/>
          </p:nvSpPr>
          <p:spPr bwMode="auto">
            <a:xfrm>
              <a:off x="3411" y="2161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2 h 41"/>
                <a:gd name="T4" fmla="*/ 34 w 42"/>
                <a:gd name="T5" fmla="*/ 4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2 w 42"/>
                <a:gd name="T13" fmla="*/ 12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2"/>
                  </a:lnTo>
                  <a:lnTo>
                    <a:pt x="34" y="4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8" name="Freeform 79"/>
            <p:cNvSpPr>
              <a:spLocks/>
            </p:cNvSpPr>
            <p:nvPr/>
          </p:nvSpPr>
          <p:spPr bwMode="auto">
            <a:xfrm>
              <a:off x="4263" y="2161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2 h 41"/>
                <a:gd name="T4" fmla="*/ 34 w 42"/>
                <a:gd name="T5" fmla="*/ 4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3 w 42"/>
                <a:gd name="T13" fmla="*/ 12 h 41"/>
                <a:gd name="T14" fmla="*/ 0 w 42"/>
                <a:gd name="T15" fmla="*/ 21 h 41"/>
                <a:gd name="T16" fmla="*/ 3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2"/>
                  </a:lnTo>
                  <a:lnTo>
                    <a:pt x="34" y="4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3" y="12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9" name="Freeform 80"/>
            <p:cNvSpPr>
              <a:spLocks/>
            </p:cNvSpPr>
            <p:nvPr/>
          </p:nvSpPr>
          <p:spPr bwMode="auto">
            <a:xfrm>
              <a:off x="4775" y="2161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39 w 42"/>
                <a:gd name="T3" fmla="*/ 12 h 41"/>
                <a:gd name="T4" fmla="*/ 34 w 42"/>
                <a:gd name="T5" fmla="*/ 4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2 w 42"/>
                <a:gd name="T13" fmla="*/ 12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39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39" y="12"/>
                  </a:lnTo>
                  <a:lnTo>
                    <a:pt x="34" y="4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39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0" name="Freeform 81"/>
            <p:cNvSpPr>
              <a:spLocks/>
            </p:cNvSpPr>
            <p:nvPr/>
          </p:nvSpPr>
          <p:spPr bwMode="auto">
            <a:xfrm>
              <a:off x="4604" y="2247"/>
              <a:ext cx="42" cy="41"/>
            </a:xfrm>
            <a:custGeom>
              <a:avLst/>
              <a:gdLst>
                <a:gd name="T0" fmla="*/ 42 w 42"/>
                <a:gd name="T1" fmla="*/ 20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0 h 41"/>
                <a:gd name="T16" fmla="*/ 2 w 42"/>
                <a:gd name="T17" fmla="*/ 29 h 41"/>
                <a:gd name="T18" fmla="*/ 8 w 42"/>
                <a:gd name="T19" fmla="*/ 37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7 h 41"/>
                <a:gd name="T26" fmla="*/ 40 w 42"/>
                <a:gd name="T27" fmla="*/ 29 h 41"/>
                <a:gd name="T28" fmla="*/ 42 w 4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0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7"/>
                  </a:lnTo>
                  <a:lnTo>
                    <a:pt x="40" y="29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1" name="Freeform 82"/>
            <p:cNvSpPr>
              <a:spLocks/>
            </p:cNvSpPr>
            <p:nvPr/>
          </p:nvSpPr>
          <p:spPr bwMode="auto">
            <a:xfrm>
              <a:off x="3922" y="2332"/>
              <a:ext cx="43" cy="41"/>
            </a:xfrm>
            <a:custGeom>
              <a:avLst/>
              <a:gdLst>
                <a:gd name="T0" fmla="*/ 43 w 43"/>
                <a:gd name="T1" fmla="*/ 20 h 41"/>
                <a:gd name="T2" fmla="*/ 40 w 43"/>
                <a:gd name="T3" fmla="*/ 11 h 41"/>
                <a:gd name="T4" fmla="*/ 35 w 43"/>
                <a:gd name="T5" fmla="*/ 3 h 41"/>
                <a:gd name="T6" fmla="*/ 27 w 43"/>
                <a:gd name="T7" fmla="*/ 0 h 41"/>
                <a:gd name="T8" fmla="*/ 16 w 43"/>
                <a:gd name="T9" fmla="*/ 0 h 41"/>
                <a:gd name="T10" fmla="*/ 8 w 43"/>
                <a:gd name="T11" fmla="*/ 3 h 41"/>
                <a:gd name="T12" fmla="*/ 3 w 43"/>
                <a:gd name="T13" fmla="*/ 11 h 41"/>
                <a:gd name="T14" fmla="*/ 0 w 43"/>
                <a:gd name="T15" fmla="*/ 20 h 41"/>
                <a:gd name="T16" fmla="*/ 3 w 43"/>
                <a:gd name="T17" fmla="*/ 29 h 41"/>
                <a:gd name="T18" fmla="*/ 8 w 43"/>
                <a:gd name="T19" fmla="*/ 37 h 41"/>
                <a:gd name="T20" fmla="*/ 16 w 43"/>
                <a:gd name="T21" fmla="*/ 41 h 41"/>
                <a:gd name="T22" fmla="*/ 27 w 43"/>
                <a:gd name="T23" fmla="*/ 41 h 41"/>
                <a:gd name="T24" fmla="*/ 35 w 43"/>
                <a:gd name="T25" fmla="*/ 37 h 41"/>
                <a:gd name="T26" fmla="*/ 40 w 43"/>
                <a:gd name="T27" fmla="*/ 29 h 41"/>
                <a:gd name="T28" fmla="*/ 43 w 43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41"/>
                <a:gd name="T47" fmla="*/ 43 w 43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41">
                  <a:moveTo>
                    <a:pt x="43" y="20"/>
                  </a:moveTo>
                  <a:lnTo>
                    <a:pt x="40" y="11"/>
                  </a:lnTo>
                  <a:lnTo>
                    <a:pt x="35" y="3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3" y="11"/>
                  </a:lnTo>
                  <a:lnTo>
                    <a:pt x="0" y="20"/>
                  </a:lnTo>
                  <a:lnTo>
                    <a:pt x="3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7" y="41"/>
                  </a:lnTo>
                  <a:lnTo>
                    <a:pt x="35" y="37"/>
                  </a:lnTo>
                  <a:lnTo>
                    <a:pt x="40" y="29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2" name="Line 83"/>
            <p:cNvSpPr>
              <a:spLocks noChangeShapeType="1"/>
            </p:cNvSpPr>
            <p:nvPr/>
          </p:nvSpPr>
          <p:spPr bwMode="auto">
            <a:xfrm>
              <a:off x="4029" y="2011"/>
              <a:ext cx="0" cy="25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3" name="Freeform 84"/>
            <p:cNvSpPr>
              <a:spLocks/>
            </p:cNvSpPr>
            <p:nvPr/>
          </p:nvSpPr>
          <p:spPr bwMode="auto">
            <a:xfrm>
              <a:off x="4008" y="2247"/>
              <a:ext cx="42" cy="41"/>
            </a:xfrm>
            <a:custGeom>
              <a:avLst/>
              <a:gdLst>
                <a:gd name="T0" fmla="*/ 42 w 42"/>
                <a:gd name="T1" fmla="*/ 20 h 41"/>
                <a:gd name="T2" fmla="*/ 39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0 h 41"/>
                <a:gd name="T16" fmla="*/ 2 w 42"/>
                <a:gd name="T17" fmla="*/ 29 h 41"/>
                <a:gd name="T18" fmla="*/ 8 w 42"/>
                <a:gd name="T19" fmla="*/ 37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7 h 41"/>
                <a:gd name="T26" fmla="*/ 39 w 42"/>
                <a:gd name="T27" fmla="*/ 29 h 41"/>
                <a:gd name="T28" fmla="*/ 42 w 4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0"/>
                  </a:moveTo>
                  <a:lnTo>
                    <a:pt x="39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7"/>
                  </a:lnTo>
                  <a:lnTo>
                    <a:pt x="39" y="29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4" name="Line 85"/>
            <p:cNvSpPr>
              <a:spLocks noChangeShapeType="1"/>
            </p:cNvSpPr>
            <p:nvPr/>
          </p:nvSpPr>
          <p:spPr bwMode="auto">
            <a:xfrm>
              <a:off x="3348" y="2011"/>
              <a:ext cx="0" cy="34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5" name="Freeform 86"/>
            <p:cNvSpPr>
              <a:spLocks/>
            </p:cNvSpPr>
            <p:nvPr/>
          </p:nvSpPr>
          <p:spPr bwMode="auto">
            <a:xfrm>
              <a:off x="2665" y="2011"/>
              <a:ext cx="597" cy="512"/>
            </a:xfrm>
            <a:custGeom>
              <a:avLst/>
              <a:gdLst>
                <a:gd name="T0" fmla="*/ 0 w 597"/>
                <a:gd name="T1" fmla="*/ 512 h 512"/>
                <a:gd name="T2" fmla="*/ 597 w 597"/>
                <a:gd name="T3" fmla="*/ 512 h 512"/>
                <a:gd name="T4" fmla="*/ 597 w 597"/>
                <a:gd name="T5" fmla="*/ 0 h 512"/>
                <a:gd name="T6" fmla="*/ 0 60000 65536"/>
                <a:gd name="T7" fmla="*/ 0 60000 65536"/>
                <a:gd name="T8" fmla="*/ 0 60000 65536"/>
                <a:gd name="T9" fmla="*/ 0 w 597"/>
                <a:gd name="T10" fmla="*/ 0 h 512"/>
                <a:gd name="T11" fmla="*/ 597 w 597"/>
                <a:gd name="T12" fmla="*/ 512 h 5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7" h="512">
                  <a:moveTo>
                    <a:pt x="0" y="512"/>
                  </a:moveTo>
                  <a:lnTo>
                    <a:pt x="597" y="512"/>
                  </a:lnTo>
                  <a:lnTo>
                    <a:pt x="597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6" name="Line 87"/>
            <p:cNvSpPr>
              <a:spLocks noChangeShapeType="1"/>
            </p:cNvSpPr>
            <p:nvPr/>
          </p:nvSpPr>
          <p:spPr bwMode="auto">
            <a:xfrm flipV="1">
              <a:off x="3092" y="2011"/>
              <a:ext cx="0" cy="25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7" name="Line 88"/>
            <p:cNvSpPr>
              <a:spLocks noChangeShapeType="1"/>
            </p:cNvSpPr>
            <p:nvPr/>
          </p:nvSpPr>
          <p:spPr bwMode="auto">
            <a:xfrm>
              <a:off x="3007" y="2011"/>
              <a:ext cx="0" cy="34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8" name="Line 89"/>
            <p:cNvSpPr>
              <a:spLocks noChangeShapeType="1"/>
            </p:cNvSpPr>
            <p:nvPr/>
          </p:nvSpPr>
          <p:spPr bwMode="auto">
            <a:xfrm>
              <a:off x="2921" y="2011"/>
              <a:ext cx="0" cy="51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9" name="Line 90"/>
            <p:cNvSpPr>
              <a:spLocks noChangeShapeType="1"/>
            </p:cNvSpPr>
            <p:nvPr/>
          </p:nvSpPr>
          <p:spPr bwMode="auto">
            <a:xfrm>
              <a:off x="2750" y="2011"/>
              <a:ext cx="0" cy="4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0" name="Freeform 91"/>
            <p:cNvSpPr>
              <a:spLocks/>
            </p:cNvSpPr>
            <p:nvPr/>
          </p:nvSpPr>
          <p:spPr bwMode="auto">
            <a:xfrm>
              <a:off x="3326" y="2332"/>
              <a:ext cx="42" cy="41"/>
            </a:xfrm>
            <a:custGeom>
              <a:avLst/>
              <a:gdLst>
                <a:gd name="T0" fmla="*/ 42 w 42"/>
                <a:gd name="T1" fmla="*/ 20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0 h 41"/>
                <a:gd name="T16" fmla="*/ 2 w 42"/>
                <a:gd name="T17" fmla="*/ 29 h 41"/>
                <a:gd name="T18" fmla="*/ 8 w 42"/>
                <a:gd name="T19" fmla="*/ 37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7 h 41"/>
                <a:gd name="T26" fmla="*/ 40 w 42"/>
                <a:gd name="T27" fmla="*/ 29 h 41"/>
                <a:gd name="T28" fmla="*/ 42 w 4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0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7"/>
                  </a:lnTo>
                  <a:lnTo>
                    <a:pt x="40" y="29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1" name="Freeform 92"/>
            <p:cNvSpPr>
              <a:spLocks/>
            </p:cNvSpPr>
            <p:nvPr/>
          </p:nvSpPr>
          <p:spPr bwMode="auto">
            <a:xfrm>
              <a:off x="3070" y="2247"/>
              <a:ext cx="42" cy="41"/>
            </a:xfrm>
            <a:custGeom>
              <a:avLst/>
              <a:gdLst>
                <a:gd name="T0" fmla="*/ 42 w 42"/>
                <a:gd name="T1" fmla="*/ 20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3 w 42"/>
                <a:gd name="T13" fmla="*/ 11 h 41"/>
                <a:gd name="T14" fmla="*/ 0 w 42"/>
                <a:gd name="T15" fmla="*/ 20 h 41"/>
                <a:gd name="T16" fmla="*/ 3 w 42"/>
                <a:gd name="T17" fmla="*/ 29 h 41"/>
                <a:gd name="T18" fmla="*/ 8 w 42"/>
                <a:gd name="T19" fmla="*/ 37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7 h 41"/>
                <a:gd name="T26" fmla="*/ 40 w 42"/>
                <a:gd name="T27" fmla="*/ 29 h 41"/>
                <a:gd name="T28" fmla="*/ 42 w 4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0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3" y="11"/>
                  </a:lnTo>
                  <a:lnTo>
                    <a:pt x="0" y="20"/>
                  </a:lnTo>
                  <a:lnTo>
                    <a:pt x="3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7"/>
                  </a:lnTo>
                  <a:lnTo>
                    <a:pt x="40" y="29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2" name="Freeform 93"/>
            <p:cNvSpPr>
              <a:spLocks/>
            </p:cNvSpPr>
            <p:nvPr/>
          </p:nvSpPr>
          <p:spPr bwMode="auto">
            <a:xfrm>
              <a:off x="2985" y="2332"/>
              <a:ext cx="42" cy="41"/>
            </a:xfrm>
            <a:custGeom>
              <a:avLst/>
              <a:gdLst>
                <a:gd name="T0" fmla="*/ 42 w 42"/>
                <a:gd name="T1" fmla="*/ 20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0 h 41"/>
                <a:gd name="T16" fmla="*/ 2 w 42"/>
                <a:gd name="T17" fmla="*/ 29 h 41"/>
                <a:gd name="T18" fmla="*/ 8 w 42"/>
                <a:gd name="T19" fmla="*/ 37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7 h 41"/>
                <a:gd name="T26" fmla="*/ 40 w 42"/>
                <a:gd name="T27" fmla="*/ 29 h 41"/>
                <a:gd name="T28" fmla="*/ 42 w 4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0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7"/>
                  </a:lnTo>
                  <a:lnTo>
                    <a:pt x="40" y="29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3" name="Freeform 94"/>
            <p:cNvSpPr>
              <a:spLocks/>
            </p:cNvSpPr>
            <p:nvPr/>
          </p:nvSpPr>
          <p:spPr bwMode="auto">
            <a:xfrm>
              <a:off x="2900" y="2502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2 h 41"/>
                <a:gd name="T4" fmla="*/ 34 w 42"/>
                <a:gd name="T5" fmla="*/ 4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2 w 42"/>
                <a:gd name="T13" fmla="*/ 12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2"/>
                  </a:lnTo>
                  <a:lnTo>
                    <a:pt x="34" y="4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4" name="Freeform 95"/>
            <p:cNvSpPr>
              <a:spLocks/>
            </p:cNvSpPr>
            <p:nvPr/>
          </p:nvSpPr>
          <p:spPr bwMode="auto">
            <a:xfrm>
              <a:off x="2644" y="2502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2 h 41"/>
                <a:gd name="T4" fmla="*/ 34 w 42"/>
                <a:gd name="T5" fmla="*/ 4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3 w 42"/>
                <a:gd name="T13" fmla="*/ 12 h 41"/>
                <a:gd name="T14" fmla="*/ 0 w 42"/>
                <a:gd name="T15" fmla="*/ 21 h 41"/>
                <a:gd name="T16" fmla="*/ 3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2"/>
                  </a:lnTo>
                  <a:lnTo>
                    <a:pt x="34" y="4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3" y="12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5" name="Freeform 96"/>
            <p:cNvSpPr>
              <a:spLocks/>
            </p:cNvSpPr>
            <p:nvPr/>
          </p:nvSpPr>
          <p:spPr bwMode="auto">
            <a:xfrm>
              <a:off x="3752" y="2417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2 h 41"/>
                <a:gd name="T4" fmla="*/ 34 w 42"/>
                <a:gd name="T5" fmla="*/ 4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2 w 42"/>
                <a:gd name="T13" fmla="*/ 12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2"/>
                  </a:lnTo>
                  <a:lnTo>
                    <a:pt x="34" y="4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6" name="Freeform 97"/>
            <p:cNvSpPr>
              <a:spLocks/>
            </p:cNvSpPr>
            <p:nvPr/>
          </p:nvSpPr>
          <p:spPr bwMode="auto">
            <a:xfrm>
              <a:off x="2729" y="2417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2 h 41"/>
                <a:gd name="T4" fmla="*/ 35 w 42"/>
                <a:gd name="T5" fmla="*/ 4 h 41"/>
                <a:gd name="T6" fmla="*/ 27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3 w 42"/>
                <a:gd name="T13" fmla="*/ 12 h 41"/>
                <a:gd name="T14" fmla="*/ 0 w 42"/>
                <a:gd name="T15" fmla="*/ 21 h 41"/>
                <a:gd name="T16" fmla="*/ 3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7 w 42"/>
                <a:gd name="T23" fmla="*/ 41 h 41"/>
                <a:gd name="T24" fmla="*/ 35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2"/>
                  </a:lnTo>
                  <a:lnTo>
                    <a:pt x="35" y="4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3" y="12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7" y="41"/>
                  </a:lnTo>
                  <a:lnTo>
                    <a:pt x="35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7" name="Line 98"/>
            <p:cNvSpPr>
              <a:spLocks noChangeShapeType="1"/>
            </p:cNvSpPr>
            <p:nvPr/>
          </p:nvSpPr>
          <p:spPr bwMode="auto">
            <a:xfrm>
              <a:off x="2068" y="2011"/>
              <a:ext cx="0" cy="34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8" name="Line 99"/>
            <p:cNvSpPr>
              <a:spLocks noChangeShapeType="1"/>
            </p:cNvSpPr>
            <p:nvPr/>
          </p:nvSpPr>
          <p:spPr bwMode="auto">
            <a:xfrm>
              <a:off x="1983" y="2011"/>
              <a:ext cx="0" cy="51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9" name="Line 100"/>
            <p:cNvSpPr>
              <a:spLocks noChangeShapeType="1"/>
            </p:cNvSpPr>
            <p:nvPr/>
          </p:nvSpPr>
          <p:spPr bwMode="auto">
            <a:xfrm>
              <a:off x="1557" y="2011"/>
              <a:ext cx="0" cy="51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0" name="Line 101"/>
            <p:cNvSpPr>
              <a:spLocks noChangeShapeType="1"/>
            </p:cNvSpPr>
            <p:nvPr/>
          </p:nvSpPr>
          <p:spPr bwMode="auto">
            <a:xfrm>
              <a:off x="1472" y="2011"/>
              <a:ext cx="0" cy="6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1" name="Line 102"/>
            <p:cNvSpPr>
              <a:spLocks noChangeShapeType="1"/>
            </p:cNvSpPr>
            <p:nvPr/>
          </p:nvSpPr>
          <p:spPr bwMode="auto">
            <a:xfrm>
              <a:off x="1131" y="2011"/>
              <a:ext cx="0" cy="6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2" name="Freeform 103"/>
            <p:cNvSpPr>
              <a:spLocks/>
            </p:cNvSpPr>
            <p:nvPr/>
          </p:nvSpPr>
          <p:spPr bwMode="auto">
            <a:xfrm>
              <a:off x="960" y="2011"/>
              <a:ext cx="1534" cy="597"/>
            </a:xfrm>
            <a:custGeom>
              <a:avLst/>
              <a:gdLst>
                <a:gd name="T0" fmla="*/ 1534 w 1534"/>
                <a:gd name="T1" fmla="*/ 597 h 597"/>
                <a:gd name="T2" fmla="*/ 0 w 1534"/>
                <a:gd name="T3" fmla="*/ 597 h 597"/>
                <a:gd name="T4" fmla="*/ 0 w 1534"/>
                <a:gd name="T5" fmla="*/ 0 h 597"/>
                <a:gd name="T6" fmla="*/ 0 60000 65536"/>
                <a:gd name="T7" fmla="*/ 0 60000 65536"/>
                <a:gd name="T8" fmla="*/ 0 60000 65536"/>
                <a:gd name="T9" fmla="*/ 0 w 1534"/>
                <a:gd name="T10" fmla="*/ 0 h 597"/>
                <a:gd name="T11" fmla="*/ 1534 w 1534"/>
                <a:gd name="T12" fmla="*/ 597 h 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4" h="597">
                  <a:moveTo>
                    <a:pt x="1534" y="597"/>
                  </a:moveTo>
                  <a:lnTo>
                    <a:pt x="0" y="59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3" name="Freeform 104"/>
            <p:cNvSpPr>
              <a:spLocks/>
            </p:cNvSpPr>
            <p:nvPr/>
          </p:nvSpPr>
          <p:spPr bwMode="auto">
            <a:xfrm>
              <a:off x="875" y="2011"/>
              <a:ext cx="1023" cy="683"/>
            </a:xfrm>
            <a:custGeom>
              <a:avLst/>
              <a:gdLst>
                <a:gd name="T0" fmla="*/ 0 w 1023"/>
                <a:gd name="T1" fmla="*/ 683 h 683"/>
                <a:gd name="T2" fmla="*/ 1023 w 1023"/>
                <a:gd name="T3" fmla="*/ 683 h 683"/>
                <a:gd name="T4" fmla="*/ 1023 w 1023"/>
                <a:gd name="T5" fmla="*/ 0 h 683"/>
                <a:gd name="T6" fmla="*/ 0 60000 65536"/>
                <a:gd name="T7" fmla="*/ 0 60000 65536"/>
                <a:gd name="T8" fmla="*/ 0 60000 65536"/>
                <a:gd name="T9" fmla="*/ 0 w 1023"/>
                <a:gd name="T10" fmla="*/ 0 h 683"/>
                <a:gd name="T11" fmla="*/ 1023 w 1023"/>
                <a:gd name="T12" fmla="*/ 683 h 6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3" h="683">
                  <a:moveTo>
                    <a:pt x="0" y="683"/>
                  </a:moveTo>
                  <a:lnTo>
                    <a:pt x="1023" y="683"/>
                  </a:lnTo>
                  <a:lnTo>
                    <a:pt x="1023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4" name="Freeform 105"/>
            <p:cNvSpPr>
              <a:spLocks/>
            </p:cNvSpPr>
            <p:nvPr/>
          </p:nvSpPr>
          <p:spPr bwMode="auto">
            <a:xfrm>
              <a:off x="2474" y="2588"/>
              <a:ext cx="42" cy="41"/>
            </a:xfrm>
            <a:custGeom>
              <a:avLst/>
              <a:gdLst>
                <a:gd name="T0" fmla="*/ 42 w 42"/>
                <a:gd name="T1" fmla="*/ 20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0 h 41"/>
                <a:gd name="T16" fmla="*/ 2 w 42"/>
                <a:gd name="T17" fmla="*/ 29 h 41"/>
                <a:gd name="T18" fmla="*/ 8 w 42"/>
                <a:gd name="T19" fmla="*/ 37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7 h 41"/>
                <a:gd name="T26" fmla="*/ 40 w 42"/>
                <a:gd name="T27" fmla="*/ 29 h 41"/>
                <a:gd name="T28" fmla="*/ 42 w 4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0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7"/>
                  </a:lnTo>
                  <a:lnTo>
                    <a:pt x="40" y="29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5" name="Freeform 106"/>
            <p:cNvSpPr>
              <a:spLocks/>
            </p:cNvSpPr>
            <p:nvPr/>
          </p:nvSpPr>
          <p:spPr bwMode="auto">
            <a:xfrm>
              <a:off x="2048" y="2332"/>
              <a:ext cx="42" cy="41"/>
            </a:xfrm>
            <a:custGeom>
              <a:avLst/>
              <a:gdLst>
                <a:gd name="T0" fmla="*/ 42 w 42"/>
                <a:gd name="T1" fmla="*/ 20 h 41"/>
                <a:gd name="T2" fmla="*/ 39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0 h 41"/>
                <a:gd name="T16" fmla="*/ 2 w 42"/>
                <a:gd name="T17" fmla="*/ 29 h 41"/>
                <a:gd name="T18" fmla="*/ 8 w 42"/>
                <a:gd name="T19" fmla="*/ 37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7 h 41"/>
                <a:gd name="T26" fmla="*/ 39 w 42"/>
                <a:gd name="T27" fmla="*/ 29 h 41"/>
                <a:gd name="T28" fmla="*/ 42 w 4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0"/>
                  </a:moveTo>
                  <a:lnTo>
                    <a:pt x="39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7"/>
                  </a:lnTo>
                  <a:lnTo>
                    <a:pt x="39" y="29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6" name="Freeform 107"/>
            <p:cNvSpPr>
              <a:spLocks/>
            </p:cNvSpPr>
            <p:nvPr/>
          </p:nvSpPr>
          <p:spPr bwMode="auto">
            <a:xfrm>
              <a:off x="1962" y="2502"/>
              <a:ext cx="43" cy="41"/>
            </a:xfrm>
            <a:custGeom>
              <a:avLst/>
              <a:gdLst>
                <a:gd name="T0" fmla="*/ 43 w 43"/>
                <a:gd name="T1" fmla="*/ 21 h 41"/>
                <a:gd name="T2" fmla="*/ 40 w 43"/>
                <a:gd name="T3" fmla="*/ 12 h 41"/>
                <a:gd name="T4" fmla="*/ 35 w 43"/>
                <a:gd name="T5" fmla="*/ 4 h 41"/>
                <a:gd name="T6" fmla="*/ 27 w 43"/>
                <a:gd name="T7" fmla="*/ 0 h 41"/>
                <a:gd name="T8" fmla="*/ 16 w 43"/>
                <a:gd name="T9" fmla="*/ 0 h 41"/>
                <a:gd name="T10" fmla="*/ 8 w 43"/>
                <a:gd name="T11" fmla="*/ 4 h 41"/>
                <a:gd name="T12" fmla="*/ 3 w 43"/>
                <a:gd name="T13" fmla="*/ 12 h 41"/>
                <a:gd name="T14" fmla="*/ 0 w 43"/>
                <a:gd name="T15" fmla="*/ 21 h 41"/>
                <a:gd name="T16" fmla="*/ 3 w 43"/>
                <a:gd name="T17" fmla="*/ 30 h 41"/>
                <a:gd name="T18" fmla="*/ 8 w 43"/>
                <a:gd name="T19" fmla="*/ 38 h 41"/>
                <a:gd name="T20" fmla="*/ 16 w 43"/>
                <a:gd name="T21" fmla="*/ 41 h 41"/>
                <a:gd name="T22" fmla="*/ 27 w 43"/>
                <a:gd name="T23" fmla="*/ 41 h 41"/>
                <a:gd name="T24" fmla="*/ 35 w 43"/>
                <a:gd name="T25" fmla="*/ 38 h 41"/>
                <a:gd name="T26" fmla="*/ 40 w 43"/>
                <a:gd name="T27" fmla="*/ 30 h 41"/>
                <a:gd name="T28" fmla="*/ 43 w 43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41"/>
                <a:gd name="T47" fmla="*/ 43 w 43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41">
                  <a:moveTo>
                    <a:pt x="43" y="21"/>
                  </a:moveTo>
                  <a:lnTo>
                    <a:pt x="40" y="12"/>
                  </a:lnTo>
                  <a:lnTo>
                    <a:pt x="35" y="4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3" y="12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7" y="41"/>
                  </a:lnTo>
                  <a:lnTo>
                    <a:pt x="35" y="38"/>
                  </a:lnTo>
                  <a:lnTo>
                    <a:pt x="40" y="30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7" name="Freeform 108"/>
            <p:cNvSpPr>
              <a:spLocks/>
            </p:cNvSpPr>
            <p:nvPr/>
          </p:nvSpPr>
          <p:spPr bwMode="auto">
            <a:xfrm>
              <a:off x="1536" y="2502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2 h 41"/>
                <a:gd name="T4" fmla="*/ 34 w 42"/>
                <a:gd name="T5" fmla="*/ 4 h 41"/>
                <a:gd name="T6" fmla="*/ 27 w 42"/>
                <a:gd name="T7" fmla="*/ 0 h 41"/>
                <a:gd name="T8" fmla="*/ 16 w 42"/>
                <a:gd name="T9" fmla="*/ 0 h 41"/>
                <a:gd name="T10" fmla="*/ 8 w 42"/>
                <a:gd name="T11" fmla="*/ 4 h 41"/>
                <a:gd name="T12" fmla="*/ 3 w 42"/>
                <a:gd name="T13" fmla="*/ 12 h 41"/>
                <a:gd name="T14" fmla="*/ 0 w 42"/>
                <a:gd name="T15" fmla="*/ 21 h 41"/>
                <a:gd name="T16" fmla="*/ 3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7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2"/>
                  </a:lnTo>
                  <a:lnTo>
                    <a:pt x="34" y="4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3" y="12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7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8" name="Freeform 109"/>
            <p:cNvSpPr>
              <a:spLocks/>
            </p:cNvSpPr>
            <p:nvPr/>
          </p:nvSpPr>
          <p:spPr bwMode="auto">
            <a:xfrm>
              <a:off x="1451" y="2673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9" name="Freeform 110"/>
            <p:cNvSpPr>
              <a:spLocks/>
            </p:cNvSpPr>
            <p:nvPr/>
          </p:nvSpPr>
          <p:spPr bwMode="auto">
            <a:xfrm>
              <a:off x="1110" y="2673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40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3 w 42"/>
                <a:gd name="T13" fmla="*/ 11 h 41"/>
                <a:gd name="T14" fmla="*/ 0 w 42"/>
                <a:gd name="T15" fmla="*/ 21 h 41"/>
                <a:gd name="T16" fmla="*/ 3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40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40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3" y="11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40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0" name="Freeform 111"/>
            <p:cNvSpPr>
              <a:spLocks/>
            </p:cNvSpPr>
            <p:nvPr/>
          </p:nvSpPr>
          <p:spPr bwMode="auto">
            <a:xfrm>
              <a:off x="855" y="2673"/>
              <a:ext cx="42" cy="41"/>
            </a:xfrm>
            <a:custGeom>
              <a:avLst/>
              <a:gdLst>
                <a:gd name="T0" fmla="*/ 42 w 42"/>
                <a:gd name="T1" fmla="*/ 21 h 41"/>
                <a:gd name="T2" fmla="*/ 39 w 42"/>
                <a:gd name="T3" fmla="*/ 11 h 41"/>
                <a:gd name="T4" fmla="*/ 34 w 42"/>
                <a:gd name="T5" fmla="*/ 3 h 41"/>
                <a:gd name="T6" fmla="*/ 26 w 42"/>
                <a:gd name="T7" fmla="*/ 0 h 41"/>
                <a:gd name="T8" fmla="*/ 16 w 42"/>
                <a:gd name="T9" fmla="*/ 0 h 41"/>
                <a:gd name="T10" fmla="*/ 8 w 42"/>
                <a:gd name="T11" fmla="*/ 3 h 41"/>
                <a:gd name="T12" fmla="*/ 2 w 42"/>
                <a:gd name="T13" fmla="*/ 11 h 41"/>
                <a:gd name="T14" fmla="*/ 0 w 42"/>
                <a:gd name="T15" fmla="*/ 21 h 41"/>
                <a:gd name="T16" fmla="*/ 2 w 42"/>
                <a:gd name="T17" fmla="*/ 30 h 41"/>
                <a:gd name="T18" fmla="*/ 8 w 42"/>
                <a:gd name="T19" fmla="*/ 38 h 41"/>
                <a:gd name="T20" fmla="*/ 16 w 42"/>
                <a:gd name="T21" fmla="*/ 41 h 41"/>
                <a:gd name="T22" fmla="*/ 26 w 42"/>
                <a:gd name="T23" fmla="*/ 41 h 41"/>
                <a:gd name="T24" fmla="*/ 34 w 42"/>
                <a:gd name="T25" fmla="*/ 38 h 41"/>
                <a:gd name="T26" fmla="*/ 39 w 42"/>
                <a:gd name="T27" fmla="*/ 30 h 41"/>
                <a:gd name="T28" fmla="*/ 42 w 42"/>
                <a:gd name="T29" fmla="*/ 21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41"/>
                <a:gd name="T47" fmla="*/ 42 w 4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41">
                  <a:moveTo>
                    <a:pt x="42" y="21"/>
                  </a:moveTo>
                  <a:lnTo>
                    <a:pt x="39" y="11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11"/>
                  </a:lnTo>
                  <a:lnTo>
                    <a:pt x="0" y="21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6" y="41"/>
                  </a:lnTo>
                  <a:lnTo>
                    <a:pt x="26" y="41"/>
                  </a:lnTo>
                  <a:lnTo>
                    <a:pt x="34" y="38"/>
                  </a:lnTo>
                  <a:lnTo>
                    <a:pt x="39" y="3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Line 112"/>
            <p:cNvSpPr>
              <a:spLocks noChangeShapeType="1"/>
            </p:cNvSpPr>
            <p:nvPr/>
          </p:nvSpPr>
          <p:spPr bwMode="auto">
            <a:xfrm flipV="1">
              <a:off x="1472" y="1329"/>
              <a:ext cx="0" cy="34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2" name="Line 113"/>
            <p:cNvSpPr>
              <a:spLocks noChangeShapeType="1"/>
            </p:cNvSpPr>
            <p:nvPr/>
          </p:nvSpPr>
          <p:spPr bwMode="auto">
            <a:xfrm flipV="1">
              <a:off x="3007" y="1329"/>
              <a:ext cx="0" cy="34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Line 114"/>
            <p:cNvSpPr>
              <a:spLocks noChangeShapeType="1"/>
            </p:cNvSpPr>
            <p:nvPr/>
          </p:nvSpPr>
          <p:spPr bwMode="auto">
            <a:xfrm flipV="1">
              <a:off x="4071" y="1329"/>
              <a:ext cx="0" cy="34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Line 115"/>
            <p:cNvSpPr>
              <a:spLocks noChangeShapeType="1"/>
            </p:cNvSpPr>
            <p:nvPr/>
          </p:nvSpPr>
          <p:spPr bwMode="auto">
            <a:xfrm flipV="1">
              <a:off x="4753" y="1329"/>
              <a:ext cx="0" cy="34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5" name="Rectangle 116"/>
            <p:cNvSpPr>
              <a:spLocks noChangeArrowheads="1"/>
            </p:cNvSpPr>
            <p:nvPr/>
          </p:nvSpPr>
          <p:spPr bwMode="auto">
            <a:xfrm>
              <a:off x="1398" y="1164"/>
              <a:ext cx="13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C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56" name="Rectangle 117"/>
            <p:cNvSpPr>
              <a:spLocks noChangeArrowheads="1"/>
            </p:cNvSpPr>
            <p:nvPr/>
          </p:nvSpPr>
          <p:spPr bwMode="auto">
            <a:xfrm>
              <a:off x="1503" y="1199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57" name="Rectangle 118"/>
            <p:cNvSpPr>
              <a:spLocks noChangeArrowheads="1"/>
            </p:cNvSpPr>
            <p:nvPr/>
          </p:nvSpPr>
          <p:spPr bwMode="auto">
            <a:xfrm>
              <a:off x="2932" y="1164"/>
              <a:ext cx="13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C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58" name="Rectangle 119"/>
            <p:cNvSpPr>
              <a:spLocks noChangeArrowheads="1"/>
            </p:cNvSpPr>
            <p:nvPr/>
          </p:nvSpPr>
          <p:spPr bwMode="auto">
            <a:xfrm>
              <a:off x="3045" y="1199"/>
              <a:ext cx="1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59" name="Rectangle 120"/>
            <p:cNvSpPr>
              <a:spLocks noChangeArrowheads="1"/>
            </p:cNvSpPr>
            <p:nvPr/>
          </p:nvSpPr>
          <p:spPr bwMode="auto">
            <a:xfrm>
              <a:off x="3997" y="1164"/>
              <a:ext cx="13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C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60" name="Rectangle 121"/>
            <p:cNvSpPr>
              <a:spLocks noChangeArrowheads="1"/>
            </p:cNvSpPr>
            <p:nvPr/>
          </p:nvSpPr>
          <p:spPr bwMode="auto">
            <a:xfrm>
              <a:off x="4134" y="1199"/>
              <a:ext cx="1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61" name="Rectangle 122"/>
            <p:cNvSpPr>
              <a:spLocks noChangeArrowheads="1"/>
            </p:cNvSpPr>
            <p:nvPr/>
          </p:nvSpPr>
          <p:spPr bwMode="auto">
            <a:xfrm>
              <a:off x="4679" y="1164"/>
              <a:ext cx="13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C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91262" name="Rectangle 123"/>
            <p:cNvSpPr>
              <a:spLocks noChangeArrowheads="1"/>
            </p:cNvSpPr>
            <p:nvPr/>
          </p:nvSpPr>
          <p:spPr bwMode="auto">
            <a:xfrm>
              <a:off x="4814" y="1199"/>
              <a:ext cx="1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541338" y="2205038"/>
            <a:ext cx="7632700" cy="2808287"/>
            <a:chOff x="295" y="1298"/>
            <a:chExt cx="4808" cy="1769"/>
          </a:xfrm>
        </p:grpSpPr>
        <p:sp>
          <p:nvSpPr>
            <p:cNvPr id="91141" name="Rectangle 125"/>
            <p:cNvSpPr>
              <a:spLocks noChangeArrowheads="1"/>
            </p:cNvSpPr>
            <p:nvPr/>
          </p:nvSpPr>
          <p:spPr bwMode="auto">
            <a:xfrm>
              <a:off x="295" y="1298"/>
              <a:ext cx="4808" cy="176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2" name="Text Box 126"/>
            <p:cNvSpPr txBox="1">
              <a:spLocks noChangeArrowheads="1"/>
            </p:cNvSpPr>
            <p:nvPr/>
          </p:nvSpPr>
          <p:spPr bwMode="auto">
            <a:xfrm>
              <a:off x="1565" y="1979"/>
              <a:ext cx="24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>
                  <a:latin typeface="黑体" pitchFamily="49" charset="-122"/>
                </a:rPr>
                <a:t>4</a:t>
              </a:r>
              <a:r>
                <a:rPr lang="zh-CN" altLang="en-US" sz="3600">
                  <a:latin typeface="黑体" pitchFamily="49" charset="-122"/>
                </a:rPr>
                <a:t>位并行进位芯片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位并行进位加法器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23850" y="1160463"/>
          <a:ext cx="8532813" cy="5184775"/>
        </p:xfrm>
        <a:graphic>
          <a:graphicData uri="http://schemas.openxmlformats.org/presentationml/2006/ole">
            <p:oleObj spid="_x0000_s1026" name="Visio" r:id="rId3" imgW="5487162" imgH="28331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Text Box 2"/>
          <p:cNvSpPr txBox="1">
            <a:spLocks noChangeArrowheads="1"/>
          </p:cNvSpPr>
          <p:nvPr/>
        </p:nvSpPr>
        <p:spPr bwMode="auto">
          <a:xfrm>
            <a:off x="684213" y="5373688"/>
            <a:ext cx="7273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黑体" pitchFamily="49" charset="-122"/>
              </a:rPr>
              <a:t>16</a:t>
            </a:r>
            <a:r>
              <a:rPr lang="zh-CN" altLang="en-US">
                <a:latin typeface="黑体" pitchFamily="49" charset="-122"/>
              </a:rPr>
              <a:t>位组内并行组间串行的进位链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04025" y="2908300"/>
            <a:ext cx="2232025" cy="2176463"/>
            <a:chOff x="4286" y="587"/>
            <a:chExt cx="1406" cy="1371"/>
          </a:xfrm>
        </p:grpSpPr>
        <p:sp>
          <p:nvSpPr>
            <p:cNvPr id="92278" name="Text Box 4"/>
            <p:cNvSpPr txBox="1">
              <a:spLocks noChangeArrowheads="1"/>
            </p:cNvSpPr>
            <p:nvPr/>
          </p:nvSpPr>
          <p:spPr bwMode="auto">
            <a:xfrm>
              <a:off x="4331" y="1001"/>
              <a:ext cx="998" cy="44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>
                  <a:ea typeface="宋体" pitchFamily="2" charset="-122"/>
                </a:rPr>
                <a:t>并行进位</a:t>
              </a:r>
            </a:p>
            <a:p>
              <a:pPr eaLnBrk="1" hangingPunct="1"/>
              <a:r>
                <a:rPr lang="zh-CN" altLang="en-US" sz="2000">
                  <a:ea typeface="宋体" pitchFamily="2" charset="-122"/>
                </a:rPr>
                <a:t>网络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29" y="1162"/>
              <a:ext cx="363" cy="250"/>
              <a:chOff x="5193" y="1162"/>
              <a:chExt cx="363" cy="250"/>
            </a:xfrm>
          </p:grpSpPr>
          <p:sp>
            <p:nvSpPr>
              <p:cNvPr id="92304" name="Line 6"/>
              <p:cNvSpPr>
                <a:spLocks noChangeShapeType="1"/>
              </p:cNvSpPr>
              <p:nvPr/>
            </p:nvSpPr>
            <p:spPr bwMode="auto">
              <a:xfrm flipH="1">
                <a:off x="5193" y="116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5" name="Text Box 7"/>
              <p:cNvSpPr txBox="1">
                <a:spLocks noChangeArrowheads="1"/>
              </p:cNvSpPr>
              <p:nvPr/>
            </p:nvSpPr>
            <p:spPr bwMode="auto">
              <a:xfrm>
                <a:off x="5239" y="1162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C0</a:t>
                </a:r>
              </a:p>
            </p:txBody>
          </p:sp>
        </p:grpSp>
        <p:sp>
          <p:nvSpPr>
            <p:cNvPr id="92280" name="Line 8"/>
            <p:cNvSpPr>
              <a:spLocks noChangeShapeType="1"/>
            </p:cNvSpPr>
            <p:nvPr/>
          </p:nvSpPr>
          <p:spPr bwMode="auto">
            <a:xfrm>
              <a:off x="5284" y="14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1" name="Line 9"/>
            <p:cNvSpPr>
              <a:spLocks noChangeShapeType="1"/>
            </p:cNvSpPr>
            <p:nvPr/>
          </p:nvSpPr>
          <p:spPr bwMode="auto">
            <a:xfrm>
              <a:off x="5193" y="145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2" name="Text Box 10"/>
            <p:cNvSpPr txBox="1">
              <a:spLocks noChangeArrowheads="1"/>
            </p:cNvSpPr>
            <p:nvPr/>
          </p:nvSpPr>
          <p:spPr bwMode="auto">
            <a:xfrm>
              <a:off x="5193" y="1519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</a:t>
              </a:r>
            </a:p>
          </p:txBody>
        </p:sp>
        <p:sp>
          <p:nvSpPr>
            <p:cNvPr id="92283" name="Text Box 11"/>
            <p:cNvSpPr txBox="1">
              <a:spLocks noChangeArrowheads="1"/>
            </p:cNvSpPr>
            <p:nvPr/>
          </p:nvSpPr>
          <p:spPr bwMode="auto">
            <a:xfrm>
              <a:off x="5103" y="1746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</a:t>
              </a:r>
            </a:p>
          </p:txBody>
        </p:sp>
        <p:sp>
          <p:nvSpPr>
            <p:cNvPr id="92284" name="Line 12"/>
            <p:cNvSpPr>
              <a:spLocks noChangeShapeType="1"/>
            </p:cNvSpPr>
            <p:nvPr/>
          </p:nvSpPr>
          <p:spPr bwMode="auto">
            <a:xfrm>
              <a:off x="5011" y="14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5" name="Line 13"/>
            <p:cNvSpPr>
              <a:spLocks noChangeShapeType="1"/>
            </p:cNvSpPr>
            <p:nvPr/>
          </p:nvSpPr>
          <p:spPr bwMode="auto">
            <a:xfrm>
              <a:off x="4920" y="145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6" name="Text Box 14"/>
            <p:cNvSpPr txBox="1">
              <a:spLocks noChangeArrowheads="1"/>
            </p:cNvSpPr>
            <p:nvPr/>
          </p:nvSpPr>
          <p:spPr bwMode="auto">
            <a:xfrm>
              <a:off x="4920" y="1519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P2</a:t>
              </a:r>
            </a:p>
          </p:txBody>
        </p:sp>
        <p:sp>
          <p:nvSpPr>
            <p:cNvPr id="92287" name="Text Box 15"/>
            <p:cNvSpPr txBox="1">
              <a:spLocks noChangeArrowheads="1"/>
            </p:cNvSpPr>
            <p:nvPr/>
          </p:nvSpPr>
          <p:spPr bwMode="auto">
            <a:xfrm>
              <a:off x="4830" y="1746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G2</a:t>
              </a:r>
            </a:p>
          </p:txBody>
        </p:sp>
        <p:sp>
          <p:nvSpPr>
            <p:cNvPr id="92288" name="Line 16"/>
            <p:cNvSpPr>
              <a:spLocks noChangeShapeType="1"/>
            </p:cNvSpPr>
            <p:nvPr/>
          </p:nvSpPr>
          <p:spPr bwMode="auto">
            <a:xfrm>
              <a:off x="4740" y="14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9" name="Line 17"/>
            <p:cNvSpPr>
              <a:spLocks noChangeShapeType="1"/>
            </p:cNvSpPr>
            <p:nvPr/>
          </p:nvSpPr>
          <p:spPr bwMode="auto">
            <a:xfrm>
              <a:off x="4649" y="145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0" name="Text Box 18"/>
            <p:cNvSpPr txBox="1">
              <a:spLocks noChangeArrowheads="1"/>
            </p:cNvSpPr>
            <p:nvPr/>
          </p:nvSpPr>
          <p:spPr bwMode="auto">
            <a:xfrm>
              <a:off x="4649" y="1519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P3</a:t>
              </a:r>
            </a:p>
          </p:txBody>
        </p:sp>
        <p:sp>
          <p:nvSpPr>
            <p:cNvPr id="92291" name="Text Box 19"/>
            <p:cNvSpPr txBox="1">
              <a:spLocks noChangeArrowheads="1"/>
            </p:cNvSpPr>
            <p:nvPr/>
          </p:nvSpPr>
          <p:spPr bwMode="auto">
            <a:xfrm>
              <a:off x="4559" y="1746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G3</a:t>
              </a:r>
            </a:p>
          </p:txBody>
        </p:sp>
        <p:sp>
          <p:nvSpPr>
            <p:cNvPr id="92292" name="Line 20"/>
            <p:cNvSpPr>
              <a:spLocks noChangeShapeType="1"/>
            </p:cNvSpPr>
            <p:nvPr/>
          </p:nvSpPr>
          <p:spPr bwMode="auto">
            <a:xfrm>
              <a:off x="4467" y="14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3" name="Line 21"/>
            <p:cNvSpPr>
              <a:spLocks noChangeShapeType="1"/>
            </p:cNvSpPr>
            <p:nvPr/>
          </p:nvSpPr>
          <p:spPr bwMode="auto">
            <a:xfrm>
              <a:off x="4376" y="145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4" name="Text Box 22"/>
            <p:cNvSpPr txBox="1">
              <a:spLocks noChangeArrowheads="1"/>
            </p:cNvSpPr>
            <p:nvPr/>
          </p:nvSpPr>
          <p:spPr bwMode="auto">
            <a:xfrm>
              <a:off x="4376" y="1519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P4</a:t>
              </a:r>
            </a:p>
          </p:txBody>
        </p:sp>
        <p:sp>
          <p:nvSpPr>
            <p:cNvPr id="92295" name="Text Box 23"/>
            <p:cNvSpPr txBox="1">
              <a:spLocks noChangeArrowheads="1"/>
            </p:cNvSpPr>
            <p:nvPr/>
          </p:nvSpPr>
          <p:spPr bwMode="auto">
            <a:xfrm>
              <a:off x="4286" y="1746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G4</a:t>
              </a:r>
            </a:p>
          </p:txBody>
        </p:sp>
        <p:sp>
          <p:nvSpPr>
            <p:cNvPr id="92296" name="Line 24"/>
            <p:cNvSpPr>
              <a:spLocks noChangeShapeType="1"/>
            </p:cNvSpPr>
            <p:nvPr/>
          </p:nvSpPr>
          <p:spPr bwMode="auto">
            <a:xfrm flipV="1">
              <a:off x="5194" y="7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7" name="Text Box 25"/>
            <p:cNvSpPr txBox="1">
              <a:spLocks noChangeArrowheads="1"/>
            </p:cNvSpPr>
            <p:nvPr/>
          </p:nvSpPr>
          <p:spPr bwMode="auto">
            <a:xfrm>
              <a:off x="5058" y="587"/>
              <a:ext cx="4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C1</a:t>
              </a:r>
            </a:p>
          </p:txBody>
        </p:sp>
        <p:sp>
          <p:nvSpPr>
            <p:cNvPr id="92298" name="Line 26"/>
            <p:cNvSpPr>
              <a:spLocks noChangeShapeType="1"/>
            </p:cNvSpPr>
            <p:nvPr/>
          </p:nvSpPr>
          <p:spPr bwMode="auto">
            <a:xfrm flipV="1">
              <a:off x="4966" y="7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9" name="Text Box 27"/>
            <p:cNvSpPr txBox="1">
              <a:spLocks noChangeArrowheads="1"/>
            </p:cNvSpPr>
            <p:nvPr/>
          </p:nvSpPr>
          <p:spPr bwMode="auto">
            <a:xfrm>
              <a:off x="4830" y="587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C2</a:t>
              </a:r>
            </a:p>
          </p:txBody>
        </p:sp>
        <p:sp>
          <p:nvSpPr>
            <p:cNvPr id="92300" name="Line 28"/>
            <p:cNvSpPr>
              <a:spLocks noChangeShapeType="1"/>
            </p:cNvSpPr>
            <p:nvPr/>
          </p:nvSpPr>
          <p:spPr bwMode="auto">
            <a:xfrm flipV="1">
              <a:off x="4694" y="7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1" name="Text Box 29"/>
            <p:cNvSpPr txBox="1">
              <a:spLocks noChangeArrowheads="1"/>
            </p:cNvSpPr>
            <p:nvPr/>
          </p:nvSpPr>
          <p:spPr bwMode="auto">
            <a:xfrm>
              <a:off x="4558" y="587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C3</a:t>
              </a:r>
            </a:p>
          </p:txBody>
        </p:sp>
        <p:sp>
          <p:nvSpPr>
            <p:cNvPr id="92302" name="Line 30"/>
            <p:cNvSpPr>
              <a:spLocks noChangeShapeType="1"/>
            </p:cNvSpPr>
            <p:nvPr/>
          </p:nvSpPr>
          <p:spPr bwMode="auto">
            <a:xfrm flipV="1">
              <a:off x="4467" y="7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3" name="Text Box 31"/>
            <p:cNvSpPr txBox="1">
              <a:spLocks noChangeArrowheads="1"/>
            </p:cNvSpPr>
            <p:nvPr/>
          </p:nvSpPr>
          <p:spPr bwMode="auto">
            <a:xfrm>
              <a:off x="4331" y="587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C4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3025" y="2884488"/>
            <a:ext cx="6659563" cy="2176462"/>
            <a:chOff x="46" y="572"/>
            <a:chExt cx="4195" cy="1371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46" y="572"/>
              <a:ext cx="1406" cy="1371"/>
              <a:chOff x="4286" y="587"/>
              <a:chExt cx="1406" cy="1371"/>
            </a:xfrm>
          </p:grpSpPr>
          <p:sp>
            <p:nvSpPr>
              <p:cNvPr id="92250" name="Text Box 34"/>
              <p:cNvSpPr txBox="1">
                <a:spLocks noChangeArrowheads="1"/>
              </p:cNvSpPr>
              <p:nvPr/>
            </p:nvSpPr>
            <p:spPr bwMode="auto">
              <a:xfrm>
                <a:off x="4331" y="1001"/>
                <a:ext cx="998" cy="44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并行进位</a:t>
                </a:r>
              </a:p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网络</a:t>
                </a:r>
              </a:p>
            </p:txBody>
          </p:sp>
          <p:grpSp>
            <p:nvGrpSpPr>
              <p:cNvPr id="6" name="Group 35"/>
              <p:cNvGrpSpPr>
                <a:grpSpLocks/>
              </p:cNvGrpSpPr>
              <p:nvPr/>
            </p:nvGrpSpPr>
            <p:grpSpPr bwMode="auto">
              <a:xfrm>
                <a:off x="5329" y="1162"/>
                <a:ext cx="363" cy="250"/>
                <a:chOff x="5193" y="1162"/>
                <a:chExt cx="363" cy="250"/>
              </a:xfrm>
            </p:grpSpPr>
            <p:sp>
              <p:nvSpPr>
                <p:cNvPr id="9227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193" y="116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239" y="1162"/>
                  <a:ext cx="31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endParaRPr lang="zh-CN" altLang="zh-CN" sz="2000">
                    <a:ea typeface="宋体" pitchFamily="2" charset="-122"/>
                  </a:endParaRPr>
                </a:p>
              </p:txBody>
            </p:sp>
          </p:grpSp>
          <p:sp>
            <p:nvSpPr>
              <p:cNvPr id="92252" name="Line 38"/>
              <p:cNvSpPr>
                <a:spLocks noChangeShapeType="1"/>
              </p:cNvSpPr>
              <p:nvPr/>
            </p:nvSpPr>
            <p:spPr bwMode="auto">
              <a:xfrm>
                <a:off x="5284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53" name="Line 39"/>
              <p:cNvSpPr>
                <a:spLocks noChangeShapeType="1"/>
              </p:cNvSpPr>
              <p:nvPr/>
            </p:nvSpPr>
            <p:spPr bwMode="auto">
              <a:xfrm>
                <a:off x="5193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54" name="Text Box 40"/>
              <p:cNvSpPr txBox="1">
                <a:spLocks noChangeArrowheads="1"/>
              </p:cNvSpPr>
              <p:nvPr/>
            </p:nvSpPr>
            <p:spPr bwMode="auto">
              <a:xfrm>
                <a:off x="5193" y="1519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P13</a:t>
                </a:r>
              </a:p>
            </p:txBody>
          </p:sp>
          <p:sp>
            <p:nvSpPr>
              <p:cNvPr id="92255" name="Text Box 41"/>
              <p:cNvSpPr txBox="1">
                <a:spLocks noChangeArrowheads="1"/>
              </p:cNvSpPr>
              <p:nvPr/>
            </p:nvSpPr>
            <p:spPr bwMode="auto">
              <a:xfrm>
                <a:off x="5103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G13</a:t>
                </a:r>
              </a:p>
            </p:txBody>
          </p:sp>
          <p:sp>
            <p:nvSpPr>
              <p:cNvPr id="92256" name="Line 42"/>
              <p:cNvSpPr>
                <a:spLocks noChangeShapeType="1"/>
              </p:cNvSpPr>
              <p:nvPr/>
            </p:nvSpPr>
            <p:spPr bwMode="auto">
              <a:xfrm>
                <a:off x="5011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57" name="Line 43"/>
              <p:cNvSpPr>
                <a:spLocks noChangeShapeType="1"/>
              </p:cNvSpPr>
              <p:nvPr/>
            </p:nvSpPr>
            <p:spPr bwMode="auto">
              <a:xfrm>
                <a:off x="4920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58" name="Text Box 44"/>
              <p:cNvSpPr txBox="1">
                <a:spLocks noChangeArrowheads="1"/>
              </p:cNvSpPr>
              <p:nvPr/>
            </p:nvSpPr>
            <p:spPr bwMode="auto">
              <a:xfrm>
                <a:off x="4920" y="1519"/>
                <a:ext cx="3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P14</a:t>
                </a:r>
              </a:p>
            </p:txBody>
          </p:sp>
          <p:sp>
            <p:nvSpPr>
              <p:cNvPr id="92259" name="Text Box 45"/>
              <p:cNvSpPr txBox="1">
                <a:spLocks noChangeArrowheads="1"/>
              </p:cNvSpPr>
              <p:nvPr/>
            </p:nvSpPr>
            <p:spPr bwMode="auto">
              <a:xfrm>
                <a:off x="4830" y="1746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G14</a:t>
                </a:r>
              </a:p>
            </p:txBody>
          </p:sp>
          <p:sp>
            <p:nvSpPr>
              <p:cNvPr id="92260" name="Line 46"/>
              <p:cNvSpPr>
                <a:spLocks noChangeShapeType="1"/>
              </p:cNvSpPr>
              <p:nvPr/>
            </p:nvSpPr>
            <p:spPr bwMode="auto">
              <a:xfrm>
                <a:off x="4740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1" name="Line 47"/>
              <p:cNvSpPr>
                <a:spLocks noChangeShapeType="1"/>
              </p:cNvSpPr>
              <p:nvPr/>
            </p:nvSpPr>
            <p:spPr bwMode="auto">
              <a:xfrm>
                <a:off x="4649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2" name="Text Box 48"/>
              <p:cNvSpPr txBox="1">
                <a:spLocks noChangeArrowheads="1"/>
              </p:cNvSpPr>
              <p:nvPr/>
            </p:nvSpPr>
            <p:spPr bwMode="auto">
              <a:xfrm>
                <a:off x="4649" y="1519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P15</a:t>
                </a:r>
              </a:p>
            </p:txBody>
          </p:sp>
          <p:sp>
            <p:nvSpPr>
              <p:cNvPr id="92263" name="Text Box 49"/>
              <p:cNvSpPr txBox="1">
                <a:spLocks noChangeArrowheads="1"/>
              </p:cNvSpPr>
              <p:nvPr/>
            </p:nvSpPr>
            <p:spPr bwMode="auto">
              <a:xfrm>
                <a:off x="4559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G15</a:t>
                </a:r>
              </a:p>
            </p:txBody>
          </p:sp>
          <p:sp>
            <p:nvSpPr>
              <p:cNvPr id="92264" name="Line 50"/>
              <p:cNvSpPr>
                <a:spLocks noChangeShapeType="1"/>
              </p:cNvSpPr>
              <p:nvPr/>
            </p:nvSpPr>
            <p:spPr bwMode="auto">
              <a:xfrm>
                <a:off x="4467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5" name="Line 51"/>
              <p:cNvSpPr>
                <a:spLocks noChangeShapeType="1"/>
              </p:cNvSpPr>
              <p:nvPr/>
            </p:nvSpPr>
            <p:spPr bwMode="auto">
              <a:xfrm>
                <a:off x="4376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6" name="Text Box 52"/>
              <p:cNvSpPr txBox="1">
                <a:spLocks noChangeArrowheads="1"/>
              </p:cNvSpPr>
              <p:nvPr/>
            </p:nvSpPr>
            <p:spPr bwMode="auto">
              <a:xfrm>
                <a:off x="4376" y="1519"/>
                <a:ext cx="3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P16</a:t>
                </a:r>
              </a:p>
            </p:txBody>
          </p:sp>
          <p:sp>
            <p:nvSpPr>
              <p:cNvPr id="92267" name="Text Box 53"/>
              <p:cNvSpPr txBox="1">
                <a:spLocks noChangeArrowheads="1"/>
              </p:cNvSpPr>
              <p:nvPr/>
            </p:nvSpPr>
            <p:spPr bwMode="auto">
              <a:xfrm>
                <a:off x="4286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G16</a:t>
                </a:r>
              </a:p>
            </p:txBody>
          </p:sp>
          <p:sp>
            <p:nvSpPr>
              <p:cNvPr id="92268" name="Line 54"/>
              <p:cNvSpPr>
                <a:spLocks noChangeShapeType="1"/>
              </p:cNvSpPr>
              <p:nvPr/>
            </p:nvSpPr>
            <p:spPr bwMode="auto">
              <a:xfrm flipV="1">
                <a:off x="5194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9" name="Text Box 55"/>
              <p:cNvSpPr txBox="1">
                <a:spLocks noChangeArrowheads="1"/>
              </p:cNvSpPr>
              <p:nvPr/>
            </p:nvSpPr>
            <p:spPr bwMode="auto">
              <a:xfrm>
                <a:off x="5058" y="587"/>
                <a:ext cx="4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C13</a:t>
                </a:r>
              </a:p>
            </p:txBody>
          </p:sp>
          <p:sp>
            <p:nvSpPr>
              <p:cNvPr id="92270" name="Line 56"/>
              <p:cNvSpPr>
                <a:spLocks noChangeShapeType="1"/>
              </p:cNvSpPr>
              <p:nvPr/>
            </p:nvSpPr>
            <p:spPr bwMode="auto">
              <a:xfrm flipV="1">
                <a:off x="4966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1" name="Text Box 57"/>
              <p:cNvSpPr txBox="1">
                <a:spLocks noChangeArrowheads="1"/>
              </p:cNvSpPr>
              <p:nvPr/>
            </p:nvSpPr>
            <p:spPr bwMode="auto">
              <a:xfrm>
                <a:off x="4830" y="587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C14</a:t>
                </a:r>
              </a:p>
            </p:txBody>
          </p:sp>
          <p:sp>
            <p:nvSpPr>
              <p:cNvPr id="92272" name="Line 58"/>
              <p:cNvSpPr>
                <a:spLocks noChangeShapeType="1"/>
              </p:cNvSpPr>
              <p:nvPr/>
            </p:nvSpPr>
            <p:spPr bwMode="auto">
              <a:xfrm flipV="1">
                <a:off x="4694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3" name="Text Box 59"/>
              <p:cNvSpPr txBox="1">
                <a:spLocks noChangeArrowheads="1"/>
              </p:cNvSpPr>
              <p:nvPr/>
            </p:nvSpPr>
            <p:spPr bwMode="auto">
              <a:xfrm>
                <a:off x="4558" y="587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C15</a:t>
                </a:r>
              </a:p>
            </p:txBody>
          </p:sp>
          <p:sp>
            <p:nvSpPr>
              <p:cNvPr id="92274" name="Line 60"/>
              <p:cNvSpPr>
                <a:spLocks noChangeShapeType="1"/>
              </p:cNvSpPr>
              <p:nvPr/>
            </p:nvSpPr>
            <p:spPr bwMode="auto">
              <a:xfrm flipV="1">
                <a:off x="4467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5" name="Text Box 61"/>
              <p:cNvSpPr txBox="1">
                <a:spLocks noChangeArrowheads="1"/>
              </p:cNvSpPr>
              <p:nvPr/>
            </p:nvSpPr>
            <p:spPr bwMode="auto">
              <a:xfrm>
                <a:off x="4331" y="587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FF0000"/>
                    </a:solidFill>
                    <a:ea typeface="宋体" pitchFamily="2" charset="-122"/>
                  </a:rPr>
                  <a:t>C16</a:t>
                </a:r>
              </a:p>
            </p:txBody>
          </p: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1429" y="572"/>
              <a:ext cx="1406" cy="1371"/>
              <a:chOff x="4286" y="587"/>
              <a:chExt cx="1406" cy="1371"/>
            </a:xfrm>
          </p:grpSpPr>
          <p:sp>
            <p:nvSpPr>
              <p:cNvPr id="92222" name="Text Box 63"/>
              <p:cNvSpPr txBox="1">
                <a:spLocks noChangeArrowheads="1"/>
              </p:cNvSpPr>
              <p:nvPr/>
            </p:nvSpPr>
            <p:spPr bwMode="auto">
              <a:xfrm>
                <a:off x="4331" y="1001"/>
                <a:ext cx="998" cy="44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并行进位</a:t>
                </a:r>
              </a:p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网络</a:t>
                </a:r>
              </a:p>
            </p:txBody>
          </p:sp>
          <p:grpSp>
            <p:nvGrpSpPr>
              <p:cNvPr id="8" name="Group 64"/>
              <p:cNvGrpSpPr>
                <a:grpSpLocks/>
              </p:cNvGrpSpPr>
              <p:nvPr/>
            </p:nvGrpSpPr>
            <p:grpSpPr bwMode="auto">
              <a:xfrm>
                <a:off x="5329" y="1162"/>
                <a:ext cx="363" cy="250"/>
                <a:chOff x="5193" y="1162"/>
                <a:chExt cx="363" cy="250"/>
              </a:xfrm>
            </p:grpSpPr>
            <p:sp>
              <p:nvSpPr>
                <p:cNvPr id="9224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5193" y="116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239" y="1162"/>
                  <a:ext cx="31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endParaRPr lang="zh-CN" altLang="zh-CN" sz="2000">
                    <a:ea typeface="宋体" pitchFamily="2" charset="-122"/>
                  </a:endParaRPr>
                </a:p>
              </p:txBody>
            </p:sp>
          </p:grpSp>
          <p:sp>
            <p:nvSpPr>
              <p:cNvPr id="92224" name="Line 67"/>
              <p:cNvSpPr>
                <a:spLocks noChangeShapeType="1"/>
              </p:cNvSpPr>
              <p:nvPr/>
            </p:nvSpPr>
            <p:spPr bwMode="auto">
              <a:xfrm>
                <a:off x="5284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25" name="Line 68"/>
              <p:cNvSpPr>
                <a:spLocks noChangeShapeType="1"/>
              </p:cNvSpPr>
              <p:nvPr/>
            </p:nvSpPr>
            <p:spPr bwMode="auto">
              <a:xfrm>
                <a:off x="5193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26" name="Text Box 69"/>
              <p:cNvSpPr txBox="1">
                <a:spLocks noChangeArrowheads="1"/>
              </p:cNvSpPr>
              <p:nvPr/>
            </p:nvSpPr>
            <p:spPr bwMode="auto">
              <a:xfrm>
                <a:off x="5193" y="1519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P9</a:t>
                </a:r>
              </a:p>
            </p:txBody>
          </p:sp>
          <p:sp>
            <p:nvSpPr>
              <p:cNvPr id="92227" name="Text Box 70"/>
              <p:cNvSpPr txBox="1">
                <a:spLocks noChangeArrowheads="1"/>
              </p:cNvSpPr>
              <p:nvPr/>
            </p:nvSpPr>
            <p:spPr bwMode="auto">
              <a:xfrm>
                <a:off x="5103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G9</a:t>
                </a:r>
              </a:p>
            </p:txBody>
          </p:sp>
          <p:sp>
            <p:nvSpPr>
              <p:cNvPr id="92228" name="Line 71"/>
              <p:cNvSpPr>
                <a:spLocks noChangeShapeType="1"/>
              </p:cNvSpPr>
              <p:nvPr/>
            </p:nvSpPr>
            <p:spPr bwMode="auto">
              <a:xfrm>
                <a:off x="5011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29" name="Line 72"/>
              <p:cNvSpPr>
                <a:spLocks noChangeShapeType="1"/>
              </p:cNvSpPr>
              <p:nvPr/>
            </p:nvSpPr>
            <p:spPr bwMode="auto">
              <a:xfrm>
                <a:off x="4920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0" name="Text Box 73"/>
              <p:cNvSpPr txBox="1">
                <a:spLocks noChangeArrowheads="1"/>
              </p:cNvSpPr>
              <p:nvPr/>
            </p:nvSpPr>
            <p:spPr bwMode="auto">
              <a:xfrm>
                <a:off x="4920" y="1519"/>
                <a:ext cx="3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P10</a:t>
                </a:r>
              </a:p>
            </p:txBody>
          </p:sp>
          <p:sp>
            <p:nvSpPr>
              <p:cNvPr id="92231" name="Text Box 74"/>
              <p:cNvSpPr txBox="1">
                <a:spLocks noChangeArrowheads="1"/>
              </p:cNvSpPr>
              <p:nvPr/>
            </p:nvSpPr>
            <p:spPr bwMode="auto">
              <a:xfrm>
                <a:off x="4830" y="1746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G10</a:t>
                </a:r>
              </a:p>
            </p:txBody>
          </p:sp>
          <p:sp>
            <p:nvSpPr>
              <p:cNvPr id="92232" name="Line 75"/>
              <p:cNvSpPr>
                <a:spLocks noChangeShapeType="1"/>
              </p:cNvSpPr>
              <p:nvPr/>
            </p:nvSpPr>
            <p:spPr bwMode="auto">
              <a:xfrm>
                <a:off x="4740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3" name="Line 76"/>
              <p:cNvSpPr>
                <a:spLocks noChangeShapeType="1"/>
              </p:cNvSpPr>
              <p:nvPr/>
            </p:nvSpPr>
            <p:spPr bwMode="auto">
              <a:xfrm>
                <a:off x="4649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4" name="Text Box 77"/>
              <p:cNvSpPr txBox="1">
                <a:spLocks noChangeArrowheads="1"/>
              </p:cNvSpPr>
              <p:nvPr/>
            </p:nvSpPr>
            <p:spPr bwMode="auto">
              <a:xfrm>
                <a:off x="4649" y="1519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P11</a:t>
                </a:r>
              </a:p>
            </p:txBody>
          </p:sp>
          <p:sp>
            <p:nvSpPr>
              <p:cNvPr id="92235" name="Text Box 78"/>
              <p:cNvSpPr txBox="1">
                <a:spLocks noChangeArrowheads="1"/>
              </p:cNvSpPr>
              <p:nvPr/>
            </p:nvSpPr>
            <p:spPr bwMode="auto">
              <a:xfrm>
                <a:off x="4559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G11</a:t>
                </a:r>
              </a:p>
            </p:txBody>
          </p:sp>
          <p:sp>
            <p:nvSpPr>
              <p:cNvPr id="92236" name="Line 79"/>
              <p:cNvSpPr>
                <a:spLocks noChangeShapeType="1"/>
              </p:cNvSpPr>
              <p:nvPr/>
            </p:nvSpPr>
            <p:spPr bwMode="auto">
              <a:xfrm>
                <a:off x="4467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7" name="Line 80"/>
              <p:cNvSpPr>
                <a:spLocks noChangeShapeType="1"/>
              </p:cNvSpPr>
              <p:nvPr/>
            </p:nvSpPr>
            <p:spPr bwMode="auto">
              <a:xfrm>
                <a:off x="4376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8" name="Text Box 81"/>
              <p:cNvSpPr txBox="1">
                <a:spLocks noChangeArrowheads="1"/>
              </p:cNvSpPr>
              <p:nvPr/>
            </p:nvSpPr>
            <p:spPr bwMode="auto">
              <a:xfrm>
                <a:off x="4376" y="1519"/>
                <a:ext cx="3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P12</a:t>
                </a:r>
              </a:p>
            </p:txBody>
          </p:sp>
          <p:sp>
            <p:nvSpPr>
              <p:cNvPr id="92239" name="Text Box 82"/>
              <p:cNvSpPr txBox="1">
                <a:spLocks noChangeArrowheads="1"/>
              </p:cNvSpPr>
              <p:nvPr/>
            </p:nvSpPr>
            <p:spPr bwMode="auto">
              <a:xfrm>
                <a:off x="4286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G12</a:t>
                </a:r>
              </a:p>
            </p:txBody>
          </p:sp>
          <p:sp>
            <p:nvSpPr>
              <p:cNvPr id="92240" name="Line 83"/>
              <p:cNvSpPr>
                <a:spLocks noChangeShapeType="1"/>
              </p:cNvSpPr>
              <p:nvPr/>
            </p:nvSpPr>
            <p:spPr bwMode="auto">
              <a:xfrm flipV="1">
                <a:off x="5194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1" name="Text Box 84"/>
              <p:cNvSpPr txBox="1">
                <a:spLocks noChangeArrowheads="1"/>
              </p:cNvSpPr>
              <p:nvPr/>
            </p:nvSpPr>
            <p:spPr bwMode="auto">
              <a:xfrm>
                <a:off x="5058" y="587"/>
                <a:ext cx="4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C9</a:t>
                </a:r>
              </a:p>
            </p:txBody>
          </p:sp>
          <p:sp>
            <p:nvSpPr>
              <p:cNvPr id="92242" name="Line 85"/>
              <p:cNvSpPr>
                <a:spLocks noChangeShapeType="1"/>
              </p:cNvSpPr>
              <p:nvPr/>
            </p:nvSpPr>
            <p:spPr bwMode="auto">
              <a:xfrm flipV="1">
                <a:off x="4966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3" name="Text Box 86"/>
              <p:cNvSpPr txBox="1">
                <a:spLocks noChangeArrowheads="1"/>
              </p:cNvSpPr>
              <p:nvPr/>
            </p:nvSpPr>
            <p:spPr bwMode="auto">
              <a:xfrm>
                <a:off x="4830" y="587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C10</a:t>
                </a:r>
              </a:p>
            </p:txBody>
          </p:sp>
          <p:sp>
            <p:nvSpPr>
              <p:cNvPr id="92244" name="Line 87"/>
              <p:cNvSpPr>
                <a:spLocks noChangeShapeType="1"/>
              </p:cNvSpPr>
              <p:nvPr/>
            </p:nvSpPr>
            <p:spPr bwMode="auto">
              <a:xfrm flipV="1">
                <a:off x="4694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5" name="Text Box 88"/>
              <p:cNvSpPr txBox="1">
                <a:spLocks noChangeArrowheads="1"/>
              </p:cNvSpPr>
              <p:nvPr/>
            </p:nvSpPr>
            <p:spPr bwMode="auto">
              <a:xfrm>
                <a:off x="4558" y="587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C11</a:t>
                </a:r>
              </a:p>
            </p:txBody>
          </p:sp>
          <p:sp>
            <p:nvSpPr>
              <p:cNvPr id="92246" name="Line 89"/>
              <p:cNvSpPr>
                <a:spLocks noChangeShapeType="1"/>
              </p:cNvSpPr>
              <p:nvPr/>
            </p:nvSpPr>
            <p:spPr bwMode="auto">
              <a:xfrm flipV="1">
                <a:off x="4467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7" name="Text Box 90"/>
              <p:cNvSpPr txBox="1">
                <a:spLocks noChangeArrowheads="1"/>
              </p:cNvSpPr>
              <p:nvPr/>
            </p:nvSpPr>
            <p:spPr bwMode="auto">
              <a:xfrm>
                <a:off x="4331" y="587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C12</a:t>
                </a:r>
              </a:p>
            </p:txBody>
          </p:sp>
        </p:grpSp>
        <p:grpSp>
          <p:nvGrpSpPr>
            <p:cNvPr id="9" name="Group 91"/>
            <p:cNvGrpSpPr>
              <a:grpSpLocks/>
            </p:cNvGrpSpPr>
            <p:nvPr/>
          </p:nvGrpSpPr>
          <p:grpSpPr bwMode="auto">
            <a:xfrm>
              <a:off x="2835" y="572"/>
              <a:ext cx="1406" cy="1371"/>
              <a:chOff x="4286" y="587"/>
              <a:chExt cx="1406" cy="1371"/>
            </a:xfrm>
          </p:grpSpPr>
          <p:sp>
            <p:nvSpPr>
              <p:cNvPr id="92194" name="Text Box 92"/>
              <p:cNvSpPr txBox="1">
                <a:spLocks noChangeArrowheads="1"/>
              </p:cNvSpPr>
              <p:nvPr/>
            </p:nvSpPr>
            <p:spPr bwMode="auto">
              <a:xfrm>
                <a:off x="4331" y="1001"/>
                <a:ext cx="998" cy="44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并行进位</a:t>
                </a:r>
              </a:p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网络</a:t>
                </a:r>
              </a:p>
            </p:txBody>
          </p:sp>
          <p:grpSp>
            <p:nvGrpSpPr>
              <p:cNvPr id="10" name="Group 93"/>
              <p:cNvGrpSpPr>
                <a:grpSpLocks/>
              </p:cNvGrpSpPr>
              <p:nvPr/>
            </p:nvGrpSpPr>
            <p:grpSpPr bwMode="auto">
              <a:xfrm>
                <a:off x="5329" y="1162"/>
                <a:ext cx="363" cy="250"/>
                <a:chOff x="5193" y="1162"/>
                <a:chExt cx="363" cy="250"/>
              </a:xfrm>
            </p:grpSpPr>
            <p:sp>
              <p:nvSpPr>
                <p:cNvPr id="92220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5193" y="116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239" y="1162"/>
                  <a:ext cx="31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endParaRPr lang="zh-CN" altLang="zh-CN" sz="2000">
                    <a:ea typeface="宋体" pitchFamily="2" charset="-122"/>
                  </a:endParaRPr>
                </a:p>
              </p:txBody>
            </p:sp>
          </p:grpSp>
          <p:sp>
            <p:nvSpPr>
              <p:cNvPr id="92196" name="Line 96"/>
              <p:cNvSpPr>
                <a:spLocks noChangeShapeType="1"/>
              </p:cNvSpPr>
              <p:nvPr/>
            </p:nvSpPr>
            <p:spPr bwMode="auto">
              <a:xfrm>
                <a:off x="5284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7" name="Line 97"/>
              <p:cNvSpPr>
                <a:spLocks noChangeShapeType="1"/>
              </p:cNvSpPr>
              <p:nvPr/>
            </p:nvSpPr>
            <p:spPr bwMode="auto">
              <a:xfrm>
                <a:off x="5193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8" name="Text Box 98"/>
              <p:cNvSpPr txBox="1">
                <a:spLocks noChangeArrowheads="1"/>
              </p:cNvSpPr>
              <p:nvPr/>
            </p:nvSpPr>
            <p:spPr bwMode="auto">
              <a:xfrm>
                <a:off x="5193" y="1519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P5</a:t>
                </a:r>
              </a:p>
            </p:txBody>
          </p:sp>
          <p:sp>
            <p:nvSpPr>
              <p:cNvPr id="92199" name="Text Box 99"/>
              <p:cNvSpPr txBox="1">
                <a:spLocks noChangeArrowheads="1"/>
              </p:cNvSpPr>
              <p:nvPr/>
            </p:nvSpPr>
            <p:spPr bwMode="auto">
              <a:xfrm>
                <a:off x="5103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G5</a:t>
                </a:r>
              </a:p>
            </p:txBody>
          </p:sp>
          <p:sp>
            <p:nvSpPr>
              <p:cNvPr id="92200" name="Line 100"/>
              <p:cNvSpPr>
                <a:spLocks noChangeShapeType="1"/>
              </p:cNvSpPr>
              <p:nvPr/>
            </p:nvSpPr>
            <p:spPr bwMode="auto">
              <a:xfrm>
                <a:off x="5011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1" name="Line 101"/>
              <p:cNvSpPr>
                <a:spLocks noChangeShapeType="1"/>
              </p:cNvSpPr>
              <p:nvPr/>
            </p:nvSpPr>
            <p:spPr bwMode="auto">
              <a:xfrm>
                <a:off x="4920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2" name="Text Box 102"/>
              <p:cNvSpPr txBox="1">
                <a:spLocks noChangeArrowheads="1"/>
              </p:cNvSpPr>
              <p:nvPr/>
            </p:nvSpPr>
            <p:spPr bwMode="auto">
              <a:xfrm>
                <a:off x="4920" y="1519"/>
                <a:ext cx="3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P6</a:t>
                </a:r>
              </a:p>
            </p:txBody>
          </p:sp>
          <p:sp>
            <p:nvSpPr>
              <p:cNvPr id="92203" name="Text Box 103"/>
              <p:cNvSpPr txBox="1">
                <a:spLocks noChangeArrowheads="1"/>
              </p:cNvSpPr>
              <p:nvPr/>
            </p:nvSpPr>
            <p:spPr bwMode="auto">
              <a:xfrm>
                <a:off x="4830" y="1746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G6</a:t>
                </a:r>
              </a:p>
            </p:txBody>
          </p:sp>
          <p:sp>
            <p:nvSpPr>
              <p:cNvPr id="92204" name="Line 104"/>
              <p:cNvSpPr>
                <a:spLocks noChangeShapeType="1"/>
              </p:cNvSpPr>
              <p:nvPr/>
            </p:nvSpPr>
            <p:spPr bwMode="auto">
              <a:xfrm>
                <a:off x="4740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5" name="Line 105"/>
              <p:cNvSpPr>
                <a:spLocks noChangeShapeType="1"/>
              </p:cNvSpPr>
              <p:nvPr/>
            </p:nvSpPr>
            <p:spPr bwMode="auto">
              <a:xfrm>
                <a:off x="4649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6" name="Text Box 106"/>
              <p:cNvSpPr txBox="1">
                <a:spLocks noChangeArrowheads="1"/>
              </p:cNvSpPr>
              <p:nvPr/>
            </p:nvSpPr>
            <p:spPr bwMode="auto">
              <a:xfrm>
                <a:off x="4649" y="1519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P7</a:t>
                </a:r>
              </a:p>
            </p:txBody>
          </p:sp>
          <p:sp>
            <p:nvSpPr>
              <p:cNvPr id="92207" name="Text Box 107"/>
              <p:cNvSpPr txBox="1">
                <a:spLocks noChangeArrowheads="1"/>
              </p:cNvSpPr>
              <p:nvPr/>
            </p:nvSpPr>
            <p:spPr bwMode="auto">
              <a:xfrm>
                <a:off x="4559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G7</a:t>
                </a:r>
              </a:p>
            </p:txBody>
          </p:sp>
          <p:sp>
            <p:nvSpPr>
              <p:cNvPr id="92208" name="Line 108"/>
              <p:cNvSpPr>
                <a:spLocks noChangeShapeType="1"/>
              </p:cNvSpPr>
              <p:nvPr/>
            </p:nvSpPr>
            <p:spPr bwMode="auto">
              <a:xfrm>
                <a:off x="4467" y="145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9" name="Line 109"/>
              <p:cNvSpPr>
                <a:spLocks noChangeShapeType="1"/>
              </p:cNvSpPr>
              <p:nvPr/>
            </p:nvSpPr>
            <p:spPr bwMode="auto">
              <a:xfrm>
                <a:off x="4376" y="145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0" name="Text Box 110"/>
              <p:cNvSpPr txBox="1">
                <a:spLocks noChangeArrowheads="1"/>
              </p:cNvSpPr>
              <p:nvPr/>
            </p:nvSpPr>
            <p:spPr bwMode="auto">
              <a:xfrm>
                <a:off x="4376" y="1519"/>
                <a:ext cx="3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P8</a:t>
                </a:r>
              </a:p>
            </p:txBody>
          </p:sp>
          <p:sp>
            <p:nvSpPr>
              <p:cNvPr id="92211" name="Text Box 111"/>
              <p:cNvSpPr txBox="1">
                <a:spLocks noChangeArrowheads="1"/>
              </p:cNvSpPr>
              <p:nvPr/>
            </p:nvSpPr>
            <p:spPr bwMode="auto">
              <a:xfrm>
                <a:off x="4286" y="1746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G8</a:t>
                </a:r>
              </a:p>
            </p:txBody>
          </p:sp>
          <p:sp>
            <p:nvSpPr>
              <p:cNvPr id="92212" name="Line 112"/>
              <p:cNvSpPr>
                <a:spLocks noChangeShapeType="1"/>
              </p:cNvSpPr>
              <p:nvPr/>
            </p:nvSpPr>
            <p:spPr bwMode="auto">
              <a:xfrm flipV="1">
                <a:off x="5194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3" name="Text Box 113"/>
              <p:cNvSpPr txBox="1">
                <a:spLocks noChangeArrowheads="1"/>
              </p:cNvSpPr>
              <p:nvPr/>
            </p:nvSpPr>
            <p:spPr bwMode="auto">
              <a:xfrm>
                <a:off x="5058" y="587"/>
                <a:ext cx="4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C5</a:t>
                </a:r>
              </a:p>
            </p:txBody>
          </p:sp>
          <p:sp>
            <p:nvSpPr>
              <p:cNvPr id="92214" name="Line 114"/>
              <p:cNvSpPr>
                <a:spLocks noChangeShapeType="1"/>
              </p:cNvSpPr>
              <p:nvPr/>
            </p:nvSpPr>
            <p:spPr bwMode="auto">
              <a:xfrm flipV="1">
                <a:off x="4966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5" name="Text Box 115"/>
              <p:cNvSpPr txBox="1">
                <a:spLocks noChangeArrowheads="1"/>
              </p:cNvSpPr>
              <p:nvPr/>
            </p:nvSpPr>
            <p:spPr bwMode="auto">
              <a:xfrm>
                <a:off x="4830" y="587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C6</a:t>
                </a:r>
              </a:p>
            </p:txBody>
          </p:sp>
          <p:sp>
            <p:nvSpPr>
              <p:cNvPr id="92216" name="Line 116"/>
              <p:cNvSpPr>
                <a:spLocks noChangeShapeType="1"/>
              </p:cNvSpPr>
              <p:nvPr/>
            </p:nvSpPr>
            <p:spPr bwMode="auto">
              <a:xfrm flipV="1">
                <a:off x="4694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7" name="Text Box 117"/>
              <p:cNvSpPr txBox="1">
                <a:spLocks noChangeArrowheads="1"/>
              </p:cNvSpPr>
              <p:nvPr/>
            </p:nvSpPr>
            <p:spPr bwMode="auto">
              <a:xfrm>
                <a:off x="4558" y="587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C7</a:t>
                </a:r>
              </a:p>
            </p:txBody>
          </p:sp>
          <p:sp>
            <p:nvSpPr>
              <p:cNvPr id="92218" name="Line 118"/>
              <p:cNvSpPr>
                <a:spLocks noChangeShapeType="1"/>
              </p:cNvSpPr>
              <p:nvPr/>
            </p:nvSpPr>
            <p:spPr bwMode="auto">
              <a:xfrm flipV="1">
                <a:off x="4467" y="78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9" name="Text Box 119"/>
              <p:cNvSpPr txBox="1">
                <a:spLocks noChangeArrowheads="1"/>
              </p:cNvSpPr>
              <p:nvPr/>
            </p:nvSpPr>
            <p:spPr bwMode="auto">
              <a:xfrm>
                <a:off x="4331" y="587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itchFamily="2" charset="-122"/>
                  </a:rPr>
                  <a:t>C8</a:t>
                </a:r>
              </a:p>
            </p:txBody>
          </p:sp>
        </p:grpSp>
      </p:grp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179388" y="3605213"/>
            <a:ext cx="8208962" cy="647700"/>
            <a:chOff x="113" y="1026"/>
            <a:chExt cx="5171" cy="408"/>
          </a:xfrm>
        </p:grpSpPr>
        <p:grpSp>
          <p:nvGrpSpPr>
            <p:cNvPr id="12" name="Group 121"/>
            <p:cNvGrpSpPr>
              <a:grpSpLocks/>
            </p:cNvGrpSpPr>
            <p:nvPr/>
          </p:nvGrpSpPr>
          <p:grpSpPr bwMode="auto">
            <a:xfrm>
              <a:off x="4377" y="1026"/>
              <a:ext cx="907" cy="408"/>
              <a:chOff x="3606" y="2160"/>
              <a:chExt cx="907" cy="408"/>
            </a:xfrm>
          </p:grpSpPr>
          <p:sp>
            <p:nvSpPr>
              <p:cNvPr id="1025146" name="Rectangle 122"/>
              <p:cNvSpPr>
                <a:spLocks noChangeArrowheads="1"/>
              </p:cNvSpPr>
              <p:nvPr/>
            </p:nvSpPr>
            <p:spPr bwMode="auto">
              <a:xfrm>
                <a:off x="3606" y="2160"/>
                <a:ext cx="907" cy="408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50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92190" name="Text Box 123"/>
              <p:cNvSpPr txBox="1">
                <a:spLocks noChangeArrowheads="1"/>
              </p:cNvSpPr>
              <p:nvPr/>
            </p:nvSpPr>
            <p:spPr bwMode="auto">
              <a:xfrm>
                <a:off x="3651" y="2205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ea typeface="宋体" pitchFamily="2" charset="-122"/>
                  </a:rPr>
                  <a:t>第一组</a:t>
                </a:r>
              </a:p>
            </p:txBody>
          </p:sp>
        </p:grp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25" y="1026"/>
              <a:ext cx="907" cy="363"/>
              <a:chOff x="3606" y="2160"/>
              <a:chExt cx="907" cy="408"/>
            </a:xfrm>
          </p:grpSpPr>
          <p:sp>
            <p:nvSpPr>
              <p:cNvPr id="1025149" name="Rectangle 125"/>
              <p:cNvSpPr>
                <a:spLocks noChangeArrowheads="1"/>
              </p:cNvSpPr>
              <p:nvPr/>
            </p:nvSpPr>
            <p:spPr bwMode="auto">
              <a:xfrm>
                <a:off x="3606" y="2160"/>
                <a:ext cx="907" cy="408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50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92188" name="Text Box 126"/>
              <p:cNvSpPr txBox="1">
                <a:spLocks noChangeArrowheads="1"/>
              </p:cNvSpPr>
              <p:nvPr/>
            </p:nvSpPr>
            <p:spPr bwMode="auto">
              <a:xfrm>
                <a:off x="3651" y="2205"/>
                <a:ext cx="862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ea typeface="宋体" pitchFamily="2" charset="-122"/>
                  </a:rPr>
                  <a:t>第二组</a:t>
                </a:r>
              </a:p>
            </p:txBody>
          </p:sp>
        </p:grpSp>
        <p:grpSp>
          <p:nvGrpSpPr>
            <p:cNvPr id="14" name="Group 127"/>
            <p:cNvGrpSpPr>
              <a:grpSpLocks/>
            </p:cNvGrpSpPr>
            <p:nvPr/>
          </p:nvGrpSpPr>
          <p:grpSpPr bwMode="auto">
            <a:xfrm>
              <a:off x="1519" y="1026"/>
              <a:ext cx="907" cy="363"/>
              <a:chOff x="3606" y="2160"/>
              <a:chExt cx="907" cy="408"/>
            </a:xfrm>
          </p:grpSpPr>
          <p:sp>
            <p:nvSpPr>
              <p:cNvPr id="1025152" name="Rectangle 128"/>
              <p:cNvSpPr>
                <a:spLocks noChangeArrowheads="1"/>
              </p:cNvSpPr>
              <p:nvPr/>
            </p:nvSpPr>
            <p:spPr bwMode="auto">
              <a:xfrm>
                <a:off x="3606" y="2160"/>
                <a:ext cx="907" cy="408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50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92186" name="Text Box 129"/>
              <p:cNvSpPr txBox="1">
                <a:spLocks noChangeArrowheads="1"/>
              </p:cNvSpPr>
              <p:nvPr/>
            </p:nvSpPr>
            <p:spPr bwMode="auto">
              <a:xfrm>
                <a:off x="3651" y="2205"/>
                <a:ext cx="862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ea typeface="宋体" pitchFamily="2" charset="-122"/>
                  </a:rPr>
                  <a:t>第三组</a:t>
                </a:r>
              </a:p>
            </p:txBody>
          </p:sp>
        </p:grpSp>
        <p:grpSp>
          <p:nvGrpSpPr>
            <p:cNvPr id="15" name="Group 130"/>
            <p:cNvGrpSpPr>
              <a:grpSpLocks/>
            </p:cNvGrpSpPr>
            <p:nvPr/>
          </p:nvGrpSpPr>
          <p:grpSpPr bwMode="auto">
            <a:xfrm>
              <a:off x="113" y="1026"/>
              <a:ext cx="907" cy="363"/>
              <a:chOff x="3606" y="2160"/>
              <a:chExt cx="907" cy="408"/>
            </a:xfrm>
          </p:grpSpPr>
          <p:sp>
            <p:nvSpPr>
              <p:cNvPr id="1025155" name="Rectangle 131"/>
              <p:cNvSpPr>
                <a:spLocks noChangeArrowheads="1"/>
              </p:cNvSpPr>
              <p:nvPr/>
            </p:nvSpPr>
            <p:spPr bwMode="auto">
              <a:xfrm>
                <a:off x="3606" y="2160"/>
                <a:ext cx="907" cy="408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50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92184" name="Text Box 132"/>
              <p:cNvSpPr txBox="1">
                <a:spLocks noChangeArrowheads="1"/>
              </p:cNvSpPr>
              <p:nvPr/>
            </p:nvSpPr>
            <p:spPr bwMode="auto">
              <a:xfrm>
                <a:off x="3651" y="2205"/>
                <a:ext cx="862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ea typeface="宋体" pitchFamily="2" charset="-122"/>
                  </a:rPr>
                  <a:t>第四组</a:t>
                </a:r>
              </a:p>
            </p:txBody>
          </p:sp>
        </p:grpSp>
      </p:grpSp>
      <p:grpSp>
        <p:nvGrpSpPr>
          <p:cNvPr id="16" name="Group 133"/>
          <p:cNvGrpSpPr>
            <a:grpSpLocks/>
          </p:cNvGrpSpPr>
          <p:nvPr/>
        </p:nvGrpSpPr>
        <p:grpSpPr bwMode="auto">
          <a:xfrm>
            <a:off x="2051050" y="3317875"/>
            <a:ext cx="5041900" cy="503238"/>
            <a:chOff x="1292" y="845"/>
            <a:chExt cx="3176" cy="317"/>
          </a:xfrm>
        </p:grpSpPr>
        <p:grpSp>
          <p:nvGrpSpPr>
            <p:cNvPr id="17" name="Group 134"/>
            <p:cNvGrpSpPr>
              <a:grpSpLocks/>
            </p:cNvGrpSpPr>
            <p:nvPr/>
          </p:nvGrpSpPr>
          <p:grpSpPr bwMode="auto">
            <a:xfrm>
              <a:off x="4105" y="845"/>
              <a:ext cx="363" cy="317"/>
              <a:chOff x="4105" y="845"/>
              <a:chExt cx="363" cy="317"/>
            </a:xfrm>
          </p:grpSpPr>
          <p:sp>
            <p:nvSpPr>
              <p:cNvPr id="92177" name="Line 135"/>
              <p:cNvSpPr>
                <a:spLocks noChangeShapeType="1"/>
              </p:cNvSpPr>
              <p:nvPr/>
            </p:nvSpPr>
            <p:spPr bwMode="auto">
              <a:xfrm>
                <a:off x="4105" y="84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8" name="Line 136"/>
              <p:cNvSpPr>
                <a:spLocks noChangeShapeType="1"/>
              </p:cNvSpPr>
              <p:nvPr/>
            </p:nvSpPr>
            <p:spPr bwMode="auto">
              <a:xfrm>
                <a:off x="4105" y="845"/>
                <a:ext cx="0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37"/>
            <p:cNvGrpSpPr>
              <a:grpSpLocks/>
            </p:cNvGrpSpPr>
            <p:nvPr/>
          </p:nvGrpSpPr>
          <p:grpSpPr bwMode="auto">
            <a:xfrm>
              <a:off x="2699" y="845"/>
              <a:ext cx="317" cy="317"/>
              <a:chOff x="4105" y="845"/>
              <a:chExt cx="363" cy="317"/>
            </a:xfrm>
          </p:grpSpPr>
          <p:sp>
            <p:nvSpPr>
              <p:cNvPr id="92175" name="Line 138"/>
              <p:cNvSpPr>
                <a:spLocks noChangeShapeType="1"/>
              </p:cNvSpPr>
              <p:nvPr/>
            </p:nvSpPr>
            <p:spPr bwMode="auto">
              <a:xfrm>
                <a:off x="4105" y="84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6" name="Line 139"/>
              <p:cNvSpPr>
                <a:spLocks noChangeShapeType="1"/>
              </p:cNvSpPr>
              <p:nvPr/>
            </p:nvSpPr>
            <p:spPr bwMode="auto">
              <a:xfrm>
                <a:off x="4105" y="845"/>
                <a:ext cx="0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40"/>
            <p:cNvGrpSpPr>
              <a:grpSpLocks/>
            </p:cNvGrpSpPr>
            <p:nvPr/>
          </p:nvGrpSpPr>
          <p:grpSpPr bwMode="auto">
            <a:xfrm>
              <a:off x="1292" y="845"/>
              <a:ext cx="317" cy="317"/>
              <a:chOff x="4105" y="845"/>
              <a:chExt cx="363" cy="317"/>
            </a:xfrm>
          </p:grpSpPr>
          <p:sp>
            <p:nvSpPr>
              <p:cNvPr id="92173" name="Line 141"/>
              <p:cNvSpPr>
                <a:spLocks noChangeShapeType="1"/>
              </p:cNvSpPr>
              <p:nvPr/>
            </p:nvSpPr>
            <p:spPr bwMode="auto">
              <a:xfrm>
                <a:off x="4105" y="84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4" name="Line 142"/>
              <p:cNvSpPr>
                <a:spLocks noChangeShapeType="1"/>
              </p:cNvSpPr>
              <p:nvPr/>
            </p:nvSpPr>
            <p:spPr bwMode="auto">
              <a:xfrm>
                <a:off x="4105" y="845"/>
                <a:ext cx="0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167" name="Text Box 143"/>
          <p:cNvSpPr txBox="1">
            <a:spLocks noChangeArrowheads="1"/>
          </p:cNvSpPr>
          <p:nvPr/>
        </p:nvSpPr>
        <p:spPr bwMode="auto">
          <a:xfrm>
            <a:off x="323850" y="1125538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33CC"/>
                </a:solidFill>
                <a:latin typeface="黑体" pitchFamily="49" charset="-122"/>
              </a:rPr>
              <a:t>4</a:t>
            </a:r>
            <a:r>
              <a:rPr kumimoji="1" lang="zh-CN" altLang="en-US" sz="3200">
                <a:solidFill>
                  <a:srgbClr val="0033CC"/>
                </a:solidFill>
                <a:latin typeface="黑体" pitchFamily="49" charset="-122"/>
              </a:rPr>
              <a:t>、分组并行进位</a:t>
            </a:r>
            <a:r>
              <a:rPr kumimoji="1" lang="en-US" altLang="zh-CN" sz="3200">
                <a:solidFill>
                  <a:srgbClr val="0033CC"/>
                </a:solidFill>
                <a:latin typeface="黑体" pitchFamily="49" charset="-122"/>
              </a:rPr>
              <a:t>(</a:t>
            </a:r>
            <a:r>
              <a:rPr kumimoji="1" lang="zh-CN" altLang="en-US" sz="3200">
                <a:solidFill>
                  <a:srgbClr val="0033CC"/>
                </a:solidFill>
                <a:latin typeface="黑体" pitchFamily="49" charset="-122"/>
              </a:rPr>
              <a:t>并行进位链</a:t>
            </a:r>
            <a:r>
              <a:rPr kumimoji="1" lang="en-US" altLang="zh-CN" sz="3200">
                <a:solidFill>
                  <a:srgbClr val="0033CC"/>
                </a:solidFill>
                <a:latin typeface="黑体" pitchFamily="49" charset="-122"/>
              </a:rPr>
              <a:t>)</a:t>
            </a:r>
          </a:p>
        </p:txBody>
      </p:sp>
      <p:sp>
        <p:nvSpPr>
          <p:cNvPr id="1025168" name="Text Box 144"/>
          <p:cNvSpPr txBox="1">
            <a:spLocks noChangeArrowheads="1"/>
          </p:cNvSpPr>
          <p:nvPr/>
        </p:nvSpPr>
        <p:spPr bwMode="auto">
          <a:xfrm>
            <a:off x="144463" y="1773238"/>
            <a:ext cx="7596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黑体" pitchFamily="49" charset="-122"/>
              </a:rPr>
              <a:t>（</a:t>
            </a:r>
            <a:r>
              <a:rPr lang="en-US" altLang="zh-CN">
                <a:solidFill>
                  <a:srgbClr val="FF0066"/>
                </a:solidFill>
                <a:latin typeface="黑体" pitchFamily="49" charset="-122"/>
              </a:rPr>
              <a:t>1</a:t>
            </a:r>
            <a:r>
              <a:rPr lang="zh-CN" altLang="en-US">
                <a:solidFill>
                  <a:srgbClr val="FF0066"/>
                </a:solidFill>
                <a:latin typeface="黑体" pitchFamily="49" charset="-122"/>
              </a:rPr>
              <a:t>）组内并行，组间串行的进位链</a:t>
            </a:r>
          </a:p>
        </p:txBody>
      </p:sp>
      <p:sp>
        <p:nvSpPr>
          <p:cNvPr id="92169" name="Rectangle 145"/>
          <p:cNvSpPr>
            <a:spLocks noChangeArrowheads="1"/>
          </p:cNvSpPr>
          <p:nvPr/>
        </p:nvSpPr>
        <p:spPr bwMode="auto">
          <a:xfrm>
            <a:off x="530225" y="44450"/>
            <a:ext cx="836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762000"/>
            <a:r>
              <a:rPr kumimoji="1" lang="zh-CN" altLang="en-US" sz="4000">
                <a:latin typeface="隶书" pitchFamily="49" charset="-122"/>
                <a:ea typeface="隶书" pitchFamily="49" charset="-122"/>
              </a:rPr>
              <a:t>超前（并行、先行）进位加法器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6" grpId="0"/>
      <p:bldP spid="102516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553075"/>
            <a:ext cx="8496300" cy="477838"/>
          </a:xfrm>
          <a:noFill/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en-US" altLang="zh-CN" sz="280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位分组并行进位加法器（组内并行，组间串行）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30225" y="44450"/>
            <a:ext cx="836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762000"/>
            <a:r>
              <a:rPr kumimoji="1" lang="zh-CN" altLang="en-US" sz="4400">
                <a:latin typeface="隶书" pitchFamily="49" charset="-122"/>
                <a:ea typeface="隶书" pitchFamily="49" charset="-122"/>
              </a:rPr>
              <a:t>分组并行进位的加法器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8" y="1208088"/>
            <a:ext cx="8723312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863600" y="1284288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黑体" pitchFamily="49" charset="-122"/>
              </a:rPr>
              <a:t>F</a:t>
            </a:r>
            <a:r>
              <a:rPr lang="en-US" altLang="zh-CN" baseline="-25000">
                <a:latin typeface="黑体" pitchFamily="49" charset="-122"/>
              </a:rPr>
              <a:t>16</a:t>
            </a:r>
            <a:r>
              <a:rPr lang="en-US" altLang="zh-CN">
                <a:latin typeface="黑体" pitchFamily="49" charset="-122"/>
              </a:rPr>
              <a:t>   F</a:t>
            </a:r>
            <a:r>
              <a:rPr lang="en-US" altLang="zh-CN" baseline="-25000">
                <a:latin typeface="黑体" pitchFamily="49" charset="-122"/>
              </a:rPr>
              <a:t>13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698750" y="126841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黑体" pitchFamily="49" charset="-122"/>
              </a:rPr>
              <a:t>F</a:t>
            </a:r>
            <a:r>
              <a:rPr lang="en-US" altLang="zh-CN" baseline="-25000">
                <a:latin typeface="黑体" pitchFamily="49" charset="-122"/>
              </a:rPr>
              <a:t>12</a:t>
            </a:r>
            <a:r>
              <a:rPr lang="en-US" altLang="zh-CN">
                <a:latin typeface="黑体" pitchFamily="49" charset="-122"/>
              </a:rPr>
              <a:t>   F</a:t>
            </a:r>
            <a:r>
              <a:rPr lang="en-US" altLang="zh-CN" baseline="-25000">
                <a:latin typeface="黑体" pitchFamily="49" charset="-122"/>
              </a:rPr>
              <a:t>9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714875" y="1284288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黑体" pitchFamily="49" charset="-122"/>
              </a:rPr>
              <a:t>F</a:t>
            </a:r>
            <a:r>
              <a:rPr lang="en-US" altLang="zh-CN" baseline="-25000">
                <a:latin typeface="黑体" pitchFamily="49" charset="-122"/>
              </a:rPr>
              <a:t>8</a:t>
            </a:r>
            <a:r>
              <a:rPr lang="en-US" altLang="zh-CN">
                <a:latin typeface="黑体" pitchFamily="49" charset="-122"/>
              </a:rPr>
              <a:t>    F</a:t>
            </a:r>
            <a:r>
              <a:rPr lang="en-US" altLang="zh-CN" baseline="-25000">
                <a:latin typeface="黑体" pitchFamily="49" charset="-122"/>
              </a:rPr>
              <a:t>5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588125" y="1284288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黑体" pitchFamily="49" charset="-122"/>
              </a:rPr>
              <a:t>F</a:t>
            </a:r>
            <a:r>
              <a:rPr lang="en-US" altLang="zh-CN" baseline="-25000">
                <a:latin typeface="黑体" pitchFamily="49" charset="-122"/>
              </a:rPr>
              <a:t>4</a:t>
            </a:r>
            <a:r>
              <a:rPr lang="en-US" altLang="zh-CN">
                <a:latin typeface="黑体" pitchFamily="49" charset="-122"/>
              </a:rPr>
              <a:t>    F</a:t>
            </a:r>
            <a:r>
              <a:rPr lang="en-US" altLang="zh-CN" baseline="-25000">
                <a:latin typeface="黑体" pitchFamily="49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44463" y="1068388"/>
            <a:ext cx="7019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</a:rPr>
              <a:t>（</a:t>
            </a:r>
            <a:r>
              <a:rPr lang="en-US" altLang="zh-CN">
                <a:solidFill>
                  <a:srgbClr val="FF0066"/>
                </a:solidFill>
              </a:rPr>
              <a:t>2</a:t>
            </a:r>
            <a:r>
              <a:rPr lang="zh-CN" altLang="en-US">
                <a:solidFill>
                  <a:srgbClr val="FF0066"/>
                </a:solidFill>
              </a:rPr>
              <a:t>）组内并行，组间并行的进位链</a:t>
            </a:r>
          </a:p>
        </p:txBody>
      </p:sp>
      <p:sp>
        <p:nvSpPr>
          <p:cNvPr id="1027075" name="Text Box 3"/>
          <p:cNvSpPr txBox="1">
            <a:spLocks noChangeArrowheads="1"/>
          </p:cNvSpPr>
          <p:nvPr/>
        </p:nvSpPr>
        <p:spPr bwMode="auto">
          <a:xfrm>
            <a:off x="647700" y="1628775"/>
            <a:ext cx="763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en-US" altLang="zh-CN"/>
              <a:t>C</a:t>
            </a:r>
            <a:r>
              <a:rPr kumimoji="1" lang="en-US" altLang="zh-CN" baseline="-25000"/>
              <a:t>4</a:t>
            </a:r>
            <a:r>
              <a:rPr kumimoji="1" lang="en-US" altLang="zh-CN"/>
              <a:t> = G</a:t>
            </a:r>
            <a:r>
              <a:rPr kumimoji="1" lang="en-US" altLang="zh-CN" baseline="-25000"/>
              <a:t>4</a:t>
            </a:r>
            <a:r>
              <a:rPr kumimoji="1" lang="en-US" altLang="zh-CN"/>
              <a:t>+ P</a:t>
            </a:r>
            <a:r>
              <a:rPr kumimoji="1" lang="en-US" altLang="zh-CN" baseline="-25000"/>
              <a:t>4</a:t>
            </a:r>
            <a:r>
              <a:rPr kumimoji="1" lang="en-US" altLang="zh-CN"/>
              <a:t>G</a:t>
            </a:r>
            <a:r>
              <a:rPr kumimoji="1" lang="en-US" altLang="zh-CN" baseline="-25000"/>
              <a:t>3</a:t>
            </a:r>
            <a:r>
              <a:rPr kumimoji="1" lang="en-US" altLang="zh-CN"/>
              <a:t>+ P</a:t>
            </a:r>
            <a:r>
              <a:rPr kumimoji="1" lang="en-US" altLang="zh-CN" baseline="-25000"/>
              <a:t>4</a:t>
            </a:r>
            <a:r>
              <a:rPr kumimoji="1" lang="en-US" altLang="zh-CN"/>
              <a:t>P</a:t>
            </a:r>
            <a:r>
              <a:rPr kumimoji="1" lang="en-US" altLang="zh-CN" baseline="-25000"/>
              <a:t>3</a:t>
            </a:r>
            <a:r>
              <a:rPr kumimoji="1" lang="en-US" altLang="zh-CN"/>
              <a:t>G</a:t>
            </a:r>
            <a:r>
              <a:rPr kumimoji="1" lang="en-US" altLang="zh-CN" baseline="-25000"/>
              <a:t>2</a:t>
            </a:r>
            <a:r>
              <a:rPr kumimoji="1" lang="en-US" altLang="zh-CN"/>
              <a:t>+P</a:t>
            </a:r>
            <a:r>
              <a:rPr kumimoji="1" lang="en-US" altLang="zh-CN" baseline="-25000"/>
              <a:t>4</a:t>
            </a:r>
            <a:r>
              <a:rPr kumimoji="1" lang="en-US" altLang="zh-CN"/>
              <a:t>P</a:t>
            </a:r>
            <a:r>
              <a:rPr kumimoji="1" lang="en-US" altLang="zh-CN" baseline="-25000"/>
              <a:t>3</a:t>
            </a:r>
            <a:r>
              <a:rPr kumimoji="1" lang="en-US" altLang="zh-CN"/>
              <a:t>P</a:t>
            </a:r>
            <a:r>
              <a:rPr kumimoji="1" lang="en-US" altLang="zh-CN" baseline="-25000"/>
              <a:t>2</a:t>
            </a:r>
            <a:r>
              <a:rPr kumimoji="1" lang="en-US" altLang="zh-CN"/>
              <a:t>G</a:t>
            </a:r>
            <a:r>
              <a:rPr kumimoji="1" lang="en-US" altLang="zh-CN" baseline="-25000"/>
              <a:t>1</a:t>
            </a:r>
            <a:r>
              <a:rPr kumimoji="1" lang="en-US" altLang="zh-CN"/>
              <a:t>+P</a:t>
            </a:r>
            <a:r>
              <a:rPr kumimoji="1" lang="en-US" altLang="zh-CN" baseline="-25000"/>
              <a:t>4</a:t>
            </a:r>
            <a:r>
              <a:rPr kumimoji="1" lang="en-US" altLang="zh-CN"/>
              <a:t>P</a:t>
            </a:r>
            <a:r>
              <a:rPr kumimoji="1" lang="en-US" altLang="zh-CN" baseline="-25000"/>
              <a:t>3</a:t>
            </a:r>
            <a:r>
              <a:rPr kumimoji="1" lang="en-US" altLang="zh-CN"/>
              <a:t>P</a:t>
            </a:r>
            <a:r>
              <a:rPr kumimoji="1" lang="en-US" altLang="zh-CN" baseline="-25000"/>
              <a:t>2</a:t>
            </a:r>
            <a:r>
              <a:rPr kumimoji="1" lang="en-US" altLang="zh-CN"/>
              <a:t>P</a:t>
            </a:r>
            <a:r>
              <a:rPr kumimoji="1" lang="en-US" altLang="zh-CN" baseline="-25000"/>
              <a:t>1</a:t>
            </a:r>
            <a:r>
              <a:rPr kumimoji="1" lang="en-US" altLang="zh-CN"/>
              <a:t>C</a:t>
            </a:r>
            <a:r>
              <a:rPr kumimoji="1" lang="en-US" altLang="zh-CN" baseline="-25000"/>
              <a:t>0</a:t>
            </a:r>
            <a:r>
              <a:rPr kumimoji="1" lang="en-US" altLang="zh-CN"/>
              <a:t>      </a:t>
            </a:r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395288" y="2312988"/>
            <a:ext cx="7705725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10000"/>
              </a:spcBef>
            </a:pPr>
            <a:r>
              <a:rPr lang="zh-CN" altLang="en-US"/>
              <a:t>记：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kumimoji="1" lang="en-US" altLang="zh-CN">
                <a:solidFill>
                  <a:srgbClr val="FF0000"/>
                </a:solidFill>
              </a:rPr>
              <a:t>G</a:t>
            </a:r>
            <a:r>
              <a:rPr kumimoji="1" lang="en-US" altLang="zh-CN" baseline="-25000">
                <a:solidFill>
                  <a:srgbClr val="FF0000"/>
                </a:solidFill>
              </a:rPr>
              <a:t>4</a:t>
            </a:r>
            <a:r>
              <a:rPr kumimoji="1" lang="en-US" altLang="zh-CN">
                <a:solidFill>
                  <a:srgbClr val="FF0000"/>
                </a:solidFill>
              </a:rPr>
              <a:t>+ P</a:t>
            </a:r>
            <a:r>
              <a:rPr kumimoji="1" lang="en-US" altLang="zh-CN" baseline="-25000">
                <a:solidFill>
                  <a:srgbClr val="FF0000"/>
                </a:solidFill>
              </a:rPr>
              <a:t>4</a:t>
            </a:r>
            <a:r>
              <a:rPr kumimoji="1" lang="en-US" altLang="zh-CN">
                <a:solidFill>
                  <a:srgbClr val="FF0000"/>
                </a:solidFill>
              </a:rPr>
              <a:t>G</a:t>
            </a:r>
            <a:r>
              <a:rPr kumimoji="1" lang="en-US" altLang="zh-CN" baseline="-25000">
                <a:solidFill>
                  <a:srgbClr val="FF0000"/>
                </a:solidFill>
              </a:rPr>
              <a:t>3</a:t>
            </a:r>
            <a:r>
              <a:rPr kumimoji="1" lang="en-US" altLang="zh-CN">
                <a:solidFill>
                  <a:srgbClr val="FF0000"/>
                </a:solidFill>
              </a:rPr>
              <a:t>+ P</a:t>
            </a:r>
            <a:r>
              <a:rPr kumimoji="1" lang="en-US" altLang="zh-CN" baseline="-25000">
                <a:solidFill>
                  <a:srgbClr val="FF0000"/>
                </a:solidFill>
              </a:rPr>
              <a:t>4</a:t>
            </a:r>
            <a:r>
              <a:rPr kumimoji="1" lang="en-US" altLang="zh-CN">
                <a:solidFill>
                  <a:srgbClr val="FF0000"/>
                </a:solidFill>
              </a:rPr>
              <a:t>P</a:t>
            </a:r>
            <a:r>
              <a:rPr kumimoji="1" lang="en-US" altLang="zh-CN" baseline="-25000">
                <a:solidFill>
                  <a:srgbClr val="FF0000"/>
                </a:solidFill>
              </a:rPr>
              <a:t>3</a:t>
            </a:r>
            <a:r>
              <a:rPr kumimoji="1" lang="en-US" altLang="zh-CN">
                <a:solidFill>
                  <a:srgbClr val="FF0000"/>
                </a:solidFill>
              </a:rPr>
              <a:t>G</a:t>
            </a:r>
            <a:r>
              <a:rPr kumimoji="1" lang="en-US" altLang="zh-CN" baseline="-25000">
                <a:solidFill>
                  <a:srgbClr val="FF0000"/>
                </a:solidFill>
              </a:rPr>
              <a:t>2</a:t>
            </a:r>
            <a:r>
              <a:rPr kumimoji="1" lang="en-US" altLang="zh-CN">
                <a:solidFill>
                  <a:srgbClr val="FF0000"/>
                </a:solidFill>
              </a:rPr>
              <a:t>+P</a:t>
            </a:r>
            <a:r>
              <a:rPr kumimoji="1" lang="en-US" altLang="zh-CN" baseline="-25000">
                <a:solidFill>
                  <a:srgbClr val="FF0000"/>
                </a:solidFill>
              </a:rPr>
              <a:t>4</a:t>
            </a:r>
            <a:r>
              <a:rPr kumimoji="1" lang="en-US" altLang="zh-CN">
                <a:solidFill>
                  <a:srgbClr val="FF0000"/>
                </a:solidFill>
              </a:rPr>
              <a:t>P</a:t>
            </a:r>
            <a:r>
              <a:rPr kumimoji="1" lang="en-US" altLang="zh-CN" baseline="-25000">
                <a:solidFill>
                  <a:srgbClr val="FF0000"/>
                </a:solidFill>
              </a:rPr>
              <a:t>3</a:t>
            </a:r>
            <a:r>
              <a:rPr kumimoji="1" lang="en-US" altLang="zh-CN">
                <a:solidFill>
                  <a:srgbClr val="FF0000"/>
                </a:solidFill>
              </a:rPr>
              <a:t>P</a:t>
            </a:r>
            <a:r>
              <a:rPr kumimoji="1" lang="en-US" altLang="zh-CN" baseline="-25000">
                <a:solidFill>
                  <a:srgbClr val="FF0000"/>
                </a:solidFill>
              </a:rPr>
              <a:t>2</a:t>
            </a:r>
            <a:r>
              <a:rPr kumimoji="1" lang="en-US" altLang="zh-CN">
                <a:solidFill>
                  <a:srgbClr val="FF0000"/>
                </a:solidFill>
              </a:rPr>
              <a:t>G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        T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= P</a:t>
            </a:r>
            <a:r>
              <a:rPr kumimoji="1" lang="en-US" altLang="zh-CN" baseline="-25000">
                <a:solidFill>
                  <a:srgbClr val="FF0000"/>
                </a:solidFill>
              </a:rPr>
              <a:t>4</a:t>
            </a:r>
            <a:r>
              <a:rPr kumimoji="1" lang="en-US" altLang="zh-CN">
                <a:solidFill>
                  <a:srgbClr val="FF0000"/>
                </a:solidFill>
              </a:rPr>
              <a:t>P</a:t>
            </a:r>
            <a:r>
              <a:rPr kumimoji="1" lang="en-US" altLang="zh-CN" baseline="-25000">
                <a:solidFill>
                  <a:srgbClr val="FF0000"/>
                </a:solidFill>
              </a:rPr>
              <a:t>3</a:t>
            </a:r>
            <a:r>
              <a:rPr kumimoji="1" lang="en-US" altLang="zh-CN">
                <a:solidFill>
                  <a:srgbClr val="FF0000"/>
                </a:solidFill>
              </a:rPr>
              <a:t>P</a:t>
            </a:r>
            <a:r>
              <a:rPr kumimoji="1" lang="en-US" altLang="zh-CN" baseline="-25000">
                <a:solidFill>
                  <a:srgbClr val="FF0000"/>
                </a:solidFill>
              </a:rPr>
              <a:t>2</a:t>
            </a:r>
            <a:r>
              <a:rPr kumimoji="1" lang="en-US" altLang="zh-CN">
                <a:solidFill>
                  <a:srgbClr val="FF0000"/>
                </a:solidFill>
              </a:rPr>
              <a:t>P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/>
              <a:t>则，</a:t>
            </a:r>
            <a:r>
              <a:rPr kumimoji="1" lang="en-US" altLang="zh-CN">
                <a:solidFill>
                  <a:srgbClr val="0033CC"/>
                </a:solidFill>
              </a:rPr>
              <a:t>C</a:t>
            </a:r>
            <a:r>
              <a:rPr kumimoji="1" lang="en-US" altLang="zh-CN" baseline="-25000">
                <a:solidFill>
                  <a:srgbClr val="0033CC"/>
                </a:solidFill>
              </a:rPr>
              <a:t>4</a:t>
            </a:r>
            <a:r>
              <a:rPr kumimoji="1" lang="en-US" altLang="zh-CN">
                <a:solidFill>
                  <a:srgbClr val="0033CC"/>
                </a:solidFill>
              </a:rPr>
              <a:t> = D</a:t>
            </a:r>
            <a:r>
              <a:rPr lang="en-US" altLang="zh-CN" baseline="-25000">
                <a:solidFill>
                  <a:srgbClr val="0033CC"/>
                </a:solidFill>
              </a:rPr>
              <a:t>1</a:t>
            </a:r>
            <a:r>
              <a:rPr lang="en-US" altLang="zh-CN">
                <a:solidFill>
                  <a:srgbClr val="0033CC"/>
                </a:solidFill>
              </a:rPr>
              <a:t>+T</a:t>
            </a:r>
            <a:r>
              <a:rPr lang="en-US" altLang="zh-CN" baseline="-25000">
                <a:solidFill>
                  <a:srgbClr val="0033CC"/>
                </a:solidFill>
              </a:rPr>
              <a:t>1</a:t>
            </a:r>
            <a:r>
              <a:rPr lang="en-US" altLang="zh-CN">
                <a:solidFill>
                  <a:srgbClr val="0033CC"/>
                </a:solidFill>
              </a:rPr>
              <a:t>C</a:t>
            </a:r>
            <a:r>
              <a:rPr lang="en-US" altLang="zh-CN" baseline="-2500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027077" name="Text Box 5"/>
          <p:cNvSpPr txBox="1">
            <a:spLocks noChangeArrowheads="1"/>
          </p:cNvSpPr>
          <p:nvPr/>
        </p:nvSpPr>
        <p:spPr bwMode="auto">
          <a:xfrm>
            <a:off x="360363" y="3860800"/>
            <a:ext cx="84963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zh-CN" altLang="en-US"/>
              <a:t>同理，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/>
              <a:t>C</a:t>
            </a:r>
            <a:r>
              <a:rPr lang="en-US" altLang="zh-CN" baseline="-25000"/>
              <a:t>8</a:t>
            </a:r>
            <a:r>
              <a:rPr lang="en-US" altLang="zh-CN"/>
              <a:t>= D</a:t>
            </a:r>
            <a:r>
              <a:rPr lang="en-US" altLang="zh-CN" baseline="-25000"/>
              <a:t>2</a:t>
            </a:r>
            <a:r>
              <a:rPr lang="en-US" altLang="zh-CN"/>
              <a:t>+T</a:t>
            </a:r>
            <a:r>
              <a:rPr lang="en-US" altLang="zh-CN" baseline="-25000"/>
              <a:t>2</a:t>
            </a:r>
            <a:r>
              <a:rPr lang="en-US" altLang="zh-CN"/>
              <a:t>C</a:t>
            </a:r>
            <a:r>
              <a:rPr lang="en-US" altLang="zh-CN" baseline="-25000"/>
              <a:t>4</a:t>
            </a:r>
            <a:r>
              <a:rPr lang="en-US" altLang="zh-CN"/>
              <a:t>= D</a:t>
            </a:r>
            <a:r>
              <a:rPr lang="en-US" altLang="zh-CN" baseline="-25000"/>
              <a:t>2</a:t>
            </a:r>
            <a:r>
              <a:rPr lang="en-US" altLang="zh-CN"/>
              <a:t>+T</a:t>
            </a:r>
            <a:r>
              <a:rPr lang="en-US" altLang="zh-CN" baseline="-25000"/>
              <a:t>2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en-US" altLang="zh-CN"/>
              <a:t>+T</a:t>
            </a:r>
            <a:r>
              <a:rPr lang="en-US" altLang="zh-CN" baseline="-25000"/>
              <a:t>2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en-US" altLang="zh-CN">
                <a:solidFill>
                  <a:srgbClr val="FF0066"/>
                </a:solidFill>
              </a:rPr>
              <a:t>C</a:t>
            </a:r>
            <a:r>
              <a:rPr lang="en-US" altLang="zh-CN" baseline="-25000">
                <a:solidFill>
                  <a:srgbClr val="FF0066"/>
                </a:solidFill>
              </a:rPr>
              <a:t>0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/>
              <a:t>C</a:t>
            </a:r>
            <a:r>
              <a:rPr lang="en-US" altLang="zh-CN" baseline="-25000"/>
              <a:t>12</a:t>
            </a:r>
            <a:r>
              <a:rPr lang="en-US" altLang="zh-CN"/>
              <a:t>= D</a:t>
            </a:r>
            <a:r>
              <a:rPr lang="en-US" altLang="zh-CN" baseline="-25000"/>
              <a:t>3</a:t>
            </a:r>
            <a:r>
              <a:rPr lang="en-US" altLang="zh-CN"/>
              <a:t>+T</a:t>
            </a:r>
            <a:r>
              <a:rPr lang="en-US" altLang="zh-CN" baseline="-25000"/>
              <a:t>3</a:t>
            </a:r>
            <a:r>
              <a:rPr lang="en-US" altLang="zh-CN"/>
              <a:t>C</a:t>
            </a:r>
            <a:r>
              <a:rPr lang="en-US" altLang="zh-CN" baseline="-25000"/>
              <a:t>8</a:t>
            </a:r>
            <a:r>
              <a:rPr lang="en-US" altLang="zh-CN"/>
              <a:t>=D</a:t>
            </a:r>
            <a:r>
              <a:rPr lang="en-US" altLang="zh-CN" baseline="-25000"/>
              <a:t>3</a:t>
            </a:r>
            <a:r>
              <a:rPr lang="en-US" altLang="zh-CN"/>
              <a:t>+T</a:t>
            </a:r>
            <a:r>
              <a:rPr lang="en-US" altLang="zh-CN" baseline="-25000"/>
              <a:t>3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en-US" altLang="zh-CN"/>
              <a:t>+T</a:t>
            </a:r>
            <a:r>
              <a:rPr lang="en-US" altLang="zh-CN" baseline="-25000"/>
              <a:t>3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en-US" altLang="zh-CN"/>
              <a:t>+T</a:t>
            </a:r>
            <a:r>
              <a:rPr lang="en-US" altLang="zh-CN" baseline="-25000"/>
              <a:t>3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en-US" altLang="zh-CN">
                <a:solidFill>
                  <a:srgbClr val="FF0066"/>
                </a:solidFill>
              </a:rPr>
              <a:t>C</a:t>
            </a:r>
            <a:r>
              <a:rPr lang="en-US" altLang="zh-CN" baseline="-25000">
                <a:solidFill>
                  <a:srgbClr val="FF0066"/>
                </a:solidFill>
              </a:rPr>
              <a:t>0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/>
              <a:t>C</a:t>
            </a:r>
            <a:r>
              <a:rPr lang="en-US" altLang="zh-CN" baseline="-25000"/>
              <a:t>16</a:t>
            </a:r>
            <a:r>
              <a:rPr lang="en-US" altLang="zh-CN"/>
              <a:t>= D</a:t>
            </a:r>
            <a:r>
              <a:rPr lang="en-US" altLang="zh-CN" baseline="-25000"/>
              <a:t>4</a:t>
            </a:r>
            <a:r>
              <a:rPr lang="en-US" altLang="zh-CN"/>
              <a:t>+T</a:t>
            </a:r>
            <a:r>
              <a:rPr lang="en-US" altLang="zh-CN" baseline="-25000"/>
              <a:t>4</a:t>
            </a:r>
            <a:r>
              <a:rPr lang="en-US" altLang="zh-CN"/>
              <a:t>C</a:t>
            </a:r>
            <a:r>
              <a:rPr lang="en-US" altLang="zh-CN" baseline="-25000"/>
              <a:t>12</a:t>
            </a:r>
            <a:r>
              <a:rPr lang="en-US" altLang="zh-CN"/>
              <a:t>= D</a:t>
            </a:r>
            <a:r>
              <a:rPr lang="en-US" altLang="zh-CN" baseline="-25000"/>
              <a:t>4</a:t>
            </a:r>
            <a:r>
              <a:rPr lang="en-US" altLang="zh-CN"/>
              <a:t>+T</a:t>
            </a:r>
            <a:r>
              <a:rPr lang="en-US" altLang="zh-CN" baseline="-25000"/>
              <a:t>4</a:t>
            </a:r>
            <a:r>
              <a:rPr lang="en-US" altLang="zh-CN"/>
              <a:t>D</a:t>
            </a:r>
            <a:r>
              <a:rPr lang="en-US" altLang="zh-CN" baseline="-25000"/>
              <a:t>3</a:t>
            </a:r>
            <a:r>
              <a:rPr lang="en-US" altLang="zh-CN"/>
              <a:t>+T</a:t>
            </a:r>
            <a:r>
              <a:rPr lang="en-US" altLang="zh-CN" baseline="-25000"/>
              <a:t>4</a:t>
            </a:r>
            <a:r>
              <a:rPr lang="en-US" altLang="zh-CN"/>
              <a:t>D</a:t>
            </a:r>
            <a:r>
              <a:rPr lang="en-US" altLang="zh-CN" baseline="-25000"/>
              <a:t>3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en-US" altLang="zh-CN"/>
              <a:t>+T</a:t>
            </a:r>
            <a:r>
              <a:rPr lang="en-US" altLang="zh-CN" baseline="-25000"/>
              <a:t>4</a:t>
            </a:r>
            <a:r>
              <a:rPr lang="en-US" altLang="zh-CN"/>
              <a:t>T</a:t>
            </a:r>
            <a:r>
              <a:rPr lang="en-US" altLang="zh-CN" baseline="-25000"/>
              <a:t>3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en-US" altLang="zh-CN"/>
              <a:t>+T</a:t>
            </a:r>
            <a:r>
              <a:rPr lang="en-US" altLang="zh-CN" baseline="-25000"/>
              <a:t>4</a:t>
            </a:r>
            <a:r>
              <a:rPr lang="en-US" altLang="zh-CN"/>
              <a:t>T</a:t>
            </a:r>
            <a:r>
              <a:rPr lang="en-US" altLang="zh-CN" baseline="-25000"/>
              <a:t>3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en-US" altLang="zh-CN">
                <a:solidFill>
                  <a:srgbClr val="FF0066"/>
                </a:solidFill>
              </a:rPr>
              <a:t>C</a:t>
            </a:r>
            <a:r>
              <a:rPr lang="en-US" altLang="zh-CN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30225" y="44450"/>
            <a:ext cx="836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762000"/>
            <a:r>
              <a:rPr kumimoji="1" lang="zh-CN" altLang="en-US" sz="4400">
                <a:latin typeface="隶书" pitchFamily="49" charset="-122"/>
                <a:ea typeface="隶书" pitchFamily="49" charset="-122"/>
              </a:rPr>
              <a:t>分组并行进位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5" grpId="0"/>
      <p:bldP spid="1027076" grpId="0"/>
      <p:bldP spid="10270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补码定义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990600" y="10287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1030288" y="2971800"/>
            <a:ext cx="194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为真值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3733800" y="2971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为整数的位数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1447800"/>
            <a:ext cx="7458075" cy="1311275"/>
            <a:chOff x="624" y="912"/>
            <a:chExt cx="4698" cy="826"/>
          </a:xfrm>
        </p:grpSpPr>
        <p:sp>
          <p:nvSpPr>
            <p:cNvPr id="688135" name="Text Box 7"/>
            <p:cNvSpPr txBox="1">
              <a:spLocks noChangeArrowheads="1"/>
            </p:cNvSpPr>
            <p:nvPr/>
          </p:nvSpPr>
          <p:spPr bwMode="auto">
            <a:xfrm>
              <a:off x="624" y="1152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88136" name="Text Box 8"/>
            <p:cNvSpPr txBox="1">
              <a:spLocks noChangeArrowheads="1"/>
            </p:cNvSpPr>
            <p:nvPr/>
          </p:nvSpPr>
          <p:spPr bwMode="auto">
            <a:xfrm>
              <a:off x="1567" y="912"/>
              <a:ext cx="27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0，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＞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≥</a:t>
              </a:r>
              <a:r>
                <a:rPr lang="en-US" altLang="zh-CN" sz="2800">
                  <a:latin typeface="Times New Roman" pitchFamily="18" charset="0"/>
                </a:rPr>
                <a:t>  0</a:t>
              </a:r>
            </a:p>
          </p:txBody>
        </p:sp>
        <p:sp>
          <p:nvSpPr>
            <p:cNvPr id="688137" name="Text Box 9"/>
            <p:cNvSpPr txBox="1">
              <a:spLocks noChangeArrowheads="1"/>
            </p:cNvSpPr>
            <p:nvPr/>
          </p:nvSpPr>
          <p:spPr bwMode="auto">
            <a:xfrm>
              <a:off x="1577" y="1411"/>
              <a:ext cx="3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0 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＞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≥</a:t>
              </a:r>
              <a:r>
                <a:rPr lang="en-US" altLang="zh-CN" sz="2800">
                  <a:latin typeface="Times New Roman" pitchFamily="18" charset="0"/>
                </a:rPr>
                <a:t>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（mod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8138" name="AutoShape 10"/>
            <p:cNvSpPr>
              <a:spLocks/>
            </p:cNvSpPr>
            <p:nvPr/>
          </p:nvSpPr>
          <p:spPr bwMode="auto">
            <a:xfrm>
              <a:off x="1392" y="1026"/>
              <a:ext cx="144" cy="616"/>
            </a:xfrm>
            <a:prstGeom prst="leftBrace">
              <a:avLst>
                <a:gd name="adj1" fmla="val 3564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>
              <a:off x="3663" y="15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8140" name="Text Box 12"/>
          <p:cNvSpPr txBox="1">
            <a:spLocks noChangeArrowheads="1"/>
          </p:cNvSpPr>
          <p:nvPr/>
        </p:nvSpPr>
        <p:spPr bwMode="auto">
          <a:xfrm>
            <a:off x="1058863" y="37338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88141" name="Text Box 13"/>
          <p:cNvSpPr txBox="1">
            <a:spLocks noChangeArrowheads="1"/>
          </p:cNvSpPr>
          <p:nvPr/>
        </p:nvSpPr>
        <p:spPr bwMode="auto">
          <a:xfrm>
            <a:off x="2362200" y="373380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+1010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75200" y="4471988"/>
            <a:ext cx="3911600" cy="519112"/>
            <a:chOff x="3008" y="2913"/>
            <a:chExt cx="2464" cy="327"/>
          </a:xfrm>
        </p:grpSpPr>
        <p:sp>
          <p:nvSpPr>
            <p:cNvPr id="688143" name="Text Box 15"/>
            <p:cNvSpPr txBox="1">
              <a:spLocks noChangeArrowheads="1"/>
            </p:cNvSpPr>
            <p:nvPr/>
          </p:nvSpPr>
          <p:spPr bwMode="auto">
            <a:xfrm>
              <a:off x="3008" y="2913"/>
              <a:ext cx="2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2</a:t>
              </a:r>
              <a:r>
                <a:rPr lang="zh-CN" altLang="en-US" sz="2800" baseline="45000">
                  <a:latin typeface="Times New Roman" pitchFamily="18" charset="0"/>
                </a:rPr>
                <a:t>7+1</a:t>
              </a:r>
              <a:r>
                <a:rPr lang="zh-CN" altLang="en-US" sz="2800">
                  <a:latin typeface="Times New Roman" pitchFamily="18" charset="0"/>
                </a:rPr>
                <a:t> +(   1011000 )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>
              <a:off x="4368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5546725" y="48768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1905000" y="4495800"/>
            <a:ext cx="309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0,1010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78438" y="3733800"/>
            <a:ext cx="2165350" cy="519113"/>
            <a:chOff x="1228" y="2913"/>
            <a:chExt cx="1364" cy="327"/>
          </a:xfrm>
        </p:grpSpPr>
        <p:sp>
          <p:nvSpPr>
            <p:cNvPr id="688148" name="Line 20"/>
            <p:cNvSpPr>
              <a:spLocks noChangeShapeType="1"/>
            </p:cNvSpPr>
            <p:nvPr/>
          </p:nvSpPr>
          <p:spPr bwMode="auto">
            <a:xfrm>
              <a:off x="1639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8149" name="Text Box 21"/>
            <p:cNvSpPr txBox="1">
              <a:spLocks noChangeArrowheads="1"/>
            </p:cNvSpPr>
            <p:nvPr/>
          </p:nvSpPr>
          <p:spPr bwMode="auto"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  1011000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5924550" y="5791200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1,0101000</a:t>
            </a:r>
          </a:p>
        </p:txBody>
      </p:sp>
      <p:sp>
        <p:nvSpPr>
          <p:cNvPr id="688151" name="Freeform 23"/>
          <p:cNvSpPr>
            <a:spLocks/>
          </p:cNvSpPr>
          <p:nvPr/>
        </p:nvSpPr>
        <p:spPr bwMode="auto">
          <a:xfrm>
            <a:off x="4211638" y="6237288"/>
            <a:ext cx="2036762" cy="468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3"/>
              </a:cxn>
              <a:cxn ang="0">
                <a:pos x="157" y="300"/>
              </a:cxn>
              <a:cxn ang="0">
                <a:pos x="1314" y="300"/>
              </a:cxn>
              <a:cxn ang="0">
                <a:pos x="1314" y="48"/>
              </a:cxn>
            </a:cxnLst>
            <a:rect l="0" t="0" r="r" b="b"/>
            <a:pathLst>
              <a:path w="1314" h="300">
                <a:moveTo>
                  <a:pt x="0" y="0"/>
                </a:moveTo>
                <a:lnTo>
                  <a:pt x="156" y="3"/>
                </a:lnTo>
                <a:lnTo>
                  <a:pt x="157" y="300"/>
                </a:lnTo>
                <a:lnTo>
                  <a:pt x="1314" y="300"/>
                </a:lnTo>
                <a:lnTo>
                  <a:pt x="1314" y="4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2" name="Text Box 24"/>
          <p:cNvSpPr txBox="1">
            <a:spLocks noChangeArrowheads="1"/>
          </p:cNvSpPr>
          <p:nvPr/>
        </p:nvSpPr>
        <p:spPr bwMode="auto">
          <a:xfrm>
            <a:off x="1924050" y="5583238"/>
            <a:ext cx="248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 flipV="1">
            <a:off x="3276600" y="5029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49530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6" name="Text Box 28"/>
          <p:cNvSpPr txBox="1">
            <a:spLocks noChangeArrowheads="1"/>
          </p:cNvSpPr>
          <p:nvPr/>
        </p:nvSpPr>
        <p:spPr bwMode="auto">
          <a:xfrm>
            <a:off x="6191250" y="5257800"/>
            <a:ext cx="142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1011000</a:t>
            </a:r>
          </a:p>
        </p:txBody>
      </p:sp>
      <p:sp>
        <p:nvSpPr>
          <p:cNvPr id="688157" name="Line 29"/>
          <p:cNvSpPr>
            <a:spLocks noChangeShapeType="1"/>
          </p:cNvSpPr>
          <p:nvPr/>
        </p:nvSpPr>
        <p:spPr bwMode="auto">
          <a:xfrm>
            <a:off x="5651500" y="550227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8" name="Text Box 30"/>
          <p:cNvSpPr txBox="1">
            <a:spLocks noChangeArrowheads="1"/>
          </p:cNvSpPr>
          <p:nvPr/>
        </p:nvSpPr>
        <p:spPr bwMode="auto">
          <a:xfrm>
            <a:off x="5811838" y="48768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100000000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07F2-967C-4B9C-9CB4-E152A4CAD0EB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68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8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8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autoUpdateAnimBg="0"/>
      <p:bldP spid="688132" grpId="0" autoUpdateAnimBg="0"/>
      <p:bldP spid="688133" grpId="0" autoUpdateAnimBg="0"/>
      <p:bldP spid="688140" grpId="0" autoUpdateAnimBg="0"/>
      <p:bldP spid="688141" grpId="0" autoUpdateAnimBg="0"/>
      <p:bldP spid="688145" grpId="0"/>
      <p:bldP spid="688146" grpId="0" autoUpdateAnimBg="0"/>
      <p:bldP spid="688150" grpId="0" autoUpdateAnimBg="0"/>
      <p:bldP spid="688151" grpId="0" animBg="1"/>
      <p:bldP spid="688152" grpId="0"/>
      <p:bldP spid="688153" grpId="0" animBg="1"/>
      <p:bldP spid="688155" grpId="0" animBg="1"/>
      <p:bldP spid="688156" grpId="0"/>
      <p:bldP spid="688157" grpId="0" animBg="1"/>
      <p:bldP spid="68815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6838"/>
            <a:ext cx="8574087" cy="881062"/>
          </a:xfrm>
          <a:noFill/>
        </p:spPr>
        <p:txBody>
          <a:bodyPr/>
          <a:lstStyle/>
          <a:p>
            <a:r>
              <a:rPr lang="zh-CN" altLang="en-US" smtClean="0"/>
              <a:t>分组先行进位电路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4727575" y="2501900"/>
            <a:ext cx="1588" cy="515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876425" y="1160463"/>
            <a:ext cx="355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  <a:latin typeface="黑体" pitchFamily="49" charset="-122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latin typeface="黑体" pitchFamily="49" charset="-122"/>
              </a:rPr>
              <a:t>1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203575" y="1160463"/>
            <a:ext cx="4333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  <a:latin typeface="黑体" pitchFamily="49" charset="-122"/>
              </a:rPr>
              <a:t>T</a:t>
            </a:r>
            <a:r>
              <a:rPr lang="en-US" altLang="zh-CN" baseline="-25000">
                <a:solidFill>
                  <a:srgbClr val="FF0066"/>
                </a:solidFill>
                <a:latin typeface="黑体" pitchFamily="49" charset="-122"/>
              </a:rPr>
              <a:t>1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530725" y="1235075"/>
            <a:ext cx="2206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ea typeface="华文新魏" pitchFamily="2" charset="-122"/>
              </a:rPr>
              <a:t>C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745038" y="1317625"/>
            <a:ext cx="152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ea typeface="华文新魏" pitchFamily="2" charset="-122"/>
              </a:rPr>
              <a:t>3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6100763" y="1222375"/>
            <a:ext cx="2206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ea typeface="华文新魏" pitchFamily="2" charset="-122"/>
              </a:rPr>
              <a:t>C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6315075" y="1304925"/>
            <a:ext cx="152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ea typeface="华文新魏" pitchFamily="2" charset="-122"/>
              </a:rPr>
              <a:t>2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1050" y="1700213"/>
            <a:ext cx="5643563" cy="496887"/>
            <a:chOff x="1292" y="1218"/>
            <a:chExt cx="3555" cy="166"/>
          </a:xfrm>
        </p:grpSpPr>
        <p:sp>
          <p:nvSpPr>
            <p:cNvPr id="95350" name="Line 11"/>
            <p:cNvSpPr>
              <a:spLocks noChangeShapeType="1"/>
            </p:cNvSpPr>
            <p:nvPr/>
          </p:nvSpPr>
          <p:spPr bwMode="auto">
            <a:xfrm flipV="1">
              <a:off x="1292" y="1218"/>
              <a:ext cx="2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51" name="Line 12"/>
            <p:cNvSpPr>
              <a:spLocks noChangeShapeType="1"/>
            </p:cNvSpPr>
            <p:nvPr/>
          </p:nvSpPr>
          <p:spPr bwMode="auto">
            <a:xfrm flipV="1">
              <a:off x="2154" y="1218"/>
              <a:ext cx="2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52" name="Line 13"/>
            <p:cNvSpPr>
              <a:spLocks noChangeShapeType="1"/>
            </p:cNvSpPr>
            <p:nvPr/>
          </p:nvSpPr>
          <p:spPr bwMode="auto">
            <a:xfrm flipV="1">
              <a:off x="2963" y="1218"/>
              <a:ext cx="2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53" name="Line 14"/>
            <p:cNvSpPr>
              <a:spLocks noChangeShapeType="1"/>
            </p:cNvSpPr>
            <p:nvPr/>
          </p:nvSpPr>
          <p:spPr bwMode="auto">
            <a:xfrm flipV="1">
              <a:off x="3950" y="1218"/>
              <a:ext cx="2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54" name="Line 15"/>
            <p:cNvSpPr>
              <a:spLocks noChangeShapeType="1"/>
            </p:cNvSpPr>
            <p:nvPr/>
          </p:nvSpPr>
          <p:spPr bwMode="auto">
            <a:xfrm flipV="1">
              <a:off x="4845" y="1218"/>
              <a:ext cx="2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43" name="Rectangle 16"/>
          <p:cNvSpPr>
            <a:spLocks noChangeArrowheads="1"/>
          </p:cNvSpPr>
          <p:nvPr/>
        </p:nvSpPr>
        <p:spPr bwMode="auto">
          <a:xfrm>
            <a:off x="7519988" y="1222375"/>
            <a:ext cx="2206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ea typeface="华文新魏" pitchFamily="2" charset="-122"/>
              </a:rPr>
              <a:t>C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95244" name="Rectangle 17"/>
          <p:cNvSpPr>
            <a:spLocks noChangeArrowheads="1"/>
          </p:cNvSpPr>
          <p:nvPr/>
        </p:nvSpPr>
        <p:spPr bwMode="auto">
          <a:xfrm>
            <a:off x="7732713" y="1304925"/>
            <a:ext cx="152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ea typeface="华文新魏" pitchFamily="2" charset="-122"/>
              </a:rPr>
              <a:t>1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95245" name="Freeform 18"/>
          <p:cNvSpPr>
            <a:spLocks/>
          </p:cNvSpPr>
          <p:nvPr/>
        </p:nvSpPr>
        <p:spPr bwMode="auto">
          <a:xfrm>
            <a:off x="1063625" y="2501900"/>
            <a:ext cx="782638" cy="2689225"/>
          </a:xfrm>
          <a:custGeom>
            <a:avLst/>
            <a:gdLst>
              <a:gd name="T0" fmla="*/ 2147483647 w 493"/>
              <a:gd name="T1" fmla="*/ 0 h 1694"/>
              <a:gd name="T2" fmla="*/ 2147483647 w 493"/>
              <a:gd name="T3" fmla="*/ 2147483647 h 1694"/>
              <a:gd name="T4" fmla="*/ 0 w 493"/>
              <a:gd name="T5" fmla="*/ 2147483647 h 1694"/>
              <a:gd name="T6" fmla="*/ 0 w 493"/>
              <a:gd name="T7" fmla="*/ 2147483647 h 1694"/>
              <a:gd name="T8" fmla="*/ 0 60000 65536"/>
              <a:gd name="T9" fmla="*/ 0 60000 65536"/>
              <a:gd name="T10" fmla="*/ 0 60000 65536"/>
              <a:gd name="T11" fmla="*/ 0 60000 65536"/>
              <a:gd name="T12" fmla="*/ 0 w 493"/>
              <a:gd name="T13" fmla="*/ 0 h 1694"/>
              <a:gd name="T14" fmla="*/ 493 w 493"/>
              <a:gd name="T15" fmla="*/ 1694 h 1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3" h="1694">
                <a:moveTo>
                  <a:pt x="493" y="0"/>
                </a:moveTo>
                <a:lnTo>
                  <a:pt x="493" y="133"/>
                </a:lnTo>
                <a:lnTo>
                  <a:pt x="0" y="133"/>
                </a:lnTo>
                <a:lnTo>
                  <a:pt x="0" y="169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6" name="Freeform 19"/>
          <p:cNvSpPr>
            <a:spLocks/>
          </p:cNvSpPr>
          <p:nvPr/>
        </p:nvSpPr>
        <p:spPr bwMode="auto">
          <a:xfrm>
            <a:off x="1457325" y="2489200"/>
            <a:ext cx="503238" cy="541338"/>
          </a:xfrm>
          <a:custGeom>
            <a:avLst/>
            <a:gdLst>
              <a:gd name="T0" fmla="*/ 2147483647 w 317"/>
              <a:gd name="T1" fmla="*/ 0 h 341"/>
              <a:gd name="T2" fmla="*/ 2147483647 w 317"/>
              <a:gd name="T3" fmla="*/ 2147483647 h 341"/>
              <a:gd name="T4" fmla="*/ 0 w 317"/>
              <a:gd name="T5" fmla="*/ 2147483647 h 341"/>
              <a:gd name="T6" fmla="*/ 0 w 317"/>
              <a:gd name="T7" fmla="*/ 2147483647 h 341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341"/>
              <a:gd name="T14" fmla="*/ 317 w 317"/>
              <a:gd name="T15" fmla="*/ 341 h 3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341">
                <a:moveTo>
                  <a:pt x="317" y="0"/>
                </a:moveTo>
                <a:lnTo>
                  <a:pt x="317" y="219"/>
                </a:lnTo>
                <a:lnTo>
                  <a:pt x="0" y="219"/>
                </a:lnTo>
                <a:lnTo>
                  <a:pt x="0" y="3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7" name="Freeform 20"/>
          <p:cNvSpPr>
            <a:spLocks/>
          </p:cNvSpPr>
          <p:nvPr/>
        </p:nvSpPr>
        <p:spPr bwMode="auto">
          <a:xfrm>
            <a:off x="1552575" y="3335338"/>
            <a:ext cx="2163763" cy="1246187"/>
          </a:xfrm>
          <a:custGeom>
            <a:avLst/>
            <a:gdLst>
              <a:gd name="T0" fmla="*/ 0 w 1363"/>
              <a:gd name="T1" fmla="*/ 0 h 785"/>
              <a:gd name="T2" fmla="*/ 0 w 1363"/>
              <a:gd name="T3" fmla="*/ 2147483647 h 785"/>
              <a:gd name="T4" fmla="*/ 2147483647 w 1363"/>
              <a:gd name="T5" fmla="*/ 2147483647 h 785"/>
              <a:gd name="T6" fmla="*/ 0 60000 65536"/>
              <a:gd name="T7" fmla="*/ 0 60000 65536"/>
              <a:gd name="T8" fmla="*/ 0 60000 65536"/>
              <a:gd name="T9" fmla="*/ 0 w 1363"/>
              <a:gd name="T10" fmla="*/ 0 h 785"/>
              <a:gd name="T11" fmla="*/ 1363 w 1363"/>
              <a:gd name="T12" fmla="*/ 785 h 7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3" h="785">
                <a:moveTo>
                  <a:pt x="0" y="0"/>
                </a:moveTo>
                <a:lnTo>
                  <a:pt x="0" y="785"/>
                </a:lnTo>
                <a:lnTo>
                  <a:pt x="1363" y="78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8" name="Line 21"/>
          <p:cNvSpPr>
            <a:spLocks noChangeShapeType="1"/>
          </p:cNvSpPr>
          <p:nvPr/>
        </p:nvSpPr>
        <p:spPr bwMode="auto">
          <a:xfrm>
            <a:off x="1963738" y="3335338"/>
            <a:ext cx="1587" cy="13922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9" name="Freeform 22"/>
          <p:cNvSpPr>
            <a:spLocks/>
          </p:cNvSpPr>
          <p:nvPr/>
        </p:nvSpPr>
        <p:spPr bwMode="auto">
          <a:xfrm>
            <a:off x="2081213" y="3335338"/>
            <a:ext cx="3160712" cy="1076325"/>
          </a:xfrm>
          <a:custGeom>
            <a:avLst/>
            <a:gdLst>
              <a:gd name="T0" fmla="*/ 0 w 1991"/>
              <a:gd name="T1" fmla="*/ 0 h 678"/>
              <a:gd name="T2" fmla="*/ 0 w 1991"/>
              <a:gd name="T3" fmla="*/ 2147483647 h 678"/>
              <a:gd name="T4" fmla="*/ 2147483647 w 1991"/>
              <a:gd name="T5" fmla="*/ 2147483647 h 678"/>
              <a:gd name="T6" fmla="*/ 0 60000 65536"/>
              <a:gd name="T7" fmla="*/ 0 60000 65536"/>
              <a:gd name="T8" fmla="*/ 0 60000 65536"/>
              <a:gd name="T9" fmla="*/ 0 w 1991"/>
              <a:gd name="T10" fmla="*/ 0 h 678"/>
              <a:gd name="T11" fmla="*/ 1991 w 1991"/>
              <a:gd name="T12" fmla="*/ 678 h 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1" h="678">
                <a:moveTo>
                  <a:pt x="0" y="0"/>
                </a:moveTo>
                <a:lnTo>
                  <a:pt x="0" y="678"/>
                </a:lnTo>
                <a:lnTo>
                  <a:pt x="1991" y="67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0" name="Line 23"/>
          <p:cNvSpPr>
            <a:spLocks noChangeShapeType="1"/>
          </p:cNvSpPr>
          <p:nvPr/>
        </p:nvSpPr>
        <p:spPr bwMode="auto">
          <a:xfrm flipH="1">
            <a:off x="2078038" y="2501900"/>
            <a:ext cx="3175" cy="515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1" name="Freeform 24"/>
          <p:cNvSpPr>
            <a:spLocks/>
          </p:cNvSpPr>
          <p:nvPr/>
        </p:nvSpPr>
        <p:spPr bwMode="auto">
          <a:xfrm>
            <a:off x="2185988" y="3335338"/>
            <a:ext cx="3657600" cy="914400"/>
          </a:xfrm>
          <a:custGeom>
            <a:avLst/>
            <a:gdLst>
              <a:gd name="T0" fmla="*/ 0 w 2304"/>
              <a:gd name="T1" fmla="*/ 0 h 576"/>
              <a:gd name="T2" fmla="*/ 0 w 2304"/>
              <a:gd name="T3" fmla="*/ 2147483647 h 576"/>
              <a:gd name="T4" fmla="*/ 2147483647 w 2304"/>
              <a:gd name="T5" fmla="*/ 2147483647 h 576"/>
              <a:gd name="T6" fmla="*/ 0 60000 65536"/>
              <a:gd name="T7" fmla="*/ 0 60000 65536"/>
              <a:gd name="T8" fmla="*/ 0 60000 65536"/>
              <a:gd name="T9" fmla="*/ 0 w 2304"/>
              <a:gd name="T10" fmla="*/ 0 h 576"/>
              <a:gd name="T11" fmla="*/ 2304 w 230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576">
                <a:moveTo>
                  <a:pt x="0" y="0"/>
                </a:moveTo>
                <a:lnTo>
                  <a:pt x="0" y="576"/>
                </a:lnTo>
                <a:lnTo>
                  <a:pt x="2304" y="57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2" name="Freeform 25"/>
          <p:cNvSpPr>
            <a:spLocks/>
          </p:cNvSpPr>
          <p:nvPr/>
        </p:nvSpPr>
        <p:spPr bwMode="auto">
          <a:xfrm>
            <a:off x="1352550" y="3335338"/>
            <a:ext cx="1874838" cy="1417637"/>
          </a:xfrm>
          <a:custGeom>
            <a:avLst/>
            <a:gdLst>
              <a:gd name="T0" fmla="*/ 0 w 1181"/>
              <a:gd name="T1" fmla="*/ 0 h 893"/>
              <a:gd name="T2" fmla="*/ 0 w 1181"/>
              <a:gd name="T3" fmla="*/ 2147483647 h 893"/>
              <a:gd name="T4" fmla="*/ 2147483647 w 1181"/>
              <a:gd name="T5" fmla="*/ 2147483647 h 893"/>
              <a:gd name="T6" fmla="*/ 0 60000 65536"/>
              <a:gd name="T7" fmla="*/ 0 60000 65536"/>
              <a:gd name="T8" fmla="*/ 0 60000 65536"/>
              <a:gd name="T9" fmla="*/ 0 w 1181"/>
              <a:gd name="T10" fmla="*/ 0 h 893"/>
              <a:gd name="T11" fmla="*/ 1181 w 1181"/>
              <a:gd name="T12" fmla="*/ 893 h 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1" h="893">
                <a:moveTo>
                  <a:pt x="0" y="0"/>
                </a:moveTo>
                <a:lnTo>
                  <a:pt x="0" y="893"/>
                </a:lnTo>
                <a:lnTo>
                  <a:pt x="1181" y="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3" name="Freeform 26"/>
          <p:cNvSpPr>
            <a:spLocks/>
          </p:cNvSpPr>
          <p:nvPr/>
        </p:nvSpPr>
        <p:spPr bwMode="auto">
          <a:xfrm>
            <a:off x="2195513" y="2489200"/>
            <a:ext cx="488950" cy="541338"/>
          </a:xfrm>
          <a:custGeom>
            <a:avLst/>
            <a:gdLst>
              <a:gd name="T0" fmla="*/ 0 w 308"/>
              <a:gd name="T1" fmla="*/ 0 h 341"/>
              <a:gd name="T2" fmla="*/ 0 w 308"/>
              <a:gd name="T3" fmla="*/ 2147483647 h 341"/>
              <a:gd name="T4" fmla="*/ 2147483647 w 308"/>
              <a:gd name="T5" fmla="*/ 2147483647 h 341"/>
              <a:gd name="T6" fmla="*/ 2147483647 w 308"/>
              <a:gd name="T7" fmla="*/ 2147483647 h 341"/>
              <a:gd name="T8" fmla="*/ 0 60000 65536"/>
              <a:gd name="T9" fmla="*/ 0 60000 65536"/>
              <a:gd name="T10" fmla="*/ 0 60000 65536"/>
              <a:gd name="T11" fmla="*/ 0 60000 65536"/>
              <a:gd name="T12" fmla="*/ 0 w 308"/>
              <a:gd name="T13" fmla="*/ 0 h 341"/>
              <a:gd name="T14" fmla="*/ 308 w 308"/>
              <a:gd name="T15" fmla="*/ 341 h 3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" h="341">
                <a:moveTo>
                  <a:pt x="0" y="0"/>
                </a:moveTo>
                <a:lnTo>
                  <a:pt x="0" y="219"/>
                </a:lnTo>
                <a:lnTo>
                  <a:pt x="308" y="219"/>
                </a:lnTo>
                <a:lnTo>
                  <a:pt x="308" y="3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4" name="Line 27"/>
          <p:cNvSpPr>
            <a:spLocks noChangeShapeType="1"/>
          </p:cNvSpPr>
          <p:nvPr/>
        </p:nvSpPr>
        <p:spPr bwMode="auto">
          <a:xfrm>
            <a:off x="2541588" y="3335338"/>
            <a:ext cx="1587" cy="1414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5" name="Line 28"/>
          <p:cNvSpPr>
            <a:spLocks noChangeShapeType="1"/>
          </p:cNvSpPr>
          <p:nvPr/>
        </p:nvSpPr>
        <p:spPr bwMode="auto">
          <a:xfrm>
            <a:off x="2630488" y="3335338"/>
            <a:ext cx="1587" cy="1082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6" name="Freeform 29"/>
          <p:cNvSpPr>
            <a:spLocks/>
          </p:cNvSpPr>
          <p:nvPr/>
        </p:nvSpPr>
        <p:spPr bwMode="auto">
          <a:xfrm>
            <a:off x="2728913" y="3335338"/>
            <a:ext cx="4067175" cy="749300"/>
          </a:xfrm>
          <a:custGeom>
            <a:avLst/>
            <a:gdLst>
              <a:gd name="T0" fmla="*/ 0 w 2562"/>
              <a:gd name="T1" fmla="*/ 0 h 472"/>
              <a:gd name="T2" fmla="*/ 0 w 2562"/>
              <a:gd name="T3" fmla="*/ 2147483647 h 472"/>
              <a:gd name="T4" fmla="*/ 2147483647 w 2562"/>
              <a:gd name="T5" fmla="*/ 2147483647 h 472"/>
              <a:gd name="T6" fmla="*/ 0 60000 65536"/>
              <a:gd name="T7" fmla="*/ 0 60000 65536"/>
              <a:gd name="T8" fmla="*/ 0 60000 65536"/>
              <a:gd name="T9" fmla="*/ 0 w 2562"/>
              <a:gd name="T10" fmla="*/ 0 h 472"/>
              <a:gd name="T11" fmla="*/ 2562 w 2562"/>
              <a:gd name="T12" fmla="*/ 472 h 4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2" h="472">
                <a:moveTo>
                  <a:pt x="0" y="0"/>
                </a:moveTo>
                <a:lnTo>
                  <a:pt x="0" y="472"/>
                </a:lnTo>
                <a:lnTo>
                  <a:pt x="2562" y="47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7" name="Freeform 30"/>
          <p:cNvSpPr>
            <a:spLocks/>
          </p:cNvSpPr>
          <p:nvPr/>
        </p:nvSpPr>
        <p:spPr bwMode="auto">
          <a:xfrm>
            <a:off x="2820988" y="3335338"/>
            <a:ext cx="4581525" cy="581025"/>
          </a:xfrm>
          <a:custGeom>
            <a:avLst/>
            <a:gdLst>
              <a:gd name="T0" fmla="*/ 0 w 2886"/>
              <a:gd name="T1" fmla="*/ 0 h 366"/>
              <a:gd name="T2" fmla="*/ 0 w 2886"/>
              <a:gd name="T3" fmla="*/ 2147483647 h 366"/>
              <a:gd name="T4" fmla="*/ 2147483647 w 2886"/>
              <a:gd name="T5" fmla="*/ 2147483647 h 366"/>
              <a:gd name="T6" fmla="*/ 0 60000 65536"/>
              <a:gd name="T7" fmla="*/ 0 60000 65536"/>
              <a:gd name="T8" fmla="*/ 0 60000 65536"/>
              <a:gd name="T9" fmla="*/ 0 w 2886"/>
              <a:gd name="T10" fmla="*/ 0 h 366"/>
              <a:gd name="T11" fmla="*/ 2886 w 2886"/>
              <a:gd name="T12" fmla="*/ 366 h 3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6" h="366">
                <a:moveTo>
                  <a:pt x="0" y="0"/>
                </a:moveTo>
                <a:lnTo>
                  <a:pt x="0" y="366"/>
                </a:lnTo>
                <a:lnTo>
                  <a:pt x="2886" y="36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8" name="Line 31"/>
          <p:cNvSpPr>
            <a:spLocks noChangeShapeType="1"/>
          </p:cNvSpPr>
          <p:nvPr/>
        </p:nvSpPr>
        <p:spPr bwMode="auto">
          <a:xfrm>
            <a:off x="3230563" y="2501900"/>
            <a:ext cx="1587" cy="2698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9" name="Line 32"/>
          <p:cNvSpPr>
            <a:spLocks noChangeShapeType="1"/>
          </p:cNvSpPr>
          <p:nvPr/>
        </p:nvSpPr>
        <p:spPr bwMode="auto">
          <a:xfrm>
            <a:off x="3335338" y="2501900"/>
            <a:ext cx="1587" cy="1909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0" name="Line 33"/>
          <p:cNvSpPr>
            <a:spLocks noChangeShapeType="1"/>
          </p:cNvSpPr>
          <p:nvPr/>
        </p:nvSpPr>
        <p:spPr bwMode="auto">
          <a:xfrm>
            <a:off x="3449638" y="2501900"/>
            <a:ext cx="1587" cy="157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1" name="Freeform 34"/>
          <p:cNvSpPr>
            <a:spLocks/>
          </p:cNvSpPr>
          <p:nvPr/>
        </p:nvSpPr>
        <p:spPr bwMode="auto">
          <a:xfrm>
            <a:off x="3548063" y="2501900"/>
            <a:ext cx="4227512" cy="1249363"/>
          </a:xfrm>
          <a:custGeom>
            <a:avLst/>
            <a:gdLst>
              <a:gd name="T0" fmla="*/ 0 w 2663"/>
              <a:gd name="T1" fmla="*/ 0 h 787"/>
              <a:gd name="T2" fmla="*/ 0 w 2663"/>
              <a:gd name="T3" fmla="*/ 2147483647 h 787"/>
              <a:gd name="T4" fmla="*/ 2147483647 w 2663"/>
              <a:gd name="T5" fmla="*/ 2147483647 h 787"/>
              <a:gd name="T6" fmla="*/ 0 60000 65536"/>
              <a:gd name="T7" fmla="*/ 0 60000 65536"/>
              <a:gd name="T8" fmla="*/ 0 60000 65536"/>
              <a:gd name="T9" fmla="*/ 0 w 2663"/>
              <a:gd name="T10" fmla="*/ 0 h 787"/>
              <a:gd name="T11" fmla="*/ 2663 w 2663"/>
              <a:gd name="T12" fmla="*/ 787 h 7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63" h="787">
                <a:moveTo>
                  <a:pt x="0" y="0"/>
                </a:moveTo>
                <a:lnTo>
                  <a:pt x="0" y="787"/>
                </a:lnTo>
                <a:lnTo>
                  <a:pt x="2663" y="78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2" name="Freeform 35"/>
          <p:cNvSpPr>
            <a:spLocks/>
          </p:cNvSpPr>
          <p:nvPr/>
        </p:nvSpPr>
        <p:spPr bwMode="auto">
          <a:xfrm>
            <a:off x="3706813" y="2495550"/>
            <a:ext cx="769937" cy="2705100"/>
          </a:xfrm>
          <a:custGeom>
            <a:avLst/>
            <a:gdLst>
              <a:gd name="T0" fmla="*/ 2147483647 w 485"/>
              <a:gd name="T1" fmla="*/ 0 h 1704"/>
              <a:gd name="T2" fmla="*/ 2147483647 w 485"/>
              <a:gd name="T3" fmla="*/ 2147483647 h 1704"/>
              <a:gd name="T4" fmla="*/ 0 w 485"/>
              <a:gd name="T5" fmla="*/ 2147483647 h 1704"/>
              <a:gd name="T6" fmla="*/ 0 w 485"/>
              <a:gd name="T7" fmla="*/ 2147483647 h 1704"/>
              <a:gd name="T8" fmla="*/ 0 60000 65536"/>
              <a:gd name="T9" fmla="*/ 0 60000 65536"/>
              <a:gd name="T10" fmla="*/ 0 60000 65536"/>
              <a:gd name="T11" fmla="*/ 0 60000 65536"/>
              <a:gd name="T12" fmla="*/ 0 w 485"/>
              <a:gd name="T13" fmla="*/ 0 h 1704"/>
              <a:gd name="T14" fmla="*/ 485 w 485"/>
              <a:gd name="T15" fmla="*/ 1704 h 1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5" h="1704">
                <a:moveTo>
                  <a:pt x="485" y="0"/>
                </a:moveTo>
                <a:lnTo>
                  <a:pt x="485" y="131"/>
                </a:lnTo>
                <a:lnTo>
                  <a:pt x="0" y="131"/>
                </a:lnTo>
                <a:lnTo>
                  <a:pt x="0" y="17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3" name="Freeform 36"/>
          <p:cNvSpPr>
            <a:spLocks/>
          </p:cNvSpPr>
          <p:nvPr/>
        </p:nvSpPr>
        <p:spPr bwMode="auto">
          <a:xfrm>
            <a:off x="4098925" y="2495550"/>
            <a:ext cx="501650" cy="534988"/>
          </a:xfrm>
          <a:custGeom>
            <a:avLst/>
            <a:gdLst>
              <a:gd name="T0" fmla="*/ 2147483647 w 316"/>
              <a:gd name="T1" fmla="*/ 0 h 337"/>
              <a:gd name="T2" fmla="*/ 2147483647 w 316"/>
              <a:gd name="T3" fmla="*/ 2147483647 h 337"/>
              <a:gd name="T4" fmla="*/ 0 w 316"/>
              <a:gd name="T5" fmla="*/ 2147483647 h 337"/>
              <a:gd name="T6" fmla="*/ 0 w 316"/>
              <a:gd name="T7" fmla="*/ 2147483647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316"/>
              <a:gd name="T13" fmla="*/ 0 h 337"/>
              <a:gd name="T14" fmla="*/ 316 w 316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6" h="337">
                <a:moveTo>
                  <a:pt x="316" y="0"/>
                </a:moveTo>
                <a:lnTo>
                  <a:pt x="316" y="217"/>
                </a:lnTo>
                <a:lnTo>
                  <a:pt x="0" y="217"/>
                </a:lnTo>
                <a:lnTo>
                  <a:pt x="0" y="33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4" name="Freeform 37"/>
          <p:cNvSpPr>
            <a:spLocks/>
          </p:cNvSpPr>
          <p:nvPr/>
        </p:nvSpPr>
        <p:spPr bwMode="auto">
          <a:xfrm>
            <a:off x="4848225" y="2495550"/>
            <a:ext cx="533400" cy="534988"/>
          </a:xfrm>
          <a:custGeom>
            <a:avLst/>
            <a:gdLst>
              <a:gd name="T0" fmla="*/ 0 w 336"/>
              <a:gd name="T1" fmla="*/ 0 h 337"/>
              <a:gd name="T2" fmla="*/ 0 w 336"/>
              <a:gd name="T3" fmla="*/ 2147483647 h 337"/>
              <a:gd name="T4" fmla="*/ 2147483647 w 336"/>
              <a:gd name="T5" fmla="*/ 2147483647 h 337"/>
              <a:gd name="T6" fmla="*/ 2147483647 w 336"/>
              <a:gd name="T7" fmla="*/ 2147483647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337"/>
              <a:gd name="T14" fmla="*/ 336 w 336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337">
                <a:moveTo>
                  <a:pt x="0" y="0"/>
                </a:moveTo>
                <a:lnTo>
                  <a:pt x="0" y="217"/>
                </a:lnTo>
                <a:lnTo>
                  <a:pt x="336" y="217"/>
                </a:lnTo>
                <a:lnTo>
                  <a:pt x="336" y="33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5" name="Line 38"/>
          <p:cNvSpPr>
            <a:spLocks noChangeShapeType="1"/>
          </p:cNvSpPr>
          <p:nvPr/>
        </p:nvSpPr>
        <p:spPr bwMode="auto">
          <a:xfrm>
            <a:off x="3984625" y="3335338"/>
            <a:ext cx="1588" cy="1073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6" name="Line 39"/>
          <p:cNvSpPr>
            <a:spLocks noChangeShapeType="1"/>
          </p:cNvSpPr>
          <p:nvPr/>
        </p:nvSpPr>
        <p:spPr bwMode="auto">
          <a:xfrm>
            <a:off x="4213225" y="3335338"/>
            <a:ext cx="3175" cy="930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7" name="Line 40"/>
          <p:cNvSpPr>
            <a:spLocks noChangeShapeType="1"/>
          </p:cNvSpPr>
          <p:nvPr/>
        </p:nvSpPr>
        <p:spPr bwMode="auto">
          <a:xfrm>
            <a:off x="4622800" y="3335338"/>
            <a:ext cx="3175" cy="1082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8" name="Line 41"/>
          <p:cNvSpPr>
            <a:spLocks noChangeShapeType="1"/>
          </p:cNvSpPr>
          <p:nvPr/>
        </p:nvSpPr>
        <p:spPr bwMode="auto">
          <a:xfrm>
            <a:off x="4756150" y="3335338"/>
            <a:ext cx="3175" cy="75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9" name="Line 42"/>
          <p:cNvSpPr>
            <a:spLocks noChangeShapeType="1"/>
          </p:cNvSpPr>
          <p:nvPr/>
        </p:nvSpPr>
        <p:spPr bwMode="auto">
          <a:xfrm>
            <a:off x="4879975" y="3335338"/>
            <a:ext cx="3175" cy="587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0" name="Line 43"/>
          <p:cNvSpPr>
            <a:spLocks noChangeShapeType="1"/>
          </p:cNvSpPr>
          <p:nvPr/>
        </p:nvSpPr>
        <p:spPr bwMode="auto">
          <a:xfrm>
            <a:off x="5226050" y="3335338"/>
            <a:ext cx="3175" cy="1862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1" name="Line 44"/>
          <p:cNvSpPr>
            <a:spLocks noChangeShapeType="1"/>
          </p:cNvSpPr>
          <p:nvPr/>
        </p:nvSpPr>
        <p:spPr bwMode="auto">
          <a:xfrm>
            <a:off x="5334000" y="3335338"/>
            <a:ext cx="3175" cy="749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2" name="Freeform 45"/>
          <p:cNvSpPr>
            <a:spLocks/>
          </p:cNvSpPr>
          <p:nvPr/>
        </p:nvSpPr>
        <p:spPr bwMode="auto">
          <a:xfrm>
            <a:off x="5530850" y="3335338"/>
            <a:ext cx="3144838" cy="238125"/>
          </a:xfrm>
          <a:custGeom>
            <a:avLst/>
            <a:gdLst>
              <a:gd name="T0" fmla="*/ 0 w 1690"/>
              <a:gd name="T1" fmla="*/ 0 h 146"/>
              <a:gd name="T2" fmla="*/ 0 w 1690"/>
              <a:gd name="T3" fmla="*/ 2147483647 h 146"/>
              <a:gd name="T4" fmla="*/ 2147483647 w 1690"/>
              <a:gd name="T5" fmla="*/ 2147483647 h 146"/>
              <a:gd name="T6" fmla="*/ 0 60000 65536"/>
              <a:gd name="T7" fmla="*/ 0 60000 65536"/>
              <a:gd name="T8" fmla="*/ 0 60000 65536"/>
              <a:gd name="T9" fmla="*/ 0 w 1690"/>
              <a:gd name="T10" fmla="*/ 0 h 146"/>
              <a:gd name="T11" fmla="*/ 1690 w 1690"/>
              <a:gd name="T12" fmla="*/ 146 h 1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0" h="146">
                <a:moveTo>
                  <a:pt x="0" y="0"/>
                </a:moveTo>
                <a:lnTo>
                  <a:pt x="0" y="146"/>
                </a:lnTo>
                <a:lnTo>
                  <a:pt x="1690" y="14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3" name="Freeform 46"/>
          <p:cNvSpPr>
            <a:spLocks/>
          </p:cNvSpPr>
          <p:nvPr/>
        </p:nvSpPr>
        <p:spPr bwMode="auto">
          <a:xfrm>
            <a:off x="5834063" y="2501900"/>
            <a:ext cx="250825" cy="2701925"/>
          </a:xfrm>
          <a:custGeom>
            <a:avLst/>
            <a:gdLst>
              <a:gd name="T0" fmla="*/ 2147483647 w 158"/>
              <a:gd name="T1" fmla="*/ 0 h 1702"/>
              <a:gd name="T2" fmla="*/ 2147483647 w 158"/>
              <a:gd name="T3" fmla="*/ 2147483647 h 1702"/>
              <a:gd name="T4" fmla="*/ 0 w 158"/>
              <a:gd name="T5" fmla="*/ 2147483647 h 1702"/>
              <a:gd name="T6" fmla="*/ 0 w 158"/>
              <a:gd name="T7" fmla="*/ 2147483647 h 1702"/>
              <a:gd name="T8" fmla="*/ 0 60000 65536"/>
              <a:gd name="T9" fmla="*/ 0 60000 65536"/>
              <a:gd name="T10" fmla="*/ 0 60000 65536"/>
              <a:gd name="T11" fmla="*/ 0 60000 65536"/>
              <a:gd name="T12" fmla="*/ 0 w 158"/>
              <a:gd name="T13" fmla="*/ 0 h 1702"/>
              <a:gd name="T14" fmla="*/ 158 w 158"/>
              <a:gd name="T15" fmla="*/ 1702 h 1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" h="1702">
                <a:moveTo>
                  <a:pt x="158" y="0"/>
                </a:moveTo>
                <a:lnTo>
                  <a:pt x="158" y="133"/>
                </a:lnTo>
                <a:lnTo>
                  <a:pt x="0" y="133"/>
                </a:lnTo>
                <a:lnTo>
                  <a:pt x="0" y="170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4" name="Line 47"/>
          <p:cNvSpPr>
            <a:spLocks noChangeShapeType="1"/>
          </p:cNvSpPr>
          <p:nvPr/>
        </p:nvSpPr>
        <p:spPr bwMode="auto">
          <a:xfrm>
            <a:off x="6234113" y="2501900"/>
            <a:ext cx="1587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5" name="Line 48"/>
          <p:cNvSpPr>
            <a:spLocks noChangeShapeType="1"/>
          </p:cNvSpPr>
          <p:nvPr/>
        </p:nvSpPr>
        <p:spPr bwMode="auto">
          <a:xfrm>
            <a:off x="6132513" y="3335338"/>
            <a:ext cx="3175" cy="742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6" name="Line 49"/>
          <p:cNvSpPr>
            <a:spLocks noChangeShapeType="1"/>
          </p:cNvSpPr>
          <p:nvPr/>
        </p:nvSpPr>
        <p:spPr bwMode="auto">
          <a:xfrm>
            <a:off x="6357938" y="3335338"/>
            <a:ext cx="1587" cy="565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7" name="Line 50"/>
          <p:cNvSpPr>
            <a:spLocks noChangeShapeType="1"/>
          </p:cNvSpPr>
          <p:nvPr/>
        </p:nvSpPr>
        <p:spPr bwMode="auto">
          <a:xfrm>
            <a:off x="6799263" y="3335338"/>
            <a:ext cx="1587" cy="1871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8" name="Line 51"/>
          <p:cNvSpPr>
            <a:spLocks noChangeShapeType="1"/>
          </p:cNvSpPr>
          <p:nvPr/>
        </p:nvSpPr>
        <p:spPr bwMode="auto">
          <a:xfrm>
            <a:off x="6932613" y="3335338"/>
            <a:ext cx="1587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79" name="Line 52"/>
          <p:cNvSpPr>
            <a:spLocks noChangeShapeType="1"/>
          </p:cNvSpPr>
          <p:nvPr/>
        </p:nvSpPr>
        <p:spPr bwMode="auto">
          <a:xfrm>
            <a:off x="7062788" y="3335338"/>
            <a:ext cx="1587" cy="238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0" name="Freeform 53"/>
          <p:cNvSpPr>
            <a:spLocks/>
          </p:cNvSpPr>
          <p:nvPr/>
        </p:nvSpPr>
        <p:spPr bwMode="auto">
          <a:xfrm>
            <a:off x="6376988" y="2489200"/>
            <a:ext cx="542925" cy="538163"/>
          </a:xfrm>
          <a:custGeom>
            <a:avLst/>
            <a:gdLst>
              <a:gd name="T0" fmla="*/ 0 w 342"/>
              <a:gd name="T1" fmla="*/ 0 h 339"/>
              <a:gd name="T2" fmla="*/ 0 w 342"/>
              <a:gd name="T3" fmla="*/ 2147483647 h 339"/>
              <a:gd name="T4" fmla="*/ 2147483647 w 342"/>
              <a:gd name="T5" fmla="*/ 2147483647 h 339"/>
              <a:gd name="T6" fmla="*/ 2147483647 w 342"/>
              <a:gd name="T7" fmla="*/ 2147483647 h 339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339"/>
              <a:gd name="T14" fmla="*/ 342 w 342"/>
              <a:gd name="T15" fmla="*/ 339 h 3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339">
                <a:moveTo>
                  <a:pt x="0" y="0"/>
                </a:moveTo>
                <a:lnTo>
                  <a:pt x="0" y="217"/>
                </a:lnTo>
                <a:lnTo>
                  <a:pt x="342" y="217"/>
                </a:lnTo>
                <a:lnTo>
                  <a:pt x="342" y="33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1" name="Freeform 54"/>
          <p:cNvSpPr>
            <a:spLocks/>
          </p:cNvSpPr>
          <p:nvPr/>
        </p:nvSpPr>
        <p:spPr bwMode="auto">
          <a:xfrm>
            <a:off x="7389813" y="2501900"/>
            <a:ext cx="136525" cy="2701925"/>
          </a:xfrm>
          <a:custGeom>
            <a:avLst/>
            <a:gdLst>
              <a:gd name="T0" fmla="*/ 2147483647 w 86"/>
              <a:gd name="T1" fmla="*/ 0 h 1702"/>
              <a:gd name="T2" fmla="*/ 2147483647 w 86"/>
              <a:gd name="T3" fmla="*/ 2147483647 h 1702"/>
              <a:gd name="T4" fmla="*/ 2147483647 w 86"/>
              <a:gd name="T5" fmla="*/ 2147483647 h 1702"/>
              <a:gd name="T6" fmla="*/ 0 w 86"/>
              <a:gd name="T7" fmla="*/ 2147483647 h 170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1702"/>
              <a:gd name="T14" fmla="*/ 86 w 86"/>
              <a:gd name="T15" fmla="*/ 1702 h 1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1702">
                <a:moveTo>
                  <a:pt x="86" y="0"/>
                </a:moveTo>
                <a:lnTo>
                  <a:pt x="86" y="133"/>
                </a:lnTo>
                <a:lnTo>
                  <a:pt x="4" y="133"/>
                </a:lnTo>
                <a:lnTo>
                  <a:pt x="0" y="170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2" name="Freeform 55"/>
          <p:cNvSpPr>
            <a:spLocks/>
          </p:cNvSpPr>
          <p:nvPr/>
        </p:nvSpPr>
        <p:spPr bwMode="auto">
          <a:xfrm>
            <a:off x="7775575" y="2501900"/>
            <a:ext cx="133350" cy="528638"/>
          </a:xfrm>
          <a:custGeom>
            <a:avLst/>
            <a:gdLst>
              <a:gd name="T0" fmla="*/ 0 w 84"/>
              <a:gd name="T1" fmla="*/ 0 h 333"/>
              <a:gd name="T2" fmla="*/ 0 w 84"/>
              <a:gd name="T3" fmla="*/ 2147483647 h 333"/>
              <a:gd name="T4" fmla="*/ 2147483647 w 84"/>
              <a:gd name="T5" fmla="*/ 2147483647 h 333"/>
              <a:gd name="T6" fmla="*/ 2147483647 w 84"/>
              <a:gd name="T7" fmla="*/ 214748364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333"/>
              <a:gd name="T14" fmla="*/ 84 w 84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333">
                <a:moveTo>
                  <a:pt x="0" y="0"/>
                </a:moveTo>
                <a:lnTo>
                  <a:pt x="0" y="133"/>
                </a:lnTo>
                <a:lnTo>
                  <a:pt x="84" y="133"/>
                </a:lnTo>
                <a:lnTo>
                  <a:pt x="84" y="33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3" name="Line 56"/>
          <p:cNvSpPr>
            <a:spLocks noChangeShapeType="1"/>
          </p:cNvSpPr>
          <p:nvPr/>
        </p:nvSpPr>
        <p:spPr bwMode="auto">
          <a:xfrm>
            <a:off x="7785100" y="3335338"/>
            <a:ext cx="1588" cy="1871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4" name="Line 57"/>
          <p:cNvSpPr>
            <a:spLocks noChangeShapeType="1"/>
          </p:cNvSpPr>
          <p:nvPr/>
        </p:nvSpPr>
        <p:spPr bwMode="auto">
          <a:xfrm>
            <a:off x="8183563" y="3406775"/>
            <a:ext cx="1587" cy="238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5" name="Oval 58"/>
          <p:cNvSpPr>
            <a:spLocks noChangeArrowheads="1"/>
          </p:cNvSpPr>
          <p:nvPr/>
        </p:nvSpPr>
        <p:spPr bwMode="auto">
          <a:xfrm>
            <a:off x="1919288" y="4711700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6" name="Rectangle 59"/>
          <p:cNvSpPr>
            <a:spLocks noChangeArrowheads="1"/>
          </p:cNvSpPr>
          <p:nvPr/>
        </p:nvSpPr>
        <p:spPr bwMode="auto">
          <a:xfrm>
            <a:off x="952500" y="5241925"/>
            <a:ext cx="1793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G</a:t>
            </a:r>
          </a:p>
        </p:txBody>
      </p:sp>
      <p:sp>
        <p:nvSpPr>
          <p:cNvPr id="95287" name="Rectangle 60"/>
          <p:cNvSpPr>
            <a:spLocks noChangeArrowheads="1"/>
          </p:cNvSpPr>
          <p:nvPr/>
        </p:nvSpPr>
        <p:spPr bwMode="auto">
          <a:xfrm>
            <a:off x="1150938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4</a:t>
            </a:r>
          </a:p>
        </p:txBody>
      </p:sp>
      <p:sp>
        <p:nvSpPr>
          <p:cNvPr id="95288" name="Rectangle 61"/>
          <p:cNvSpPr>
            <a:spLocks noChangeArrowheads="1"/>
          </p:cNvSpPr>
          <p:nvPr/>
        </p:nvSpPr>
        <p:spPr bwMode="auto">
          <a:xfrm>
            <a:off x="2995613" y="5235575"/>
            <a:ext cx="457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89" name="Rectangle 62"/>
          <p:cNvSpPr>
            <a:spLocks noChangeArrowheads="1"/>
          </p:cNvSpPr>
          <p:nvPr/>
        </p:nvSpPr>
        <p:spPr bwMode="auto">
          <a:xfrm>
            <a:off x="3108325" y="5241925"/>
            <a:ext cx="1793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P</a:t>
            </a:r>
          </a:p>
        </p:txBody>
      </p:sp>
      <p:sp>
        <p:nvSpPr>
          <p:cNvPr id="95290" name="Rectangle 63"/>
          <p:cNvSpPr>
            <a:spLocks noChangeArrowheads="1"/>
          </p:cNvSpPr>
          <p:nvPr/>
        </p:nvSpPr>
        <p:spPr bwMode="auto">
          <a:xfrm>
            <a:off x="3289300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4</a:t>
            </a:r>
          </a:p>
        </p:txBody>
      </p:sp>
      <p:sp>
        <p:nvSpPr>
          <p:cNvPr id="95291" name="Rectangle 64"/>
          <p:cNvSpPr>
            <a:spLocks noChangeArrowheads="1"/>
          </p:cNvSpPr>
          <p:nvPr/>
        </p:nvSpPr>
        <p:spPr bwMode="auto">
          <a:xfrm>
            <a:off x="3595688" y="5241925"/>
            <a:ext cx="1793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G</a:t>
            </a:r>
          </a:p>
        </p:txBody>
      </p:sp>
      <p:sp>
        <p:nvSpPr>
          <p:cNvPr id="95292" name="Rectangle 65"/>
          <p:cNvSpPr>
            <a:spLocks noChangeArrowheads="1"/>
          </p:cNvSpPr>
          <p:nvPr/>
        </p:nvSpPr>
        <p:spPr bwMode="auto">
          <a:xfrm>
            <a:off x="3794125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3</a:t>
            </a:r>
          </a:p>
        </p:txBody>
      </p:sp>
      <p:sp>
        <p:nvSpPr>
          <p:cNvPr id="95293" name="Rectangle 66"/>
          <p:cNvSpPr>
            <a:spLocks noChangeArrowheads="1"/>
          </p:cNvSpPr>
          <p:nvPr/>
        </p:nvSpPr>
        <p:spPr bwMode="auto">
          <a:xfrm>
            <a:off x="4991100" y="5235575"/>
            <a:ext cx="457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94" name="Rectangle 67"/>
          <p:cNvSpPr>
            <a:spLocks noChangeArrowheads="1"/>
          </p:cNvSpPr>
          <p:nvPr/>
        </p:nvSpPr>
        <p:spPr bwMode="auto">
          <a:xfrm>
            <a:off x="5103813" y="5241925"/>
            <a:ext cx="1793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P</a:t>
            </a:r>
          </a:p>
        </p:txBody>
      </p:sp>
      <p:sp>
        <p:nvSpPr>
          <p:cNvPr id="95295" name="Rectangle 68"/>
          <p:cNvSpPr>
            <a:spLocks noChangeArrowheads="1"/>
          </p:cNvSpPr>
          <p:nvPr/>
        </p:nvSpPr>
        <p:spPr bwMode="auto">
          <a:xfrm>
            <a:off x="5284788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3</a:t>
            </a:r>
          </a:p>
        </p:txBody>
      </p:sp>
      <p:sp>
        <p:nvSpPr>
          <p:cNvPr id="95296" name="Rectangle 69"/>
          <p:cNvSpPr>
            <a:spLocks noChangeArrowheads="1"/>
          </p:cNvSpPr>
          <p:nvPr/>
        </p:nvSpPr>
        <p:spPr bwMode="auto">
          <a:xfrm>
            <a:off x="5711825" y="5241925"/>
            <a:ext cx="1793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G</a:t>
            </a:r>
          </a:p>
        </p:txBody>
      </p:sp>
      <p:sp>
        <p:nvSpPr>
          <p:cNvPr id="95297" name="Rectangle 70"/>
          <p:cNvSpPr>
            <a:spLocks noChangeArrowheads="1"/>
          </p:cNvSpPr>
          <p:nvPr/>
        </p:nvSpPr>
        <p:spPr bwMode="auto">
          <a:xfrm>
            <a:off x="5908675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2</a:t>
            </a:r>
          </a:p>
        </p:txBody>
      </p:sp>
      <p:sp>
        <p:nvSpPr>
          <p:cNvPr id="95298" name="Rectangle 71"/>
          <p:cNvSpPr>
            <a:spLocks noChangeArrowheads="1"/>
          </p:cNvSpPr>
          <p:nvPr/>
        </p:nvSpPr>
        <p:spPr bwMode="auto">
          <a:xfrm>
            <a:off x="6702425" y="5241925"/>
            <a:ext cx="1793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P</a:t>
            </a:r>
          </a:p>
        </p:txBody>
      </p:sp>
      <p:sp>
        <p:nvSpPr>
          <p:cNvPr id="95299" name="Rectangle 72"/>
          <p:cNvSpPr>
            <a:spLocks noChangeArrowheads="1"/>
          </p:cNvSpPr>
          <p:nvPr/>
        </p:nvSpPr>
        <p:spPr bwMode="auto">
          <a:xfrm>
            <a:off x="6883400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2</a:t>
            </a:r>
          </a:p>
        </p:txBody>
      </p:sp>
      <p:sp>
        <p:nvSpPr>
          <p:cNvPr id="95300" name="Rectangle 73"/>
          <p:cNvSpPr>
            <a:spLocks noChangeArrowheads="1"/>
          </p:cNvSpPr>
          <p:nvPr/>
        </p:nvSpPr>
        <p:spPr bwMode="auto">
          <a:xfrm>
            <a:off x="7297738" y="5241925"/>
            <a:ext cx="1793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G</a:t>
            </a:r>
          </a:p>
        </p:txBody>
      </p:sp>
      <p:sp>
        <p:nvSpPr>
          <p:cNvPr id="95301" name="Rectangle 74"/>
          <p:cNvSpPr>
            <a:spLocks noChangeArrowheads="1"/>
          </p:cNvSpPr>
          <p:nvPr/>
        </p:nvSpPr>
        <p:spPr bwMode="auto">
          <a:xfrm>
            <a:off x="7496175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1</a:t>
            </a:r>
          </a:p>
        </p:txBody>
      </p:sp>
      <p:sp>
        <p:nvSpPr>
          <p:cNvPr id="95302" name="Rectangle 75"/>
          <p:cNvSpPr>
            <a:spLocks noChangeArrowheads="1"/>
          </p:cNvSpPr>
          <p:nvPr/>
        </p:nvSpPr>
        <p:spPr bwMode="auto">
          <a:xfrm>
            <a:off x="7529513" y="5241925"/>
            <a:ext cx="1793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49" charset="-122"/>
              </a:rPr>
              <a:t> </a:t>
            </a:r>
          </a:p>
        </p:txBody>
      </p:sp>
      <p:sp>
        <p:nvSpPr>
          <p:cNvPr id="95303" name="Rectangle 76"/>
          <p:cNvSpPr>
            <a:spLocks noChangeArrowheads="1"/>
          </p:cNvSpPr>
          <p:nvPr/>
        </p:nvSpPr>
        <p:spPr bwMode="auto">
          <a:xfrm>
            <a:off x="7681913" y="5241925"/>
            <a:ext cx="1793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P</a:t>
            </a:r>
          </a:p>
        </p:txBody>
      </p:sp>
      <p:sp>
        <p:nvSpPr>
          <p:cNvPr id="95304" name="Rectangle 77"/>
          <p:cNvSpPr>
            <a:spLocks noChangeArrowheads="1"/>
          </p:cNvSpPr>
          <p:nvPr/>
        </p:nvSpPr>
        <p:spPr bwMode="auto">
          <a:xfrm>
            <a:off x="7862888" y="5324475"/>
            <a:ext cx="177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黑体" pitchFamily="49" charset="-122"/>
              </a:rPr>
              <a:t>1</a:t>
            </a:r>
          </a:p>
        </p:txBody>
      </p:sp>
      <p:sp>
        <p:nvSpPr>
          <p:cNvPr id="95305" name="Rectangle 78"/>
          <p:cNvSpPr>
            <a:spLocks noChangeArrowheads="1"/>
          </p:cNvSpPr>
          <p:nvPr/>
        </p:nvSpPr>
        <p:spPr bwMode="auto">
          <a:xfrm>
            <a:off x="8374063" y="3549650"/>
            <a:ext cx="3905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06" name="Rectangle 79"/>
          <p:cNvSpPr>
            <a:spLocks noChangeArrowheads="1"/>
          </p:cNvSpPr>
          <p:nvPr/>
        </p:nvSpPr>
        <p:spPr bwMode="auto">
          <a:xfrm>
            <a:off x="8434388" y="3556000"/>
            <a:ext cx="2206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itchFamily="2" charset="-122"/>
              </a:rPr>
              <a:t>C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95307" name="Rectangle 80"/>
          <p:cNvSpPr>
            <a:spLocks noChangeArrowheads="1"/>
          </p:cNvSpPr>
          <p:nvPr/>
        </p:nvSpPr>
        <p:spPr bwMode="auto">
          <a:xfrm>
            <a:off x="8667750" y="3638550"/>
            <a:ext cx="152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028177" name="Rectangle 81"/>
          <p:cNvSpPr>
            <a:spLocks noChangeArrowheads="1"/>
          </p:cNvSpPr>
          <p:nvPr/>
        </p:nvSpPr>
        <p:spPr bwMode="auto">
          <a:xfrm>
            <a:off x="1216025" y="30273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178" name="Rectangle 82"/>
          <p:cNvSpPr>
            <a:spLocks noChangeArrowheads="1"/>
          </p:cNvSpPr>
          <p:nvPr/>
        </p:nvSpPr>
        <p:spPr bwMode="auto">
          <a:xfrm>
            <a:off x="1843088" y="30273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179" name="Rectangle 83"/>
          <p:cNvSpPr>
            <a:spLocks noChangeArrowheads="1"/>
          </p:cNvSpPr>
          <p:nvPr/>
        </p:nvSpPr>
        <p:spPr bwMode="auto">
          <a:xfrm>
            <a:off x="2446338" y="30273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180" name="Rectangle 84"/>
          <p:cNvSpPr>
            <a:spLocks noChangeArrowheads="1"/>
          </p:cNvSpPr>
          <p:nvPr/>
        </p:nvSpPr>
        <p:spPr bwMode="auto">
          <a:xfrm>
            <a:off x="3863975" y="30273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181" name="Rectangle 85"/>
          <p:cNvSpPr>
            <a:spLocks noChangeArrowheads="1"/>
          </p:cNvSpPr>
          <p:nvPr/>
        </p:nvSpPr>
        <p:spPr bwMode="auto">
          <a:xfrm>
            <a:off x="4511675" y="30273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182" name="Rectangle 86"/>
          <p:cNvSpPr>
            <a:spLocks noChangeArrowheads="1"/>
          </p:cNvSpPr>
          <p:nvPr/>
        </p:nvSpPr>
        <p:spPr bwMode="auto">
          <a:xfrm>
            <a:off x="5143500" y="30273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95314" name="Rectangle 87"/>
          <p:cNvSpPr>
            <a:spLocks noChangeArrowheads="1"/>
          </p:cNvSpPr>
          <p:nvPr/>
        </p:nvSpPr>
        <p:spPr bwMode="auto">
          <a:xfrm>
            <a:off x="6342063" y="3059113"/>
            <a:ext cx="76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ea typeface="华文新魏" pitchFamily="2" charset="-122"/>
              </a:rPr>
              <a:t> 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028184" name="Rectangle 88"/>
          <p:cNvSpPr>
            <a:spLocks noChangeArrowheads="1"/>
          </p:cNvSpPr>
          <p:nvPr/>
        </p:nvSpPr>
        <p:spPr bwMode="auto">
          <a:xfrm>
            <a:off x="6681788" y="30400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185" name="Rectangle 89"/>
          <p:cNvSpPr>
            <a:spLocks noChangeArrowheads="1"/>
          </p:cNvSpPr>
          <p:nvPr/>
        </p:nvSpPr>
        <p:spPr bwMode="auto">
          <a:xfrm>
            <a:off x="7670800" y="302736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95317" name="Line 90"/>
          <p:cNvSpPr>
            <a:spLocks noChangeShapeType="1"/>
          </p:cNvSpPr>
          <p:nvPr/>
        </p:nvSpPr>
        <p:spPr bwMode="auto">
          <a:xfrm>
            <a:off x="5438775" y="3335338"/>
            <a:ext cx="1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18" name="Oval 91"/>
          <p:cNvSpPr>
            <a:spLocks noChangeArrowheads="1"/>
          </p:cNvSpPr>
          <p:nvPr/>
        </p:nvSpPr>
        <p:spPr bwMode="auto">
          <a:xfrm>
            <a:off x="2503488" y="4711700"/>
            <a:ext cx="82550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19" name="Oval 92"/>
          <p:cNvSpPr>
            <a:spLocks noChangeArrowheads="1"/>
          </p:cNvSpPr>
          <p:nvPr/>
        </p:nvSpPr>
        <p:spPr bwMode="auto">
          <a:xfrm>
            <a:off x="2589213" y="437038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0" name="Oval 93"/>
          <p:cNvSpPr>
            <a:spLocks noChangeArrowheads="1"/>
          </p:cNvSpPr>
          <p:nvPr/>
        </p:nvSpPr>
        <p:spPr bwMode="auto">
          <a:xfrm>
            <a:off x="3297238" y="4370388"/>
            <a:ext cx="82550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1" name="Oval 94"/>
          <p:cNvSpPr>
            <a:spLocks noChangeArrowheads="1"/>
          </p:cNvSpPr>
          <p:nvPr/>
        </p:nvSpPr>
        <p:spPr bwMode="auto">
          <a:xfrm>
            <a:off x="3662363" y="4541838"/>
            <a:ext cx="82550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2" name="Oval 95"/>
          <p:cNvSpPr>
            <a:spLocks noChangeArrowheads="1"/>
          </p:cNvSpPr>
          <p:nvPr/>
        </p:nvSpPr>
        <p:spPr bwMode="auto">
          <a:xfrm>
            <a:off x="3411538" y="4043363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3" name="Oval 96"/>
          <p:cNvSpPr>
            <a:spLocks noChangeArrowheads="1"/>
          </p:cNvSpPr>
          <p:nvPr/>
        </p:nvSpPr>
        <p:spPr bwMode="auto">
          <a:xfrm>
            <a:off x="3946525" y="4370388"/>
            <a:ext cx="82550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4" name="Oval 97"/>
          <p:cNvSpPr>
            <a:spLocks noChangeArrowheads="1"/>
          </p:cNvSpPr>
          <p:nvPr/>
        </p:nvSpPr>
        <p:spPr bwMode="auto">
          <a:xfrm>
            <a:off x="4175125" y="4208463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5" name="Oval 98"/>
          <p:cNvSpPr>
            <a:spLocks noChangeArrowheads="1"/>
          </p:cNvSpPr>
          <p:nvPr/>
        </p:nvSpPr>
        <p:spPr bwMode="auto">
          <a:xfrm>
            <a:off x="4587875" y="437038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6" name="Oval 99"/>
          <p:cNvSpPr>
            <a:spLocks noChangeArrowheads="1"/>
          </p:cNvSpPr>
          <p:nvPr/>
        </p:nvSpPr>
        <p:spPr bwMode="auto">
          <a:xfrm>
            <a:off x="4724400" y="4043363"/>
            <a:ext cx="8255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7" name="Oval 100"/>
          <p:cNvSpPr>
            <a:spLocks noChangeArrowheads="1"/>
          </p:cNvSpPr>
          <p:nvPr/>
        </p:nvSpPr>
        <p:spPr bwMode="auto">
          <a:xfrm>
            <a:off x="4841875" y="387508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8" name="Oval 101"/>
          <p:cNvSpPr>
            <a:spLocks noChangeArrowheads="1"/>
          </p:cNvSpPr>
          <p:nvPr/>
        </p:nvSpPr>
        <p:spPr bwMode="auto">
          <a:xfrm>
            <a:off x="5295900" y="4043363"/>
            <a:ext cx="8255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29" name="Oval 102"/>
          <p:cNvSpPr>
            <a:spLocks noChangeArrowheads="1"/>
          </p:cNvSpPr>
          <p:nvPr/>
        </p:nvSpPr>
        <p:spPr bwMode="auto">
          <a:xfrm>
            <a:off x="5187950" y="437038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0" name="Oval 103"/>
          <p:cNvSpPr>
            <a:spLocks noChangeArrowheads="1"/>
          </p:cNvSpPr>
          <p:nvPr/>
        </p:nvSpPr>
        <p:spPr bwMode="auto">
          <a:xfrm>
            <a:off x="5397500" y="371633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1" name="Oval 104"/>
          <p:cNvSpPr>
            <a:spLocks noChangeArrowheads="1"/>
          </p:cNvSpPr>
          <p:nvPr/>
        </p:nvSpPr>
        <p:spPr bwMode="auto">
          <a:xfrm>
            <a:off x="5792788" y="4208463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2" name="Oval 105"/>
          <p:cNvSpPr>
            <a:spLocks noChangeArrowheads="1"/>
          </p:cNvSpPr>
          <p:nvPr/>
        </p:nvSpPr>
        <p:spPr bwMode="auto">
          <a:xfrm>
            <a:off x="6094413" y="4043363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3" name="Oval 106"/>
          <p:cNvSpPr>
            <a:spLocks noChangeArrowheads="1"/>
          </p:cNvSpPr>
          <p:nvPr/>
        </p:nvSpPr>
        <p:spPr bwMode="auto">
          <a:xfrm>
            <a:off x="6316663" y="387508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4" name="Oval 107"/>
          <p:cNvSpPr>
            <a:spLocks noChangeArrowheads="1"/>
          </p:cNvSpPr>
          <p:nvPr/>
        </p:nvSpPr>
        <p:spPr bwMode="auto">
          <a:xfrm>
            <a:off x="6897688" y="3716338"/>
            <a:ext cx="82550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5" name="Oval 108"/>
          <p:cNvSpPr>
            <a:spLocks noChangeArrowheads="1"/>
          </p:cNvSpPr>
          <p:nvPr/>
        </p:nvSpPr>
        <p:spPr bwMode="auto">
          <a:xfrm>
            <a:off x="7027863" y="3529013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6" name="Oval 109"/>
          <p:cNvSpPr>
            <a:spLocks noChangeArrowheads="1"/>
          </p:cNvSpPr>
          <p:nvPr/>
        </p:nvSpPr>
        <p:spPr bwMode="auto">
          <a:xfrm>
            <a:off x="8142288" y="3600450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7" name="Oval 110"/>
          <p:cNvSpPr>
            <a:spLocks noChangeArrowheads="1"/>
          </p:cNvSpPr>
          <p:nvPr/>
        </p:nvSpPr>
        <p:spPr bwMode="auto">
          <a:xfrm>
            <a:off x="7743825" y="371633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8" name="Oval 111"/>
          <p:cNvSpPr>
            <a:spLocks noChangeArrowheads="1"/>
          </p:cNvSpPr>
          <p:nvPr/>
        </p:nvSpPr>
        <p:spPr bwMode="auto">
          <a:xfrm>
            <a:off x="3189288" y="4711700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9" name="Oval 112"/>
          <p:cNvSpPr>
            <a:spLocks noChangeArrowheads="1"/>
          </p:cNvSpPr>
          <p:nvPr/>
        </p:nvSpPr>
        <p:spPr bwMode="auto">
          <a:xfrm>
            <a:off x="7351713" y="3875088"/>
            <a:ext cx="85725" cy="857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0" name="Oval 113"/>
          <p:cNvSpPr>
            <a:spLocks noChangeArrowheads="1"/>
          </p:cNvSpPr>
          <p:nvPr/>
        </p:nvSpPr>
        <p:spPr bwMode="auto">
          <a:xfrm>
            <a:off x="6754813" y="4043363"/>
            <a:ext cx="8255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210" name="Rectangle 114"/>
          <p:cNvSpPr>
            <a:spLocks noChangeArrowheads="1"/>
          </p:cNvSpPr>
          <p:nvPr/>
        </p:nvSpPr>
        <p:spPr bwMode="auto">
          <a:xfrm>
            <a:off x="5991225" y="3033713"/>
            <a:ext cx="479425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211" name="Rectangle 115"/>
          <p:cNvSpPr>
            <a:spLocks noChangeArrowheads="1"/>
          </p:cNvSpPr>
          <p:nvPr/>
        </p:nvSpPr>
        <p:spPr bwMode="auto">
          <a:xfrm>
            <a:off x="2874963" y="2187575"/>
            <a:ext cx="1001712" cy="304800"/>
          </a:xfrm>
          <a:prstGeom prst="rect">
            <a:avLst/>
          </a:prstGeom>
          <a:solidFill>
            <a:srgbClr val="FFCC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&amp;</a:t>
            </a:r>
          </a:p>
        </p:txBody>
      </p:sp>
      <p:sp>
        <p:nvSpPr>
          <p:cNvPr id="1028212" name="Rectangle 116"/>
          <p:cNvSpPr>
            <a:spLocks noChangeArrowheads="1"/>
          </p:cNvSpPr>
          <p:nvPr/>
        </p:nvSpPr>
        <p:spPr bwMode="auto">
          <a:xfrm>
            <a:off x="1517650" y="2163763"/>
            <a:ext cx="1001713" cy="304800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≥1</a:t>
            </a:r>
            <a:endParaRPr lang="en-US" altLang="en-US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028213" name="Rectangle 117"/>
          <p:cNvSpPr>
            <a:spLocks noChangeArrowheads="1"/>
          </p:cNvSpPr>
          <p:nvPr/>
        </p:nvSpPr>
        <p:spPr bwMode="auto">
          <a:xfrm>
            <a:off x="4167188" y="2185988"/>
            <a:ext cx="1001712" cy="304800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≥1</a:t>
            </a:r>
            <a:endParaRPr lang="en-US" altLang="en-US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028214" name="Rectangle 118"/>
          <p:cNvSpPr>
            <a:spLocks noChangeArrowheads="1"/>
          </p:cNvSpPr>
          <p:nvPr/>
        </p:nvSpPr>
        <p:spPr bwMode="auto">
          <a:xfrm>
            <a:off x="5748338" y="2171700"/>
            <a:ext cx="1001712" cy="304800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≥1</a:t>
            </a:r>
            <a:endParaRPr lang="en-US" altLang="en-US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028215" name="Rectangle 119"/>
          <p:cNvSpPr>
            <a:spLocks noChangeArrowheads="1"/>
          </p:cNvSpPr>
          <p:nvPr/>
        </p:nvSpPr>
        <p:spPr bwMode="auto">
          <a:xfrm>
            <a:off x="7170738" y="2185988"/>
            <a:ext cx="1001712" cy="304800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Verdana" pitchFamily="34" charset="0"/>
                <a:ea typeface="华文新魏" pitchFamily="2" charset="-122"/>
              </a:rPr>
              <a:t>≥1</a:t>
            </a:r>
            <a:endParaRPr lang="en-US" altLang="en-US" sz="2400">
              <a:latin typeface="Verdana" pitchFamily="34" charset="0"/>
              <a:ea typeface="华文新魏" pitchFamily="2" charset="-122"/>
            </a:endParaRPr>
          </a:p>
        </p:txBody>
      </p: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755650" y="1989138"/>
            <a:ext cx="7559675" cy="2952750"/>
            <a:chOff x="476" y="1253"/>
            <a:chExt cx="4762" cy="1860"/>
          </a:xfrm>
        </p:grpSpPr>
        <p:sp>
          <p:nvSpPr>
            <p:cNvPr id="1028217" name="Rectangle 121"/>
            <p:cNvSpPr>
              <a:spLocks noChangeArrowheads="1"/>
            </p:cNvSpPr>
            <p:nvPr/>
          </p:nvSpPr>
          <p:spPr bwMode="auto">
            <a:xfrm>
              <a:off x="476" y="1253"/>
              <a:ext cx="4762" cy="186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95349" name="Text Box 122"/>
            <p:cNvSpPr txBox="1">
              <a:spLocks noChangeArrowheads="1"/>
            </p:cNvSpPr>
            <p:nvPr/>
          </p:nvSpPr>
          <p:spPr bwMode="auto">
            <a:xfrm>
              <a:off x="1020" y="1979"/>
              <a:ext cx="3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黑体" pitchFamily="49" charset="-122"/>
                </a:rPr>
                <a:t>4</a:t>
              </a:r>
              <a:r>
                <a:rPr lang="zh-CN" altLang="en-US" sz="3200">
                  <a:latin typeface="黑体" pitchFamily="49" charset="-122"/>
                </a:rPr>
                <a:t>位一组的先行进位芯片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288" y="1701800"/>
            <a:ext cx="8351837" cy="863600"/>
            <a:chOff x="46" y="845"/>
            <a:chExt cx="5193" cy="544"/>
          </a:xfrm>
        </p:grpSpPr>
        <p:sp>
          <p:nvSpPr>
            <p:cNvPr id="1030147" name="Rectangle 3"/>
            <p:cNvSpPr>
              <a:spLocks noChangeArrowheads="1"/>
            </p:cNvSpPr>
            <p:nvPr/>
          </p:nvSpPr>
          <p:spPr bwMode="auto">
            <a:xfrm>
              <a:off x="46" y="890"/>
              <a:ext cx="5193" cy="499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50000">
                  <a:schemeClr val="bg1"/>
                </a:gs>
                <a:gs pos="100000">
                  <a:srgbClr val="99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96395" name="Text Box 4"/>
            <p:cNvSpPr txBox="1">
              <a:spLocks noChangeArrowheads="1"/>
            </p:cNvSpPr>
            <p:nvPr/>
          </p:nvSpPr>
          <p:spPr bwMode="auto">
            <a:xfrm>
              <a:off x="1610" y="845"/>
              <a:ext cx="18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zh-CN" altLang="en-US" sz="2400"/>
                <a:t>第二重     进位链  </a:t>
              </a:r>
            </a:p>
          </p:txBody>
        </p:sp>
      </p:grpSp>
      <p:sp>
        <p:nvSpPr>
          <p:cNvPr id="96259" name="Text Box 5"/>
          <p:cNvSpPr txBox="1">
            <a:spLocks noChangeArrowheads="1"/>
          </p:cNvSpPr>
          <p:nvPr/>
        </p:nvSpPr>
        <p:spPr bwMode="auto">
          <a:xfrm>
            <a:off x="250825" y="188913"/>
            <a:ext cx="87487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800">
                <a:latin typeface="隶书" pitchFamily="49" charset="-122"/>
                <a:ea typeface="隶书" pitchFamily="49" charset="-122"/>
              </a:rPr>
              <a:t>组内并行，组间并行的进位链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358775" y="2203450"/>
            <a:ext cx="1187450" cy="1296988"/>
            <a:chOff x="363" y="1162"/>
            <a:chExt cx="748" cy="817"/>
          </a:xfrm>
        </p:grpSpPr>
        <p:sp>
          <p:nvSpPr>
            <p:cNvPr id="96391" name="Line 125"/>
            <p:cNvSpPr>
              <a:spLocks noChangeShapeType="1"/>
            </p:cNvSpPr>
            <p:nvPr/>
          </p:nvSpPr>
          <p:spPr bwMode="auto">
            <a:xfrm flipH="1" flipV="1">
              <a:off x="498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2" name="Text Box 126"/>
            <p:cNvSpPr txBox="1">
              <a:spLocks noChangeArrowheads="1"/>
            </p:cNvSpPr>
            <p:nvPr/>
          </p:nvSpPr>
          <p:spPr bwMode="auto">
            <a:xfrm>
              <a:off x="363" y="1162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ea typeface="宋体" pitchFamily="2" charset="-122"/>
                </a:rPr>
                <a:t>D4 T4</a:t>
              </a:r>
            </a:p>
          </p:txBody>
        </p:sp>
        <p:sp>
          <p:nvSpPr>
            <p:cNvPr id="96393" name="Line 127"/>
            <p:cNvSpPr>
              <a:spLocks noChangeShapeType="1"/>
            </p:cNvSpPr>
            <p:nvPr/>
          </p:nvSpPr>
          <p:spPr bwMode="auto">
            <a:xfrm flipH="1" flipV="1">
              <a:off x="679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2374900" y="2203450"/>
            <a:ext cx="1187450" cy="1296988"/>
            <a:chOff x="1633" y="1162"/>
            <a:chExt cx="748" cy="817"/>
          </a:xfrm>
        </p:grpSpPr>
        <p:sp>
          <p:nvSpPr>
            <p:cNvPr id="96388" name="Line 129"/>
            <p:cNvSpPr>
              <a:spLocks noChangeShapeType="1"/>
            </p:cNvSpPr>
            <p:nvPr/>
          </p:nvSpPr>
          <p:spPr bwMode="auto">
            <a:xfrm flipH="1" flipV="1">
              <a:off x="1792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9" name="Text Box 130"/>
            <p:cNvSpPr txBox="1">
              <a:spLocks noChangeArrowheads="1"/>
            </p:cNvSpPr>
            <p:nvPr/>
          </p:nvSpPr>
          <p:spPr bwMode="auto">
            <a:xfrm>
              <a:off x="1633" y="1162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ea typeface="宋体" pitchFamily="2" charset="-122"/>
                </a:rPr>
                <a:t>D3 T3</a:t>
              </a:r>
            </a:p>
          </p:txBody>
        </p:sp>
        <p:sp>
          <p:nvSpPr>
            <p:cNvPr id="96390" name="Line 131"/>
            <p:cNvSpPr>
              <a:spLocks noChangeShapeType="1"/>
            </p:cNvSpPr>
            <p:nvPr/>
          </p:nvSpPr>
          <p:spPr bwMode="auto">
            <a:xfrm flipH="1" flipV="1">
              <a:off x="1973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4535488" y="2203450"/>
            <a:ext cx="1187450" cy="1296988"/>
            <a:chOff x="2994" y="1162"/>
            <a:chExt cx="748" cy="817"/>
          </a:xfrm>
        </p:grpSpPr>
        <p:sp>
          <p:nvSpPr>
            <p:cNvPr id="96385" name="Line 133"/>
            <p:cNvSpPr>
              <a:spLocks noChangeShapeType="1"/>
            </p:cNvSpPr>
            <p:nvPr/>
          </p:nvSpPr>
          <p:spPr bwMode="auto">
            <a:xfrm flipH="1" flipV="1">
              <a:off x="3153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6" name="Text Box 134"/>
            <p:cNvSpPr txBox="1">
              <a:spLocks noChangeArrowheads="1"/>
            </p:cNvSpPr>
            <p:nvPr/>
          </p:nvSpPr>
          <p:spPr bwMode="auto">
            <a:xfrm>
              <a:off x="2994" y="1162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ea typeface="宋体" pitchFamily="2" charset="-122"/>
                </a:rPr>
                <a:t>D2 T2</a:t>
              </a:r>
            </a:p>
          </p:txBody>
        </p:sp>
        <p:sp>
          <p:nvSpPr>
            <p:cNvPr id="96387" name="Line 135"/>
            <p:cNvSpPr>
              <a:spLocks noChangeShapeType="1"/>
            </p:cNvSpPr>
            <p:nvPr/>
          </p:nvSpPr>
          <p:spPr bwMode="auto">
            <a:xfrm flipH="1" flipV="1">
              <a:off x="3334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6623050" y="2203450"/>
            <a:ext cx="1187450" cy="1296988"/>
            <a:chOff x="4309" y="1162"/>
            <a:chExt cx="748" cy="817"/>
          </a:xfrm>
        </p:grpSpPr>
        <p:sp>
          <p:nvSpPr>
            <p:cNvPr id="96382" name="Line 137"/>
            <p:cNvSpPr>
              <a:spLocks noChangeShapeType="1"/>
            </p:cNvSpPr>
            <p:nvPr/>
          </p:nvSpPr>
          <p:spPr bwMode="auto">
            <a:xfrm flipH="1" flipV="1">
              <a:off x="4468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3" name="Text Box 138"/>
            <p:cNvSpPr txBox="1">
              <a:spLocks noChangeArrowheads="1"/>
            </p:cNvSpPr>
            <p:nvPr/>
          </p:nvSpPr>
          <p:spPr bwMode="auto">
            <a:xfrm>
              <a:off x="4309" y="1162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ea typeface="宋体" pitchFamily="2" charset="-122"/>
                </a:rPr>
                <a:t>D1 T1</a:t>
              </a:r>
            </a:p>
          </p:txBody>
        </p:sp>
        <p:sp>
          <p:nvSpPr>
            <p:cNvPr id="96384" name="Line 139"/>
            <p:cNvSpPr>
              <a:spLocks noChangeShapeType="1"/>
            </p:cNvSpPr>
            <p:nvPr/>
          </p:nvSpPr>
          <p:spPr bwMode="auto">
            <a:xfrm flipH="1" flipV="1">
              <a:off x="4649" y="138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69"/>
          <p:cNvGrpSpPr>
            <a:grpSpLocks/>
          </p:cNvGrpSpPr>
          <p:nvPr/>
        </p:nvGrpSpPr>
        <p:grpSpPr bwMode="auto">
          <a:xfrm>
            <a:off x="611188" y="1268413"/>
            <a:ext cx="792162" cy="504825"/>
            <a:chOff x="385" y="799"/>
            <a:chExt cx="499" cy="318"/>
          </a:xfrm>
        </p:grpSpPr>
        <p:sp>
          <p:nvSpPr>
            <p:cNvPr id="96380" name="Text Box 151"/>
            <p:cNvSpPr txBox="1">
              <a:spLocks noChangeArrowheads="1"/>
            </p:cNvSpPr>
            <p:nvPr/>
          </p:nvSpPr>
          <p:spPr bwMode="auto">
            <a:xfrm>
              <a:off x="385" y="79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ea typeface="宋体" pitchFamily="2" charset="-122"/>
                </a:rPr>
                <a:t>C</a:t>
              </a:r>
              <a:r>
                <a:rPr lang="en-US" altLang="zh-CN" sz="2000" baseline="-25000">
                  <a:solidFill>
                    <a:schemeClr val="hlink"/>
                  </a:solidFill>
                  <a:ea typeface="宋体" pitchFamily="2" charset="-122"/>
                </a:rPr>
                <a:t>16</a:t>
              </a:r>
            </a:p>
          </p:txBody>
        </p:sp>
        <p:sp>
          <p:nvSpPr>
            <p:cNvPr id="96381" name="Line 152"/>
            <p:cNvSpPr>
              <a:spLocks noChangeShapeType="1"/>
            </p:cNvSpPr>
            <p:nvPr/>
          </p:nvSpPr>
          <p:spPr bwMode="auto">
            <a:xfrm>
              <a:off x="385" y="89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297" name="Text Box 153"/>
          <p:cNvSpPr txBox="1">
            <a:spLocks noChangeArrowheads="1"/>
          </p:cNvSpPr>
          <p:nvPr/>
        </p:nvSpPr>
        <p:spPr bwMode="auto">
          <a:xfrm>
            <a:off x="6948488" y="1808163"/>
            <a:ext cx="1763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黑体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黑体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黑体" pitchFamily="49" charset="-122"/>
              </a:rPr>
              <a:t>大组</a:t>
            </a:r>
          </a:p>
        </p:txBody>
      </p: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358775" y="2816225"/>
            <a:ext cx="8712200" cy="2305050"/>
            <a:chOff x="226" y="1774"/>
            <a:chExt cx="5488" cy="1452"/>
          </a:xfrm>
        </p:grpSpPr>
        <p:sp>
          <p:nvSpPr>
            <p:cNvPr id="96282" name="Line 8"/>
            <p:cNvSpPr>
              <a:spLocks noChangeShapeType="1"/>
            </p:cNvSpPr>
            <p:nvPr/>
          </p:nvSpPr>
          <p:spPr bwMode="auto">
            <a:xfrm flipH="1">
              <a:off x="5397" y="237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9"/>
            <p:cNvSpPr txBox="1">
              <a:spLocks noChangeArrowheads="1"/>
            </p:cNvSpPr>
            <p:nvPr/>
          </p:nvSpPr>
          <p:spPr bwMode="auto">
            <a:xfrm>
              <a:off x="5397" y="2364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C0</a:t>
              </a:r>
            </a:p>
          </p:txBody>
        </p:sp>
        <p:sp>
          <p:nvSpPr>
            <p:cNvPr id="96284" name="Line 10"/>
            <p:cNvSpPr>
              <a:spLocks noChangeShapeType="1"/>
            </p:cNvSpPr>
            <p:nvPr/>
          </p:nvSpPr>
          <p:spPr bwMode="auto">
            <a:xfrm flipV="1">
              <a:off x="5262" y="19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5" name="Text Box 11"/>
            <p:cNvSpPr txBox="1">
              <a:spLocks noChangeArrowheads="1"/>
            </p:cNvSpPr>
            <p:nvPr/>
          </p:nvSpPr>
          <p:spPr bwMode="auto">
            <a:xfrm>
              <a:off x="5126" y="1789"/>
              <a:ext cx="4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C1</a:t>
              </a:r>
            </a:p>
          </p:txBody>
        </p:sp>
        <p:sp>
          <p:nvSpPr>
            <p:cNvPr id="96286" name="Line 12"/>
            <p:cNvSpPr>
              <a:spLocks noChangeShapeType="1"/>
            </p:cNvSpPr>
            <p:nvPr/>
          </p:nvSpPr>
          <p:spPr bwMode="auto">
            <a:xfrm flipV="1">
              <a:off x="5034" y="19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7" name="Text Box 13"/>
            <p:cNvSpPr txBox="1">
              <a:spLocks noChangeArrowheads="1"/>
            </p:cNvSpPr>
            <p:nvPr/>
          </p:nvSpPr>
          <p:spPr bwMode="auto">
            <a:xfrm>
              <a:off x="4898" y="1789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C2</a:t>
              </a:r>
            </a:p>
          </p:txBody>
        </p:sp>
        <p:sp>
          <p:nvSpPr>
            <p:cNvPr id="96288" name="Line 14"/>
            <p:cNvSpPr>
              <a:spLocks noChangeShapeType="1"/>
            </p:cNvSpPr>
            <p:nvPr/>
          </p:nvSpPr>
          <p:spPr bwMode="auto">
            <a:xfrm flipV="1">
              <a:off x="4762" y="19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9" name="Text Box 15"/>
            <p:cNvSpPr txBox="1">
              <a:spLocks noChangeArrowheads="1"/>
            </p:cNvSpPr>
            <p:nvPr/>
          </p:nvSpPr>
          <p:spPr bwMode="auto">
            <a:xfrm>
              <a:off x="4626" y="1789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C3</a:t>
              </a:r>
            </a:p>
          </p:txBody>
        </p:sp>
        <p:sp>
          <p:nvSpPr>
            <p:cNvPr id="96290" name="Line 16"/>
            <p:cNvSpPr>
              <a:spLocks noChangeShapeType="1"/>
            </p:cNvSpPr>
            <p:nvPr/>
          </p:nvSpPr>
          <p:spPr bwMode="auto">
            <a:xfrm flipV="1">
              <a:off x="1179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Text Box 17"/>
            <p:cNvSpPr txBox="1">
              <a:spLocks noChangeArrowheads="1"/>
            </p:cNvSpPr>
            <p:nvPr/>
          </p:nvSpPr>
          <p:spPr bwMode="auto">
            <a:xfrm>
              <a:off x="1043" y="1774"/>
              <a:ext cx="4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C13</a:t>
              </a:r>
            </a:p>
          </p:txBody>
        </p:sp>
        <p:sp>
          <p:nvSpPr>
            <p:cNvPr id="96292" name="Line 18"/>
            <p:cNvSpPr>
              <a:spLocks noChangeShapeType="1"/>
            </p:cNvSpPr>
            <p:nvPr/>
          </p:nvSpPr>
          <p:spPr bwMode="auto">
            <a:xfrm flipV="1">
              <a:off x="951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Text Box 19"/>
            <p:cNvSpPr txBox="1">
              <a:spLocks noChangeArrowheads="1"/>
            </p:cNvSpPr>
            <p:nvPr/>
          </p:nvSpPr>
          <p:spPr bwMode="auto">
            <a:xfrm>
              <a:off x="815" y="177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C14</a:t>
              </a:r>
            </a:p>
          </p:txBody>
        </p:sp>
        <p:sp>
          <p:nvSpPr>
            <p:cNvPr id="96294" name="Line 20"/>
            <p:cNvSpPr>
              <a:spLocks noChangeShapeType="1"/>
            </p:cNvSpPr>
            <p:nvPr/>
          </p:nvSpPr>
          <p:spPr bwMode="auto">
            <a:xfrm flipV="1">
              <a:off x="701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Text Box 21"/>
            <p:cNvSpPr txBox="1">
              <a:spLocks noChangeArrowheads="1"/>
            </p:cNvSpPr>
            <p:nvPr/>
          </p:nvSpPr>
          <p:spPr bwMode="auto">
            <a:xfrm>
              <a:off x="565" y="1774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C15</a:t>
              </a:r>
            </a:p>
          </p:txBody>
        </p:sp>
        <p:sp>
          <p:nvSpPr>
            <p:cNvPr id="96296" name="Line 22"/>
            <p:cNvSpPr>
              <a:spLocks noChangeShapeType="1"/>
            </p:cNvSpPr>
            <p:nvPr/>
          </p:nvSpPr>
          <p:spPr bwMode="auto">
            <a:xfrm flipV="1">
              <a:off x="2540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Text Box 23"/>
            <p:cNvSpPr txBox="1">
              <a:spLocks noChangeArrowheads="1"/>
            </p:cNvSpPr>
            <p:nvPr/>
          </p:nvSpPr>
          <p:spPr bwMode="auto">
            <a:xfrm>
              <a:off x="2404" y="1774"/>
              <a:ext cx="4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C9</a:t>
              </a:r>
            </a:p>
          </p:txBody>
        </p:sp>
        <p:sp>
          <p:nvSpPr>
            <p:cNvPr id="96298" name="Line 24"/>
            <p:cNvSpPr>
              <a:spLocks noChangeShapeType="1"/>
            </p:cNvSpPr>
            <p:nvPr/>
          </p:nvSpPr>
          <p:spPr bwMode="auto">
            <a:xfrm flipV="1">
              <a:off x="2312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Text Box 25"/>
            <p:cNvSpPr txBox="1">
              <a:spLocks noChangeArrowheads="1"/>
            </p:cNvSpPr>
            <p:nvPr/>
          </p:nvSpPr>
          <p:spPr bwMode="auto">
            <a:xfrm>
              <a:off x="2176" y="177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C10</a:t>
              </a:r>
            </a:p>
          </p:txBody>
        </p:sp>
        <p:sp>
          <p:nvSpPr>
            <p:cNvPr id="96300" name="Line 26"/>
            <p:cNvSpPr>
              <a:spLocks noChangeShapeType="1"/>
            </p:cNvSpPr>
            <p:nvPr/>
          </p:nvSpPr>
          <p:spPr bwMode="auto">
            <a:xfrm flipV="1">
              <a:off x="2040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Text Box 27"/>
            <p:cNvSpPr txBox="1">
              <a:spLocks noChangeArrowheads="1"/>
            </p:cNvSpPr>
            <p:nvPr/>
          </p:nvSpPr>
          <p:spPr bwMode="auto">
            <a:xfrm>
              <a:off x="1904" y="1774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C11</a:t>
              </a:r>
            </a:p>
          </p:txBody>
        </p:sp>
        <p:sp>
          <p:nvSpPr>
            <p:cNvPr id="96302" name="Line 28"/>
            <p:cNvSpPr>
              <a:spLocks noChangeShapeType="1"/>
            </p:cNvSpPr>
            <p:nvPr/>
          </p:nvSpPr>
          <p:spPr bwMode="auto">
            <a:xfrm flipV="1">
              <a:off x="3947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3" name="Text Box 29"/>
            <p:cNvSpPr txBox="1">
              <a:spLocks noChangeArrowheads="1"/>
            </p:cNvSpPr>
            <p:nvPr/>
          </p:nvSpPr>
          <p:spPr bwMode="auto">
            <a:xfrm>
              <a:off x="3811" y="1774"/>
              <a:ext cx="4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C5</a:t>
              </a:r>
            </a:p>
          </p:txBody>
        </p:sp>
        <p:sp>
          <p:nvSpPr>
            <p:cNvPr id="96304" name="Line 30"/>
            <p:cNvSpPr>
              <a:spLocks noChangeShapeType="1"/>
            </p:cNvSpPr>
            <p:nvPr/>
          </p:nvSpPr>
          <p:spPr bwMode="auto">
            <a:xfrm flipV="1">
              <a:off x="3719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5" name="Text Box 31"/>
            <p:cNvSpPr txBox="1">
              <a:spLocks noChangeArrowheads="1"/>
            </p:cNvSpPr>
            <p:nvPr/>
          </p:nvSpPr>
          <p:spPr bwMode="auto">
            <a:xfrm>
              <a:off x="3583" y="177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C6</a:t>
              </a:r>
            </a:p>
          </p:txBody>
        </p:sp>
        <p:sp>
          <p:nvSpPr>
            <p:cNvPr id="96306" name="Line 32"/>
            <p:cNvSpPr>
              <a:spLocks noChangeShapeType="1"/>
            </p:cNvSpPr>
            <p:nvPr/>
          </p:nvSpPr>
          <p:spPr bwMode="auto">
            <a:xfrm flipV="1">
              <a:off x="3447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Text Box 33"/>
            <p:cNvSpPr txBox="1">
              <a:spLocks noChangeArrowheads="1"/>
            </p:cNvSpPr>
            <p:nvPr/>
          </p:nvSpPr>
          <p:spPr bwMode="auto">
            <a:xfrm>
              <a:off x="3311" y="1774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C7</a:t>
              </a:r>
            </a:p>
          </p:txBody>
        </p:sp>
        <p:sp>
          <p:nvSpPr>
            <p:cNvPr id="1030178" name="Text Box 34"/>
            <p:cNvSpPr txBox="1">
              <a:spLocks noChangeArrowheads="1"/>
            </p:cNvSpPr>
            <p:nvPr/>
          </p:nvSpPr>
          <p:spPr bwMode="auto">
            <a:xfrm>
              <a:off x="4309" y="2212"/>
              <a:ext cx="1088" cy="448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并行进位网络</a:t>
              </a:r>
            </a:p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（第</a:t>
              </a:r>
              <a:r>
                <a:rPr lang="en-US" altLang="zh-CN" sz="2000">
                  <a:ea typeface="宋体" pitchFamily="2" charset="-122"/>
                </a:rPr>
                <a:t>1</a:t>
              </a:r>
              <a:r>
                <a:rPr lang="zh-CN" altLang="en-US" sz="2000">
                  <a:ea typeface="宋体" pitchFamily="2" charset="-122"/>
                </a:rPr>
                <a:t>小组）</a:t>
              </a:r>
            </a:p>
          </p:txBody>
        </p:sp>
        <p:sp>
          <p:nvSpPr>
            <p:cNvPr id="96309" name="Line 35"/>
            <p:cNvSpPr>
              <a:spLocks noChangeShapeType="1"/>
            </p:cNvSpPr>
            <p:nvPr/>
          </p:nvSpPr>
          <p:spPr bwMode="auto">
            <a:xfrm>
              <a:off x="5352" y="2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Line 36"/>
            <p:cNvSpPr>
              <a:spLocks noChangeShapeType="1"/>
            </p:cNvSpPr>
            <p:nvPr/>
          </p:nvSpPr>
          <p:spPr bwMode="auto">
            <a:xfrm>
              <a:off x="5261" y="266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Text Box 37"/>
            <p:cNvSpPr txBox="1">
              <a:spLocks noChangeArrowheads="1"/>
            </p:cNvSpPr>
            <p:nvPr/>
          </p:nvSpPr>
          <p:spPr bwMode="auto">
            <a:xfrm>
              <a:off x="5261" y="2787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</a:t>
              </a:r>
            </a:p>
          </p:txBody>
        </p:sp>
        <p:sp>
          <p:nvSpPr>
            <p:cNvPr id="96312" name="Text Box 38"/>
            <p:cNvSpPr txBox="1">
              <a:spLocks noChangeArrowheads="1"/>
            </p:cNvSpPr>
            <p:nvPr/>
          </p:nvSpPr>
          <p:spPr bwMode="auto">
            <a:xfrm>
              <a:off x="5171" y="301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</a:t>
              </a:r>
            </a:p>
          </p:txBody>
        </p:sp>
        <p:sp>
          <p:nvSpPr>
            <p:cNvPr id="96313" name="Line 39"/>
            <p:cNvSpPr>
              <a:spLocks noChangeShapeType="1"/>
            </p:cNvSpPr>
            <p:nvPr/>
          </p:nvSpPr>
          <p:spPr bwMode="auto">
            <a:xfrm>
              <a:off x="5079" y="2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Line 40"/>
            <p:cNvSpPr>
              <a:spLocks noChangeShapeType="1"/>
            </p:cNvSpPr>
            <p:nvPr/>
          </p:nvSpPr>
          <p:spPr bwMode="auto">
            <a:xfrm>
              <a:off x="4988" y="266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Text Box 41"/>
            <p:cNvSpPr txBox="1">
              <a:spLocks noChangeArrowheads="1"/>
            </p:cNvSpPr>
            <p:nvPr/>
          </p:nvSpPr>
          <p:spPr bwMode="auto">
            <a:xfrm>
              <a:off x="4988" y="2787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P2</a:t>
              </a:r>
            </a:p>
          </p:txBody>
        </p:sp>
        <p:sp>
          <p:nvSpPr>
            <p:cNvPr id="96316" name="Text Box 42"/>
            <p:cNvSpPr txBox="1">
              <a:spLocks noChangeArrowheads="1"/>
            </p:cNvSpPr>
            <p:nvPr/>
          </p:nvSpPr>
          <p:spPr bwMode="auto">
            <a:xfrm>
              <a:off x="4898" y="3014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G2</a:t>
              </a:r>
            </a:p>
          </p:txBody>
        </p:sp>
        <p:sp>
          <p:nvSpPr>
            <p:cNvPr id="96317" name="Line 43"/>
            <p:cNvSpPr>
              <a:spLocks noChangeShapeType="1"/>
            </p:cNvSpPr>
            <p:nvPr/>
          </p:nvSpPr>
          <p:spPr bwMode="auto">
            <a:xfrm>
              <a:off x="4808" y="2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Line 44"/>
            <p:cNvSpPr>
              <a:spLocks noChangeShapeType="1"/>
            </p:cNvSpPr>
            <p:nvPr/>
          </p:nvSpPr>
          <p:spPr bwMode="auto">
            <a:xfrm>
              <a:off x="4717" y="266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Text Box 45"/>
            <p:cNvSpPr txBox="1">
              <a:spLocks noChangeArrowheads="1"/>
            </p:cNvSpPr>
            <p:nvPr/>
          </p:nvSpPr>
          <p:spPr bwMode="auto">
            <a:xfrm>
              <a:off x="4717" y="2787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P3</a:t>
              </a:r>
            </a:p>
          </p:txBody>
        </p:sp>
        <p:sp>
          <p:nvSpPr>
            <p:cNvPr id="96320" name="Text Box 46"/>
            <p:cNvSpPr txBox="1">
              <a:spLocks noChangeArrowheads="1"/>
            </p:cNvSpPr>
            <p:nvPr/>
          </p:nvSpPr>
          <p:spPr bwMode="auto">
            <a:xfrm>
              <a:off x="4627" y="301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G3</a:t>
              </a:r>
            </a:p>
          </p:txBody>
        </p:sp>
        <p:sp>
          <p:nvSpPr>
            <p:cNvPr id="96321" name="Line 47"/>
            <p:cNvSpPr>
              <a:spLocks noChangeShapeType="1"/>
            </p:cNvSpPr>
            <p:nvPr/>
          </p:nvSpPr>
          <p:spPr bwMode="auto">
            <a:xfrm>
              <a:off x="4535" y="2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2" name="Line 48"/>
            <p:cNvSpPr>
              <a:spLocks noChangeShapeType="1"/>
            </p:cNvSpPr>
            <p:nvPr/>
          </p:nvSpPr>
          <p:spPr bwMode="auto">
            <a:xfrm>
              <a:off x="4444" y="266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3" name="Text Box 49"/>
            <p:cNvSpPr txBox="1">
              <a:spLocks noChangeArrowheads="1"/>
            </p:cNvSpPr>
            <p:nvPr/>
          </p:nvSpPr>
          <p:spPr bwMode="auto">
            <a:xfrm>
              <a:off x="4444" y="2787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P4</a:t>
              </a:r>
            </a:p>
          </p:txBody>
        </p:sp>
        <p:sp>
          <p:nvSpPr>
            <p:cNvPr id="96324" name="Text Box 50"/>
            <p:cNvSpPr txBox="1">
              <a:spLocks noChangeArrowheads="1"/>
            </p:cNvSpPr>
            <p:nvPr/>
          </p:nvSpPr>
          <p:spPr bwMode="auto">
            <a:xfrm>
              <a:off x="4354" y="301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G4</a:t>
              </a:r>
            </a:p>
          </p:txBody>
        </p:sp>
        <p:sp>
          <p:nvSpPr>
            <p:cNvPr id="1030195" name="Text Box 51"/>
            <p:cNvSpPr txBox="1">
              <a:spLocks noChangeArrowheads="1"/>
            </p:cNvSpPr>
            <p:nvPr/>
          </p:nvSpPr>
          <p:spPr bwMode="auto">
            <a:xfrm>
              <a:off x="226" y="2197"/>
              <a:ext cx="1088" cy="448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并行进位网络</a:t>
              </a:r>
            </a:p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（第</a:t>
              </a:r>
              <a:r>
                <a:rPr lang="en-US" altLang="zh-CN" sz="2000">
                  <a:ea typeface="宋体" pitchFamily="2" charset="-122"/>
                </a:rPr>
                <a:t>4</a:t>
              </a:r>
              <a:r>
                <a:rPr lang="zh-CN" altLang="en-US" sz="2000">
                  <a:ea typeface="宋体" pitchFamily="2" charset="-122"/>
                </a:rPr>
                <a:t>小组）</a:t>
              </a:r>
            </a:p>
          </p:txBody>
        </p:sp>
        <p:sp>
          <p:nvSpPr>
            <p:cNvPr id="96326" name="Line 53"/>
            <p:cNvSpPr>
              <a:spLocks noChangeShapeType="1"/>
            </p:cNvSpPr>
            <p:nvPr/>
          </p:nvSpPr>
          <p:spPr bwMode="auto">
            <a:xfrm flipH="1">
              <a:off x="1314" y="235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7" name="Line 55"/>
            <p:cNvSpPr>
              <a:spLocks noChangeShapeType="1"/>
            </p:cNvSpPr>
            <p:nvPr/>
          </p:nvSpPr>
          <p:spPr bwMode="auto">
            <a:xfrm>
              <a:off x="1269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Line 56"/>
            <p:cNvSpPr>
              <a:spLocks noChangeShapeType="1"/>
            </p:cNvSpPr>
            <p:nvPr/>
          </p:nvSpPr>
          <p:spPr bwMode="auto">
            <a:xfrm>
              <a:off x="1178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Text Box 57"/>
            <p:cNvSpPr txBox="1">
              <a:spLocks noChangeArrowheads="1"/>
            </p:cNvSpPr>
            <p:nvPr/>
          </p:nvSpPr>
          <p:spPr bwMode="auto">
            <a:xfrm>
              <a:off x="1178" y="276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P13</a:t>
              </a:r>
            </a:p>
          </p:txBody>
        </p:sp>
        <p:sp>
          <p:nvSpPr>
            <p:cNvPr id="96330" name="Text Box 58"/>
            <p:cNvSpPr txBox="1">
              <a:spLocks noChangeArrowheads="1"/>
            </p:cNvSpPr>
            <p:nvPr/>
          </p:nvSpPr>
          <p:spPr bwMode="auto">
            <a:xfrm>
              <a:off x="1088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G13</a:t>
              </a:r>
            </a:p>
          </p:txBody>
        </p:sp>
        <p:sp>
          <p:nvSpPr>
            <p:cNvPr id="96331" name="Line 59"/>
            <p:cNvSpPr>
              <a:spLocks noChangeShapeType="1"/>
            </p:cNvSpPr>
            <p:nvPr/>
          </p:nvSpPr>
          <p:spPr bwMode="auto">
            <a:xfrm>
              <a:off x="996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2" name="Line 60"/>
            <p:cNvSpPr>
              <a:spLocks noChangeShapeType="1"/>
            </p:cNvSpPr>
            <p:nvPr/>
          </p:nvSpPr>
          <p:spPr bwMode="auto">
            <a:xfrm>
              <a:off x="905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3" name="Text Box 61"/>
            <p:cNvSpPr txBox="1">
              <a:spLocks noChangeArrowheads="1"/>
            </p:cNvSpPr>
            <p:nvPr/>
          </p:nvSpPr>
          <p:spPr bwMode="auto">
            <a:xfrm>
              <a:off x="905" y="27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P14</a:t>
              </a:r>
            </a:p>
          </p:txBody>
        </p:sp>
        <p:sp>
          <p:nvSpPr>
            <p:cNvPr id="96334" name="Text Box 62"/>
            <p:cNvSpPr txBox="1">
              <a:spLocks noChangeArrowheads="1"/>
            </p:cNvSpPr>
            <p:nvPr/>
          </p:nvSpPr>
          <p:spPr bwMode="auto">
            <a:xfrm>
              <a:off x="815" y="2991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G14</a:t>
              </a:r>
            </a:p>
          </p:txBody>
        </p:sp>
        <p:sp>
          <p:nvSpPr>
            <p:cNvPr id="96335" name="Line 63"/>
            <p:cNvSpPr>
              <a:spLocks noChangeShapeType="1"/>
            </p:cNvSpPr>
            <p:nvPr/>
          </p:nvSpPr>
          <p:spPr bwMode="auto">
            <a:xfrm>
              <a:off x="725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6" name="Line 64"/>
            <p:cNvSpPr>
              <a:spLocks noChangeShapeType="1"/>
            </p:cNvSpPr>
            <p:nvPr/>
          </p:nvSpPr>
          <p:spPr bwMode="auto">
            <a:xfrm>
              <a:off x="634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7" name="Text Box 65"/>
            <p:cNvSpPr txBox="1">
              <a:spLocks noChangeArrowheads="1"/>
            </p:cNvSpPr>
            <p:nvPr/>
          </p:nvSpPr>
          <p:spPr bwMode="auto">
            <a:xfrm>
              <a:off x="634" y="276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P15</a:t>
              </a:r>
            </a:p>
          </p:txBody>
        </p:sp>
        <p:sp>
          <p:nvSpPr>
            <p:cNvPr id="96338" name="Text Box 66"/>
            <p:cNvSpPr txBox="1">
              <a:spLocks noChangeArrowheads="1"/>
            </p:cNvSpPr>
            <p:nvPr/>
          </p:nvSpPr>
          <p:spPr bwMode="auto">
            <a:xfrm>
              <a:off x="544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G15</a:t>
              </a:r>
            </a:p>
          </p:txBody>
        </p:sp>
        <p:sp>
          <p:nvSpPr>
            <p:cNvPr id="96339" name="Line 67"/>
            <p:cNvSpPr>
              <a:spLocks noChangeShapeType="1"/>
            </p:cNvSpPr>
            <p:nvPr/>
          </p:nvSpPr>
          <p:spPr bwMode="auto">
            <a:xfrm>
              <a:off x="452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0" name="Line 68"/>
            <p:cNvSpPr>
              <a:spLocks noChangeShapeType="1"/>
            </p:cNvSpPr>
            <p:nvPr/>
          </p:nvSpPr>
          <p:spPr bwMode="auto">
            <a:xfrm>
              <a:off x="361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1" name="Text Box 69"/>
            <p:cNvSpPr txBox="1">
              <a:spLocks noChangeArrowheads="1"/>
            </p:cNvSpPr>
            <p:nvPr/>
          </p:nvSpPr>
          <p:spPr bwMode="auto">
            <a:xfrm>
              <a:off x="361" y="27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P16</a:t>
              </a:r>
            </a:p>
          </p:txBody>
        </p:sp>
        <p:sp>
          <p:nvSpPr>
            <p:cNvPr id="96342" name="Text Box 70"/>
            <p:cNvSpPr txBox="1">
              <a:spLocks noChangeArrowheads="1"/>
            </p:cNvSpPr>
            <p:nvPr/>
          </p:nvSpPr>
          <p:spPr bwMode="auto">
            <a:xfrm>
              <a:off x="271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G16</a:t>
              </a:r>
            </a:p>
          </p:txBody>
        </p:sp>
        <p:sp>
          <p:nvSpPr>
            <p:cNvPr id="1030215" name="Text Box 71"/>
            <p:cNvSpPr txBox="1">
              <a:spLocks noChangeArrowheads="1"/>
            </p:cNvSpPr>
            <p:nvPr/>
          </p:nvSpPr>
          <p:spPr bwMode="auto">
            <a:xfrm>
              <a:off x="1609" y="2197"/>
              <a:ext cx="1134" cy="448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并行进位网络</a:t>
              </a:r>
            </a:p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（第</a:t>
              </a:r>
              <a:r>
                <a:rPr lang="en-US" altLang="zh-CN" sz="2000">
                  <a:ea typeface="宋体" pitchFamily="2" charset="-122"/>
                </a:rPr>
                <a:t>3</a:t>
              </a:r>
              <a:r>
                <a:rPr lang="zh-CN" altLang="en-US" sz="2000">
                  <a:ea typeface="宋体" pitchFamily="2" charset="-122"/>
                </a:rPr>
                <a:t>小组）</a:t>
              </a:r>
            </a:p>
          </p:txBody>
        </p:sp>
        <p:sp>
          <p:nvSpPr>
            <p:cNvPr id="96344" name="Line 73"/>
            <p:cNvSpPr>
              <a:spLocks noChangeShapeType="1"/>
            </p:cNvSpPr>
            <p:nvPr/>
          </p:nvSpPr>
          <p:spPr bwMode="auto">
            <a:xfrm flipH="1">
              <a:off x="2743" y="235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5" name="Line 75"/>
            <p:cNvSpPr>
              <a:spLocks noChangeShapeType="1"/>
            </p:cNvSpPr>
            <p:nvPr/>
          </p:nvSpPr>
          <p:spPr bwMode="auto">
            <a:xfrm>
              <a:off x="2630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6" name="Line 76"/>
            <p:cNvSpPr>
              <a:spLocks noChangeShapeType="1"/>
            </p:cNvSpPr>
            <p:nvPr/>
          </p:nvSpPr>
          <p:spPr bwMode="auto">
            <a:xfrm>
              <a:off x="2539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7" name="Text Box 77"/>
            <p:cNvSpPr txBox="1">
              <a:spLocks noChangeArrowheads="1"/>
            </p:cNvSpPr>
            <p:nvPr/>
          </p:nvSpPr>
          <p:spPr bwMode="auto">
            <a:xfrm>
              <a:off x="2539" y="276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P9</a:t>
              </a:r>
            </a:p>
          </p:txBody>
        </p:sp>
        <p:sp>
          <p:nvSpPr>
            <p:cNvPr id="96348" name="Text Box 78"/>
            <p:cNvSpPr txBox="1">
              <a:spLocks noChangeArrowheads="1"/>
            </p:cNvSpPr>
            <p:nvPr/>
          </p:nvSpPr>
          <p:spPr bwMode="auto">
            <a:xfrm>
              <a:off x="2449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G9</a:t>
              </a:r>
            </a:p>
          </p:txBody>
        </p:sp>
        <p:sp>
          <p:nvSpPr>
            <p:cNvPr id="96349" name="Line 79"/>
            <p:cNvSpPr>
              <a:spLocks noChangeShapeType="1"/>
            </p:cNvSpPr>
            <p:nvPr/>
          </p:nvSpPr>
          <p:spPr bwMode="auto">
            <a:xfrm>
              <a:off x="2357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0" name="Line 80"/>
            <p:cNvSpPr>
              <a:spLocks noChangeShapeType="1"/>
            </p:cNvSpPr>
            <p:nvPr/>
          </p:nvSpPr>
          <p:spPr bwMode="auto">
            <a:xfrm>
              <a:off x="2266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1" name="Text Box 81"/>
            <p:cNvSpPr txBox="1">
              <a:spLocks noChangeArrowheads="1"/>
            </p:cNvSpPr>
            <p:nvPr/>
          </p:nvSpPr>
          <p:spPr bwMode="auto">
            <a:xfrm>
              <a:off x="2245" y="27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P10</a:t>
              </a:r>
            </a:p>
          </p:txBody>
        </p:sp>
        <p:sp>
          <p:nvSpPr>
            <p:cNvPr id="96352" name="Text Box 82"/>
            <p:cNvSpPr txBox="1">
              <a:spLocks noChangeArrowheads="1"/>
            </p:cNvSpPr>
            <p:nvPr/>
          </p:nvSpPr>
          <p:spPr bwMode="auto">
            <a:xfrm>
              <a:off x="2176" y="2991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G10</a:t>
              </a:r>
            </a:p>
          </p:txBody>
        </p:sp>
        <p:sp>
          <p:nvSpPr>
            <p:cNvPr id="96353" name="Line 83"/>
            <p:cNvSpPr>
              <a:spLocks noChangeShapeType="1"/>
            </p:cNvSpPr>
            <p:nvPr/>
          </p:nvSpPr>
          <p:spPr bwMode="auto">
            <a:xfrm>
              <a:off x="2086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4" name="Line 84"/>
            <p:cNvSpPr>
              <a:spLocks noChangeShapeType="1"/>
            </p:cNvSpPr>
            <p:nvPr/>
          </p:nvSpPr>
          <p:spPr bwMode="auto">
            <a:xfrm>
              <a:off x="1995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5" name="Text Box 85"/>
            <p:cNvSpPr txBox="1">
              <a:spLocks noChangeArrowheads="1"/>
            </p:cNvSpPr>
            <p:nvPr/>
          </p:nvSpPr>
          <p:spPr bwMode="auto">
            <a:xfrm>
              <a:off x="1973" y="276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P11</a:t>
              </a:r>
            </a:p>
          </p:txBody>
        </p:sp>
        <p:sp>
          <p:nvSpPr>
            <p:cNvPr id="96356" name="Text Box 86"/>
            <p:cNvSpPr txBox="1">
              <a:spLocks noChangeArrowheads="1"/>
            </p:cNvSpPr>
            <p:nvPr/>
          </p:nvSpPr>
          <p:spPr bwMode="auto">
            <a:xfrm>
              <a:off x="1905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G11</a:t>
              </a:r>
            </a:p>
          </p:txBody>
        </p:sp>
        <p:sp>
          <p:nvSpPr>
            <p:cNvPr id="96357" name="Line 87"/>
            <p:cNvSpPr>
              <a:spLocks noChangeShapeType="1"/>
            </p:cNvSpPr>
            <p:nvPr/>
          </p:nvSpPr>
          <p:spPr bwMode="auto">
            <a:xfrm>
              <a:off x="1813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8" name="Line 88"/>
            <p:cNvSpPr>
              <a:spLocks noChangeShapeType="1"/>
            </p:cNvSpPr>
            <p:nvPr/>
          </p:nvSpPr>
          <p:spPr bwMode="auto">
            <a:xfrm>
              <a:off x="1722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9" name="Text Box 89"/>
            <p:cNvSpPr txBox="1">
              <a:spLocks noChangeArrowheads="1"/>
            </p:cNvSpPr>
            <p:nvPr/>
          </p:nvSpPr>
          <p:spPr bwMode="auto">
            <a:xfrm>
              <a:off x="1701" y="27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P12</a:t>
              </a:r>
            </a:p>
          </p:txBody>
        </p:sp>
        <p:sp>
          <p:nvSpPr>
            <p:cNvPr id="96360" name="Text Box 90"/>
            <p:cNvSpPr txBox="1">
              <a:spLocks noChangeArrowheads="1"/>
            </p:cNvSpPr>
            <p:nvPr/>
          </p:nvSpPr>
          <p:spPr bwMode="auto">
            <a:xfrm>
              <a:off x="1632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G12</a:t>
              </a:r>
            </a:p>
          </p:txBody>
        </p:sp>
        <p:sp>
          <p:nvSpPr>
            <p:cNvPr id="1030235" name="Text Box 91"/>
            <p:cNvSpPr txBox="1">
              <a:spLocks noChangeArrowheads="1"/>
            </p:cNvSpPr>
            <p:nvPr/>
          </p:nvSpPr>
          <p:spPr bwMode="auto">
            <a:xfrm>
              <a:off x="2993" y="2197"/>
              <a:ext cx="1089" cy="448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并行进位网络</a:t>
              </a:r>
            </a:p>
            <a:p>
              <a:pPr eaLnBrk="1" hangingPunct="1">
                <a:defRPr/>
              </a:pPr>
              <a:r>
                <a:rPr lang="zh-CN" altLang="en-US" sz="2000">
                  <a:ea typeface="宋体" pitchFamily="2" charset="-122"/>
                </a:rPr>
                <a:t>（第</a:t>
              </a:r>
              <a:r>
                <a:rPr lang="en-US" altLang="zh-CN" sz="2000">
                  <a:ea typeface="宋体" pitchFamily="2" charset="-122"/>
                </a:rPr>
                <a:t>2</a:t>
              </a:r>
              <a:r>
                <a:rPr lang="zh-CN" altLang="en-US" sz="2000">
                  <a:ea typeface="宋体" pitchFamily="2" charset="-122"/>
                </a:rPr>
                <a:t>小组）</a:t>
              </a:r>
            </a:p>
          </p:txBody>
        </p:sp>
        <p:sp>
          <p:nvSpPr>
            <p:cNvPr id="96362" name="Line 93"/>
            <p:cNvSpPr>
              <a:spLocks noChangeShapeType="1"/>
            </p:cNvSpPr>
            <p:nvPr/>
          </p:nvSpPr>
          <p:spPr bwMode="auto">
            <a:xfrm flipH="1">
              <a:off x="4082" y="235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3" name="Line 95"/>
            <p:cNvSpPr>
              <a:spLocks noChangeShapeType="1"/>
            </p:cNvSpPr>
            <p:nvPr/>
          </p:nvSpPr>
          <p:spPr bwMode="auto">
            <a:xfrm>
              <a:off x="3991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4" name="Line 96"/>
            <p:cNvSpPr>
              <a:spLocks noChangeShapeType="1"/>
            </p:cNvSpPr>
            <p:nvPr/>
          </p:nvSpPr>
          <p:spPr bwMode="auto">
            <a:xfrm>
              <a:off x="3900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5" name="Text Box 97"/>
            <p:cNvSpPr txBox="1">
              <a:spLocks noChangeArrowheads="1"/>
            </p:cNvSpPr>
            <p:nvPr/>
          </p:nvSpPr>
          <p:spPr bwMode="auto">
            <a:xfrm>
              <a:off x="3946" y="276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P5</a:t>
              </a:r>
            </a:p>
          </p:txBody>
        </p:sp>
        <p:sp>
          <p:nvSpPr>
            <p:cNvPr id="96366" name="Text Box 98"/>
            <p:cNvSpPr txBox="1">
              <a:spLocks noChangeArrowheads="1"/>
            </p:cNvSpPr>
            <p:nvPr/>
          </p:nvSpPr>
          <p:spPr bwMode="auto">
            <a:xfrm>
              <a:off x="3856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G5</a:t>
              </a:r>
            </a:p>
          </p:txBody>
        </p:sp>
        <p:sp>
          <p:nvSpPr>
            <p:cNvPr id="96367" name="Line 99"/>
            <p:cNvSpPr>
              <a:spLocks noChangeShapeType="1"/>
            </p:cNvSpPr>
            <p:nvPr/>
          </p:nvSpPr>
          <p:spPr bwMode="auto">
            <a:xfrm>
              <a:off x="3718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8" name="Line 100"/>
            <p:cNvSpPr>
              <a:spLocks noChangeShapeType="1"/>
            </p:cNvSpPr>
            <p:nvPr/>
          </p:nvSpPr>
          <p:spPr bwMode="auto">
            <a:xfrm>
              <a:off x="3627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9" name="Text Box 101"/>
            <p:cNvSpPr txBox="1">
              <a:spLocks noChangeArrowheads="1"/>
            </p:cNvSpPr>
            <p:nvPr/>
          </p:nvSpPr>
          <p:spPr bwMode="auto">
            <a:xfrm>
              <a:off x="3627" y="27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P6</a:t>
              </a:r>
            </a:p>
          </p:txBody>
        </p:sp>
        <p:sp>
          <p:nvSpPr>
            <p:cNvPr id="96370" name="Text Box 102"/>
            <p:cNvSpPr txBox="1">
              <a:spLocks noChangeArrowheads="1"/>
            </p:cNvSpPr>
            <p:nvPr/>
          </p:nvSpPr>
          <p:spPr bwMode="auto">
            <a:xfrm>
              <a:off x="3537" y="2991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G6</a:t>
              </a:r>
            </a:p>
          </p:txBody>
        </p:sp>
        <p:sp>
          <p:nvSpPr>
            <p:cNvPr id="96371" name="Line 103"/>
            <p:cNvSpPr>
              <a:spLocks noChangeShapeType="1"/>
            </p:cNvSpPr>
            <p:nvPr/>
          </p:nvSpPr>
          <p:spPr bwMode="auto">
            <a:xfrm>
              <a:off x="3447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2" name="Line 104"/>
            <p:cNvSpPr>
              <a:spLocks noChangeShapeType="1"/>
            </p:cNvSpPr>
            <p:nvPr/>
          </p:nvSpPr>
          <p:spPr bwMode="auto">
            <a:xfrm>
              <a:off x="3356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3" name="Text Box 105"/>
            <p:cNvSpPr txBox="1">
              <a:spLocks noChangeArrowheads="1"/>
            </p:cNvSpPr>
            <p:nvPr/>
          </p:nvSpPr>
          <p:spPr bwMode="auto">
            <a:xfrm>
              <a:off x="3356" y="2764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 P7</a:t>
              </a:r>
            </a:p>
          </p:txBody>
        </p:sp>
        <p:sp>
          <p:nvSpPr>
            <p:cNvPr id="96374" name="Text Box 106"/>
            <p:cNvSpPr txBox="1">
              <a:spLocks noChangeArrowheads="1"/>
            </p:cNvSpPr>
            <p:nvPr/>
          </p:nvSpPr>
          <p:spPr bwMode="auto">
            <a:xfrm>
              <a:off x="3266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G7</a:t>
              </a:r>
            </a:p>
          </p:txBody>
        </p:sp>
        <p:sp>
          <p:nvSpPr>
            <p:cNvPr id="96375" name="Line 107"/>
            <p:cNvSpPr>
              <a:spLocks noChangeShapeType="1"/>
            </p:cNvSpPr>
            <p:nvPr/>
          </p:nvSpPr>
          <p:spPr bwMode="auto">
            <a:xfrm>
              <a:off x="3355" y="26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6" name="Line 108"/>
            <p:cNvSpPr>
              <a:spLocks noChangeShapeType="1"/>
            </p:cNvSpPr>
            <p:nvPr/>
          </p:nvSpPr>
          <p:spPr bwMode="auto">
            <a:xfrm>
              <a:off x="3084" y="264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7" name="Text Box 109"/>
            <p:cNvSpPr txBox="1">
              <a:spLocks noChangeArrowheads="1"/>
            </p:cNvSpPr>
            <p:nvPr/>
          </p:nvSpPr>
          <p:spPr bwMode="auto">
            <a:xfrm>
              <a:off x="3083" y="27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P8</a:t>
              </a:r>
            </a:p>
          </p:txBody>
        </p:sp>
        <p:sp>
          <p:nvSpPr>
            <p:cNvPr id="96378" name="Text Box 110"/>
            <p:cNvSpPr txBox="1">
              <a:spLocks noChangeArrowheads="1"/>
            </p:cNvSpPr>
            <p:nvPr/>
          </p:nvSpPr>
          <p:spPr bwMode="auto">
            <a:xfrm>
              <a:off x="2993" y="299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G8</a:t>
              </a:r>
            </a:p>
          </p:txBody>
        </p:sp>
        <p:sp>
          <p:nvSpPr>
            <p:cNvPr id="96379" name="Line 154"/>
            <p:cNvSpPr>
              <a:spLocks noChangeShapeType="1"/>
            </p:cNvSpPr>
            <p:nvPr/>
          </p:nvSpPr>
          <p:spPr bwMode="auto">
            <a:xfrm>
              <a:off x="3198" y="263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8"/>
          <p:cNvGrpSpPr>
            <a:grpSpLocks/>
          </p:cNvGrpSpPr>
          <p:nvPr/>
        </p:nvGrpSpPr>
        <p:grpSpPr bwMode="auto">
          <a:xfrm>
            <a:off x="6696075" y="1268413"/>
            <a:ext cx="1044575" cy="2484437"/>
            <a:chOff x="4218" y="799"/>
            <a:chExt cx="658" cy="1565"/>
          </a:xfrm>
        </p:grpSpPr>
        <p:sp>
          <p:nvSpPr>
            <p:cNvPr id="96278" name="Text Box 148"/>
            <p:cNvSpPr txBox="1">
              <a:spLocks noChangeArrowheads="1"/>
            </p:cNvSpPr>
            <p:nvPr/>
          </p:nvSpPr>
          <p:spPr bwMode="auto">
            <a:xfrm>
              <a:off x="4445" y="799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ea typeface="宋体" pitchFamily="2" charset="-122"/>
                </a:rPr>
                <a:t>C</a:t>
              </a:r>
              <a:r>
                <a:rPr lang="en-US" altLang="zh-CN" sz="2000" baseline="-25000">
                  <a:solidFill>
                    <a:schemeClr val="hlink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96279" name="Line 149"/>
            <p:cNvSpPr>
              <a:spLocks noChangeShapeType="1"/>
            </p:cNvSpPr>
            <p:nvPr/>
          </p:nvSpPr>
          <p:spPr bwMode="auto">
            <a:xfrm>
              <a:off x="4445" y="89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Line 156"/>
            <p:cNvSpPr>
              <a:spLocks noChangeShapeType="1"/>
            </p:cNvSpPr>
            <p:nvPr/>
          </p:nvSpPr>
          <p:spPr bwMode="auto">
            <a:xfrm rot="-5400000">
              <a:off x="4332" y="86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Line 157"/>
            <p:cNvSpPr>
              <a:spLocks noChangeShapeType="1"/>
            </p:cNvSpPr>
            <p:nvPr/>
          </p:nvSpPr>
          <p:spPr bwMode="auto">
            <a:xfrm>
              <a:off x="4218" y="981"/>
              <a:ext cx="0" cy="1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59"/>
          <p:cNvGrpSpPr>
            <a:grpSpLocks/>
          </p:cNvGrpSpPr>
          <p:nvPr/>
        </p:nvGrpSpPr>
        <p:grpSpPr bwMode="auto">
          <a:xfrm>
            <a:off x="4572000" y="1268413"/>
            <a:ext cx="1044575" cy="2484437"/>
            <a:chOff x="4218" y="799"/>
            <a:chExt cx="658" cy="1565"/>
          </a:xfrm>
        </p:grpSpPr>
        <p:sp>
          <p:nvSpPr>
            <p:cNvPr id="96274" name="Text Box 160"/>
            <p:cNvSpPr txBox="1">
              <a:spLocks noChangeArrowheads="1"/>
            </p:cNvSpPr>
            <p:nvPr/>
          </p:nvSpPr>
          <p:spPr bwMode="auto">
            <a:xfrm>
              <a:off x="4445" y="799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ea typeface="宋体" pitchFamily="2" charset="-122"/>
                </a:rPr>
                <a:t>C</a:t>
              </a:r>
              <a:r>
                <a:rPr lang="en-US" altLang="zh-CN" sz="2000" baseline="-25000">
                  <a:solidFill>
                    <a:schemeClr val="hlink"/>
                  </a:solidFill>
                  <a:ea typeface="宋体" pitchFamily="2" charset="-122"/>
                </a:rPr>
                <a:t>8</a:t>
              </a:r>
            </a:p>
          </p:txBody>
        </p:sp>
        <p:sp>
          <p:nvSpPr>
            <p:cNvPr id="96275" name="Line 161"/>
            <p:cNvSpPr>
              <a:spLocks noChangeShapeType="1"/>
            </p:cNvSpPr>
            <p:nvPr/>
          </p:nvSpPr>
          <p:spPr bwMode="auto">
            <a:xfrm>
              <a:off x="4445" y="89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Line 162"/>
            <p:cNvSpPr>
              <a:spLocks noChangeShapeType="1"/>
            </p:cNvSpPr>
            <p:nvPr/>
          </p:nvSpPr>
          <p:spPr bwMode="auto">
            <a:xfrm rot="-5400000">
              <a:off x="4332" y="86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163"/>
            <p:cNvSpPr>
              <a:spLocks noChangeShapeType="1"/>
            </p:cNvSpPr>
            <p:nvPr/>
          </p:nvSpPr>
          <p:spPr bwMode="auto">
            <a:xfrm>
              <a:off x="4218" y="981"/>
              <a:ext cx="0" cy="1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64"/>
          <p:cNvGrpSpPr>
            <a:grpSpLocks/>
          </p:cNvGrpSpPr>
          <p:nvPr/>
        </p:nvGrpSpPr>
        <p:grpSpPr bwMode="auto">
          <a:xfrm>
            <a:off x="2303463" y="1268413"/>
            <a:ext cx="1044575" cy="2484437"/>
            <a:chOff x="4218" y="799"/>
            <a:chExt cx="658" cy="1565"/>
          </a:xfrm>
        </p:grpSpPr>
        <p:sp>
          <p:nvSpPr>
            <p:cNvPr id="96270" name="Text Box 165"/>
            <p:cNvSpPr txBox="1">
              <a:spLocks noChangeArrowheads="1"/>
            </p:cNvSpPr>
            <p:nvPr/>
          </p:nvSpPr>
          <p:spPr bwMode="auto">
            <a:xfrm>
              <a:off x="4445" y="799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ea typeface="宋体" pitchFamily="2" charset="-122"/>
                </a:rPr>
                <a:t>C</a:t>
              </a:r>
              <a:r>
                <a:rPr lang="en-US" altLang="zh-CN" sz="2000" baseline="-25000">
                  <a:solidFill>
                    <a:schemeClr val="hlink"/>
                  </a:solidFill>
                  <a:ea typeface="宋体" pitchFamily="2" charset="-122"/>
                </a:rPr>
                <a:t>12</a:t>
              </a:r>
            </a:p>
          </p:txBody>
        </p:sp>
        <p:sp>
          <p:nvSpPr>
            <p:cNvPr id="96271" name="Line 166"/>
            <p:cNvSpPr>
              <a:spLocks noChangeShapeType="1"/>
            </p:cNvSpPr>
            <p:nvPr/>
          </p:nvSpPr>
          <p:spPr bwMode="auto">
            <a:xfrm>
              <a:off x="4445" y="89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Line 167"/>
            <p:cNvSpPr>
              <a:spLocks noChangeShapeType="1"/>
            </p:cNvSpPr>
            <p:nvPr/>
          </p:nvSpPr>
          <p:spPr bwMode="auto">
            <a:xfrm rot="-5400000">
              <a:off x="4332" y="86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Line 168"/>
            <p:cNvSpPr>
              <a:spLocks noChangeShapeType="1"/>
            </p:cNvSpPr>
            <p:nvPr/>
          </p:nvSpPr>
          <p:spPr bwMode="auto">
            <a:xfrm>
              <a:off x="4218" y="981"/>
              <a:ext cx="0" cy="1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03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29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339012" cy="1149350"/>
          </a:xfrm>
          <a:noFill/>
        </p:spPr>
        <p:txBody>
          <a:bodyPr lIns="63500" tIns="25400" rIns="63500" bIns="254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smtClean="0"/>
              <a:t>16</a:t>
            </a:r>
            <a:r>
              <a:rPr lang="zh-CN" altLang="en-US" sz="4000" smtClean="0"/>
              <a:t>位分组并行进位加法器</a:t>
            </a:r>
            <a:br>
              <a:rPr lang="zh-CN" altLang="en-US" sz="4000" smtClean="0"/>
            </a:br>
            <a:r>
              <a:rPr lang="zh-CN" altLang="en-US" sz="4000" smtClean="0"/>
              <a:t>（组内并行，组间并行）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1296988"/>
            <a:ext cx="8418512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935038" y="3305175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黑体" pitchFamily="49" charset="-122"/>
              </a:rPr>
              <a:t>F</a:t>
            </a:r>
            <a:r>
              <a:rPr lang="en-US" altLang="zh-CN" sz="2400" baseline="-25000">
                <a:latin typeface="黑体" pitchFamily="49" charset="-122"/>
              </a:rPr>
              <a:t>16</a:t>
            </a:r>
            <a:r>
              <a:rPr lang="en-US" altLang="zh-CN" sz="2400">
                <a:latin typeface="黑体" pitchFamily="49" charset="-122"/>
              </a:rPr>
              <a:t>   F</a:t>
            </a:r>
            <a:r>
              <a:rPr lang="en-US" altLang="zh-CN" sz="2400" baseline="-25000">
                <a:latin typeface="黑体" pitchFamily="49" charset="-122"/>
              </a:rPr>
              <a:t>13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879725" y="3289300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黑体" pitchFamily="49" charset="-122"/>
              </a:rPr>
              <a:t>F</a:t>
            </a:r>
            <a:r>
              <a:rPr lang="en-US" altLang="zh-CN" sz="2400" baseline="-25000">
                <a:latin typeface="黑体" pitchFamily="49" charset="-122"/>
              </a:rPr>
              <a:t>12</a:t>
            </a:r>
            <a:r>
              <a:rPr lang="en-US" altLang="zh-CN" sz="2400">
                <a:latin typeface="黑体" pitchFamily="49" charset="-122"/>
              </a:rPr>
              <a:t>   F</a:t>
            </a:r>
            <a:r>
              <a:rPr lang="en-US" altLang="zh-CN" sz="2400" baseline="-25000">
                <a:latin typeface="黑体" pitchFamily="49" charset="-122"/>
              </a:rPr>
              <a:t>9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787900" y="3305175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黑体" pitchFamily="49" charset="-122"/>
              </a:rPr>
              <a:t>F</a:t>
            </a:r>
            <a:r>
              <a:rPr lang="en-US" altLang="zh-CN" sz="2400" baseline="-25000">
                <a:latin typeface="黑体" pitchFamily="49" charset="-122"/>
              </a:rPr>
              <a:t>8</a:t>
            </a:r>
            <a:r>
              <a:rPr lang="en-US" altLang="zh-CN" sz="2400">
                <a:latin typeface="黑体" pitchFamily="49" charset="-122"/>
              </a:rPr>
              <a:t>    F</a:t>
            </a:r>
            <a:r>
              <a:rPr lang="en-US" altLang="zh-CN" sz="2400" baseline="-25000">
                <a:latin typeface="黑体" pitchFamily="49" charset="-122"/>
              </a:rPr>
              <a:t>5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6696075" y="3305175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黑体" pitchFamily="49" charset="-122"/>
              </a:rPr>
              <a:t>F</a:t>
            </a:r>
            <a:r>
              <a:rPr lang="en-US" altLang="zh-CN" sz="2400" baseline="-25000">
                <a:latin typeface="黑体" pitchFamily="49" charset="-122"/>
              </a:rPr>
              <a:t>4</a:t>
            </a:r>
            <a:r>
              <a:rPr lang="en-US" altLang="zh-CN" sz="2400">
                <a:latin typeface="黑体" pitchFamily="49" charset="-122"/>
              </a:rPr>
              <a:t>    F</a:t>
            </a:r>
            <a:r>
              <a:rPr lang="en-US" altLang="zh-CN" sz="2400" baseline="-25000">
                <a:latin typeface="黑体" pitchFamily="49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/>
              <a:t>算术逻辑单元</a:t>
            </a:r>
            <a:r>
              <a:rPr lang="en-US" altLang="zh-CN" smtClean="0">
                <a:cs typeface="Times New Roman" pitchFamily="18" charset="0"/>
              </a:rPr>
              <a:t>(Arithmetic Logic Unit</a:t>
            </a:r>
            <a:r>
              <a:rPr lang="zh-CN" altLang="en-US" smtClean="0">
                <a:cs typeface="Times New Roman" pitchFamily="18" charset="0"/>
              </a:rPr>
              <a:t>，</a:t>
            </a:r>
            <a:r>
              <a:rPr lang="en-US" altLang="zh-CN" smtClean="0">
                <a:cs typeface="Times New Roman" pitchFamily="18" charset="0"/>
              </a:rPr>
              <a:t>ALU)</a:t>
            </a:r>
            <a:r>
              <a:rPr lang="en-US" altLang="zh-CN" smtClean="0"/>
              <a:t> </a:t>
            </a:r>
            <a:r>
              <a:rPr lang="zh-CN" altLang="en-US" smtClean="0"/>
              <a:t>是既能完成算术运算又能完成逻辑运算的部件。</a:t>
            </a:r>
          </a:p>
          <a:p>
            <a:pPr algn="just"/>
            <a:r>
              <a:rPr lang="zh-CN" altLang="en-US" smtClean="0"/>
              <a:t>对算术运算，无论是加、减、乘、除运算，最终都能归结为加法运算。</a:t>
            </a:r>
          </a:p>
          <a:p>
            <a:pPr algn="just"/>
            <a:r>
              <a:rPr lang="zh-CN" altLang="en-US" smtClean="0">
                <a:cs typeface="Times New Roman" pitchFamily="18" charset="0"/>
              </a:rPr>
              <a:t>因此，</a:t>
            </a:r>
            <a:r>
              <a:rPr lang="en-US" altLang="zh-CN" smtClean="0">
                <a:cs typeface="Times New Roman" pitchFamily="18" charset="0"/>
              </a:rPr>
              <a:t>ALU</a:t>
            </a:r>
            <a:r>
              <a:rPr lang="zh-CN" altLang="en-US" smtClean="0"/>
              <a:t>的核心是一个加法器，同时也能执行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非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异或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这样的逻辑运算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1.SN74181</a:t>
            </a:r>
            <a:r>
              <a:rPr lang="zh-CN" altLang="en-US" smtClean="0"/>
              <a:t>的逻辑电路</a:t>
            </a:r>
          </a:p>
          <a:p>
            <a:r>
              <a:rPr lang="en-US" altLang="zh-CN" smtClean="0"/>
              <a:t>SN74181</a:t>
            </a:r>
            <a:r>
              <a:rPr lang="zh-CN" altLang="en-US" smtClean="0"/>
              <a:t>是一种具有并行进位的多功能</a:t>
            </a:r>
            <a:r>
              <a:rPr lang="en-US" altLang="zh-CN" smtClean="0"/>
              <a:t>ALU</a:t>
            </a:r>
            <a:r>
              <a:rPr lang="zh-CN" altLang="en-US" smtClean="0"/>
              <a:t>芯片，每片４位，即一片能实现４位运算。</a:t>
            </a:r>
          </a:p>
          <a:p>
            <a:r>
              <a:rPr lang="en-US" altLang="zh-CN" smtClean="0"/>
              <a:t>SN74181</a:t>
            </a:r>
            <a:r>
              <a:rPr lang="zh-CN" altLang="en-US" smtClean="0"/>
              <a:t>有两种工作方式：正逻辑和负逻辑。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正逻辑</a:t>
            </a:r>
            <a:r>
              <a:rPr lang="zh-CN" altLang="en-US" smtClean="0"/>
              <a:t>指</a:t>
            </a:r>
            <a:r>
              <a:rPr lang="en-US" altLang="zh-CN" smtClean="0"/>
              <a:t>"</a:t>
            </a:r>
            <a:r>
              <a:rPr lang="zh-CN" altLang="en-US" smtClean="0"/>
              <a:t>逻辑</a:t>
            </a:r>
            <a:r>
              <a:rPr lang="en-US" altLang="zh-CN" smtClean="0"/>
              <a:t>1"</a:t>
            </a:r>
            <a:r>
              <a:rPr lang="zh-CN" altLang="en-US" smtClean="0"/>
              <a:t>用高电平表示，</a:t>
            </a:r>
            <a:r>
              <a:rPr lang="en-US" altLang="zh-CN" smtClean="0"/>
              <a:t>"</a:t>
            </a:r>
            <a:r>
              <a:rPr lang="zh-CN" altLang="en-US" smtClean="0"/>
              <a:t>逻辑</a:t>
            </a:r>
            <a:r>
              <a:rPr lang="en-US" altLang="zh-CN" smtClean="0"/>
              <a:t>0"</a:t>
            </a:r>
            <a:r>
              <a:rPr lang="zh-CN" altLang="en-US" smtClean="0"/>
              <a:t>用低电平表示；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负逻辑</a:t>
            </a:r>
            <a:r>
              <a:rPr lang="zh-CN" altLang="en-US" smtClean="0"/>
              <a:t>指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逻辑</a:t>
            </a:r>
            <a:r>
              <a:rPr lang="en-US" altLang="zh-CN" smtClean="0"/>
              <a:t>1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zh-CN" altLang="en-US" smtClean="0"/>
              <a:t>用低电平表示，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逻辑</a:t>
            </a:r>
            <a:r>
              <a:rPr lang="en-US" altLang="zh-CN" smtClean="0"/>
              <a:t>0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zh-CN" altLang="en-US" smtClean="0"/>
              <a:t>用高电平表示。</a:t>
            </a:r>
          </a:p>
          <a:p>
            <a:pPr lvl="1"/>
            <a:r>
              <a:rPr lang="zh-CN" altLang="en-US" smtClean="0"/>
              <a:t>使用哪一种逻辑，取决于数据通路的电平配合。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5538"/>
            <a:ext cx="8843963" cy="1041400"/>
          </a:xfrm>
          <a:noFill/>
        </p:spPr>
        <p:txBody>
          <a:bodyPr/>
          <a:lstStyle/>
          <a:p>
            <a:pPr algn="just"/>
            <a:r>
              <a:rPr lang="en-US" altLang="zh-CN" smtClean="0"/>
              <a:t>SN74181</a:t>
            </a:r>
            <a:r>
              <a:rPr lang="zh-CN" altLang="en-US" smtClean="0"/>
              <a:t>芯片逻辑符号</a:t>
            </a:r>
            <a:r>
              <a:rPr lang="en-US" altLang="zh-CN" smtClean="0">
                <a:latin typeface="Times New Roman" pitchFamily="18" charset="0"/>
              </a:rPr>
              <a:t>——</a:t>
            </a:r>
            <a:r>
              <a:rPr lang="zh-CN" altLang="en-US" smtClean="0"/>
              <a:t>正逻辑时</a:t>
            </a:r>
          </a:p>
        </p:txBody>
      </p:sp>
      <p:sp>
        <p:nvSpPr>
          <p:cNvPr id="1034245" name="Text Box 5"/>
          <p:cNvSpPr txBox="1">
            <a:spLocks noChangeArrowheads="1"/>
          </p:cNvSpPr>
          <p:nvPr/>
        </p:nvSpPr>
        <p:spPr bwMode="auto">
          <a:xfrm>
            <a:off x="1281113" y="2794000"/>
            <a:ext cx="785812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C</a:t>
            </a:r>
            <a:r>
              <a:rPr lang="en-US" altLang="zh-CN" sz="2000" baseline="-25000">
                <a:ea typeface="华康简宋" charset="-122"/>
              </a:rPr>
              <a:t>n+4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46" name="Rectangle 6"/>
          <p:cNvSpPr>
            <a:spLocks noChangeArrowheads="1"/>
          </p:cNvSpPr>
          <p:nvPr/>
        </p:nvSpPr>
        <p:spPr bwMode="auto">
          <a:xfrm>
            <a:off x="1285875" y="2546350"/>
            <a:ext cx="6562725" cy="30781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 flipH="1">
            <a:off x="684213" y="3028950"/>
            <a:ext cx="60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58" name="Line 8"/>
          <p:cNvSpPr>
            <a:spLocks noChangeShapeType="1"/>
          </p:cNvSpPr>
          <p:nvPr/>
        </p:nvSpPr>
        <p:spPr bwMode="auto">
          <a:xfrm flipH="1">
            <a:off x="684213" y="3563938"/>
            <a:ext cx="60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59" name="Line 9"/>
          <p:cNvSpPr>
            <a:spLocks noChangeShapeType="1"/>
          </p:cNvSpPr>
          <p:nvPr/>
        </p:nvSpPr>
        <p:spPr bwMode="auto">
          <a:xfrm flipH="1">
            <a:off x="684213" y="4098925"/>
            <a:ext cx="60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0" name="Line 10"/>
          <p:cNvSpPr>
            <a:spLocks noChangeShapeType="1"/>
          </p:cNvSpPr>
          <p:nvPr/>
        </p:nvSpPr>
        <p:spPr bwMode="auto">
          <a:xfrm flipH="1">
            <a:off x="684213" y="4633913"/>
            <a:ext cx="60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1" name="Line 11"/>
          <p:cNvSpPr>
            <a:spLocks noChangeShapeType="1"/>
          </p:cNvSpPr>
          <p:nvPr/>
        </p:nvSpPr>
        <p:spPr bwMode="auto">
          <a:xfrm flipH="1">
            <a:off x="684213" y="5170488"/>
            <a:ext cx="60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2" name="Oval 12"/>
          <p:cNvSpPr>
            <a:spLocks noChangeArrowheads="1"/>
          </p:cNvSpPr>
          <p:nvPr/>
        </p:nvSpPr>
        <p:spPr bwMode="auto">
          <a:xfrm>
            <a:off x="1104900" y="2946400"/>
            <a:ext cx="171450" cy="16986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3"/>
          <p:cNvSpPr>
            <a:spLocks noChangeShapeType="1"/>
          </p:cNvSpPr>
          <p:nvPr/>
        </p:nvSpPr>
        <p:spPr bwMode="auto">
          <a:xfrm>
            <a:off x="1403350" y="2889250"/>
            <a:ext cx="180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254" name="Text Box 14"/>
          <p:cNvSpPr txBox="1">
            <a:spLocks noChangeArrowheads="1"/>
          </p:cNvSpPr>
          <p:nvPr/>
        </p:nvSpPr>
        <p:spPr bwMode="auto">
          <a:xfrm>
            <a:off x="1265238" y="3328988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S</a:t>
            </a:r>
            <a:r>
              <a:rPr lang="en-US" altLang="zh-CN" sz="2000" baseline="-25000">
                <a:ea typeface="华康简宋" charset="-122"/>
              </a:rPr>
              <a:t>3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55" name="Text Box 15"/>
          <p:cNvSpPr txBox="1">
            <a:spLocks noChangeArrowheads="1"/>
          </p:cNvSpPr>
          <p:nvPr/>
        </p:nvSpPr>
        <p:spPr bwMode="auto">
          <a:xfrm>
            <a:off x="1265238" y="3881438"/>
            <a:ext cx="527050" cy="48418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S</a:t>
            </a:r>
            <a:r>
              <a:rPr lang="en-US" altLang="zh-CN" sz="2000" baseline="-25000">
                <a:ea typeface="华康简宋" charset="-122"/>
              </a:rPr>
              <a:t>2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56" name="Text Box 16"/>
          <p:cNvSpPr txBox="1">
            <a:spLocks noChangeArrowheads="1"/>
          </p:cNvSpPr>
          <p:nvPr/>
        </p:nvSpPr>
        <p:spPr bwMode="auto">
          <a:xfrm>
            <a:off x="1265238" y="4422775"/>
            <a:ext cx="527050" cy="48418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S</a:t>
            </a:r>
            <a:r>
              <a:rPr lang="en-US" altLang="zh-CN" sz="2000" baseline="-25000">
                <a:ea typeface="华康简宋" charset="-122"/>
              </a:rPr>
              <a:t>1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57" name="Text Box 17"/>
          <p:cNvSpPr txBox="1">
            <a:spLocks noChangeArrowheads="1"/>
          </p:cNvSpPr>
          <p:nvPr/>
        </p:nvSpPr>
        <p:spPr bwMode="auto">
          <a:xfrm>
            <a:off x="1265238" y="4957763"/>
            <a:ext cx="527050" cy="48418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S</a:t>
            </a:r>
            <a:r>
              <a:rPr lang="en-US" altLang="zh-CN" sz="2000" baseline="-25000">
                <a:ea typeface="华康简宋" charset="-122"/>
              </a:rPr>
              <a:t>0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rot="-5400000">
            <a:off x="2445544" y="1454944"/>
            <a:ext cx="628650" cy="1550988"/>
            <a:chOff x="8555" y="10868"/>
            <a:chExt cx="283" cy="720"/>
          </a:xfrm>
        </p:grpSpPr>
        <p:sp>
          <p:nvSpPr>
            <p:cNvPr id="100428" name="Line 19"/>
            <p:cNvSpPr>
              <a:spLocks noChangeShapeType="1"/>
            </p:cNvSpPr>
            <p:nvPr/>
          </p:nvSpPr>
          <p:spPr bwMode="auto">
            <a:xfrm flipH="1">
              <a:off x="8555" y="1086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9" name="Line 20"/>
            <p:cNvSpPr>
              <a:spLocks noChangeShapeType="1"/>
            </p:cNvSpPr>
            <p:nvPr/>
          </p:nvSpPr>
          <p:spPr bwMode="auto">
            <a:xfrm flipH="1">
              <a:off x="8555" y="1110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0" name="Line 21"/>
            <p:cNvSpPr>
              <a:spLocks noChangeShapeType="1"/>
            </p:cNvSpPr>
            <p:nvPr/>
          </p:nvSpPr>
          <p:spPr bwMode="auto">
            <a:xfrm flipH="1">
              <a:off x="8555" y="1134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1" name="Line 22"/>
            <p:cNvSpPr>
              <a:spLocks noChangeShapeType="1"/>
            </p:cNvSpPr>
            <p:nvPr/>
          </p:nvSpPr>
          <p:spPr bwMode="auto">
            <a:xfrm flipH="1">
              <a:off x="8555" y="1158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263" name="Text Box 23"/>
          <p:cNvSpPr txBox="1">
            <a:spLocks noChangeArrowheads="1"/>
          </p:cNvSpPr>
          <p:nvPr/>
        </p:nvSpPr>
        <p:spPr bwMode="auto">
          <a:xfrm>
            <a:off x="1781175" y="2636838"/>
            <a:ext cx="525463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A</a:t>
            </a:r>
            <a:r>
              <a:rPr lang="en-US" altLang="zh-CN" sz="2000" baseline="-25000">
                <a:ea typeface="华康简宋" charset="-122"/>
              </a:rPr>
              <a:t>3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64" name="Text Box 24"/>
          <p:cNvSpPr txBox="1">
            <a:spLocks noChangeArrowheads="1"/>
          </p:cNvSpPr>
          <p:nvPr/>
        </p:nvSpPr>
        <p:spPr bwMode="auto">
          <a:xfrm>
            <a:off x="2290763" y="2636838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A</a:t>
            </a:r>
            <a:r>
              <a:rPr lang="en-US" altLang="zh-CN" sz="2000" baseline="-25000">
                <a:ea typeface="华康简宋" charset="-122"/>
              </a:rPr>
              <a:t>2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65" name="Text Box 25"/>
          <p:cNvSpPr txBox="1">
            <a:spLocks noChangeArrowheads="1"/>
          </p:cNvSpPr>
          <p:nvPr/>
        </p:nvSpPr>
        <p:spPr bwMode="auto">
          <a:xfrm>
            <a:off x="2806700" y="2636838"/>
            <a:ext cx="528638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A</a:t>
            </a:r>
            <a:r>
              <a:rPr lang="en-US" altLang="zh-CN" sz="2000" baseline="-25000">
                <a:ea typeface="华康简宋" charset="-122"/>
              </a:rPr>
              <a:t>1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66" name="Text Box 26"/>
          <p:cNvSpPr txBox="1">
            <a:spLocks noChangeArrowheads="1"/>
          </p:cNvSpPr>
          <p:nvPr/>
        </p:nvSpPr>
        <p:spPr bwMode="auto">
          <a:xfrm>
            <a:off x="3324225" y="2636838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A</a:t>
            </a:r>
            <a:r>
              <a:rPr lang="en-US" altLang="zh-CN" sz="2000" baseline="-25000">
                <a:ea typeface="华康简宋" charset="-122"/>
              </a:rPr>
              <a:t>0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 rot="-5400000">
            <a:off x="5790407" y="1456531"/>
            <a:ext cx="628650" cy="1547813"/>
            <a:chOff x="8555" y="10868"/>
            <a:chExt cx="283" cy="720"/>
          </a:xfrm>
        </p:grpSpPr>
        <p:sp>
          <p:nvSpPr>
            <p:cNvPr id="100424" name="Line 28"/>
            <p:cNvSpPr>
              <a:spLocks noChangeShapeType="1"/>
            </p:cNvSpPr>
            <p:nvPr/>
          </p:nvSpPr>
          <p:spPr bwMode="auto">
            <a:xfrm flipH="1">
              <a:off x="8555" y="1086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5" name="Line 29"/>
            <p:cNvSpPr>
              <a:spLocks noChangeShapeType="1"/>
            </p:cNvSpPr>
            <p:nvPr/>
          </p:nvSpPr>
          <p:spPr bwMode="auto">
            <a:xfrm flipH="1">
              <a:off x="8555" y="1110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6" name="Line 30"/>
            <p:cNvSpPr>
              <a:spLocks noChangeShapeType="1"/>
            </p:cNvSpPr>
            <p:nvPr/>
          </p:nvSpPr>
          <p:spPr bwMode="auto">
            <a:xfrm flipH="1">
              <a:off x="8555" y="1134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7" name="Line 31"/>
            <p:cNvSpPr>
              <a:spLocks noChangeShapeType="1"/>
            </p:cNvSpPr>
            <p:nvPr/>
          </p:nvSpPr>
          <p:spPr bwMode="auto">
            <a:xfrm flipH="1">
              <a:off x="8555" y="11588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272" name="Text Box 32"/>
          <p:cNvSpPr txBox="1">
            <a:spLocks noChangeArrowheads="1"/>
          </p:cNvSpPr>
          <p:nvPr/>
        </p:nvSpPr>
        <p:spPr bwMode="auto">
          <a:xfrm>
            <a:off x="5094288" y="2636838"/>
            <a:ext cx="531812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B</a:t>
            </a:r>
            <a:r>
              <a:rPr lang="en-US" altLang="zh-CN" sz="2000" baseline="-25000">
                <a:ea typeface="华康简宋" charset="-122"/>
              </a:rPr>
              <a:t>3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73" name="Text Box 33"/>
          <p:cNvSpPr txBox="1">
            <a:spLocks noChangeArrowheads="1"/>
          </p:cNvSpPr>
          <p:nvPr/>
        </p:nvSpPr>
        <p:spPr bwMode="auto">
          <a:xfrm>
            <a:off x="5605463" y="2636838"/>
            <a:ext cx="525462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B</a:t>
            </a:r>
            <a:r>
              <a:rPr lang="en-US" altLang="zh-CN" sz="2000" baseline="-25000">
                <a:ea typeface="华康简宋" charset="-122"/>
              </a:rPr>
              <a:t>2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74" name="Text Box 34"/>
          <p:cNvSpPr txBox="1">
            <a:spLocks noChangeArrowheads="1"/>
          </p:cNvSpPr>
          <p:nvPr/>
        </p:nvSpPr>
        <p:spPr bwMode="auto">
          <a:xfrm>
            <a:off x="6119813" y="2636838"/>
            <a:ext cx="530225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B</a:t>
            </a:r>
            <a:r>
              <a:rPr lang="en-US" altLang="zh-CN" sz="2000" baseline="-25000">
                <a:ea typeface="华康简宋" charset="-122"/>
              </a:rPr>
              <a:t>1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75" name="Text Box 35"/>
          <p:cNvSpPr txBox="1">
            <a:spLocks noChangeArrowheads="1"/>
          </p:cNvSpPr>
          <p:nvPr/>
        </p:nvSpPr>
        <p:spPr bwMode="auto">
          <a:xfrm>
            <a:off x="6637338" y="2636838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B</a:t>
            </a:r>
            <a:r>
              <a:rPr lang="en-US" altLang="zh-CN" sz="2000" baseline="-25000">
                <a:ea typeface="华康简宋" charset="-122"/>
              </a:rPr>
              <a:t>0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 flipH="1">
            <a:off x="7848600" y="2946400"/>
            <a:ext cx="608013" cy="2224088"/>
            <a:chOff x="11413" y="9592"/>
            <a:chExt cx="283" cy="998"/>
          </a:xfrm>
        </p:grpSpPr>
        <p:sp>
          <p:nvSpPr>
            <p:cNvPr id="100418" name="Line 37"/>
            <p:cNvSpPr>
              <a:spLocks noChangeShapeType="1"/>
            </p:cNvSpPr>
            <p:nvPr/>
          </p:nvSpPr>
          <p:spPr bwMode="auto">
            <a:xfrm flipH="1">
              <a:off x="11413" y="963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9" name="Line 38"/>
            <p:cNvSpPr>
              <a:spLocks noChangeShapeType="1"/>
            </p:cNvSpPr>
            <p:nvPr/>
          </p:nvSpPr>
          <p:spPr bwMode="auto">
            <a:xfrm flipH="1">
              <a:off x="11413" y="987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0" name="Line 39"/>
            <p:cNvSpPr>
              <a:spLocks noChangeShapeType="1"/>
            </p:cNvSpPr>
            <p:nvPr/>
          </p:nvSpPr>
          <p:spPr bwMode="auto">
            <a:xfrm flipH="1">
              <a:off x="11413" y="1011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1" name="Line 40"/>
            <p:cNvSpPr>
              <a:spLocks noChangeShapeType="1"/>
            </p:cNvSpPr>
            <p:nvPr/>
          </p:nvSpPr>
          <p:spPr bwMode="auto">
            <a:xfrm flipH="1">
              <a:off x="11413" y="1035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2" name="Line 41"/>
            <p:cNvSpPr>
              <a:spLocks noChangeShapeType="1"/>
            </p:cNvSpPr>
            <p:nvPr/>
          </p:nvSpPr>
          <p:spPr bwMode="auto">
            <a:xfrm flipH="1">
              <a:off x="11413" y="1059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3" name="Oval 42"/>
            <p:cNvSpPr>
              <a:spLocks noChangeArrowheads="1"/>
            </p:cNvSpPr>
            <p:nvPr/>
          </p:nvSpPr>
          <p:spPr bwMode="auto">
            <a:xfrm>
              <a:off x="11609" y="9592"/>
              <a:ext cx="79" cy="7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283" name="Text Box 43"/>
          <p:cNvSpPr txBox="1">
            <a:spLocks noChangeArrowheads="1"/>
          </p:cNvSpPr>
          <p:nvPr/>
        </p:nvSpPr>
        <p:spPr bwMode="auto">
          <a:xfrm>
            <a:off x="7235825" y="2897188"/>
            <a:ext cx="565150" cy="315912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C</a:t>
            </a:r>
            <a:r>
              <a:rPr lang="en-US" altLang="zh-CN" sz="2000" baseline="-25000">
                <a:ea typeface="华康简宋" charset="-122"/>
              </a:rPr>
              <a:t>n+4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0380" name="Line 44"/>
          <p:cNvSpPr>
            <a:spLocks noChangeShapeType="1"/>
          </p:cNvSpPr>
          <p:nvPr/>
        </p:nvSpPr>
        <p:spPr bwMode="auto">
          <a:xfrm>
            <a:off x="7272338" y="2879725"/>
            <a:ext cx="3238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285" name="Text Box 45"/>
          <p:cNvSpPr txBox="1">
            <a:spLocks noChangeArrowheads="1"/>
          </p:cNvSpPr>
          <p:nvPr/>
        </p:nvSpPr>
        <p:spPr bwMode="auto">
          <a:xfrm>
            <a:off x="7281863" y="3395663"/>
            <a:ext cx="533400" cy="49212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M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86" name="Text Box 46"/>
          <p:cNvSpPr txBox="1">
            <a:spLocks noChangeArrowheads="1"/>
          </p:cNvSpPr>
          <p:nvPr/>
        </p:nvSpPr>
        <p:spPr bwMode="auto">
          <a:xfrm>
            <a:off x="6986588" y="3925888"/>
            <a:ext cx="7429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A=B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87" name="Text Box 47"/>
          <p:cNvSpPr txBox="1">
            <a:spLocks noChangeArrowheads="1"/>
          </p:cNvSpPr>
          <p:nvPr/>
        </p:nvSpPr>
        <p:spPr bwMode="auto">
          <a:xfrm>
            <a:off x="7281863" y="4489450"/>
            <a:ext cx="533400" cy="49053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P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88" name="Text Box 48"/>
          <p:cNvSpPr txBox="1">
            <a:spLocks noChangeArrowheads="1"/>
          </p:cNvSpPr>
          <p:nvPr/>
        </p:nvSpPr>
        <p:spPr bwMode="auto">
          <a:xfrm>
            <a:off x="7297738" y="5003800"/>
            <a:ext cx="527050" cy="482600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G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89" name="Text Box 49"/>
          <p:cNvSpPr txBox="1">
            <a:spLocks noChangeArrowheads="1"/>
          </p:cNvSpPr>
          <p:nvPr/>
        </p:nvSpPr>
        <p:spPr bwMode="auto">
          <a:xfrm>
            <a:off x="3362325" y="3648075"/>
            <a:ext cx="2511425" cy="90328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>
                <a:ea typeface="华康简宋" charset="-122"/>
              </a:rPr>
              <a:t>SN74181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>
                <a:ea typeface="华康简宋" charset="-122"/>
              </a:rPr>
              <a:t>4</a:t>
            </a:r>
            <a:r>
              <a:rPr lang="zh-CN" altLang="en-US">
                <a:ea typeface="华康简宋" charset="-122"/>
              </a:rPr>
              <a:t>位</a:t>
            </a:r>
            <a:r>
              <a:rPr lang="en-US" altLang="zh-CN">
                <a:ea typeface="华康简宋" charset="-122"/>
              </a:rPr>
              <a:t>ALU</a:t>
            </a: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0386" name="Line 50"/>
          <p:cNvSpPr>
            <a:spLocks noChangeShapeType="1"/>
          </p:cNvSpPr>
          <p:nvPr/>
        </p:nvSpPr>
        <p:spPr bwMode="auto">
          <a:xfrm rot="16200000" flipH="1">
            <a:off x="2065338" y="5922963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87" name="Line 51"/>
          <p:cNvSpPr>
            <a:spLocks noChangeShapeType="1"/>
          </p:cNvSpPr>
          <p:nvPr/>
        </p:nvSpPr>
        <p:spPr bwMode="auto">
          <a:xfrm rot="16200000" flipH="1">
            <a:off x="6424613" y="5922963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88" name="Line 52"/>
          <p:cNvSpPr>
            <a:spLocks noChangeShapeType="1"/>
          </p:cNvSpPr>
          <p:nvPr/>
        </p:nvSpPr>
        <p:spPr bwMode="auto">
          <a:xfrm rot="16200000" flipH="1">
            <a:off x="3519488" y="5922963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89" name="Line 53"/>
          <p:cNvSpPr>
            <a:spLocks noChangeShapeType="1"/>
          </p:cNvSpPr>
          <p:nvPr/>
        </p:nvSpPr>
        <p:spPr bwMode="auto">
          <a:xfrm rot="16200000" flipH="1">
            <a:off x="4972050" y="5922963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294" name="Text Box 54"/>
          <p:cNvSpPr txBox="1">
            <a:spLocks noChangeArrowheads="1"/>
          </p:cNvSpPr>
          <p:nvPr/>
        </p:nvSpPr>
        <p:spPr bwMode="auto">
          <a:xfrm>
            <a:off x="2132013" y="5249863"/>
            <a:ext cx="531812" cy="33813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F</a:t>
            </a:r>
            <a:r>
              <a:rPr lang="en-US" altLang="zh-CN" sz="2000" baseline="-25000">
                <a:ea typeface="华康简宋" charset="-122"/>
              </a:rPr>
              <a:t>3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95" name="Text Box 55"/>
          <p:cNvSpPr txBox="1">
            <a:spLocks noChangeArrowheads="1"/>
          </p:cNvSpPr>
          <p:nvPr/>
        </p:nvSpPr>
        <p:spPr bwMode="auto">
          <a:xfrm>
            <a:off x="3586163" y="5249863"/>
            <a:ext cx="530225" cy="374650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F</a:t>
            </a:r>
            <a:r>
              <a:rPr lang="en-US" altLang="zh-CN" sz="2000" baseline="-25000">
                <a:ea typeface="华康简宋" charset="-122"/>
              </a:rPr>
              <a:t>2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96" name="Text Box 56"/>
          <p:cNvSpPr txBox="1">
            <a:spLocks noChangeArrowheads="1"/>
          </p:cNvSpPr>
          <p:nvPr/>
        </p:nvSpPr>
        <p:spPr bwMode="auto">
          <a:xfrm>
            <a:off x="5054600" y="5249863"/>
            <a:ext cx="527050" cy="33813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F</a:t>
            </a:r>
            <a:r>
              <a:rPr lang="en-US" altLang="zh-CN" sz="2000" baseline="-25000">
                <a:ea typeface="华康简宋" charset="-122"/>
              </a:rPr>
              <a:t>1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97" name="Text Box 57"/>
          <p:cNvSpPr txBox="1">
            <a:spLocks noChangeArrowheads="1"/>
          </p:cNvSpPr>
          <p:nvPr/>
        </p:nvSpPr>
        <p:spPr bwMode="auto">
          <a:xfrm>
            <a:off x="6489700" y="5249863"/>
            <a:ext cx="533400" cy="33813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F</a:t>
            </a:r>
            <a:r>
              <a:rPr lang="en-US" altLang="zh-CN" sz="2000" baseline="-25000">
                <a:ea typeface="华康简宋" charset="-122"/>
              </a:rPr>
              <a:t>0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98" name="Text Box 58"/>
          <p:cNvSpPr txBox="1">
            <a:spLocks noChangeArrowheads="1"/>
          </p:cNvSpPr>
          <p:nvPr/>
        </p:nvSpPr>
        <p:spPr bwMode="auto">
          <a:xfrm>
            <a:off x="4824413" y="2079625"/>
            <a:ext cx="53340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18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99" name="Text Box 59"/>
          <p:cNvSpPr txBox="1">
            <a:spLocks noChangeArrowheads="1"/>
          </p:cNvSpPr>
          <p:nvPr/>
        </p:nvSpPr>
        <p:spPr bwMode="auto">
          <a:xfrm>
            <a:off x="5335588" y="2079625"/>
            <a:ext cx="53340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20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0" name="Text Box 60"/>
          <p:cNvSpPr txBox="1">
            <a:spLocks noChangeArrowheads="1"/>
          </p:cNvSpPr>
          <p:nvPr/>
        </p:nvSpPr>
        <p:spPr bwMode="auto">
          <a:xfrm>
            <a:off x="5853113" y="2079625"/>
            <a:ext cx="531812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22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1" name="Text Box 61"/>
          <p:cNvSpPr txBox="1">
            <a:spLocks noChangeArrowheads="1"/>
          </p:cNvSpPr>
          <p:nvPr/>
        </p:nvSpPr>
        <p:spPr bwMode="auto">
          <a:xfrm>
            <a:off x="6369050" y="2079625"/>
            <a:ext cx="53340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2" name="Text Box 62"/>
          <p:cNvSpPr txBox="1">
            <a:spLocks noChangeArrowheads="1"/>
          </p:cNvSpPr>
          <p:nvPr/>
        </p:nvSpPr>
        <p:spPr bwMode="auto">
          <a:xfrm>
            <a:off x="1528763" y="2079625"/>
            <a:ext cx="53340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19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3" name="Text Box 63"/>
          <p:cNvSpPr txBox="1">
            <a:spLocks noChangeArrowheads="1"/>
          </p:cNvSpPr>
          <p:nvPr/>
        </p:nvSpPr>
        <p:spPr bwMode="auto">
          <a:xfrm>
            <a:off x="2038350" y="2079625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21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4" name="Text Box 64"/>
          <p:cNvSpPr txBox="1">
            <a:spLocks noChangeArrowheads="1"/>
          </p:cNvSpPr>
          <p:nvPr/>
        </p:nvSpPr>
        <p:spPr bwMode="auto">
          <a:xfrm>
            <a:off x="2555875" y="2079625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23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5" name="Text Box 65"/>
          <p:cNvSpPr txBox="1">
            <a:spLocks noChangeArrowheads="1"/>
          </p:cNvSpPr>
          <p:nvPr/>
        </p:nvSpPr>
        <p:spPr bwMode="auto">
          <a:xfrm>
            <a:off x="3071813" y="2079625"/>
            <a:ext cx="528637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2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6" name="Text Box 66"/>
          <p:cNvSpPr txBox="1">
            <a:spLocks noChangeArrowheads="1"/>
          </p:cNvSpPr>
          <p:nvPr/>
        </p:nvSpPr>
        <p:spPr bwMode="auto">
          <a:xfrm>
            <a:off x="7937500" y="2605088"/>
            <a:ext cx="436563" cy="31908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7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7" name="Text Box 67"/>
          <p:cNvSpPr txBox="1">
            <a:spLocks noChangeArrowheads="1"/>
          </p:cNvSpPr>
          <p:nvPr/>
        </p:nvSpPr>
        <p:spPr bwMode="auto">
          <a:xfrm>
            <a:off x="7937500" y="3149600"/>
            <a:ext cx="436563" cy="49212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8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8" name="Text Box 68"/>
          <p:cNvSpPr txBox="1">
            <a:spLocks noChangeArrowheads="1"/>
          </p:cNvSpPr>
          <p:nvPr/>
        </p:nvSpPr>
        <p:spPr bwMode="auto">
          <a:xfrm>
            <a:off x="7937500" y="3675063"/>
            <a:ext cx="436563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14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09" name="Text Box 69"/>
          <p:cNvSpPr txBox="1">
            <a:spLocks noChangeArrowheads="1"/>
          </p:cNvSpPr>
          <p:nvPr/>
        </p:nvSpPr>
        <p:spPr bwMode="auto">
          <a:xfrm>
            <a:off x="7937500" y="4227513"/>
            <a:ext cx="436563" cy="48418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15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0" name="Text Box 70"/>
          <p:cNvSpPr txBox="1">
            <a:spLocks noChangeArrowheads="1"/>
          </p:cNvSpPr>
          <p:nvPr/>
        </p:nvSpPr>
        <p:spPr bwMode="auto">
          <a:xfrm>
            <a:off x="7937500" y="4762500"/>
            <a:ext cx="436563" cy="48418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17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1" name="Text Box 71"/>
          <p:cNvSpPr txBox="1">
            <a:spLocks noChangeArrowheads="1"/>
          </p:cNvSpPr>
          <p:nvPr/>
        </p:nvSpPr>
        <p:spPr bwMode="auto">
          <a:xfrm>
            <a:off x="1760538" y="5715000"/>
            <a:ext cx="527050" cy="48418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13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2" name="Text Box 72"/>
          <p:cNvSpPr txBox="1">
            <a:spLocks noChangeArrowheads="1"/>
          </p:cNvSpPr>
          <p:nvPr/>
        </p:nvSpPr>
        <p:spPr bwMode="auto">
          <a:xfrm>
            <a:off x="3213100" y="5715000"/>
            <a:ext cx="527050" cy="48418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11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3" name="Text Box 73"/>
          <p:cNvSpPr txBox="1">
            <a:spLocks noChangeArrowheads="1"/>
          </p:cNvSpPr>
          <p:nvPr/>
        </p:nvSpPr>
        <p:spPr bwMode="auto">
          <a:xfrm>
            <a:off x="4681538" y="5715000"/>
            <a:ext cx="527050" cy="48418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10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4" name="Text Box 74"/>
          <p:cNvSpPr txBox="1">
            <a:spLocks noChangeArrowheads="1"/>
          </p:cNvSpPr>
          <p:nvPr/>
        </p:nvSpPr>
        <p:spPr bwMode="auto">
          <a:xfrm>
            <a:off x="6119813" y="5715000"/>
            <a:ext cx="525462" cy="48418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9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5" name="Text Box 75"/>
          <p:cNvSpPr txBox="1">
            <a:spLocks noChangeArrowheads="1"/>
          </p:cNvSpPr>
          <p:nvPr/>
        </p:nvSpPr>
        <p:spPr bwMode="auto">
          <a:xfrm>
            <a:off x="765175" y="2638425"/>
            <a:ext cx="527050" cy="49053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16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6" name="Text Box 76"/>
          <p:cNvSpPr txBox="1">
            <a:spLocks noChangeArrowheads="1"/>
          </p:cNvSpPr>
          <p:nvPr/>
        </p:nvSpPr>
        <p:spPr bwMode="auto">
          <a:xfrm>
            <a:off x="765175" y="3189288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3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7" name="Text Box 77"/>
          <p:cNvSpPr txBox="1">
            <a:spLocks noChangeArrowheads="1"/>
          </p:cNvSpPr>
          <p:nvPr/>
        </p:nvSpPr>
        <p:spPr bwMode="auto">
          <a:xfrm>
            <a:off x="765175" y="3708400"/>
            <a:ext cx="527050" cy="490538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4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8" name="Text Box 78"/>
          <p:cNvSpPr txBox="1">
            <a:spLocks noChangeArrowheads="1"/>
          </p:cNvSpPr>
          <p:nvPr/>
        </p:nvSpPr>
        <p:spPr bwMode="auto">
          <a:xfrm>
            <a:off x="765175" y="4265613"/>
            <a:ext cx="527050" cy="485775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5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319" name="Text Box 79"/>
          <p:cNvSpPr txBox="1">
            <a:spLocks noChangeArrowheads="1"/>
          </p:cNvSpPr>
          <p:nvPr/>
        </p:nvSpPr>
        <p:spPr bwMode="auto">
          <a:xfrm>
            <a:off x="765175" y="4802188"/>
            <a:ext cx="527050" cy="484187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>
                <a:ea typeface="华康简宋" charset="-122"/>
              </a:rPr>
              <a:t>6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0416" name="Rectangle 80"/>
          <p:cNvSpPr>
            <a:spLocks noChangeArrowheads="1"/>
          </p:cNvSpPr>
          <p:nvPr/>
        </p:nvSpPr>
        <p:spPr bwMode="auto">
          <a:xfrm>
            <a:off x="1306513" y="2790825"/>
            <a:ext cx="457200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>
                <a:latin typeface="Verdana" pitchFamily="34" charset="0"/>
                <a:ea typeface="华文新魏" pitchFamily="2" charset="-122"/>
              </a:rPr>
              <a:t>C</a:t>
            </a:r>
            <a:r>
              <a:rPr lang="en-US" altLang="zh-CN" sz="1800" baseline="-25000">
                <a:latin typeface="Verdana" pitchFamily="34" charset="0"/>
                <a:ea typeface="华文新魏" pitchFamily="2" charset="-122"/>
              </a:rPr>
              <a:t>n</a:t>
            </a:r>
          </a:p>
        </p:txBody>
      </p:sp>
      <p:sp>
        <p:nvSpPr>
          <p:cNvPr id="100417" name="Rectangle 8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713787" cy="1143000"/>
          </a:xfrm>
        </p:spPr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47638" y="944563"/>
            <a:ext cx="8528050" cy="720725"/>
          </a:xfrm>
          <a:noFill/>
        </p:spPr>
        <p:txBody>
          <a:bodyPr/>
          <a:lstStyle/>
          <a:p>
            <a:pPr algn="just"/>
            <a:r>
              <a:rPr lang="en-US" altLang="zh-CN" smtClean="0"/>
              <a:t>SN74181</a:t>
            </a:r>
            <a:r>
              <a:rPr lang="zh-CN" altLang="en-US" smtClean="0"/>
              <a:t>的逻辑电路图－负逻辑方式下</a:t>
            </a: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179388" y="4445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/>
            <a:r>
              <a:rPr kumimoji="1" lang="en-US" altLang="zh-CN" sz="4400">
                <a:latin typeface="隶书" pitchFamily="49" charset="-122"/>
                <a:ea typeface="隶书" pitchFamily="49" charset="-122"/>
              </a:rPr>
              <a:t>2.6.2 </a:t>
            </a:r>
            <a:r>
              <a:rPr kumimoji="1" lang="zh-CN" altLang="en-US" sz="4400">
                <a:latin typeface="隶书" pitchFamily="49" charset="-122"/>
                <a:ea typeface="隶书" pitchFamily="49" charset="-122"/>
              </a:rPr>
              <a:t>算术逻辑单元（续）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179388" y="1520825"/>
          <a:ext cx="8785225" cy="5076825"/>
        </p:xfrm>
        <a:graphic>
          <a:graphicData uri="http://schemas.openxmlformats.org/presentationml/2006/ole">
            <p:oleObj spid="_x0000_s2050" name="Visio" r:id="rId3" imgW="5371719" imgH="39128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25538"/>
            <a:ext cx="8642350" cy="5399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2. SN74181</a:t>
            </a:r>
            <a:r>
              <a:rPr lang="zh-CN" altLang="en-US" smtClean="0">
                <a:latin typeface="Times New Roman" pitchFamily="18" charset="0"/>
              </a:rPr>
              <a:t>的功能</a:t>
            </a:r>
          </a:p>
          <a:p>
            <a:r>
              <a:rPr lang="zh-CN" altLang="en-US" smtClean="0">
                <a:latin typeface="Times New Roman" pitchFamily="18" charset="0"/>
              </a:rPr>
              <a:t>由于</a:t>
            </a:r>
            <a:r>
              <a:rPr lang="en-US" altLang="zh-CN" smtClean="0">
                <a:latin typeface="Times New Roman" pitchFamily="18" charset="0"/>
              </a:rPr>
              <a:t>S0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en-US" altLang="zh-CN" smtClean="0">
                <a:latin typeface="Times New Roman" pitchFamily="18" charset="0"/>
              </a:rPr>
              <a:t>S3 </a:t>
            </a:r>
            <a:r>
              <a:rPr lang="zh-CN" altLang="en-US" smtClean="0">
                <a:latin typeface="Times New Roman" pitchFamily="18" charset="0"/>
              </a:rPr>
              <a:t>有</a:t>
            </a:r>
            <a:r>
              <a:rPr lang="en-US" altLang="zh-CN" smtClean="0">
                <a:latin typeface="Times New Roman" pitchFamily="18" charset="0"/>
              </a:rPr>
              <a:t>16</a:t>
            </a:r>
            <a:r>
              <a:rPr lang="zh-CN" altLang="en-US" smtClean="0">
                <a:latin typeface="Times New Roman" pitchFamily="18" charset="0"/>
              </a:rPr>
              <a:t>种状态组合，因此</a:t>
            </a:r>
            <a:r>
              <a:rPr lang="en-US" altLang="zh-CN" smtClean="0">
                <a:latin typeface="Times New Roman" pitchFamily="18" charset="0"/>
              </a:rPr>
              <a:t>74181</a:t>
            </a:r>
            <a:r>
              <a:rPr lang="zh-CN" altLang="en-US" smtClean="0">
                <a:latin typeface="Times New Roman" pitchFamily="18" charset="0"/>
              </a:rPr>
              <a:t>有</a:t>
            </a:r>
            <a:r>
              <a:rPr lang="en-US" altLang="zh-CN" smtClean="0">
                <a:latin typeface="Times New Roman" pitchFamily="18" charset="0"/>
              </a:rPr>
              <a:t>16</a:t>
            </a:r>
            <a:r>
              <a:rPr lang="zh-CN" altLang="en-US" smtClean="0">
                <a:latin typeface="Times New Roman" pitchFamily="18" charset="0"/>
              </a:rPr>
              <a:t>种算术运算功能和</a:t>
            </a:r>
            <a:r>
              <a:rPr lang="en-US" altLang="zh-CN" smtClean="0">
                <a:latin typeface="Times New Roman" pitchFamily="18" charset="0"/>
              </a:rPr>
              <a:t>16</a:t>
            </a:r>
            <a:r>
              <a:rPr lang="zh-CN" altLang="en-US" smtClean="0">
                <a:latin typeface="Times New Roman" pitchFamily="18" charset="0"/>
              </a:rPr>
              <a:t>种逻辑运算功能。</a:t>
            </a:r>
          </a:p>
          <a:p>
            <a:r>
              <a:rPr lang="zh-CN" altLang="en-US" smtClean="0">
                <a:latin typeface="Times New Roman" pitchFamily="18" charset="0"/>
              </a:rPr>
              <a:t>控制端</a:t>
            </a:r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用来控制作算术运算还是逻辑运算：</a:t>
            </a:r>
          </a:p>
          <a:p>
            <a:pPr lvl="1"/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＝</a:t>
            </a:r>
            <a:r>
              <a:rPr lang="en-US" altLang="zh-CN" smtClean="0">
                <a:latin typeface="Times New Roman" pitchFamily="18" charset="0"/>
              </a:rPr>
              <a:t>0</a:t>
            </a:r>
            <a:r>
              <a:rPr lang="zh-CN" altLang="en-US" smtClean="0">
                <a:latin typeface="Times New Roman" pitchFamily="18" charset="0"/>
              </a:rPr>
              <a:t>时，为算术运算；</a:t>
            </a:r>
          </a:p>
          <a:p>
            <a:pPr lvl="1"/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＝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时，为逻辑运算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输入选择逻辑：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由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个控制信号</a:t>
            </a:r>
            <a:r>
              <a:rPr lang="en-US" altLang="zh-CN" smtClean="0">
                <a:latin typeface="Times New Roman" pitchFamily="18" charset="0"/>
              </a:rPr>
              <a:t>S</a:t>
            </a:r>
            <a:r>
              <a:rPr lang="en-US" altLang="zh-CN" baseline="-25000" smtClean="0">
                <a:latin typeface="Times New Roman" pitchFamily="18" charset="0"/>
              </a:rPr>
              <a:t>3</a:t>
            </a:r>
            <a:r>
              <a:rPr lang="en-US" altLang="zh-CN" smtClean="0">
                <a:latin typeface="Times New Roman" pitchFamily="18" charset="0"/>
              </a:rPr>
              <a:t>S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S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</a:rPr>
              <a:t>S</a:t>
            </a:r>
            <a:r>
              <a:rPr lang="en-US" altLang="zh-CN" baseline="-25000" smtClean="0">
                <a:latin typeface="Times New Roman" pitchFamily="18" charset="0"/>
              </a:rPr>
              <a:t>0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对输入数据</a:t>
            </a:r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en-US" altLang="zh-CN" baseline="-25000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en-US" altLang="zh-CN" baseline="-25000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进行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不同的逻辑组合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57825" y="3392488"/>
            <a:ext cx="3651250" cy="3240087"/>
            <a:chOff x="3415" y="2228"/>
            <a:chExt cx="2300" cy="2041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415" y="2494"/>
              <a:ext cx="2300" cy="1775"/>
              <a:chOff x="3415" y="2494"/>
              <a:chExt cx="2300" cy="1775"/>
            </a:xfrm>
          </p:grpSpPr>
          <p:sp>
            <p:nvSpPr>
              <p:cNvPr id="101385" name="Text Box 16"/>
              <p:cNvSpPr txBox="1">
                <a:spLocks noChangeArrowheads="1"/>
              </p:cNvSpPr>
              <p:nvPr/>
            </p:nvSpPr>
            <p:spPr bwMode="auto">
              <a:xfrm>
                <a:off x="4451" y="2494"/>
                <a:ext cx="24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FF0000"/>
                    </a:solidFill>
                  </a:rPr>
                  <a:t>F</a:t>
                </a:r>
                <a:r>
                  <a:rPr lang="en-US" altLang="zh-CN" sz="2400" baseline="-25000">
                    <a:solidFill>
                      <a:srgbClr val="FF0000"/>
                    </a:solidFill>
                  </a:rPr>
                  <a:t>i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386" name="Text Box 17"/>
              <p:cNvSpPr txBox="1">
                <a:spLocks noChangeArrowheads="1"/>
              </p:cNvSpPr>
              <p:nvPr/>
            </p:nvSpPr>
            <p:spPr bwMode="auto">
              <a:xfrm>
                <a:off x="4975" y="4038"/>
                <a:ext cx="24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0033CC"/>
                    </a:solidFill>
                  </a:rPr>
                  <a:t>B</a:t>
                </a:r>
                <a:r>
                  <a:rPr lang="en-US" altLang="zh-CN" sz="2400" baseline="-25000">
                    <a:solidFill>
                      <a:srgbClr val="0033CC"/>
                    </a:solidFill>
                  </a:rPr>
                  <a:t>i</a:t>
                </a:r>
                <a:endParaRPr lang="en-US" altLang="zh-CN" sz="2400">
                  <a:solidFill>
                    <a:srgbClr val="0033CC"/>
                  </a:solidFill>
                </a:endParaRPr>
              </a:p>
            </p:txBody>
          </p:sp>
          <p:sp>
            <p:nvSpPr>
              <p:cNvPr id="101387" name="Text Box 18"/>
              <p:cNvSpPr txBox="1">
                <a:spLocks noChangeArrowheads="1"/>
              </p:cNvSpPr>
              <p:nvPr/>
            </p:nvSpPr>
            <p:spPr bwMode="auto">
              <a:xfrm>
                <a:off x="4252" y="3160"/>
                <a:ext cx="242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/>
                  <a:t>X</a:t>
                </a:r>
                <a:r>
                  <a:rPr lang="en-US" altLang="zh-CN" sz="2400" baseline="-25000"/>
                  <a:t>i</a:t>
                </a:r>
                <a:endParaRPr lang="en-US" altLang="zh-CN" sz="2400"/>
              </a:p>
            </p:txBody>
          </p:sp>
          <p:sp>
            <p:nvSpPr>
              <p:cNvPr id="101388" name="Text Box 19"/>
              <p:cNvSpPr txBox="1">
                <a:spLocks noChangeArrowheads="1"/>
              </p:cNvSpPr>
              <p:nvPr/>
            </p:nvSpPr>
            <p:spPr bwMode="auto">
              <a:xfrm>
                <a:off x="3967" y="2934"/>
                <a:ext cx="1185" cy="269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99FF6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r>
                  <a:rPr lang="zh-CN" altLang="en-US" sz="2400"/>
                  <a:t>全加器</a:t>
                </a:r>
              </a:p>
            </p:txBody>
          </p:sp>
          <p:sp>
            <p:nvSpPr>
              <p:cNvPr id="101389" name="Text Box 22"/>
              <p:cNvSpPr txBox="1">
                <a:spLocks noChangeArrowheads="1"/>
              </p:cNvSpPr>
              <p:nvPr/>
            </p:nvSpPr>
            <p:spPr bwMode="auto">
              <a:xfrm>
                <a:off x="3976" y="3407"/>
                <a:ext cx="1199" cy="5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CC6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r>
                  <a:rPr lang="zh-CN" altLang="en-US" sz="2400"/>
                  <a:t>函数发生器</a:t>
                </a:r>
              </a:p>
            </p:txBody>
          </p:sp>
          <p:sp>
            <p:nvSpPr>
              <p:cNvPr id="101390" name="Text Box 27"/>
              <p:cNvSpPr txBox="1">
                <a:spLocks noChangeArrowheads="1"/>
              </p:cNvSpPr>
              <p:nvPr/>
            </p:nvSpPr>
            <p:spPr bwMode="auto">
              <a:xfrm>
                <a:off x="3415" y="2886"/>
                <a:ext cx="372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400" baseline="-25000">
                    <a:solidFill>
                      <a:srgbClr val="FF0000"/>
                    </a:solidFill>
                  </a:rPr>
                  <a:t>n+4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391" name="Text Box 28"/>
              <p:cNvSpPr txBox="1">
                <a:spLocks noChangeArrowheads="1"/>
              </p:cNvSpPr>
              <p:nvPr/>
            </p:nvSpPr>
            <p:spPr bwMode="auto">
              <a:xfrm>
                <a:off x="5356" y="2818"/>
                <a:ext cx="359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0033CC"/>
                    </a:solidFill>
                  </a:rPr>
                  <a:t>C</a:t>
                </a:r>
                <a:r>
                  <a:rPr lang="en-US" altLang="zh-CN" sz="2400" baseline="-25000">
                    <a:solidFill>
                      <a:srgbClr val="0033CC"/>
                    </a:solidFill>
                  </a:rPr>
                  <a:t>n</a:t>
                </a:r>
                <a:endParaRPr lang="en-US" altLang="zh-CN" sz="2400">
                  <a:solidFill>
                    <a:srgbClr val="0033CC"/>
                  </a:solidFill>
                </a:endParaRPr>
              </a:p>
            </p:txBody>
          </p:sp>
          <p:sp>
            <p:nvSpPr>
              <p:cNvPr id="101392" name="Text Box 29"/>
              <p:cNvSpPr txBox="1">
                <a:spLocks noChangeArrowheads="1"/>
              </p:cNvSpPr>
              <p:nvPr/>
            </p:nvSpPr>
            <p:spPr bwMode="auto">
              <a:xfrm>
                <a:off x="4971" y="3154"/>
                <a:ext cx="248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/>
                  <a:t>Y</a:t>
                </a:r>
                <a:r>
                  <a:rPr lang="en-US" altLang="zh-CN" sz="2400" baseline="-25000"/>
                  <a:t>i</a:t>
                </a:r>
                <a:endParaRPr lang="en-US" altLang="zh-CN" sz="2400"/>
              </a:p>
            </p:txBody>
          </p:sp>
          <p:sp>
            <p:nvSpPr>
              <p:cNvPr id="101393" name="Text Box 30"/>
              <p:cNvSpPr txBox="1">
                <a:spLocks noChangeArrowheads="1"/>
              </p:cNvSpPr>
              <p:nvPr/>
            </p:nvSpPr>
            <p:spPr bwMode="auto">
              <a:xfrm>
                <a:off x="4147" y="3987"/>
                <a:ext cx="393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0033CC"/>
                    </a:solidFill>
                  </a:rPr>
                  <a:t>A</a:t>
                </a:r>
                <a:r>
                  <a:rPr lang="en-US" altLang="zh-CN" sz="2400" baseline="-25000">
                    <a:solidFill>
                      <a:srgbClr val="0033CC"/>
                    </a:solidFill>
                  </a:rPr>
                  <a:t>i</a:t>
                </a:r>
                <a:endParaRPr lang="en-US" altLang="zh-CN" sz="2400">
                  <a:solidFill>
                    <a:srgbClr val="0033CC"/>
                  </a:solidFill>
                </a:endParaRPr>
              </a:p>
            </p:txBody>
          </p:sp>
          <p:sp>
            <p:nvSpPr>
              <p:cNvPr id="101394" name="Text Box 31"/>
              <p:cNvSpPr txBox="1">
                <a:spLocks noChangeArrowheads="1"/>
              </p:cNvSpPr>
              <p:nvPr/>
            </p:nvSpPr>
            <p:spPr bwMode="auto">
              <a:xfrm>
                <a:off x="3470" y="3294"/>
                <a:ext cx="24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0033CC"/>
                    </a:solidFill>
                  </a:rPr>
                  <a:t>S</a:t>
                </a:r>
                <a:r>
                  <a:rPr lang="en-US" altLang="zh-CN" sz="2400" baseline="-25000">
                    <a:solidFill>
                      <a:srgbClr val="0033CC"/>
                    </a:solidFill>
                  </a:rPr>
                  <a:t>3</a:t>
                </a:r>
              </a:p>
            </p:txBody>
          </p:sp>
          <p:sp>
            <p:nvSpPr>
              <p:cNvPr id="101395" name="Text Box 32"/>
              <p:cNvSpPr txBox="1">
                <a:spLocks noChangeArrowheads="1"/>
              </p:cNvSpPr>
              <p:nvPr/>
            </p:nvSpPr>
            <p:spPr bwMode="auto">
              <a:xfrm>
                <a:off x="3477" y="3474"/>
                <a:ext cx="24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0033CC"/>
                    </a:solidFill>
                  </a:rPr>
                  <a:t>S</a:t>
                </a:r>
                <a:r>
                  <a:rPr lang="en-US" altLang="zh-CN" sz="2400" baseline="-25000">
                    <a:solidFill>
                      <a:srgbClr val="0033CC"/>
                    </a:solidFill>
                  </a:rPr>
                  <a:t>2</a:t>
                </a:r>
                <a:endParaRPr lang="en-US" altLang="zh-CN" sz="2400">
                  <a:solidFill>
                    <a:srgbClr val="0033CC"/>
                  </a:solidFill>
                </a:endParaRPr>
              </a:p>
            </p:txBody>
          </p:sp>
          <p:sp>
            <p:nvSpPr>
              <p:cNvPr id="101396" name="Text Box 33"/>
              <p:cNvSpPr txBox="1">
                <a:spLocks noChangeArrowheads="1"/>
              </p:cNvSpPr>
              <p:nvPr/>
            </p:nvSpPr>
            <p:spPr bwMode="auto">
              <a:xfrm>
                <a:off x="3470" y="3630"/>
                <a:ext cx="24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0033CC"/>
                    </a:solidFill>
                  </a:rPr>
                  <a:t>S</a:t>
                </a:r>
                <a:r>
                  <a:rPr lang="en-US" altLang="zh-CN" sz="2400" baseline="-25000">
                    <a:solidFill>
                      <a:srgbClr val="0033CC"/>
                    </a:solidFill>
                  </a:rPr>
                  <a:t>1</a:t>
                </a:r>
                <a:endParaRPr lang="en-US" altLang="zh-CN" sz="2400">
                  <a:solidFill>
                    <a:srgbClr val="0033CC"/>
                  </a:solidFill>
                </a:endParaRPr>
              </a:p>
            </p:txBody>
          </p:sp>
          <p:sp>
            <p:nvSpPr>
              <p:cNvPr id="101397" name="Text Box 34"/>
              <p:cNvSpPr txBox="1">
                <a:spLocks noChangeArrowheads="1"/>
              </p:cNvSpPr>
              <p:nvPr/>
            </p:nvSpPr>
            <p:spPr bwMode="auto">
              <a:xfrm>
                <a:off x="3470" y="3822"/>
                <a:ext cx="24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altLang="zh-CN" sz="2400">
                    <a:solidFill>
                      <a:srgbClr val="0033CC"/>
                    </a:solidFill>
                  </a:rPr>
                  <a:t>S</a:t>
                </a:r>
                <a:r>
                  <a:rPr lang="en-US" altLang="zh-CN" sz="2400" baseline="-25000">
                    <a:solidFill>
                      <a:srgbClr val="0033CC"/>
                    </a:solidFill>
                  </a:rPr>
                  <a:t>0</a:t>
                </a:r>
                <a:endParaRPr lang="en-US" altLang="zh-CN" sz="2400">
                  <a:solidFill>
                    <a:srgbClr val="0033CC"/>
                  </a:solidFill>
                </a:endParaRPr>
              </a:p>
            </p:txBody>
          </p:sp>
          <p:sp>
            <p:nvSpPr>
              <p:cNvPr id="101398" name="Line 42"/>
              <p:cNvSpPr>
                <a:spLocks noChangeShapeType="1"/>
              </p:cNvSpPr>
              <p:nvPr/>
            </p:nvSpPr>
            <p:spPr bwMode="auto">
              <a:xfrm flipH="1">
                <a:off x="5152" y="297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9" name="Line 43"/>
              <p:cNvSpPr>
                <a:spLocks noChangeShapeType="1"/>
              </p:cNvSpPr>
              <p:nvPr/>
            </p:nvSpPr>
            <p:spPr bwMode="auto">
              <a:xfrm flipH="1">
                <a:off x="3742" y="2999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0" name="AutoShape 44"/>
              <p:cNvSpPr>
                <a:spLocks noChangeArrowheads="1"/>
              </p:cNvSpPr>
              <p:nvPr/>
            </p:nvSpPr>
            <p:spPr bwMode="auto">
              <a:xfrm>
                <a:off x="4540" y="2727"/>
                <a:ext cx="91" cy="204"/>
              </a:xfrm>
              <a:prstGeom prst="upArrow">
                <a:avLst>
                  <a:gd name="adj1" fmla="val 50000"/>
                  <a:gd name="adj2" fmla="val 5604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1401" name="AutoShape 45"/>
              <p:cNvSpPr>
                <a:spLocks noChangeArrowheads="1"/>
              </p:cNvSpPr>
              <p:nvPr/>
            </p:nvSpPr>
            <p:spPr bwMode="auto">
              <a:xfrm>
                <a:off x="4154" y="3203"/>
                <a:ext cx="91" cy="204"/>
              </a:xfrm>
              <a:prstGeom prst="upArrow">
                <a:avLst>
                  <a:gd name="adj1" fmla="val 50000"/>
                  <a:gd name="adj2" fmla="val 5604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1402" name="AutoShape 46"/>
              <p:cNvSpPr>
                <a:spLocks noChangeArrowheads="1"/>
              </p:cNvSpPr>
              <p:nvPr/>
            </p:nvSpPr>
            <p:spPr bwMode="auto">
              <a:xfrm>
                <a:off x="4880" y="3203"/>
                <a:ext cx="91" cy="204"/>
              </a:xfrm>
              <a:prstGeom prst="upArrow">
                <a:avLst>
                  <a:gd name="adj1" fmla="val 50000"/>
                  <a:gd name="adj2" fmla="val 5604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1403" name="AutoShape 47"/>
              <p:cNvSpPr>
                <a:spLocks noChangeArrowheads="1"/>
              </p:cNvSpPr>
              <p:nvPr/>
            </p:nvSpPr>
            <p:spPr bwMode="auto">
              <a:xfrm>
                <a:off x="4154" y="3952"/>
                <a:ext cx="91" cy="204"/>
              </a:xfrm>
              <a:prstGeom prst="upArrow">
                <a:avLst>
                  <a:gd name="adj1" fmla="val 50000"/>
                  <a:gd name="adj2" fmla="val 5604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1404" name="AutoShape 48"/>
              <p:cNvSpPr>
                <a:spLocks noChangeArrowheads="1"/>
              </p:cNvSpPr>
              <p:nvPr/>
            </p:nvSpPr>
            <p:spPr bwMode="auto">
              <a:xfrm>
                <a:off x="4880" y="3952"/>
                <a:ext cx="91" cy="204"/>
              </a:xfrm>
              <a:prstGeom prst="upArrow">
                <a:avLst>
                  <a:gd name="adj1" fmla="val 50000"/>
                  <a:gd name="adj2" fmla="val 5604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1405" name="Line 49"/>
              <p:cNvSpPr>
                <a:spLocks noChangeShapeType="1"/>
              </p:cNvSpPr>
              <p:nvPr/>
            </p:nvSpPr>
            <p:spPr bwMode="auto">
              <a:xfrm>
                <a:off x="3742" y="345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6" name="Line 50"/>
              <p:cNvSpPr>
                <a:spLocks noChangeShapeType="1"/>
              </p:cNvSpPr>
              <p:nvPr/>
            </p:nvSpPr>
            <p:spPr bwMode="auto">
              <a:xfrm>
                <a:off x="3742" y="3589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7" name="Line 51"/>
              <p:cNvSpPr>
                <a:spLocks noChangeShapeType="1"/>
              </p:cNvSpPr>
              <p:nvPr/>
            </p:nvSpPr>
            <p:spPr bwMode="auto">
              <a:xfrm>
                <a:off x="3742" y="3747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8" name="Line 52"/>
              <p:cNvSpPr>
                <a:spLocks noChangeShapeType="1"/>
              </p:cNvSpPr>
              <p:nvPr/>
            </p:nvSpPr>
            <p:spPr bwMode="auto">
              <a:xfrm>
                <a:off x="3742" y="388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9" name="Text Box 28"/>
              <p:cNvSpPr txBox="1">
                <a:spLocks noChangeArrowheads="1"/>
              </p:cNvSpPr>
              <p:nvPr/>
            </p:nvSpPr>
            <p:spPr bwMode="auto">
              <a:xfrm>
                <a:off x="5443" y="3032"/>
                <a:ext cx="227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l"/>
                <a:r>
                  <a:rPr lang="en-US" altLang="zh-CN" sz="2400">
                    <a:solidFill>
                      <a:srgbClr val="0033CC"/>
                    </a:solidFill>
                  </a:rPr>
                  <a:t>M</a:t>
                </a:r>
              </a:p>
            </p:txBody>
          </p:sp>
          <p:sp>
            <p:nvSpPr>
              <p:cNvPr id="101410" name="Line 54"/>
              <p:cNvSpPr>
                <a:spLocks noChangeShapeType="1"/>
              </p:cNvSpPr>
              <p:nvPr/>
            </p:nvSpPr>
            <p:spPr bwMode="auto">
              <a:xfrm flipH="1">
                <a:off x="5148" y="3168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1" name="Line 55"/>
              <p:cNvSpPr>
                <a:spLocks noChangeShapeType="1"/>
              </p:cNvSpPr>
              <p:nvPr/>
            </p:nvSpPr>
            <p:spPr bwMode="auto">
              <a:xfrm rot="5400000" flipH="1">
                <a:off x="4014" y="284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4173" y="284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3" name="Text Box 57"/>
              <p:cNvSpPr txBox="1">
                <a:spLocks noChangeArrowheads="1"/>
              </p:cNvSpPr>
              <p:nvPr/>
            </p:nvSpPr>
            <p:spPr bwMode="auto">
              <a:xfrm>
                <a:off x="3946" y="2523"/>
                <a:ext cx="49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P G</a:t>
                </a:r>
              </a:p>
            </p:txBody>
          </p:sp>
          <p:sp>
            <p:nvSpPr>
              <p:cNvPr id="101414" name="Line 58"/>
              <p:cNvSpPr>
                <a:spLocks noChangeShapeType="1"/>
              </p:cNvSpPr>
              <p:nvPr/>
            </p:nvSpPr>
            <p:spPr bwMode="auto">
              <a:xfrm rot="5400000" flipH="1">
                <a:off x="4830" y="284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5" name="Text Box 59"/>
              <p:cNvSpPr txBox="1">
                <a:spLocks noChangeArrowheads="1"/>
              </p:cNvSpPr>
              <p:nvPr/>
            </p:nvSpPr>
            <p:spPr bwMode="auto">
              <a:xfrm>
                <a:off x="4695" y="2500"/>
                <a:ext cx="49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A=B</a:t>
                </a:r>
              </a:p>
            </p:txBody>
          </p:sp>
          <p:sp>
            <p:nvSpPr>
              <p:cNvPr id="101416" name="Rectangle 60"/>
              <p:cNvSpPr>
                <a:spLocks noChangeArrowheads="1"/>
              </p:cNvSpPr>
              <p:nvPr/>
            </p:nvSpPr>
            <p:spPr bwMode="auto">
              <a:xfrm>
                <a:off x="3855" y="2840"/>
                <a:ext cx="1429" cy="1202"/>
              </a:xfrm>
              <a:prstGeom prst="rect">
                <a:avLst/>
              </a:prstGeom>
              <a:solidFill>
                <a:srgbClr val="FF00FF">
                  <a:alpha val="18823"/>
                </a:srgb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384" name="Text Box 61"/>
            <p:cNvSpPr txBox="1">
              <a:spLocks noChangeArrowheads="1"/>
            </p:cNvSpPr>
            <p:nvPr/>
          </p:nvSpPr>
          <p:spPr bwMode="auto">
            <a:xfrm>
              <a:off x="3765" y="2228"/>
              <a:ext cx="161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/>
                <a:t>SN74181</a:t>
              </a:r>
              <a:r>
                <a:rPr kumimoji="1" lang="zh-CN" altLang="en-US" sz="2400"/>
                <a:t>简化图</a:t>
              </a:r>
            </a:p>
          </p:txBody>
        </p:sp>
      </p:grpSp>
      <p:sp>
        <p:nvSpPr>
          <p:cNvPr id="101381" name="Rectangle 6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1382" name="Rectangle 6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7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7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7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mtClean="0"/>
              <a:t>逻辑表达式</a:t>
            </a:r>
          </a:p>
          <a:p>
            <a:pPr lvl="1"/>
            <a:r>
              <a:rPr kumimoji="0" lang="en-US" altLang="zh-CN" smtClean="0"/>
              <a:t>Xi</a:t>
            </a:r>
            <a:r>
              <a:rPr kumimoji="0" lang="zh-CN" altLang="en-US" smtClean="0"/>
              <a:t>与</a:t>
            </a:r>
            <a:r>
              <a:rPr kumimoji="0" lang="en-US" altLang="zh-CN" smtClean="0"/>
              <a:t>Yi</a:t>
            </a:r>
            <a:r>
              <a:rPr kumimoji="0" lang="zh-CN" altLang="en-US" smtClean="0"/>
              <a:t>与控制参数</a:t>
            </a:r>
            <a:r>
              <a:rPr kumimoji="0" lang="en-US" altLang="zh-CN" smtClean="0"/>
              <a:t>S</a:t>
            </a:r>
            <a:r>
              <a:rPr kumimoji="0" lang="zh-CN" altLang="en-US" smtClean="0"/>
              <a:t>和输入量的关系 </a:t>
            </a:r>
          </a:p>
          <a:p>
            <a:endParaRPr kumimoji="0" lang="zh-CN" altLang="en-US" smtClean="0"/>
          </a:p>
          <a:p>
            <a:endParaRPr kumimoji="0" lang="en-US" altLang="zh-CN" smtClean="0"/>
          </a:p>
        </p:txBody>
      </p:sp>
      <p:graphicFrame>
        <p:nvGraphicFramePr>
          <p:cNvPr id="1094882" name="Object 226"/>
          <p:cNvGraphicFramePr>
            <a:graphicFrameLocks noChangeAspect="1"/>
          </p:cNvGraphicFramePr>
          <p:nvPr/>
        </p:nvGraphicFramePr>
        <p:xfrm>
          <a:off x="1047750" y="5192713"/>
          <a:ext cx="3019425" cy="969962"/>
        </p:xfrm>
        <a:graphic>
          <a:graphicData uri="http://schemas.openxmlformats.org/presentationml/2006/ole">
            <p:oleObj spid="_x0000_s3074" name="公式" r:id="rId3" imgW="3035160" imgH="977760" progId="Equation.3">
              <p:embed/>
            </p:oleObj>
          </a:graphicData>
        </a:graphic>
      </p:graphicFrame>
      <p:sp>
        <p:nvSpPr>
          <p:cNvPr id="202788" name="Text Box 36"/>
          <p:cNvSpPr txBox="1">
            <a:spLocks noChangeArrowheads="1"/>
          </p:cNvSpPr>
          <p:nvPr/>
        </p:nvSpPr>
        <p:spPr bwMode="auto">
          <a:xfrm>
            <a:off x="5256213" y="5084763"/>
            <a:ext cx="239236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可以证明：</a:t>
            </a:r>
          </a:p>
          <a:p>
            <a:pPr algn="l"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Xi+Yi=Xi</a:t>
            </a:r>
          </a:p>
          <a:p>
            <a:pPr algn="l" eaLnBrk="1" hangingPunct="1"/>
            <a:r>
              <a:rPr lang="en-US" alt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Xi ·Yi=Yi</a:t>
            </a:r>
          </a:p>
        </p:txBody>
      </p:sp>
      <p:sp>
        <p:nvSpPr>
          <p:cNvPr id="8198" name="AutoShape 247"/>
          <p:cNvSpPr>
            <a:spLocks noChangeAspect="1" noChangeArrowheads="1" noTextEdit="1"/>
          </p:cNvSpPr>
          <p:nvPr/>
        </p:nvSpPr>
        <p:spPr bwMode="auto">
          <a:xfrm>
            <a:off x="935038" y="2349500"/>
            <a:ext cx="7005637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9" name="Rectangle 512"/>
          <p:cNvSpPr>
            <a:spLocks noChangeArrowheads="1"/>
          </p:cNvSpPr>
          <p:nvPr/>
        </p:nvSpPr>
        <p:spPr bwMode="auto">
          <a:xfrm>
            <a:off x="-4784725" y="4216400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grpSp>
        <p:nvGrpSpPr>
          <p:cNvPr id="2" name="Group 527"/>
          <p:cNvGrpSpPr>
            <a:grpSpLocks/>
          </p:cNvGrpSpPr>
          <p:nvPr/>
        </p:nvGrpSpPr>
        <p:grpSpPr bwMode="auto">
          <a:xfrm>
            <a:off x="936625" y="4257675"/>
            <a:ext cx="6299200" cy="822325"/>
            <a:chOff x="181" y="2682"/>
            <a:chExt cx="3968" cy="518"/>
          </a:xfrm>
        </p:grpSpPr>
        <p:sp>
          <p:nvSpPr>
            <p:cNvPr id="8414" name="Text Box 10"/>
            <p:cNvSpPr txBox="1">
              <a:spLocks noChangeArrowheads="1"/>
            </p:cNvSpPr>
            <p:nvPr/>
          </p:nvSpPr>
          <p:spPr bwMode="auto">
            <a:xfrm>
              <a:off x="181" y="2682"/>
              <a:ext cx="3968" cy="5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400">
                  <a:latin typeface="Arial" pitchFamily="34" charset="0"/>
                  <a:ea typeface="宋体" pitchFamily="2" charset="-122"/>
                </a:rPr>
                <a:t>得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:X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=S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2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+S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(A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+B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)+S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2 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(A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+B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)+S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2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A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</a:p>
            <a:p>
              <a:pPr algn="l" eaLnBrk="1" hangingPunct="1"/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    Y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=S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1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A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+S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1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A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B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+S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1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S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A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B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8415" name="Line 11"/>
            <p:cNvSpPr>
              <a:spLocks noChangeShapeType="1"/>
            </p:cNvSpPr>
            <p:nvPr/>
          </p:nvSpPr>
          <p:spPr bwMode="auto">
            <a:xfrm>
              <a:off x="723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16" name="Line 12"/>
            <p:cNvSpPr>
              <a:spLocks noChangeShapeType="1"/>
            </p:cNvSpPr>
            <p:nvPr/>
          </p:nvSpPr>
          <p:spPr bwMode="auto">
            <a:xfrm>
              <a:off x="963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17" name="Line 13"/>
            <p:cNvSpPr>
              <a:spLocks noChangeShapeType="1"/>
            </p:cNvSpPr>
            <p:nvPr/>
          </p:nvSpPr>
          <p:spPr bwMode="auto">
            <a:xfrm>
              <a:off x="1251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18" name="Line 14"/>
            <p:cNvSpPr>
              <a:spLocks noChangeShapeType="1"/>
            </p:cNvSpPr>
            <p:nvPr/>
          </p:nvSpPr>
          <p:spPr bwMode="auto">
            <a:xfrm>
              <a:off x="1683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19" name="Line 15"/>
            <p:cNvSpPr>
              <a:spLocks noChangeShapeType="1"/>
            </p:cNvSpPr>
            <p:nvPr/>
          </p:nvSpPr>
          <p:spPr bwMode="auto">
            <a:xfrm>
              <a:off x="3119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0" name="Line 16"/>
            <p:cNvSpPr>
              <a:spLocks noChangeShapeType="1"/>
            </p:cNvSpPr>
            <p:nvPr/>
          </p:nvSpPr>
          <p:spPr bwMode="auto">
            <a:xfrm>
              <a:off x="2529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1" name="Line 17"/>
            <p:cNvSpPr>
              <a:spLocks noChangeShapeType="1"/>
            </p:cNvSpPr>
            <p:nvPr/>
          </p:nvSpPr>
          <p:spPr bwMode="auto">
            <a:xfrm>
              <a:off x="2847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2" name="Line 18"/>
            <p:cNvSpPr>
              <a:spLocks noChangeShapeType="1"/>
            </p:cNvSpPr>
            <p:nvPr/>
          </p:nvSpPr>
          <p:spPr bwMode="auto">
            <a:xfrm>
              <a:off x="3867" y="27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3" name="Line 19"/>
            <p:cNvSpPr>
              <a:spLocks noChangeShapeType="1"/>
            </p:cNvSpPr>
            <p:nvPr/>
          </p:nvSpPr>
          <p:spPr bwMode="auto">
            <a:xfrm>
              <a:off x="705" y="297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4" name="Line 20"/>
            <p:cNvSpPr>
              <a:spLocks noChangeShapeType="1"/>
            </p:cNvSpPr>
            <p:nvPr/>
          </p:nvSpPr>
          <p:spPr bwMode="auto">
            <a:xfrm>
              <a:off x="915" y="297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5" name="Line 21"/>
            <p:cNvSpPr>
              <a:spLocks noChangeShapeType="1"/>
            </p:cNvSpPr>
            <p:nvPr/>
          </p:nvSpPr>
          <p:spPr bwMode="auto">
            <a:xfrm>
              <a:off x="1124" y="297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6" name="Line 22"/>
            <p:cNvSpPr>
              <a:spLocks noChangeShapeType="1"/>
            </p:cNvSpPr>
            <p:nvPr/>
          </p:nvSpPr>
          <p:spPr bwMode="auto">
            <a:xfrm>
              <a:off x="1395" y="297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7" name="Line 23"/>
            <p:cNvSpPr>
              <a:spLocks noChangeShapeType="1"/>
            </p:cNvSpPr>
            <p:nvPr/>
          </p:nvSpPr>
          <p:spPr bwMode="auto">
            <a:xfrm>
              <a:off x="1779" y="297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8" name="Line 25"/>
            <p:cNvSpPr>
              <a:spLocks noChangeShapeType="1"/>
            </p:cNvSpPr>
            <p:nvPr/>
          </p:nvSpPr>
          <p:spPr bwMode="auto">
            <a:xfrm>
              <a:off x="2449" y="297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29" name="Line 26"/>
            <p:cNvSpPr>
              <a:spLocks noChangeShapeType="1"/>
            </p:cNvSpPr>
            <p:nvPr/>
          </p:nvSpPr>
          <p:spPr bwMode="auto">
            <a:xfrm>
              <a:off x="2676" y="297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30" name="Line 15"/>
            <p:cNvSpPr>
              <a:spLocks noChangeShapeType="1"/>
            </p:cNvSpPr>
            <p:nvPr/>
          </p:nvSpPr>
          <p:spPr bwMode="auto">
            <a:xfrm>
              <a:off x="1950" y="2954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26"/>
          <p:cNvGrpSpPr>
            <a:grpSpLocks/>
          </p:cNvGrpSpPr>
          <p:nvPr/>
        </p:nvGrpSpPr>
        <p:grpSpPr bwMode="auto">
          <a:xfrm>
            <a:off x="1298575" y="2349500"/>
            <a:ext cx="6311900" cy="1800225"/>
            <a:chOff x="818" y="1480"/>
            <a:chExt cx="3976" cy="1134"/>
          </a:xfrm>
        </p:grpSpPr>
        <p:sp>
          <p:nvSpPr>
            <p:cNvPr id="8202" name="Line 15"/>
            <p:cNvSpPr>
              <a:spLocks noChangeShapeType="1"/>
            </p:cNvSpPr>
            <p:nvPr/>
          </p:nvSpPr>
          <p:spPr bwMode="auto">
            <a:xfrm>
              <a:off x="2416" y="22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449"/>
            <p:cNvGrpSpPr>
              <a:grpSpLocks/>
            </p:cNvGrpSpPr>
            <p:nvPr/>
          </p:nvGrpSpPr>
          <p:grpSpPr bwMode="auto">
            <a:xfrm>
              <a:off x="822" y="1480"/>
              <a:ext cx="3972" cy="1129"/>
              <a:chOff x="822" y="1480"/>
              <a:chExt cx="3972" cy="1129"/>
            </a:xfrm>
          </p:grpSpPr>
          <p:sp>
            <p:nvSpPr>
              <p:cNvPr id="8214" name="Rectangle 249"/>
              <p:cNvSpPr>
                <a:spLocks noChangeArrowheads="1"/>
              </p:cNvSpPr>
              <p:nvPr/>
            </p:nvSpPr>
            <p:spPr bwMode="auto">
              <a:xfrm>
                <a:off x="1091" y="1517"/>
                <a:ext cx="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215" name="Rectangle 250"/>
              <p:cNvSpPr>
                <a:spLocks noChangeArrowheads="1"/>
              </p:cNvSpPr>
              <p:nvPr/>
            </p:nvSpPr>
            <p:spPr bwMode="auto">
              <a:xfrm>
                <a:off x="1227" y="1582"/>
                <a:ext cx="9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3  </a:t>
                </a:r>
                <a:endParaRPr lang="en-US" altLang="zh-CN"/>
              </a:p>
            </p:txBody>
          </p:sp>
          <p:sp>
            <p:nvSpPr>
              <p:cNvPr id="8216" name="Rectangle 251"/>
              <p:cNvSpPr>
                <a:spLocks noChangeArrowheads="1"/>
              </p:cNvSpPr>
              <p:nvPr/>
            </p:nvSpPr>
            <p:spPr bwMode="auto">
              <a:xfrm>
                <a:off x="1492" y="1517"/>
                <a:ext cx="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217" name="Rectangle 252"/>
              <p:cNvSpPr>
                <a:spLocks noChangeArrowheads="1"/>
              </p:cNvSpPr>
              <p:nvPr/>
            </p:nvSpPr>
            <p:spPr bwMode="auto">
              <a:xfrm>
                <a:off x="1604" y="1582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8218" name="Rectangle 253"/>
              <p:cNvSpPr>
                <a:spLocks noChangeArrowheads="1"/>
              </p:cNvSpPr>
              <p:nvPr/>
            </p:nvSpPr>
            <p:spPr bwMode="auto">
              <a:xfrm>
                <a:off x="1685" y="158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19" name="Rectangle 254"/>
              <p:cNvSpPr>
                <a:spLocks noChangeArrowheads="1"/>
              </p:cNvSpPr>
              <p:nvPr/>
            </p:nvSpPr>
            <p:spPr bwMode="auto">
              <a:xfrm>
                <a:off x="2293" y="151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8220" name="Rectangle 255"/>
              <p:cNvSpPr>
                <a:spLocks noChangeArrowheads="1"/>
              </p:cNvSpPr>
              <p:nvPr/>
            </p:nvSpPr>
            <p:spPr bwMode="auto">
              <a:xfrm>
                <a:off x="2434" y="1582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221" name="Rectangle 256"/>
              <p:cNvSpPr>
                <a:spLocks noChangeArrowheads="1"/>
              </p:cNvSpPr>
              <p:nvPr/>
            </p:nvSpPr>
            <p:spPr bwMode="auto">
              <a:xfrm>
                <a:off x="2480" y="158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22" name="Rectangle 257"/>
              <p:cNvSpPr>
                <a:spLocks noChangeArrowheads="1"/>
              </p:cNvSpPr>
              <p:nvPr/>
            </p:nvSpPr>
            <p:spPr bwMode="auto">
              <a:xfrm>
                <a:off x="3071" y="1517"/>
                <a:ext cx="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223" name="Rectangle 258"/>
              <p:cNvSpPr>
                <a:spLocks noChangeArrowheads="1"/>
              </p:cNvSpPr>
              <p:nvPr/>
            </p:nvSpPr>
            <p:spPr bwMode="auto">
              <a:xfrm>
                <a:off x="3207" y="1582"/>
                <a:ext cx="9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1  </a:t>
                </a:r>
                <a:endParaRPr lang="en-US" altLang="zh-CN"/>
              </a:p>
            </p:txBody>
          </p:sp>
          <p:sp>
            <p:nvSpPr>
              <p:cNvPr id="8224" name="Rectangle 259"/>
              <p:cNvSpPr>
                <a:spLocks noChangeArrowheads="1"/>
              </p:cNvSpPr>
              <p:nvPr/>
            </p:nvSpPr>
            <p:spPr bwMode="auto">
              <a:xfrm>
                <a:off x="3472" y="1517"/>
                <a:ext cx="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225" name="Rectangle 260"/>
              <p:cNvSpPr>
                <a:spLocks noChangeArrowheads="1"/>
              </p:cNvSpPr>
              <p:nvPr/>
            </p:nvSpPr>
            <p:spPr bwMode="auto">
              <a:xfrm>
                <a:off x="3585" y="1582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8226" name="Rectangle 261"/>
              <p:cNvSpPr>
                <a:spLocks noChangeArrowheads="1"/>
              </p:cNvSpPr>
              <p:nvPr/>
            </p:nvSpPr>
            <p:spPr bwMode="auto">
              <a:xfrm>
                <a:off x="3665" y="158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27" name="Rectangle 262"/>
              <p:cNvSpPr>
                <a:spLocks noChangeArrowheads="1"/>
              </p:cNvSpPr>
              <p:nvPr/>
            </p:nvSpPr>
            <p:spPr bwMode="auto">
              <a:xfrm>
                <a:off x="4273" y="151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8228" name="Rectangle 263"/>
              <p:cNvSpPr>
                <a:spLocks noChangeArrowheads="1"/>
              </p:cNvSpPr>
              <p:nvPr/>
            </p:nvSpPr>
            <p:spPr bwMode="auto">
              <a:xfrm>
                <a:off x="4414" y="1582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229" name="Rectangle 264"/>
              <p:cNvSpPr>
                <a:spLocks noChangeArrowheads="1"/>
              </p:cNvSpPr>
              <p:nvPr/>
            </p:nvSpPr>
            <p:spPr bwMode="auto">
              <a:xfrm>
                <a:off x="4461" y="158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30" name="Rectangle 265"/>
              <p:cNvSpPr>
                <a:spLocks noChangeArrowheads="1"/>
              </p:cNvSpPr>
              <p:nvPr/>
            </p:nvSpPr>
            <p:spPr bwMode="auto">
              <a:xfrm>
                <a:off x="822" y="1480"/>
                <a:ext cx="1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Line 266"/>
              <p:cNvSpPr>
                <a:spLocks noChangeShapeType="1"/>
              </p:cNvSpPr>
              <p:nvPr/>
            </p:nvSpPr>
            <p:spPr bwMode="auto">
              <a:xfrm>
                <a:off x="822" y="1480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267"/>
              <p:cNvSpPr>
                <a:spLocks noChangeShapeType="1"/>
              </p:cNvSpPr>
              <p:nvPr/>
            </p:nvSpPr>
            <p:spPr bwMode="auto">
              <a:xfrm>
                <a:off x="822" y="1480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Rectangle 268"/>
              <p:cNvSpPr>
                <a:spLocks noChangeArrowheads="1"/>
              </p:cNvSpPr>
              <p:nvPr/>
            </p:nvSpPr>
            <p:spPr bwMode="auto">
              <a:xfrm>
                <a:off x="822" y="1480"/>
                <a:ext cx="1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269"/>
              <p:cNvSpPr>
                <a:spLocks noChangeShapeType="1"/>
              </p:cNvSpPr>
              <p:nvPr/>
            </p:nvSpPr>
            <p:spPr bwMode="auto">
              <a:xfrm>
                <a:off x="822" y="1480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Line 270"/>
              <p:cNvSpPr>
                <a:spLocks noChangeShapeType="1"/>
              </p:cNvSpPr>
              <p:nvPr/>
            </p:nvSpPr>
            <p:spPr bwMode="auto">
              <a:xfrm>
                <a:off x="822" y="1480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Rectangle 271"/>
              <p:cNvSpPr>
                <a:spLocks noChangeArrowheads="1"/>
              </p:cNvSpPr>
              <p:nvPr/>
            </p:nvSpPr>
            <p:spPr bwMode="auto">
              <a:xfrm>
                <a:off x="833" y="1480"/>
                <a:ext cx="97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272"/>
              <p:cNvSpPr>
                <a:spLocks noChangeShapeType="1"/>
              </p:cNvSpPr>
              <p:nvPr/>
            </p:nvSpPr>
            <p:spPr bwMode="auto">
              <a:xfrm>
                <a:off x="833" y="1480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Rectangle 273"/>
              <p:cNvSpPr>
                <a:spLocks noChangeArrowheads="1"/>
              </p:cNvSpPr>
              <p:nvPr/>
            </p:nvSpPr>
            <p:spPr bwMode="auto">
              <a:xfrm>
                <a:off x="1812" y="1480"/>
                <a:ext cx="1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9" name="Line 274"/>
              <p:cNvSpPr>
                <a:spLocks noChangeShapeType="1"/>
              </p:cNvSpPr>
              <p:nvPr/>
            </p:nvSpPr>
            <p:spPr bwMode="auto">
              <a:xfrm>
                <a:off x="1812" y="1480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275"/>
              <p:cNvSpPr>
                <a:spLocks noChangeShapeType="1"/>
              </p:cNvSpPr>
              <p:nvPr/>
            </p:nvSpPr>
            <p:spPr bwMode="auto">
              <a:xfrm>
                <a:off x="1812" y="1480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Rectangle 276"/>
              <p:cNvSpPr>
                <a:spLocks noChangeArrowheads="1"/>
              </p:cNvSpPr>
              <p:nvPr/>
            </p:nvSpPr>
            <p:spPr bwMode="auto">
              <a:xfrm>
                <a:off x="1823" y="1480"/>
                <a:ext cx="97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Line 277"/>
              <p:cNvSpPr>
                <a:spLocks noChangeShapeType="1"/>
              </p:cNvSpPr>
              <p:nvPr/>
            </p:nvSpPr>
            <p:spPr bwMode="auto">
              <a:xfrm>
                <a:off x="1823" y="1480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Rectangle 278"/>
              <p:cNvSpPr>
                <a:spLocks noChangeArrowheads="1"/>
              </p:cNvSpPr>
              <p:nvPr/>
            </p:nvSpPr>
            <p:spPr bwMode="auto">
              <a:xfrm>
                <a:off x="2802" y="1480"/>
                <a:ext cx="1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279"/>
              <p:cNvSpPr>
                <a:spLocks noChangeShapeType="1"/>
              </p:cNvSpPr>
              <p:nvPr/>
            </p:nvSpPr>
            <p:spPr bwMode="auto">
              <a:xfrm>
                <a:off x="2802" y="1480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5" name="Line 280"/>
              <p:cNvSpPr>
                <a:spLocks noChangeShapeType="1"/>
              </p:cNvSpPr>
              <p:nvPr/>
            </p:nvSpPr>
            <p:spPr bwMode="auto">
              <a:xfrm>
                <a:off x="2802" y="1480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6" name="Rectangle 281"/>
              <p:cNvSpPr>
                <a:spLocks noChangeArrowheads="1"/>
              </p:cNvSpPr>
              <p:nvPr/>
            </p:nvSpPr>
            <p:spPr bwMode="auto">
              <a:xfrm>
                <a:off x="2813" y="1480"/>
                <a:ext cx="97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7" name="Line 282"/>
              <p:cNvSpPr>
                <a:spLocks noChangeShapeType="1"/>
              </p:cNvSpPr>
              <p:nvPr/>
            </p:nvSpPr>
            <p:spPr bwMode="auto">
              <a:xfrm>
                <a:off x="2813" y="1480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Rectangle 283"/>
              <p:cNvSpPr>
                <a:spLocks noChangeArrowheads="1"/>
              </p:cNvSpPr>
              <p:nvPr/>
            </p:nvSpPr>
            <p:spPr bwMode="auto">
              <a:xfrm>
                <a:off x="3792" y="1480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284"/>
              <p:cNvSpPr>
                <a:spLocks noChangeShapeType="1"/>
              </p:cNvSpPr>
              <p:nvPr/>
            </p:nvSpPr>
            <p:spPr bwMode="auto">
              <a:xfrm>
                <a:off x="3792" y="1480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285"/>
              <p:cNvSpPr>
                <a:spLocks noChangeShapeType="1"/>
              </p:cNvSpPr>
              <p:nvPr/>
            </p:nvSpPr>
            <p:spPr bwMode="auto">
              <a:xfrm>
                <a:off x="3792" y="1480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Rectangle 286"/>
              <p:cNvSpPr>
                <a:spLocks noChangeArrowheads="1"/>
              </p:cNvSpPr>
              <p:nvPr/>
            </p:nvSpPr>
            <p:spPr bwMode="auto">
              <a:xfrm>
                <a:off x="3804" y="1480"/>
                <a:ext cx="97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287"/>
              <p:cNvSpPr>
                <a:spLocks noChangeShapeType="1"/>
              </p:cNvSpPr>
              <p:nvPr/>
            </p:nvSpPr>
            <p:spPr bwMode="auto">
              <a:xfrm>
                <a:off x="3804" y="1480"/>
                <a:ext cx="9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Rectangle 288"/>
              <p:cNvSpPr>
                <a:spLocks noChangeArrowheads="1"/>
              </p:cNvSpPr>
              <p:nvPr/>
            </p:nvSpPr>
            <p:spPr bwMode="auto">
              <a:xfrm>
                <a:off x="4782" y="1480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289"/>
              <p:cNvSpPr>
                <a:spLocks noChangeShapeType="1"/>
              </p:cNvSpPr>
              <p:nvPr/>
            </p:nvSpPr>
            <p:spPr bwMode="auto">
              <a:xfrm>
                <a:off x="4782" y="1480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290"/>
              <p:cNvSpPr>
                <a:spLocks noChangeShapeType="1"/>
              </p:cNvSpPr>
              <p:nvPr/>
            </p:nvSpPr>
            <p:spPr bwMode="auto">
              <a:xfrm>
                <a:off x="4782" y="1480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Rectangle 291"/>
              <p:cNvSpPr>
                <a:spLocks noChangeArrowheads="1"/>
              </p:cNvSpPr>
              <p:nvPr/>
            </p:nvSpPr>
            <p:spPr bwMode="auto">
              <a:xfrm>
                <a:off x="4782" y="1480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292"/>
              <p:cNvSpPr>
                <a:spLocks noChangeShapeType="1"/>
              </p:cNvSpPr>
              <p:nvPr/>
            </p:nvSpPr>
            <p:spPr bwMode="auto">
              <a:xfrm>
                <a:off x="4782" y="1480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293"/>
              <p:cNvSpPr>
                <a:spLocks noChangeShapeType="1"/>
              </p:cNvSpPr>
              <p:nvPr/>
            </p:nvSpPr>
            <p:spPr bwMode="auto">
              <a:xfrm>
                <a:off x="4782" y="1480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Rectangle 294"/>
              <p:cNvSpPr>
                <a:spLocks noChangeArrowheads="1"/>
              </p:cNvSpPr>
              <p:nvPr/>
            </p:nvSpPr>
            <p:spPr bwMode="auto">
              <a:xfrm>
                <a:off x="822" y="1487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295"/>
              <p:cNvSpPr>
                <a:spLocks noChangeShapeType="1"/>
              </p:cNvSpPr>
              <p:nvPr/>
            </p:nvSpPr>
            <p:spPr bwMode="auto">
              <a:xfrm>
                <a:off x="822" y="1487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Rectangle 296"/>
              <p:cNvSpPr>
                <a:spLocks noChangeArrowheads="1"/>
              </p:cNvSpPr>
              <p:nvPr/>
            </p:nvSpPr>
            <p:spPr bwMode="auto">
              <a:xfrm>
                <a:off x="1812" y="1487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297"/>
              <p:cNvSpPr>
                <a:spLocks noChangeShapeType="1"/>
              </p:cNvSpPr>
              <p:nvPr/>
            </p:nvSpPr>
            <p:spPr bwMode="auto">
              <a:xfrm>
                <a:off x="1812" y="1487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" name="Rectangle 298"/>
              <p:cNvSpPr>
                <a:spLocks noChangeArrowheads="1"/>
              </p:cNvSpPr>
              <p:nvPr/>
            </p:nvSpPr>
            <p:spPr bwMode="auto">
              <a:xfrm>
                <a:off x="2802" y="1487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4" name="Line 299"/>
              <p:cNvSpPr>
                <a:spLocks noChangeShapeType="1"/>
              </p:cNvSpPr>
              <p:nvPr/>
            </p:nvSpPr>
            <p:spPr bwMode="auto">
              <a:xfrm>
                <a:off x="2802" y="1487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5" name="Rectangle 300"/>
              <p:cNvSpPr>
                <a:spLocks noChangeArrowheads="1"/>
              </p:cNvSpPr>
              <p:nvPr/>
            </p:nvSpPr>
            <p:spPr bwMode="auto">
              <a:xfrm>
                <a:off x="3792" y="1487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6" name="Line 301"/>
              <p:cNvSpPr>
                <a:spLocks noChangeShapeType="1"/>
              </p:cNvSpPr>
              <p:nvPr/>
            </p:nvSpPr>
            <p:spPr bwMode="auto">
              <a:xfrm>
                <a:off x="3792" y="1487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7" name="Rectangle 302"/>
              <p:cNvSpPr>
                <a:spLocks noChangeArrowheads="1"/>
              </p:cNvSpPr>
              <p:nvPr/>
            </p:nvSpPr>
            <p:spPr bwMode="auto">
              <a:xfrm>
                <a:off x="4782" y="1487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8" name="Line 303"/>
              <p:cNvSpPr>
                <a:spLocks noChangeShapeType="1"/>
              </p:cNvSpPr>
              <p:nvPr/>
            </p:nvSpPr>
            <p:spPr bwMode="auto">
              <a:xfrm>
                <a:off x="4782" y="1487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9" name="Rectangle 304"/>
              <p:cNvSpPr>
                <a:spLocks noChangeArrowheads="1"/>
              </p:cNvSpPr>
              <p:nvPr/>
            </p:nvSpPr>
            <p:spPr bwMode="auto">
              <a:xfrm>
                <a:off x="1205" y="1745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0  0</a:t>
                </a:r>
                <a:endParaRPr lang="en-US" altLang="zh-CN"/>
              </a:p>
            </p:txBody>
          </p:sp>
          <p:sp>
            <p:nvSpPr>
              <p:cNvPr id="8270" name="Rectangle 305"/>
              <p:cNvSpPr>
                <a:spLocks noChangeArrowheads="1"/>
              </p:cNvSpPr>
              <p:nvPr/>
            </p:nvSpPr>
            <p:spPr bwMode="auto">
              <a:xfrm>
                <a:off x="1632" y="1809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71" name="Rectangle 306"/>
              <p:cNvSpPr>
                <a:spLocks noChangeArrowheads="1"/>
              </p:cNvSpPr>
              <p:nvPr/>
            </p:nvSpPr>
            <p:spPr bwMode="auto">
              <a:xfrm>
                <a:off x="2334" y="1745"/>
                <a:ext cx="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8272" name="Rectangle 307"/>
              <p:cNvSpPr>
                <a:spLocks noChangeArrowheads="1"/>
              </p:cNvSpPr>
              <p:nvPr/>
            </p:nvSpPr>
            <p:spPr bwMode="auto">
              <a:xfrm>
                <a:off x="2427" y="1809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73" name="Rectangle 308"/>
              <p:cNvSpPr>
                <a:spLocks noChangeArrowheads="1"/>
              </p:cNvSpPr>
              <p:nvPr/>
            </p:nvSpPr>
            <p:spPr bwMode="auto">
              <a:xfrm>
                <a:off x="3185" y="1745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0  0</a:t>
                </a:r>
                <a:endParaRPr lang="en-US" altLang="zh-CN"/>
              </a:p>
            </p:txBody>
          </p:sp>
          <p:sp>
            <p:nvSpPr>
              <p:cNvPr id="8274" name="Rectangle 309"/>
              <p:cNvSpPr>
                <a:spLocks noChangeArrowheads="1"/>
              </p:cNvSpPr>
              <p:nvPr/>
            </p:nvSpPr>
            <p:spPr bwMode="auto">
              <a:xfrm>
                <a:off x="3612" y="1809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75" name="Rectangle 310"/>
              <p:cNvSpPr>
                <a:spLocks noChangeArrowheads="1"/>
              </p:cNvSpPr>
              <p:nvPr/>
            </p:nvSpPr>
            <p:spPr bwMode="auto">
              <a:xfrm>
                <a:off x="4273" y="1745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276" name="Rectangle 311"/>
              <p:cNvSpPr>
                <a:spLocks noChangeArrowheads="1"/>
              </p:cNvSpPr>
              <p:nvPr/>
            </p:nvSpPr>
            <p:spPr bwMode="auto">
              <a:xfrm>
                <a:off x="4414" y="1809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277" name="Rectangle 312"/>
              <p:cNvSpPr>
                <a:spLocks noChangeArrowheads="1"/>
              </p:cNvSpPr>
              <p:nvPr/>
            </p:nvSpPr>
            <p:spPr bwMode="auto">
              <a:xfrm>
                <a:off x="4461" y="1809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278" name="Rectangle 313"/>
              <p:cNvSpPr>
                <a:spLocks noChangeArrowheads="1"/>
              </p:cNvSpPr>
              <p:nvPr/>
            </p:nvSpPr>
            <p:spPr bwMode="auto">
              <a:xfrm>
                <a:off x="822" y="1708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9" name="Line 314"/>
              <p:cNvSpPr>
                <a:spLocks noChangeShapeType="1"/>
              </p:cNvSpPr>
              <p:nvPr/>
            </p:nvSpPr>
            <p:spPr bwMode="auto">
              <a:xfrm>
                <a:off x="822" y="1708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0" name="Line 315"/>
              <p:cNvSpPr>
                <a:spLocks noChangeShapeType="1"/>
              </p:cNvSpPr>
              <p:nvPr/>
            </p:nvSpPr>
            <p:spPr bwMode="auto">
              <a:xfrm>
                <a:off x="822" y="170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1" name="Rectangle 316"/>
              <p:cNvSpPr>
                <a:spLocks noChangeArrowheads="1"/>
              </p:cNvSpPr>
              <p:nvPr/>
            </p:nvSpPr>
            <p:spPr bwMode="auto">
              <a:xfrm>
                <a:off x="833" y="1708"/>
                <a:ext cx="97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2" name="Line 317"/>
              <p:cNvSpPr>
                <a:spLocks noChangeShapeType="1"/>
              </p:cNvSpPr>
              <p:nvPr/>
            </p:nvSpPr>
            <p:spPr bwMode="auto">
              <a:xfrm>
                <a:off x="833" y="1708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3" name="Rectangle 318"/>
              <p:cNvSpPr>
                <a:spLocks noChangeArrowheads="1"/>
              </p:cNvSpPr>
              <p:nvPr/>
            </p:nvSpPr>
            <p:spPr bwMode="auto">
              <a:xfrm>
                <a:off x="1812" y="1708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4" name="Line 319"/>
              <p:cNvSpPr>
                <a:spLocks noChangeShapeType="1"/>
              </p:cNvSpPr>
              <p:nvPr/>
            </p:nvSpPr>
            <p:spPr bwMode="auto">
              <a:xfrm>
                <a:off x="1812" y="1708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5" name="Line 320"/>
              <p:cNvSpPr>
                <a:spLocks noChangeShapeType="1"/>
              </p:cNvSpPr>
              <p:nvPr/>
            </p:nvSpPr>
            <p:spPr bwMode="auto">
              <a:xfrm>
                <a:off x="1812" y="170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6" name="Rectangle 321"/>
              <p:cNvSpPr>
                <a:spLocks noChangeArrowheads="1"/>
              </p:cNvSpPr>
              <p:nvPr/>
            </p:nvSpPr>
            <p:spPr bwMode="auto">
              <a:xfrm>
                <a:off x="1823" y="1708"/>
                <a:ext cx="97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7" name="Line 322"/>
              <p:cNvSpPr>
                <a:spLocks noChangeShapeType="1"/>
              </p:cNvSpPr>
              <p:nvPr/>
            </p:nvSpPr>
            <p:spPr bwMode="auto">
              <a:xfrm>
                <a:off x="1823" y="1708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8" name="Rectangle 323"/>
              <p:cNvSpPr>
                <a:spLocks noChangeArrowheads="1"/>
              </p:cNvSpPr>
              <p:nvPr/>
            </p:nvSpPr>
            <p:spPr bwMode="auto">
              <a:xfrm>
                <a:off x="2802" y="1708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9" name="Line 324"/>
              <p:cNvSpPr>
                <a:spLocks noChangeShapeType="1"/>
              </p:cNvSpPr>
              <p:nvPr/>
            </p:nvSpPr>
            <p:spPr bwMode="auto">
              <a:xfrm>
                <a:off x="2802" y="1708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0" name="Line 325"/>
              <p:cNvSpPr>
                <a:spLocks noChangeShapeType="1"/>
              </p:cNvSpPr>
              <p:nvPr/>
            </p:nvSpPr>
            <p:spPr bwMode="auto">
              <a:xfrm>
                <a:off x="2802" y="170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1" name="Rectangle 326"/>
              <p:cNvSpPr>
                <a:spLocks noChangeArrowheads="1"/>
              </p:cNvSpPr>
              <p:nvPr/>
            </p:nvSpPr>
            <p:spPr bwMode="auto">
              <a:xfrm>
                <a:off x="2813" y="1708"/>
                <a:ext cx="97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2" name="Line 327"/>
              <p:cNvSpPr>
                <a:spLocks noChangeShapeType="1"/>
              </p:cNvSpPr>
              <p:nvPr/>
            </p:nvSpPr>
            <p:spPr bwMode="auto">
              <a:xfrm>
                <a:off x="2813" y="1708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3" name="Rectangle 328"/>
              <p:cNvSpPr>
                <a:spLocks noChangeArrowheads="1"/>
              </p:cNvSpPr>
              <p:nvPr/>
            </p:nvSpPr>
            <p:spPr bwMode="auto">
              <a:xfrm>
                <a:off x="3792" y="170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4" name="Line 329"/>
              <p:cNvSpPr>
                <a:spLocks noChangeShapeType="1"/>
              </p:cNvSpPr>
              <p:nvPr/>
            </p:nvSpPr>
            <p:spPr bwMode="auto">
              <a:xfrm>
                <a:off x="3792" y="1708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" name="Line 330"/>
              <p:cNvSpPr>
                <a:spLocks noChangeShapeType="1"/>
              </p:cNvSpPr>
              <p:nvPr/>
            </p:nvSpPr>
            <p:spPr bwMode="auto">
              <a:xfrm>
                <a:off x="3792" y="170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" name="Rectangle 331"/>
              <p:cNvSpPr>
                <a:spLocks noChangeArrowheads="1"/>
              </p:cNvSpPr>
              <p:nvPr/>
            </p:nvSpPr>
            <p:spPr bwMode="auto">
              <a:xfrm>
                <a:off x="3804" y="1708"/>
                <a:ext cx="97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" name="Line 332"/>
              <p:cNvSpPr>
                <a:spLocks noChangeShapeType="1"/>
              </p:cNvSpPr>
              <p:nvPr/>
            </p:nvSpPr>
            <p:spPr bwMode="auto">
              <a:xfrm>
                <a:off x="3804" y="1708"/>
                <a:ext cx="9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" name="Rectangle 333"/>
              <p:cNvSpPr>
                <a:spLocks noChangeArrowheads="1"/>
              </p:cNvSpPr>
              <p:nvPr/>
            </p:nvSpPr>
            <p:spPr bwMode="auto">
              <a:xfrm>
                <a:off x="4782" y="170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" name="Line 334"/>
              <p:cNvSpPr>
                <a:spLocks noChangeShapeType="1"/>
              </p:cNvSpPr>
              <p:nvPr/>
            </p:nvSpPr>
            <p:spPr bwMode="auto">
              <a:xfrm>
                <a:off x="4782" y="1708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" name="Line 335"/>
              <p:cNvSpPr>
                <a:spLocks noChangeShapeType="1"/>
              </p:cNvSpPr>
              <p:nvPr/>
            </p:nvSpPr>
            <p:spPr bwMode="auto">
              <a:xfrm>
                <a:off x="4782" y="170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" name="Rectangle 336"/>
              <p:cNvSpPr>
                <a:spLocks noChangeArrowheads="1"/>
              </p:cNvSpPr>
              <p:nvPr/>
            </p:nvSpPr>
            <p:spPr bwMode="auto">
              <a:xfrm>
                <a:off x="822" y="1714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" name="Line 337"/>
              <p:cNvSpPr>
                <a:spLocks noChangeShapeType="1"/>
              </p:cNvSpPr>
              <p:nvPr/>
            </p:nvSpPr>
            <p:spPr bwMode="auto">
              <a:xfrm>
                <a:off x="822" y="1714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3" name="Rectangle 338"/>
              <p:cNvSpPr>
                <a:spLocks noChangeArrowheads="1"/>
              </p:cNvSpPr>
              <p:nvPr/>
            </p:nvSpPr>
            <p:spPr bwMode="auto">
              <a:xfrm>
                <a:off x="1812" y="1714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4" name="Line 339"/>
              <p:cNvSpPr>
                <a:spLocks noChangeShapeType="1"/>
              </p:cNvSpPr>
              <p:nvPr/>
            </p:nvSpPr>
            <p:spPr bwMode="auto">
              <a:xfrm>
                <a:off x="1812" y="1714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5" name="Rectangle 340"/>
              <p:cNvSpPr>
                <a:spLocks noChangeArrowheads="1"/>
              </p:cNvSpPr>
              <p:nvPr/>
            </p:nvSpPr>
            <p:spPr bwMode="auto">
              <a:xfrm>
                <a:off x="2802" y="1714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6" name="Line 341"/>
              <p:cNvSpPr>
                <a:spLocks noChangeShapeType="1"/>
              </p:cNvSpPr>
              <p:nvPr/>
            </p:nvSpPr>
            <p:spPr bwMode="auto">
              <a:xfrm>
                <a:off x="2802" y="1714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7" name="Rectangle 342"/>
              <p:cNvSpPr>
                <a:spLocks noChangeArrowheads="1"/>
              </p:cNvSpPr>
              <p:nvPr/>
            </p:nvSpPr>
            <p:spPr bwMode="auto">
              <a:xfrm>
                <a:off x="3792" y="1714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8" name="Line 343"/>
              <p:cNvSpPr>
                <a:spLocks noChangeShapeType="1"/>
              </p:cNvSpPr>
              <p:nvPr/>
            </p:nvSpPr>
            <p:spPr bwMode="auto">
              <a:xfrm>
                <a:off x="3792" y="1714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9" name="Rectangle 344"/>
              <p:cNvSpPr>
                <a:spLocks noChangeArrowheads="1"/>
              </p:cNvSpPr>
              <p:nvPr/>
            </p:nvSpPr>
            <p:spPr bwMode="auto">
              <a:xfrm>
                <a:off x="4782" y="1714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0" name="Line 345"/>
              <p:cNvSpPr>
                <a:spLocks noChangeShapeType="1"/>
              </p:cNvSpPr>
              <p:nvPr/>
            </p:nvSpPr>
            <p:spPr bwMode="auto">
              <a:xfrm>
                <a:off x="4782" y="1714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1" name="Rectangle 346"/>
              <p:cNvSpPr>
                <a:spLocks noChangeArrowheads="1"/>
              </p:cNvSpPr>
              <p:nvPr/>
            </p:nvSpPr>
            <p:spPr bwMode="auto">
              <a:xfrm>
                <a:off x="1205" y="1972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0  1</a:t>
                </a:r>
                <a:endParaRPr lang="en-US" altLang="zh-CN"/>
              </a:p>
            </p:txBody>
          </p:sp>
          <p:sp>
            <p:nvSpPr>
              <p:cNvPr id="8312" name="Rectangle 347"/>
              <p:cNvSpPr>
                <a:spLocks noChangeArrowheads="1"/>
              </p:cNvSpPr>
              <p:nvPr/>
            </p:nvSpPr>
            <p:spPr bwMode="auto">
              <a:xfrm>
                <a:off x="1632" y="2037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13" name="Rectangle 348"/>
              <p:cNvSpPr>
                <a:spLocks noChangeArrowheads="1"/>
              </p:cNvSpPr>
              <p:nvPr/>
            </p:nvSpPr>
            <p:spPr bwMode="auto">
              <a:xfrm>
                <a:off x="2104" y="1972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314" name="Rectangle 349"/>
              <p:cNvSpPr>
                <a:spLocks noChangeArrowheads="1"/>
              </p:cNvSpPr>
              <p:nvPr/>
            </p:nvSpPr>
            <p:spPr bwMode="auto">
              <a:xfrm>
                <a:off x="2246" y="2037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15" name="Rectangle 350"/>
              <p:cNvSpPr>
                <a:spLocks noChangeArrowheads="1"/>
              </p:cNvSpPr>
              <p:nvPr/>
            </p:nvSpPr>
            <p:spPr bwMode="auto">
              <a:xfrm>
                <a:off x="2369" y="1972"/>
                <a:ext cx="18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+B</a:t>
                </a:r>
                <a:endParaRPr lang="en-US" altLang="zh-CN"/>
              </a:p>
            </p:txBody>
          </p:sp>
          <p:sp>
            <p:nvSpPr>
              <p:cNvPr id="8316" name="Rectangle 351"/>
              <p:cNvSpPr>
                <a:spLocks noChangeArrowheads="1"/>
              </p:cNvSpPr>
              <p:nvPr/>
            </p:nvSpPr>
            <p:spPr bwMode="auto">
              <a:xfrm>
                <a:off x="2617" y="2037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17" name="Rectangle 352"/>
              <p:cNvSpPr>
                <a:spLocks noChangeArrowheads="1"/>
              </p:cNvSpPr>
              <p:nvPr/>
            </p:nvSpPr>
            <p:spPr bwMode="auto">
              <a:xfrm>
                <a:off x="2663" y="2037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18" name="Rectangle 353"/>
              <p:cNvSpPr>
                <a:spLocks noChangeArrowheads="1"/>
              </p:cNvSpPr>
              <p:nvPr/>
            </p:nvSpPr>
            <p:spPr bwMode="auto">
              <a:xfrm>
                <a:off x="3185" y="1972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0  1</a:t>
                </a:r>
                <a:endParaRPr lang="en-US" altLang="zh-CN"/>
              </a:p>
            </p:txBody>
          </p:sp>
          <p:sp>
            <p:nvSpPr>
              <p:cNvPr id="8319" name="Rectangle 354"/>
              <p:cNvSpPr>
                <a:spLocks noChangeArrowheads="1"/>
              </p:cNvSpPr>
              <p:nvPr/>
            </p:nvSpPr>
            <p:spPr bwMode="auto">
              <a:xfrm>
                <a:off x="3612" y="2037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20" name="Rectangle 355"/>
              <p:cNvSpPr>
                <a:spLocks noChangeArrowheads="1"/>
              </p:cNvSpPr>
              <p:nvPr/>
            </p:nvSpPr>
            <p:spPr bwMode="auto">
              <a:xfrm>
                <a:off x="4161" y="1972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FF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321" name="Rectangle 356"/>
              <p:cNvSpPr>
                <a:spLocks noChangeArrowheads="1"/>
              </p:cNvSpPr>
              <p:nvPr/>
            </p:nvSpPr>
            <p:spPr bwMode="auto">
              <a:xfrm>
                <a:off x="4302" y="2037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22" name="Rectangle 357"/>
              <p:cNvSpPr>
                <a:spLocks noChangeArrowheads="1"/>
              </p:cNvSpPr>
              <p:nvPr/>
            </p:nvSpPr>
            <p:spPr bwMode="auto">
              <a:xfrm>
                <a:off x="4393" y="1972"/>
                <a:ext cx="10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FF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8323" name="Rectangle 358"/>
              <p:cNvSpPr>
                <a:spLocks noChangeArrowheads="1"/>
              </p:cNvSpPr>
              <p:nvPr/>
            </p:nvSpPr>
            <p:spPr bwMode="auto">
              <a:xfrm>
                <a:off x="4526" y="2037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24" name="Rectangle 359"/>
              <p:cNvSpPr>
                <a:spLocks noChangeArrowheads="1"/>
              </p:cNvSpPr>
              <p:nvPr/>
            </p:nvSpPr>
            <p:spPr bwMode="auto">
              <a:xfrm>
                <a:off x="4572" y="2037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25" name="Rectangle 360"/>
              <p:cNvSpPr>
                <a:spLocks noChangeArrowheads="1"/>
              </p:cNvSpPr>
              <p:nvPr/>
            </p:nvSpPr>
            <p:spPr bwMode="auto">
              <a:xfrm>
                <a:off x="822" y="1935"/>
                <a:ext cx="1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6" name="Line 361"/>
              <p:cNvSpPr>
                <a:spLocks noChangeShapeType="1"/>
              </p:cNvSpPr>
              <p:nvPr/>
            </p:nvSpPr>
            <p:spPr bwMode="auto">
              <a:xfrm>
                <a:off x="822" y="1935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7" name="Line 362"/>
              <p:cNvSpPr>
                <a:spLocks noChangeShapeType="1"/>
              </p:cNvSpPr>
              <p:nvPr/>
            </p:nvSpPr>
            <p:spPr bwMode="auto">
              <a:xfrm>
                <a:off x="822" y="193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8" name="Rectangle 363"/>
              <p:cNvSpPr>
                <a:spLocks noChangeArrowheads="1"/>
              </p:cNvSpPr>
              <p:nvPr/>
            </p:nvSpPr>
            <p:spPr bwMode="auto">
              <a:xfrm>
                <a:off x="833" y="1935"/>
                <a:ext cx="97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9" name="Line 364"/>
              <p:cNvSpPr>
                <a:spLocks noChangeShapeType="1"/>
              </p:cNvSpPr>
              <p:nvPr/>
            </p:nvSpPr>
            <p:spPr bwMode="auto">
              <a:xfrm>
                <a:off x="833" y="1935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0" name="Rectangle 365"/>
              <p:cNvSpPr>
                <a:spLocks noChangeArrowheads="1"/>
              </p:cNvSpPr>
              <p:nvPr/>
            </p:nvSpPr>
            <p:spPr bwMode="auto">
              <a:xfrm>
                <a:off x="1812" y="1935"/>
                <a:ext cx="1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1" name="Line 366"/>
              <p:cNvSpPr>
                <a:spLocks noChangeShapeType="1"/>
              </p:cNvSpPr>
              <p:nvPr/>
            </p:nvSpPr>
            <p:spPr bwMode="auto">
              <a:xfrm>
                <a:off x="1812" y="1935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2" name="Line 367"/>
              <p:cNvSpPr>
                <a:spLocks noChangeShapeType="1"/>
              </p:cNvSpPr>
              <p:nvPr/>
            </p:nvSpPr>
            <p:spPr bwMode="auto">
              <a:xfrm>
                <a:off x="1812" y="193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3" name="Rectangle 368"/>
              <p:cNvSpPr>
                <a:spLocks noChangeArrowheads="1"/>
              </p:cNvSpPr>
              <p:nvPr/>
            </p:nvSpPr>
            <p:spPr bwMode="auto">
              <a:xfrm>
                <a:off x="1823" y="1935"/>
                <a:ext cx="97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4" name="Line 369"/>
              <p:cNvSpPr>
                <a:spLocks noChangeShapeType="1"/>
              </p:cNvSpPr>
              <p:nvPr/>
            </p:nvSpPr>
            <p:spPr bwMode="auto">
              <a:xfrm>
                <a:off x="1823" y="1935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5" name="Rectangle 370"/>
              <p:cNvSpPr>
                <a:spLocks noChangeArrowheads="1"/>
              </p:cNvSpPr>
              <p:nvPr/>
            </p:nvSpPr>
            <p:spPr bwMode="auto">
              <a:xfrm>
                <a:off x="2802" y="1935"/>
                <a:ext cx="1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6" name="Line 371"/>
              <p:cNvSpPr>
                <a:spLocks noChangeShapeType="1"/>
              </p:cNvSpPr>
              <p:nvPr/>
            </p:nvSpPr>
            <p:spPr bwMode="auto">
              <a:xfrm>
                <a:off x="2802" y="1935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7" name="Line 372"/>
              <p:cNvSpPr>
                <a:spLocks noChangeShapeType="1"/>
              </p:cNvSpPr>
              <p:nvPr/>
            </p:nvSpPr>
            <p:spPr bwMode="auto">
              <a:xfrm>
                <a:off x="2802" y="193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8" name="Rectangle 373"/>
              <p:cNvSpPr>
                <a:spLocks noChangeArrowheads="1"/>
              </p:cNvSpPr>
              <p:nvPr/>
            </p:nvSpPr>
            <p:spPr bwMode="auto">
              <a:xfrm>
                <a:off x="2813" y="1935"/>
                <a:ext cx="97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9" name="Line 374"/>
              <p:cNvSpPr>
                <a:spLocks noChangeShapeType="1"/>
              </p:cNvSpPr>
              <p:nvPr/>
            </p:nvSpPr>
            <p:spPr bwMode="auto">
              <a:xfrm>
                <a:off x="2813" y="1935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0" name="Rectangle 375"/>
              <p:cNvSpPr>
                <a:spLocks noChangeArrowheads="1"/>
              </p:cNvSpPr>
              <p:nvPr/>
            </p:nvSpPr>
            <p:spPr bwMode="auto">
              <a:xfrm>
                <a:off x="3792" y="1935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1" name="Line 376"/>
              <p:cNvSpPr>
                <a:spLocks noChangeShapeType="1"/>
              </p:cNvSpPr>
              <p:nvPr/>
            </p:nvSpPr>
            <p:spPr bwMode="auto">
              <a:xfrm>
                <a:off x="3792" y="1935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2" name="Line 377"/>
              <p:cNvSpPr>
                <a:spLocks noChangeShapeType="1"/>
              </p:cNvSpPr>
              <p:nvPr/>
            </p:nvSpPr>
            <p:spPr bwMode="auto">
              <a:xfrm>
                <a:off x="3792" y="193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3" name="Rectangle 378"/>
              <p:cNvSpPr>
                <a:spLocks noChangeArrowheads="1"/>
              </p:cNvSpPr>
              <p:nvPr/>
            </p:nvSpPr>
            <p:spPr bwMode="auto">
              <a:xfrm>
                <a:off x="3804" y="1935"/>
                <a:ext cx="97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4" name="Line 379"/>
              <p:cNvSpPr>
                <a:spLocks noChangeShapeType="1"/>
              </p:cNvSpPr>
              <p:nvPr/>
            </p:nvSpPr>
            <p:spPr bwMode="auto">
              <a:xfrm>
                <a:off x="3804" y="1935"/>
                <a:ext cx="9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5" name="Rectangle 380"/>
              <p:cNvSpPr>
                <a:spLocks noChangeArrowheads="1"/>
              </p:cNvSpPr>
              <p:nvPr/>
            </p:nvSpPr>
            <p:spPr bwMode="auto">
              <a:xfrm>
                <a:off x="4782" y="1935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6" name="Line 381"/>
              <p:cNvSpPr>
                <a:spLocks noChangeShapeType="1"/>
              </p:cNvSpPr>
              <p:nvPr/>
            </p:nvSpPr>
            <p:spPr bwMode="auto">
              <a:xfrm>
                <a:off x="4782" y="1935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7" name="Line 382"/>
              <p:cNvSpPr>
                <a:spLocks noChangeShapeType="1"/>
              </p:cNvSpPr>
              <p:nvPr/>
            </p:nvSpPr>
            <p:spPr bwMode="auto">
              <a:xfrm>
                <a:off x="4782" y="193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8" name="Rectangle 383"/>
              <p:cNvSpPr>
                <a:spLocks noChangeArrowheads="1"/>
              </p:cNvSpPr>
              <p:nvPr/>
            </p:nvSpPr>
            <p:spPr bwMode="auto">
              <a:xfrm>
                <a:off x="822" y="1942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9" name="Line 384"/>
              <p:cNvSpPr>
                <a:spLocks noChangeShapeType="1"/>
              </p:cNvSpPr>
              <p:nvPr/>
            </p:nvSpPr>
            <p:spPr bwMode="auto">
              <a:xfrm>
                <a:off x="822" y="1942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0" name="Rectangle 385"/>
              <p:cNvSpPr>
                <a:spLocks noChangeArrowheads="1"/>
              </p:cNvSpPr>
              <p:nvPr/>
            </p:nvSpPr>
            <p:spPr bwMode="auto">
              <a:xfrm>
                <a:off x="1812" y="1942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1" name="Line 386"/>
              <p:cNvSpPr>
                <a:spLocks noChangeShapeType="1"/>
              </p:cNvSpPr>
              <p:nvPr/>
            </p:nvSpPr>
            <p:spPr bwMode="auto">
              <a:xfrm>
                <a:off x="1812" y="1942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2" name="Rectangle 387"/>
              <p:cNvSpPr>
                <a:spLocks noChangeArrowheads="1"/>
              </p:cNvSpPr>
              <p:nvPr/>
            </p:nvSpPr>
            <p:spPr bwMode="auto">
              <a:xfrm>
                <a:off x="2802" y="1942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3" name="Line 388"/>
              <p:cNvSpPr>
                <a:spLocks noChangeShapeType="1"/>
              </p:cNvSpPr>
              <p:nvPr/>
            </p:nvSpPr>
            <p:spPr bwMode="auto">
              <a:xfrm>
                <a:off x="2802" y="1942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4" name="Rectangle 389"/>
              <p:cNvSpPr>
                <a:spLocks noChangeArrowheads="1"/>
              </p:cNvSpPr>
              <p:nvPr/>
            </p:nvSpPr>
            <p:spPr bwMode="auto">
              <a:xfrm>
                <a:off x="3792" y="1942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5" name="Line 390"/>
              <p:cNvSpPr>
                <a:spLocks noChangeShapeType="1"/>
              </p:cNvSpPr>
              <p:nvPr/>
            </p:nvSpPr>
            <p:spPr bwMode="auto">
              <a:xfrm>
                <a:off x="3792" y="1942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6" name="Rectangle 391"/>
              <p:cNvSpPr>
                <a:spLocks noChangeArrowheads="1"/>
              </p:cNvSpPr>
              <p:nvPr/>
            </p:nvSpPr>
            <p:spPr bwMode="auto">
              <a:xfrm>
                <a:off x="4782" y="1942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7" name="Line 392"/>
              <p:cNvSpPr>
                <a:spLocks noChangeShapeType="1"/>
              </p:cNvSpPr>
              <p:nvPr/>
            </p:nvSpPr>
            <p:spPr bwMode="auto">
              <a:xfrm>
                <a:off x="4782" y="1942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58" name="Rectangle 393"/>
              <p:cNvSpPr>
                <a:spLocks noChangeArrowheads="1"/>
              </p:cNvSpPr>
              <p:nvPr/>
            </p:nvSpPr>
            <p:spPr bwMode="auto">
              <a:xfrm>
                <a:off x="1205" y="2200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1  0</a:t>
                </a:r>
                <a:endParaRPr lang="en-US" altLang="zh-CN"/>
              </a:p>
            </p:txBody>
          </p:sp>
          <p:sp>
            <p:nvSpPr>
              <p:cNvPr id="8359" name="Rectangle 394"/>
              <p:cNvSpPr>
                <a:spLocks noChangeArrowheads="1"/>
              </p:cNvSpPr>
              <p:nvPr/>
            </p:nvSpPr>
            <p:spPr bwMode="auto">
              <a:xfrm>
                <a:off x="1632" y="2264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60" name="Rectangle 395"/>
              <p:cNvSpPr>
                <a:spLocks noChangeArrowheads="1"/>
              </p:cNvSpPr>
              <p:nvPr/>
            </p:nvSpPr>
            <p:spPr bwMode="auto">
              <a:xfrm>
                <a:off x="2104" y="2200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FF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361" name="Rectangle 396"/>
              <p:cNvSpPr>
                <a:spLocks noChangeArrowheads="1"/>
              </p:cNvSpPr>
              <p:nvPr/>
            </p:nvSpPr>
            <p:spPr bwMode="auto">
              <a:xfrm>
                <a:off x="2246" y="2264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62" name="Rectangle 397"/>
              <p:cNvSpPr>
                <a:spLocks noChangeArrowheads="1"/>
              </p:cNvSpPr>
              <p:nvPr/>
            </p:nvSpPr>
            <p:spPr bwMode="auto">
              <a:xfrm>
                <a:off x="2369" y="2200"/>
                <a:ext cx="18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FF0000"/>
                    </a:solidFill>
                  </a:rPr>
                  <a:t>+B</a:t>
                </a:r>
                <a:endParaRPr lang="en-US" altLang="zh-CN"/>
              </a:p>
            </p:txBody>
          </p:sp>
          <p:sp>
            <p:nvSpPr>
              <p:cNvPr id="8363" name="Rectangle 398"/>
              <p:cNvSpPr>
                <a:spLocks noChangeArrowheads="1"/>
              </p:cNvSpPr>
              <p:nvPr/>
            </p:nvSpPr>
            <p:spPr bwMode="auto">
              <a:xfrm>
                <a:off x="2617" y="2264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64" name="Rectangle 399"/>
              <p:cNvSpPr>
                <a:spLocks noChangeArrowheads="1"/>
              </p:cNvSpPr>
              <p:nvPr/>
            </p:nvSpPr>
            <p:spPr bwMode="auto">
              <a:xfrm>
                <a:off x="2663" y="2264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65" name="Rectangle 400"/>
              <p:cNvSpPr>
                <a:spLocks noChangeArrowheads="1"/>
              </p:cNvSpPr>
              <p:nvPr/>
            </p:nvSpPr>
            <p:spPr bwMode="auto">
              <a:xfrm>
                <a:off x="3185" y="2200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1  0</a:t>
                </a:r>
                <a:endParaRPr lang="en-US" altLang="zh-CN"/>
              </a:p>
            </p:txBody>
          </p:sp>
          <p:sp>
            <p:nvSpPr>
              <p:cNvPr id="8366" name="Rectangle 401"/>
              <p:cNvSpPr>
                <a:spLocks noChangeArrowheads="1"/>
              </p:cNvSpPr>
              <p:nvPr/>
            </p:nvSpPr>
            <p:spPr bwMode="auto">
              <a:xfrm>
                <a:off x="3612" y="2264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67" name="Rectangle 402"/>
              <p:cNvSpPr>
                <a:spLocks noChangeArrowheads="1"/>
              </p:cNvSpPr>
              <p:nvPr/>
            </p:nvSpPr>
            <p:spPr bwMode="auto">
              <a:xfrm>
                <a:off x="4161" y="2200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368" name="Rectangle 403"/>
              <p:cNvSpPr>
                <a:spLocks noChangeArrowheads="1"/>
              </p:cNvSpPr>
              <p:nvPr/>
            </p:nvSpPr>
            <p:spPr bwMode="auto">
              <a:xfrm>
                <a:off x="4302" y="2264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69" name="Rectangle 404"/>
              <p:cNvSpPr>
                <a:spLocks noChangeArrowheads="1"/>
              </p:cNvSpPr>
              <p:nvPr/>
            </p:nvSpPr>
            <p:spPr bwMode="auto">
              <a:xfrm>
                <a:off x="4393" y="2200"/>
                <a:ext cx="10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8370" name="Rectangle 405"/>
              <p:cNvSpPr>
                <a:spLocks noChangeArrowheads="1"/>
              </p:cNvSpPr>
              <p:nvPr/>
            </p:nvSpPr>
            <p:spPr bwMode="auto">
              <a:xfrm>
                <a:off x="4526" y="2264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371" name="Rectangle 406"/>
              <p:cNvSpPr>
                <a:spLocks noChangeArrowheads="1"/>
              </p:cNvSpPr>
              <p:nvPr/>
            </p:nvSpPr>
            <p:spPr bwMode="auto">
              <a:xfrm>
                <a:off x="4572" y="2264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372" name="Rectangle 407"/>
              <p:cNvSpPr>
                <a:spLocks noChangeArrowheads="1"/>
              </p:cNvSpPr>
              <p:nvPr/>
            </p:nvSpPr>
            <p:spPr bwMode="auto">
              <a:xfrm>
                <a:off x="822" y="2163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73" name="Line 408"/>
              <p:cNvSpPr>
                <a:spLocks noChangeShapeType="1"/>
              </p:cNvSpPr>
              <p:nvPr/>
            </p:nvSpPr>
            <p:spPr bwMode="auto">
              <a:xfrm>
                <a:off x="822" y="2163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74" name="Line 409"/>
              <p:cNvSpPr>
                <a:spLocks noChangeShapeType="1"/>
              </p:cNvSpPr>
              <p:nvPr/>
            </p:nvSpPr>
            <p:spPr bwMode="auto">
              <a:xfrm>
                <a:off x="822" y="2163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75" name="Rectangle 410"/>
              <p:cNvSpPr>
                <a:spLocks noChangeArrowheads="1"/>
              </p:cNvSpPr>
              <p:nvPr/>
            </p:nvSpPr>
            <p:spPr bwMode="auto">
              <a:xfrm>
                <a:off x="833" y="2163"/>
                <a:ext cx="97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76" name="Line 411"/>
              <p:cNvSpPr>
                <a:spLocks noChangeShapeType="1"/>
              </p:cNvSpPr>
              <p:nvPr/>
            </p:nvSpPr>
            <p:spPr bwMode="auto">
              <a:xfrm>
                <a:off x="833" y="2163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77" name="Rectangle 412"/>
              <p:cNvSpPr>
                <a:spLocks noChangeArrowheads="1"/>
              </p:cNvSpPr>
              <p:nvPr/>
            </p:nvSpPr>
            <p:spPr bwMode="auto">
              <a:xfrm>
                <a:off x="1812" y="2163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78" name="Line 413"/>
              <p:cNvSpPr>
                <a:spLocks noChangeShapeType="1"/>
              </p:cNvSpPr>
              <p:nvPr/>
            </p:nvSpPr>
            <p:spPr bwMode="auto">
              <a:xfrm>
                <a:off x="1812" y="2163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79" name="Line 414"/>
              <p:cNvSpPr>
                <a:spLocks noChangeShapeType="1"/>
              </p:cNvSpPr>
              <p:nvPr/>
            </p:nvSpPr>
            <p:spPr bwMode="auto">
              <a:xfrm>
                <a:off x="1812" y="2163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0" name="Rectangle 415"/>
              <p:cNvSpPr>
                <a:spLocks noChangeArrowheads="1"/>
              </p:cNvSpPr>
              <p:nvPr/>
            </p:nvSpPr>
            <p:spPr bwMode="auto">
              <a:xfrm>
                <a:off x="1823" y="2163"/>
                <a:ext cx="97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1" name="Line 416"/>
              <p:cNvSpPr>
                <a:spLocks noChangeShapeType="1"/>
              </p:cNvSpPr>
              <p:nvPr/>
            </p:nvSpPr>
            <p:spPr bwMode="auto">
              <a:xfrm>
                <a:off x="1823" y="2163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2" name="Rectangle 417"/>
              <p:cNvSpPr>
                <a:spLocks noChangeArrowheads="1"/>
              </p:cNvSpPr>
              <p:nvPr/>
            </p:nvSpPr>
            <p:spPr bwMode="auto">
              <a:xfrm>
                <a:off x="2802" y="2163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3" name="Line 418"/>
              <p:cNvSpPr>
                <a:spLocks noChangeShapeType="1"/>
              </p:cNvSpPr>
              <p:nvPr/>
            </p:nvSpPr>
            <p:spPr bwMode="auto">
              <a:xfrm>
                <a:off x="2802" y="2163"/>
                <a:ext cx="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4" name="Line 419"/>
              <p:cNvSpPr>
                <a:spLocks noChangeShapeType="1"/>
              </p:cNvSpPr>
              <p:nvPr/>
            </p:nvSpPr>
            <p:spPr bwMode="auto">
              <a:xfrm>
                <a:off x="2802" y="2163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5" name="Rectangle 420"/>
              <p:cNvSpPr>
                <a:spLocks noChangeArrowheads="1"/>
              </p:cNvSpPr>
              <p:nvPr/>
            </p:nvSpPr>
            <p:spPr bwMode="auto">
              <a:xfrm>
                <a:off x="2813" y="2163"/>
                <a:ext cx="97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6" name="Line 421"/>
              <p:cNvSpPr>
                <a:spLocks noChangeShapeType="1"/>
              </p:cNvSpPr>
              <p:nvPr/>
            </p:nvSpPr>
            <p:spPr bwMode="auto">
              <a:xfrm>
                <a:off x="2813" y="2163"/>
                <a:ext cx="9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7" name="Rectangle 422"/>
              <p:cNvSpPr>
                <a:spLocks noChangeArrowheads="1"/>
              </p:cNvSpPr>
              <p:nvPr/>
            </p:nvSpPr>
            <p:spPr bwMode="auto">
              <a:xfrm>
                <a:off x="3792" y="2163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8" name="Line 423"/>
              <p:cNvSpPr>
                <a:spLocks noChangeShapeType="1"/>
              </p:cNvSpPr>
              <p:nvPr/>
            </p:nvSpPr>
            <p:spPr bwMode="auto">
              <a:xfrm>
                <a:off x="3792" y="2163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89" name="Line 424"/>
              <p:cNvSpPr>
                <a:spLocks noChangeShapeType="1"/>
              </p:cNvSpPr>
              <p:nvPr/>
            </p:nvSpPr>
            <p:spPr bwMode="auto">
              <a:xfrm>
                <a:off x="3792" y="2163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0" name="Rectangle 425"/>
              <p:cNvSpPr>
                <a:spLocks noChangeArrowheads="1"/>
              </p:cNvSpPr>
              <p:nvPr/>
            </p:nvSpPr>
            <p:spPr bwMode="auto">
              <a:xfrm>
                <a:off x="3804" y="2163"/>
                <a:ext cx="97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1" name="Line 426"/>
              <p:cNvSpPr>
                <a:spLocks noChangeShapeType="1"/>
              </p:cNvSpPr>
              <p:nvPr/>
            </p:nvSpPr>
            <p:spPr bwMode="auto">
              <a:xfrm>
                <a:off x="3804" y="2163"/>
                <a:ext cx="9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2" name="Rectangle 427"/>
              <p:cNvSpPr>
                <a:spLocks noChangeArrowheads="1"/>
              </p:cNvSpPr>
              <p:nvPr/>
            </p:nvSpPr>
            <p:spPr bwMode="auto">
              <a:xfrm>
                <a:off x="4782" y="2163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3" name="Line 428"/>
              <p:cNvSpPr>
                <a:spLocks noChangeShapeType="1"/>
              </p:cNvSpPr>
              <p:nvPr/>
            </p:nvSpPr>
            <p:spPr bwMode="auto">
              <a:xfrm>
                <a:off x="4782" y="2163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4" name="Line 429"/>
              <p:cNvSpPr>
                <a:spLocks noChangeShapeType="1"/>
              </p:cNvSpPr>
              <p:nvPr/>
            </p:nvSpPr>
            <p:spPr bwMode="auto">
              <a:xfrm>
                <a:off x="4782" y="2163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5" name="Rectangle 430"/>
              <p:cNvSpPr>
                <a:spLocks noChangeArrowheads="1"/>
              </p:cNvSpPr>
              <p:nvPr/>
            </p:nvSpPr>
            <p:spPr bwMode="auto">
              <a:xfrm>
                <a:off x="822" y="2169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6" name="Line 431"/>
              <p:cNvSpPr>
                <a:spLocks noChangeShapeType="1"/>
              </p:cNvSpPr>
              <p:nvPr/>
            </p:nvSpPr>
            <p:spPr bwMode="auto">
              <a:xfrm>
                <a:off x="822" y="2169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7" name="Rectangle 432"/>
              <p:cNvSpPr>
                <a:spLocks noChangeArrowheads="1"/>
              </p:cNvSpPr>
              <p:nvPr/>
            </p:nvSpPr>
            <p:spPr bwMode="auto">
              <a:xfrm>
                <a:off x="1812" y="2169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" name="Line 433"/>
              <p:cNvSpPr>
                <a:spLocks noChangeShapeType="1"/>
              </p:cNvSpPr>
              <p:nvPr/>
            </p:nvSpPr>
            <p:spPr bwMode="auto">
              <a:xfrm>
                <a:off x="1812" y="2169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" name="Rectangle 434"/>
              <p:cNvSpPr>
                <a:spLocks noChangeArrowheads="1"/>
              </p:cNvSpPr>
              <p:nvPr/>
            </p:nvSpPr>
            <p:spPr bwMode="auto">
              <a:xfrm>
                <a:off x="2802" y="2169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" name="Line 435"/>
              <p:cNvSpPr>
                <a:spLocks noChangeShapeType="1"/>
              </p:cNvSpPr>
              <p:nvPr/>
            </p:nvSpPr>
            <p:spPr bwMode="auto">
              <a:xfrm>
                <a:off x="2802" y="2169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" name="Rectangle 436"/>
              <p:cNvSpPr>
                <a:spLocks noChangeArrowheads="1"/>
              </p:cNvSpPr>
              <p:nvPr/>
            </p:nvSpPr>
            <p:spPr bwMode="auto">
              <a:xfrm>
                <a:off x="3792" y="2169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" name="Line 437"/>
              <p:cNvSpPr>
                <a:spLocks noChangeShapeType="1"/>
              </p:cNvSpPr>
              <p:nvPr/>
            </p:nvSpPr>
            <p:spPr bwMode="auto">
              <a:xfrm>
                <a:off x="3792" y="2169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" name="Rectangle 438"/>
              <p:cNvSpPr>
                <a:spLocks noChangeArrowheads="1"/>
              </p:cNvSpPr>
              <p:nvPr/>
            </p:nvSpPr>
            <p:spPr bwMode="auto">
              <a:xfrm>
                <a:off x="4782" y="2169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4" name="Line 439"/>
              <p:cNvSpPr>
                <a:spLocks noChangeShapeType="1"/>
              </p:cNvSpPr>
              <p:nvPr/>
            </p:nvSpPr>
            <p:spPr bwMode="auto">
              <a:xfrm>
                <a:off x="4782" y="2169"/>
                <a:ext cx="0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5" name="Rectangle 440"/>
              <p:cNvSpPr>
                <a:spLocks noChangeArrowheads="1"/>
              </p:cNvSpPr>
              <p:nvPr/>
            </p:nvSpPr>
            <p:spPr bwMode="auto">
              <a:xfrm>
                <a:off x="1205" y="2427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1  1</a:t>
                </a:r>
                <a:endParaRPr lang="en-US" altLang="zh-CN"/>
              </a:p>
            </p:txBody>
          </p:sp>
          <p:sp>
            <p:nvSpPr>
              <p:cNvPr id="8406" name="Rectangle 441"/>
              <p:cNvSpPr>
                <a:spLocks noChangeArrowheads="1"/>
              </p:cNvSpPr>
              <p:nvPr/>
            </p:nvSpPr>
            <p:spPr bwMode="auto">
              <a:xfrm>
                <a:off x="1632" y="249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07" name="Rectangle 442"/>
              <p:cNvSpPr>
                <a:spLocks noChangeArrowheads="1"/>
              </p:cNvSpPr>
              <p:nvPr/>
            </p:nvSpPr>
            <p:spPr bwMode="auto">
              <a:xfrm>
                <a:off x="2293" y="242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08" name="Rectangle 443"/>
              <p:cNvSpPr>
                <a:spLocks noChangeArrowheads="1"/>
              </p:cNvSpPr>
              <p:nvPr/>
            </p:nvSpPr>
            <p:spPr bwMode="auto">
              <a:xfrm>
                <a:off x="2434" y="2492"/>
                <a:ext cx="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409" name="Rectangle 444"/>
              <p:cNvSpPr>
                <a:spLocks noChangeArrowheads="1"/>
              </p:cNvSpPr>
              <p:nvPr/>
            </p:nvSpPr>
            <p:spPr bwMode="auto">
              <a:xfrm>
                <a:off x="2480" y="249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0" name="Rectangle 445"/>
              <p:cNvSpPr>
                <a:spLocks noChangeArrowheads="1"/>
              </p:cNvSpPr>
              <p:nvPr/>
            </p:nvSpPr>
            <p:spPr bwMode="auto">
              <a:xfrm>
                <a:off x="3185" y="2427"/>
                <a:ext cx="22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1  1</a:t>
                </a:r>
                <a:endParaRPr lang="en-US" altLang="zh-CN"/>
              </a:p>
            </p:txBody>
          </p:sp>
          <p:sp>
            <p:nvSpPr>
              <p:cNvPr id="8411" name="Rectangle 446"/>
              <p:cNvSpPr>
                <a:spLocks noChangeArrowheads="1"/>
              </p:cNvSpPr>
              <p:nvPr/>
            </p:nvSpPr>
            <p:spPr bwMode="auto">
              <a:xfrm>
                <a:off x="3612" y="249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2" name="Rectangle 447"/>
              <p:cNvSpPr>
                <a:spLocks noChangeArrowheads="1"/>
              </p:cNvSpPr>
              <p:nvPr/>
            </p:nvSpPr>
            <p:spPr bwMode="auto">
              <a:xfrm>
                <a:off x="4314" y="2427"/>
                <a:ext cx="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8413" name="Rectangle 448"/>
              <p:cNvSpPr>
                <a:spLocks noChangeArrowheads="1"/>
              </p:cNvSpPr>
              <p:nvPr/>
            </p:nvSpPr>
            <p:spPr bwMode="auto">
              <a:xfrm>
                <a:off x="4407" y="2492"/>
                <a:ext cx="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</p:grpSp>
        <p:sp>
          <p:nvSpPr>
            <p:cNvPr id="8204" name="Line 15"/>
            <p:cNvSpPr>
              <a:spLocks noChangeShapeType="1"/>
            </p:cNvSpPr>
            <p:nvPr/>
          </p:nvSpPr>
          <p:spPr bwMode="auto">
            <a:xfrm>
              <a:off x="2109" y="22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2053" y="20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>
              <a:off x="4263" y="17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4150" y="20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4389" y="20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4162" y="22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Line 522"/>
            <p:cNvSpPr>
              <a:spLocks noChangeShapeType="1"/>
            </p:cNvSpPr>
            <p:nvPr/>
          </p:nvSpPr>
          <p:spPr bwMode="auto">
            <a:xfrm>
              <a:off x="3810" y="2387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Rectangle 523"/>
            <p:cNvSpPr>
              <a:spLocks noChangeArrowheads="1"/>
            </p:cNvSpPr>
            <p:nvPr/>
          </p:nvSpPr>
          <p:spPr bwMode="auto">
            <a:xfrm>
              <a:off x="818" y="2386"/>
              <a:ext cx="3967" cy="22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" name="Line 524"/>
            <p:cNvSpPr>
              <a:spLocks noChangeShapeType="1"/>
            </p:cNvSpPr>
            <p:nvPr/>
          </p:nvSpPr>
          <p:spPr bwMode="auto">
            <a:xfrm>
              <a:off x="2812" y="2387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525"/>
            <p:cNvSpPr>
              <a:spLocks noChangeShapeType="1"/>
            </p:cNvSpPr>
            <p:nvPr/>
          </p:nvSpPr>
          <p:spPr bwMode="auto">
            <a:xfrm>
              <a:off x="1814" y="2387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8" grpId="0" autoUpdateAnimBg="0"/>
      <p:bldP spid="202788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2. SN74181</a:t>
            </a:r>
            <a:r>
              <a:rPr lang="zh-CN" altLang="en-US" sz="3200" smtClean="0"/>
              <a:t>的功能</a:t>
            </a:r>
          </a:p>
          <a:p>
            <a:r>
              <a:rPr lang="zh-CN" altLang="en-US" smtClean="0"/>
              <a:t>逻辑表达式：</a:t>
            </a:r>
            <a:endParaRPr lang="zh-CN" altLang="en-US" sz="2400" smtClean="0"/>
          </a:p>
          <a:p>
            <a:pPr lvl="1"/>
            <a:r>
              <a:rPr lang="zh-CN" altLang="en-US" sz="2400" smtClean="0"/>
              <a:t>全加和：</a:t>
            </a:r>
            <a:r>
              <a:rPr lang="en-US" altLang="zh-CN" sz="2400" smtClean="0"/>
              <a:t>F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=X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⊕Y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⊕C</a:t>
            </a:r>
            <a:r>
              <a:rPr lang="en-US" altLang="zh-CN" sz="2400" baseline="-25000" smtClean="0"/>
              <a:t>i-1</a:t>
            </a:r>
          </a:p>
          <a:p>
            <a:pPr lvl="1"/>
            <a:r>
              <a:rPr lang="zh-CN" altLang="en-US" sz="2400" smtClean="0"/>
              <a:t>进位：  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=X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Y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+(X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+Y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)C</a:t>
            </a:r>
            <a:r>
              <a:rPr lang="en-US" altLang="zh-CN" sz="2400" baseline="-25000" smtClean="0"/>
              <a:t>i-1</a:t>
            </a:r>
            <a:r>
              <a:rPr lang="en-US" altLang="zh-CN" sz="2400" smtClean="0">
                <a:solidFill>
                  <a:srgbClr val="FF0000"/>
                </a:solidFill>
              </a:rPr>
              <a:t>=Y</a:t>
            </a:r>
            <a:r>
              <a:rPr lang="en-US" altLang="zh-CN" sz="2400" baseline="-25000" smtClean="0">
                <a:solidFill>
                  <a:srgbClr val="FF0000"/>
                </a:solidFill>
              </a:rPr>
              <a:t>i</a:t>
            </a:r>
            <a:r>
              <a:rPr lang="en-US" altLang="zh-CN" sz="2400" smtClean="0">
                <a:solidFill>
                  <a:srgbClr val="FF0000"/>
                </a:solidFill>
              </a:rPr>
              <a:t>+X</a:t>
            </a:r>
            <a:r>
              <a:rPr lang="en-US" altLang="zh-CN" sz="2400" baseline="-25000" smtClean="0">
                <a:solidFill>
                  <a:srgbClr val="FF0000"/>
                </a:solidFill>
              </a:rPr>
              <a:t>i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</a:rPr>
              <a:t>i-1</a:t>
            </a:r>
          </a:p>
          <a:p>
            <a:r>
              <a:rPr lang="zh-CN" altLang="en-US" sz="2400" smtClean="0"/>
              <a:t>可见，</a:t>
            </a:r>
            <a:r>
              <a:rPr lang="en-US" altLang="zh-CN" sz="2400" smtClean="0">
                <a:solidFill>
                  <a:srgbClr val="0033CC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i</a:t>
            </a:r>
            <a:r>
              <a:rPr lang="zh-CN" altLang="en-US" sz="2400" smtClean="0"/>
              <a:t>既是一个操作数，又是进位传递函数；</a:t>
            </a:r>
          </a:p>
          <a:p>
            <a:r>
              <a:rPr lang="zh-CN" altLang="en-US" sz="2400" smtClean="0"/>
              <a:t>      </a:t>
            </a:r>
            <a:r>
              <a:rPr lang="en-US" altLang="zh-CN" sz="2400" smtClean="0">
                <a:solidFill>
                  <a:srgbClr val="0033CC"/>
                </a:solidFill>
              </a:rPr>
              <a:t>Y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i</a:t>
            </a:r>
            <a:r>
              <a:rPr lang="zh-CN" altLang="en-US" sz="2400" smtClean="0"/>
              <a:t>既是一个操作数，又是进位产生函数。</a:t>
            </a:r>
          </a:p>
          <a:p>
            <a:r>
              <a:rPr lang="zh-CN" altLang="en-US" sz="2400" smtClean="0"/>
              <a:t>注意：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39863" y="4303713"/>
            <a:ext cx="6192837" cy="457200"/>
            <a:chOff x="408" y="2614"/>
            <a:chExt cx="3901" cy="288"/>
          </a:xfrm>
        </p:grpSpPr>
        <p:sp>
          <p:nvSpPr>
            <p:cNvPr id="102416" name="Text Box 703"/>
            <p:cNvSpPr txBox="1">
              <a:spLocks noChangeArrowheads="1"/>
            </p:cNvSpPr>
            <p:nvPr/>
          </p:nvSpPr>
          <p:spPr bwMode="auto">
            <a:xfrm>
              <a:off x="408" y="2614"/>
              <a:ext cx="39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zh-CN" altLang="en-US" sz="2400">
                  <a:latin typeface="Arial" pitchFamily="34" charset="0"/>
                  <a:ea typeface="宋体" pitchFamily="2" charset="-122"/>
                </a:rPr>
                <a:t>正逻辑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A=</a:t>
              </a:r>
              <a:r>
                <a:rPr lang="zh-CN" altLang="en-US" sz="2400">
                  <a:latin typeface="Arial" pitchFamily="34" charset="0"/>
                  <a:ea typeface="宋体" pitchFamily="2" charset="-122"/>
                </a:rPr>
                <a:t>负逻辑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A</a:t>
              </a:r>
              <a:r>
                <a:rPr lang="zh-CN" altLang="en-US" sz="2400">
                  <a:latin typeface="Arial" pitchFamily="34" charset="0"/>
                  <a:ea typeface="宋体" pitchFamily="2" charset="-122"/>
                </a:rPr>
                <a:t>，</a:t>
              </a:r>
              <a:r>
                <a:rPr lang="zh-CN" altLang="en-US" sz="2400"/>
                <a:t>负逻辑</a:t>
              </a:r>
              <a:r>
                <a:rPr lang="en-US" altLang="zh-CN" sz="2400"/>
                <a:t>A=</a:t>
              </a:r>
              <a:r>
                <a:rPr lang="zh-CN" altLang="en-US" sz="2400"/>
                <a:t>正逻辑</a:t>
              </a:r>
              <a:r>
                <a:rPr lang="en-US" altLang="zh-CN" sz="2400"/>
                <a:t>A</a:t>
              </a:r>
            </a:p>
          </p:txBody>
        </p:sp>
        <p:sp>
          <p:nvSpPr>
            <p:cNvPr id="102417" name="Line 708"/>
            <p:cNvSpPr>
              <a:spLocks noChangeShapeType="1"/>
            </p:cNvSpPr>
            <p:nvPr/>
          </p:nvSpPr>
          <p:spPr bwMode="auto">
            <a:xfrm>
              <a:off x="1882" y="26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8" name="Line 710"/>
            <p:cNvSpPr>
              <a:spLocks noChangeShapeType="1"/>
            </p:cNvSpPr>
            <p:nvPr/>
          </p:nvSpPr>
          <p:spPr bwMode="auto">
            <a:xfrm>
              <a:off x="2789" y="26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24"/>
          <p:cNvGrpSpPr>
            <a:grpSpLocks/>
          </p:cNvGrpSpPr>
          <p:nvPr/>
        </p:nvGrpSpPr>
        <p:grpSpPr bwMode="auto">
          <a:xfrm>
            <a:off x="576263" y="4694238"/>
            <a:ext cx="6188075" cy="822325"/>
            <a:chOff x="1104" y="2064"/>
            <a:chExt cx="3898" cy="518"/>
          </a:xfrm>
        </p:grpSpPr>
        <p:sp>
          <p:nvSpPr>
            <p:cNvPr id="102407" name="Text Box 705"/>
            <p:cNvSpPr txBox="1">
              <a:spLocks noChangeArrowheads="1"/>
            </p:cNvSpPr>
            <p:nvPr/>
          </p:nvSpPr>
          <p:spPr bwMode="auto">
            <a:xfrm>
              <a:off x="1104" y="2064"/>
              <a:ext cx="389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           X </a:t>
              </a:r>
              <a:r>
                <a:rPr lang="en-US" altLang="zh-CN" sz="2400">
                  <a:ea typeface="宋体" pitchFamily="2" charset="-122"/>
                  <a:cs typeface="Times New Roman" pitchFamily="18" charset="0"/>
                </a:rPr>
                <a:t>⊕</a:t>
              </a:r>
              <a:r>
                <a:rPr lang="en-US" altLang="zh-CN" sz="200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Y=X </a:t>
              </a:r>
              <a:r>
                <a:rPr lang="en-US" altLang="zh-CN" sz="2400">
                  <a:ea typeface="宋体" pitchFamily="2" charset="-122"/>
                </a:rPr>
                <a:t>⊕</a:t>
              </a:r>
              <a:r>
                <a:rPr lang="en-US" altLang="zh-CN" sz="2000">
                  <a:ea typeface="宋体" pitchFamily="2" charset="-122"/>
                </a:rPr>
                <a:t> 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Y</a:t>
              </a:r>
            </a:p>
            <a:p>
              <a:pPr algn="l" eaLnBrk="1" hangingPunct="1"/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           F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=X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 </a:t>
              </a:r>
              <a:r>
                <a:rPr lang="en-US" altLang="zh-CN" sz="2400">
                  <a:ea typeface="宋体" pitchFamily="2" charset="-122"/>
                </a:rPr>
                <a:t>⊕</a:t>
              </a:r>
              <a:r>
                <a:rPr lang="en-US" altLang="zh-CN" sz="2000">
                  <a:ea typeface="宋体" pitchFamily="2" charset="-122"/>
                </a:rPr>
                <a:t> 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Y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⊕</a:t>
              </a:r>
              <a:r>
                <a:rPr lang="en-US" altLang="zh-CN" sz="2000">
                  <a:ea typeface="宋体" pitchFamily="2" charset="-122"/>
                </a:rPr>
                <a:t> 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C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=X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⊕</a:t>
              </a:r>
              <a:r>
                <a:rPr lang="en-US" altLang="zh-CN" sz="2000">
                  <a:ea typeface="宋体" pitchFamily="2" charset="-122"/>
                </a:rPr>
                <a:t> 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Y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⊕</a:t>
              </a:r>
              <a:r>
                <a:rPr lang="en-US" altLang="zh-CN" sz="2000">
                  <a:ea typeface="宋体" pitchFamily="2" charset="-122"/>
                </a:rPr>
                <a:t> </a:t>
              </a:r>
              <a:r>
                <a:rPr lang="en-US" altLang="zh-CN" sz="2400">
                  <a:latin typeface="Arial" pitchFamily="34" charset="0"/>
                  <a:ea typeface="宋体" pitchFamily="2" charset="-122"/>
                </a:rPr>
                <a:t>C</a:t>
              </a:r>
              <a:r>
                <a:rPr lang="en-US" altLang="zh-CN" sz="1600">
                  <a:latin typeface="Arial" pitchFamily="34" charset="0"/>
                  <a:ea typeface="宋体" pitchFamily="2" charset="-122"/>
                </a:rPr>
                <a:t>i</a:t>
              </a:r>
              <a:endParaRPr lang="en-US" altLang="zh-CN" sz="2400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" name="Group 723"/>
            <p:cNvGrpSpPr>
              <a:grpSpLocks/>
            </p:cNvGrpSpPr>
            <p:nvPr/>
          </p:nvGrpSpPr>
          <p:grpSpPr bwMode="auto">
            <a:xfrm>
              <a:off x="1728" y="2112"/>
              <a:ext cx="2476" cy="216"/>
              <a:chOff x="1728" y="2112"/>
              <a:chExt cx="2476" cy="216"/>
            </a:xfrm>
          </p:grpSpPr>
          <p:sp>
            <p:nvSpPr>
              <p:cNvPr id="102409" name="Line 711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410" name="Line 712"/>
              <p:cNvSpPr>
                <a:spLocks noChangeShapeType="1"/>
              </p:cNvSpPr>
              <p:nvPr/>
            </p:nvSpPr>
            <p:spPr bwMode="auto">
              <a:xfrm>
                <a:off x="2772" y="211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411" name="Line 713"/>
              <p:cNvSpPr>
                <a:spLocks noChangeShapeType="1"/>
              </p:cNvSpPr>
              <p:nvPr/>
            </p:nvSpPr>
            <p:spPr bwMode="auto">
              <a:xfrm>
                <a:off x="1728" y="23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412" name="Line 714"/>
              <p:cNvSpPr>
                <a:spLocks noChangeShapeType="1"/>
              </p:cNvSpPr>
              <p:nvPr/>
            </p:nvSpPr>
            <p:spPr bwMode="auto">
              <a:xfrm>
                <a:off x="2840" y="23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413" name="Line 715"/>
              <p:cNvSpPr>
                <a:spLocks noChangeShapeType="1"/>
              </p:cNvSpPr>
              <p:nvPr/>
            </p:nvSpPr>
            <p:spPr bwMode="auto">
              <a:xfrm>
                <a:off x="3120" y="23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414" name="Line 718"/>
              <p:cNvSpPr>
                <a:spLocks noChangeShapeType="1"/>
              </p:cNvSpPr>
              <p:nvPr/>
            </p:nvSpPr>
            <p:spPr bwMode="auto">
              <a:xfrm>
                <a:off x="3552" y="2328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415" name="Line 719"/>
              <p:cNvSpPr>
                <a:spLocks noChangeShapeType="1"/>
              </p:cNvSpPr>
              <p:nvPr/>
            </p:nvSpPr>
            <p:spPr bwMode="auto">
              <a:xfrm>
                <a:off x="4012" y="23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57073" name="Text Box 721"/>
          <p:cNvSpPr txBox="1">
            <a:spLocks noChangeArrowheads="1"/>
          </p:cNvSpPr>
          <p:nvPr/>
        </p:nvSpPr>
        <p:spPr bwMode="auto">
          <a:xfrm>
            <a:off x="647700" y="5481638"/>
            <a:ext cx="828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400">
                <a:solidFill>
                  <a:srgbClr val="FF0000"/>
                </a:solidFill>
                <a:latin typeface="黑体" pitchFamily="49" charset="-122"/>
              </a:rPr>
              <a:t>小结：</a:t>
            </a:r>
            <a:r>
              <a:rPr lang="zh-CN" altLang="en-US" sz="2400">
                <a:latin typeface="黑体" pitchFamily="49" charset="-122"/>
              </a:rPr>
              <a:t>同一个</a:t>
            </a:r>
            <a:r>
              <a:rPr lang="en-US" altLang="zh-CN" sz="2400">
                <a:latin typeface="黑体" pitchFamily="49" charset="-122"/>
              </a:rPr>
              <a:t>ALU</a:t>
            </a:r>
            <a:r>
              <a:rPr lang="zh-CN" altLang="en-US" sz="2400">
                <a:latin typeface="黑体" pitchFamily="49" charset="-122"/>
              </a:rPr>
              <a:t>电路，既可以用于负逻辑数，也可用于正逻辑数</a:t>
            </a:r>
            <a:r>
              <a:rPr lang="en-US" altLang="zh-CN" sz="2400">
                <a:latin typeface="Arial" pitchFamily="34" charset="0"/>
              </a:rPr>
              <a:t>——</a:t>
            </a:r>
            <a:r>
              <a:rPr lang="zh-CN" altLang="en-US" sz="2400">
                <a:latin typeface="黑体" pitchFamily="49" charset="-122"/>
              </a:rPr>
              <a:t>方便。使用哪一种逻辑数，取决于数据通路的电平配合</a:t>
            </a:r>
            <a:r>
              <a:rPr lang="en-US" altLang="zh-CN" sz="2400">
                <a:latin typeface="Arial" pitchFamily="34" charset="0"/>
              </a:rPr>
              <a:t>——</a:t>
            </a:r>
            <a:r>
              <a:rPr lang="zh-CN" altLang="en-US" sz="2400">
                <a:latin typeface="黑体" pitchFamily="49" charset="-122"/>
              </a:rPr>
              <a:t>省器件，速度。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9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9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5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build="p" bldLvl="2"/>
      <p:bldP spid="3570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533400" y="428625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1525588" y="2590800"/>
            <a:ext cx="2132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2101850" y="3276600"/>
            <a:ext cx="201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+ 0.1110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6213" y="1095375"/>
            <a:ext cx="7697787" cy="1295400"/>
            <a:chOff x="911" y="690"/>
            <a:chExt cx="4849" cy="816"/>
          </a:xfrm>
        </p:grpSpPr>
        <p:sp>
          <p:nvSpPr>
            <p:cNvPr id="689158" name="Text Box 6"/>
            <p:cNvSpPr txBox="1">
              <a:spLocks noChangeArrowheads="1"/>
            </p:cNvSpPr>
            <p:nvPr/>
          </p:nvSpPr>
          <p:spPr bwMode="auto">
            <a:xfrm>
              <a:off x="911" y="930"/>
              <a:ext cx="8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89159" name="Text Box 7"/>
            <p:cNvSpPr txBox="1">
              <a:spLocks noChangeArrowheads="1"/>
            </p:cNvSpPr>
            <p:nvPr/>
          </p:nvSpPr>
          <p:spPr bwMode="auto">
            <a:xfrm>
              <a:off x="1854" y="690"/>
              <a:ext cx="27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       1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689160" name="Text Box 8"/>
            <p:cNvSpPr txBox="1">
              <a:spLocks noChangeArrowheads="1"/>
            </p:cNvSpPr>
            <p:nvPr/>
          </p:nvSpPr>
          <p:spPr bwMode="auto">
            <a:xfrm>
              <a:off x="1864" y="1141"/>
              <a:ext cx="38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 +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0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1600">
                  <a:latin typeface="Times New Roman" pitchFamily="18" charset="0"/>
                </a:rPr>
                <a:t>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  1（mod 2）</a:t>
              </a:r>
            </a:p>
          </p:txBody>
        </p:sp>
        <p:sp>
          <p:nvSpPr>
            <p:cNvPr id="689161" name="AutoShape 9"/>
            <p:cNvSpPr>
              <a:spLocks/>
            </p:cNvSpPr>
            <p:nvPr/>
          </p:nvSpPr>
          <p:spPr bwMode="auto">
            <a:xfrm>
              <a:off x="1720" y="864"/>
              <a:ext cx="104" cy="528"/>
            </a:xfrm>
            <a:prstGeom prst="leftBrace">
              <a:avLst>
                <a:gd name="adj1" fmla="val 423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9162" name="Line 10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63" name="Text Box 11"/>
          <p:cNvSpPr txBox="1">
            <a:spLocks noChangeArrowheads="1"/>
          </p:cNvSpPr>
          <p:nvPr/>
        </p:nvSpPr>
        <p:spPr bwMode="auto">
          <a:xfrm>
            <a:off x="914400" y="3251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1600200" y="397668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0.1110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35550" y="3276600"/>
            <a:ext cx="2432050" cy="519113"/>
            <a:chOff x="1056" y="2505"/>
            <a:chExt cx="1532" cy="327"/>
          </a:xfrm>
        </p:grpSpPr>
        <p:sp>
          <p:nvSpPr>
            <p:cNvPr id="689166" name="Text Box 14"/>
            <p:cNvSpPr txBox="1">
              <a:spLocks noChangeArrowheads="1"/>
            </p:cNvSpPr>
            <p:nvPr/>
          </p:nvSpPr>
          <p:spPr bwMode="auto">
            <a:xfrm>
              <a:off x="1056" y="2505"/>
              <a:ext cx="15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  0.1100000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>
              <a:off x="1440" y="26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68" name="Text Box 16"/>
          <p:cNvSpPr txBox="1">
            <a:spLocks noChangeArrowheads="1"/>
          </p:cNvSpPr>
          <p:nvPr/>
        </p:nvSpPr>
        <p:spPr bwMode="auto">
          <a:xfrm>
            <a:off x="5803900" y="5410200"/>
            <a:ext cx="2224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1.0100000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572000" y="3976688"/>
            <a:ext cx="4176713" cy="519112"/>
            <a:chOff x="2880" y="2505"/>
            <a:chExt cx="2631" cy="327"/>
          </a:xfrm>
        </p:grpSpPr>
        <p:sp>
          <p:nvSpPr>
            <p:cNvPr id="689170" name="Text Box 18"/>
            <p:cNvSpPr txBox="1">
              <a:spLocks noChangeArrowheads="1"/>
            </p:cNvSpPr>
            <p:nvPr/>
          </p:nvSpPr>
          <p:spPr bwMode="auto">
            <a:xfrm>
              <a:off x="2880" y="2505"/>
              <a:ext cx="26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2</a:t>
              </a:r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+</a:t>
              </a:r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(   0.1100000 )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9171" name="Line 19"/>
            <p:cNvSpPr>
              <a:spLocks noChangeShapeType="1"/>
            </p:cNvSpPr>
            <p:nvPr/>
          </p:nvSpPr>
          <p:spPr bwMode="auto">
            <a:xfrm>
              <a:off x="4009" y="26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5334000" y="4471988"/>
            <a:ext cx="893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</a:t>
            </a:r>
          </a:p>
        </p:txBody>
      </p:sp>
      <p:sp>
        <p:nvSpPr>
          <p:cNvPr id="689173" name="Freeform 21"/>
          <p:cNvSpPr>
            <a:spLocks/>
          </p:cNvSpPr>
          <p:nvPr/>
        </p:nvSpPr>
        <p:spPr bwMode="auto">
          <a:xfrm>
            <a:off x="4314825" y="5876925"/>
            <a:ext cx="1803400" cy="447675"/>
          </a:xfrm>
          <a:custGeom>
            <a:avLst/>
            <a:gdLst/>
            <a:ahLst/>
            <a:cxnLst>
              <a:cxn ang="0">
                <a:pos x="1362" y="0"/>
              </a:cxn>
              <a:cxn ang="0">
                <a:pos x="1363" y="282"/>
              </a:cxn>
              <a:cxn ang="0">
                <a:pos x="0" y="282"/>
              </a:cxn>
            </a:cxnLst>
            <a:rect l="0" t="0" r="r" b="b"/>
            <a:pathLst>
              <a:path w="1363" h="282">
                <a:moveTo>
                  <a:pt x="1362" y="0"/>
                </a:moveTo>
                <a:lnTo>
                  <a:pt x="1363" y="282"/>
                </a:lnTo>
                <a:lnTo>
                  <a:pt x="0" y="28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66888" y="5583238"/>
            <a:ext cx="2787650" cy="969962"/>
            <a:chOff x="1104" y="3517"/>
            <a:chExt cx="1756" cy="611"/>
          </a:xfrm>
        </p:grpSpPr>
        <p:sp>
          <p:nvSpPr>
            <p:cNvPr id="689175" name="Text Box 23"/>
            <p:cNvSpPr txBox="1">
              <a:spLocks noChangeArrowheads="1"/>
            </p:cNvSpPr>
            <p:nvPr/>
          </p:nvSpPr>
          <p:spPr bwMode="auto">
            <a:xfrm>
              <a:off x="1104" y="3517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小数点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</p:txBody>
        </p:sp>
        <p:sp>
          <p:nvSpPr>
            <p:cNvPr id="689176" name="Text Box 24"/>
            <p:cNvSpPr txBox="1">
              <a:spLocks noChangeArrowheads="1"/>
            </p:cNvSpPr>
            <p:nvPr/>
          </p:nvSpPr>
          <p:spPr bwMode="auto">
            <a:xfrm>
              <a:off x="1104" y="3840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89177" name="Freeform 25"/>
          <p:cNvSpPr>
            <a:spLocks/>
          </p:cNvSpPr>
          <p:nvPr/>
        </p:nvSpPr>
        <p:spPr bwMode="auto">
          <a:xfrm>
            <a:off x="2957513" y="4452938"/>
            <a:ext cx="1587" cy="1138237"/>
          </a:xfrm>
          <a:custGeom>
            <a:avLst/>
            <a:gdLst/>
            <a:ahLst/>
            <a:cxnLst>
              <a:cxn ang="0">
                <a:pos x="0" y="717"/>
              </a:cxn>
              <a:cxn ang="0">
                <a:pos x="0" y="0"/>
              </a:cxn>
            </a:cxnLst>
            <a:rect l="0" t="0" r="r" b="b"/>
            <a:pathLst>
              <a:path w="1" h="717">
                <a:moveTo>
                  <a:pt x="0" y="717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9178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105400" y="4471988"/>
            <a:ext cx="3211513" cy="1014412"/>
            <a:chOff x="3216" y="2817"/>
            <a:chExt cx="2023" cy="639"/>
          </a:xfrm>
        </p:grpSpPr>
        <p:sp>
          <p:nvSpPr>
            <p:cNvPr id="689180" name="Text Box 28"/>
            <p:cNvSpPr txBox="1">
              <a:spLocks noChangeArrowheads="1"/>
            </p:cNvSpPr>
            <p:nvPr/>
          </p:nvSpPr>
          <p:spPr bwMode="auto">
            <a:xfrm>
              <a:off x="3656" y="3129"/>
              <a:ext cx="14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0.1100000</a:t>
              </a:r>
            </a:p>
          </p:txBody>
        </p:sp>
        <p:sp>
          <p:nvSpPr>
            <p:cNvPr id="689181" name="Line 29"/>
            <p:cNvSpPr>
              <a:spLocks noChangeShapeType="1"/>
            </p:cNvSpPr>
            <p:nvPr/>
          </p:nvSpPr>
          <p:spPr bwMode="auto">
            <a:xfrm>
              <a:off x="3424" y="32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82" name="Line 30"/>
            <p:cNvSpPr>
              <a:spLocks noChangeShapeType="1"/>
            </p:cNvSpPr>
            <p:nvPr/>
          </p:nvSpPr>
          <p:spPr bwMode="auto">
            <a:xfrm>
              <a:off x="3216" y="345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83" name="Text Box 31"/>
            <p:cNvSpPr txBox="1">
              <a:spLocks noChangeArrowheads="1"/>
            </p:cNvSpPr>
            <p:nvPr/>
          </p:nvSpPr>
          <p:spPr bwMode="auto">
            <a:xfrm>
              <a:off x="3545" y="2817"/>
              <a:ext cx="1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10.0000000</a:t>
              </a:r>
            </a:p>
          </p:txBody>
        </p:sp>
      </p:grpSp>
      <p:sp>
        <p:nvSpPr>
          <p:cNvPr id="689184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1902-9356-444C-81F8-3305C1D1832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8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6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autoUpdateAnimBg="0"/>
      <p:bldP spid="689156" grpId="0" autoUpdateAnimBg="0"/>
      <p:bldP spid="689163" grpId="0" autoUpdateAnimBg="0"/>
      <p:bldP spid="689164" grpId="0" autoUpdateAnimBg="0"/>
      <p:bldP spid="689173" grpId="0" animBg="1"/>
      <p:bldP spid="68917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2. SN74181</a:t>
            </a:r>
            <a:r>
              <a:rPr lang="zh-CN" altLang="en-US" sz="3200" smtClean="0"/>
              <a:t>的功能</a:t>
            </a:r>
          </a:p>
          <a:p>
            <a:r>
              <a:rPr kumimoji="0" lang="en-US" altLang="zh-CN" smtClean="0"/>
              <a:t>74181 ALU</a:t>
            </a:r>
            <a:r>
              <a:rPr kumimoji="0" lang="zh-CN" altLang="en-US" smtClean="0"/>
              <a:t>片内进位递推公式：</a:t>
            </a:r>
          </a:p>
        </p:txBody>
      </p:sp>
      <p:sp>
        <p:nvSpPr>
          <p:cNvPr id="1096708" name="Text Box 1033"/>
          <p:cNvSpPr txBox="1">
            <a:spLocks noChangeArrowheads="1"/>
          </p:cNvSpPr>
          <p:nvPr/>
        </p:nvSpPr>
        <p:spPr bwMode="auto">
          <a:xfrm>
            <a:off x="485775" y="4121150"/>
            <a:ext cx="4633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>
                <a:solidFill>
                  <a:srgbClr val="FF0000"/>
                </a:solidFill>
                <a:latin typeface="黑体" pitchFamily="49" charset="-122"/>
              </a:rPr>
              <a:t>令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G=Y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+X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Y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+X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Y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+X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Y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 </a:t>
            </a:r>
          </a:p>
        </p:txBody>
      </p:sp>
      <p:sp>
        <p:nvSpPr>
          <p:cNvPr id="1096709" name="Text Box 1034"/>
          <p:cNvSpPr txBox="1">
            <a:spLocks noChangeArrowheads="1"/>
          </p:cNvSpPr>
          <p:nvPr/>
        </p:nvSpPr>
        <p:spPr bwMode="auto">
          <a:xfrm>
            <a:off x="1035050" y="4664075"/>
            <a:ext cx="6059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称</a:t>
            </a:r>
            <a:r>
              <a:rPr lang="en-US" altLang="zh-CN">
                <a:solidFill>
                  <a:srgbClr val="0033CC"/>
                </a:solidFill>
                <a:latin typeface="黑体" pitchFamily="49" charset="-122"/>
              </a:rPr>
              <a:t>G</a:t>
            </a:r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为</a:t>
            </a:r>
            <a:r>
              <a:rPr lang="en-US" altLang="zh-CN">
                <a:solidFill>
                  <a:srgbClr val="0033CC"/>
                </a:solidFill>
                <a:latin typeface="黑体" pitchFamily="49" charset="-122"/>
              </a:rPr>
              <a:t>4</a:t>
            </a:r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位片</a:t>
            </a:r>
            <a:r>
              <a:rPr lang="en-US" altLang="zh-CN">
                <a:solidFill>
                  <a:srgbClr val="0033CC"/>
                </a:solidFill>
                <a:latin typeface="黑体" pitchFamily="49" charset="-122"/>
              </a:rPr>
              <a:t>74181</a:t>
            </a:r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的进位产生函数。</a:t>
            </a:r>
          </a:p>
        </p:txBody>
      </p:sp>
      <p:sp>
        <p:nvSpPr>
          <p:cNvPr id="1096710" name="Text Box 1035"/>
          <p:cNvSpPr txBox="1">
            <a:spLocks noChangeArrowheads="1"/>
          </p:cNvSpPr>
          <p:nvPr/>
        </p:nvSpPr>
        <p:spPr bwMode="auto">
          <a:xfrm>
            <a:off x="469900" y="5121275"/>
            <a:ext cx="305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>
                <a:solidFill>
                  <a:srgbClr val="FF0000"/>
                </a:solidFill>
                <a:latin typeface="黑体" pitchFamily="49" charset="-122"/>
              </a:rPr>
              <a:t>令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P=X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0</a:t>
            </a:r>
          </a:p>
        </p:txBody>
      </p:sp>
      <p:sp>
        <p:nvSpPr>
          <p:cNvPr id="1096711" name="Text Box 1037"/>
          <p:cNvSpPr txBox="1">
            <a:spLocks noChangeArrowheads="1"/>
          </p:cNvSpPr>
          <p:nvPr/>
        </p:nvSpPr>
        <p:spPr bwMode="auto">
          <a:xfrm>
            <a:off x="1046163" y="5578475"/>
            <a:ext cx="5726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称</a:t>
            </a:r>
            <a:r>
              <a:rPr lang="en-US" altLang="zh-CN">
                <a:solidFill>
                  <a:srgbClr val="0033CC"/>
                </a:solidFill>
                <a:latin typeface="黑体" pitchFamily="49" charset="-122"/>
              </a:rPr>
              <a:t>P</a:t>
            </a:r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为</a:t>
            </a:r>
            <a:r>
              <a:rPr lang="en-US" altLang="zh-CN">
                <a:solidFill>
                  <a:srgbClr val="0033CC"/>
                </a:solidFill>
                <a:latin typeface="黑体" pitchFamily="49" charset="-122"/>
              </a:rPr>
              <a:t>4</a:t>
            </a:r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位片</a:t>
            </a:r>
            <a:r>
              <a:rPr lang="en-US" altLang="zh-CN">
                <a:solidFill>
                  <a:srgbClr val="0033CC"/>
                </a:solidFill>
                <a:latin typeface="黑体" pitchFamily="49" charset="-122"/>
              </a:rPr>
              <a:t>74181</a:t>
            </a:r>
            <a:r>
              <a:rPr lang="zh-CN" altLang="en-US">
                <a:solidFill>
                  <a:srgbClr val="0033CC"/>
                </a:solidFill>
                <a:latin typeface="黑体" pitchFamily="49" charset="-122"/>
              </a:rPr>
              <a:t>的进位传递函数。</a:t>
            </a:r>
          </a:p>
        </p:txBody>
      </p:sp>
      <p:sp>
        <p:nvSpPr>
          <p:cNvPr id="1096712" name="Text Box 1029"/>
          <p:cNvSpPr txBox="1">
            <a:spLocks noChangeArrowheads="1"/>
          </p:cNvSpPr>
          <p:nvPr/>
        </p:nvSpPr>
        <p:spPr bwMode="auto">
          <a:xfrm>
            <a:off x="498475" y="2205038"/>
            <a:ext cx="4468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>
                <a:latin typeface="黑体" pitchFamily="49" charset="-122"/>
              </a:rPr>
              <a:t>C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latin typeface="黑体" pitchFamily="49" charset="-122"/>
              </a:rPr>
              <a:t>=Y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n</a:t>
            </a:r>
            <a:endParaRPr lang="en-US" altLang="zh-CN">
              <a:latin typeface="黑体" pitchFamily="49" charset="-122"/>
            </a:endParaRPr>
          </a:p>
        </p:txBody>
      </p:sp>
      <p:sp>
        <p:nvSpPr>
          <p:cNvPr id="1096713" name="Text Box 1030"/>
          <p:cNvSpPr txBox="1">
            <a:spLocks noChangeArrowheads="1"/>
          </p:cNvSpPr>
          <p:nvPr/>
        </p:nvSpPr>
        <p:spPr bwMode="auto">
          <a:xfrm>
            <a:off x="509588" y="2662238"/>
            <a:ext cx="4097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>
                <a:latin typeface="黑体" pitchFamily="49" charset="-122"/>
              </a:rPr>
              <a:t>C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=Y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C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=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n</a:t>
            </a:r>
          </a:p>
        </p:txBody>
      </p:sp>
      <p:sp>
        <p:nvSpPr>
          <p:cNvPr id="1096714" name="Text Box 1031"/>
          <p:cNvSpPr txBox="1">
            <a:spLocks noChangeArrowheads="1"/>
          </p:cNvSpPr>
          <p:nvPr/>
        </p:nvSpPr>
        <p:spPr bwMode="auto">
          <a:xfrm>
            <a:off x="488950" y="3119438"/>
            <a:ext cx="548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>
                <a:latin typeface="黑体" pitchFamily="49" charset="-122"/>
              </a:rPr>
              <a:t>C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=Y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C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=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n</a:t>
            </a:r>
          </a:p>
        </p:txBody>
      </p:sp>
      <p:sp>
        <p:nvSpPr>
          <p:cNvPr id="1096715" name="Text Box 1032"/>
          <p:cNvSpPr txBox="1">
            <a:spLocks noChangeArrowheads="1"/>
          </p:cNvSpPr>
          <p:nvPr/>
        </p:nvSpPr>
        <p:spPr bwMode="auto">
          <a:xfrm>
            <a:off x="496888" y="3576638"/>
            <a:ext cx="7170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>
                <a:latin typeface="黑体" pitchFamily="49" charset="-122"/>
              </a:rPr>
              <a:t>C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=Y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C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=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Y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latin typeface="黑体" pitchFamily="49" charset="-122"/>
              </a:rPr>
              <a:t>+X</a:t>
            </a:r>
            <a:r>
              <a:rPr lang="en-US" altLang="zh-CN" baseline="-25000">
                <a:latin typeface="黑体" pitchFamily="49" charset="-122"/>
              </a:rPr>
              <a:t>3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</a:rPr>
              <a:t>X</a:t>
            </a:r>
            <a:r>
              <a:rPr lang="en-US" altLang="zh-CN" baseline="-25000">
                <a:latin typeface="黑体" pitchFamily="49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n</a:t>
            </a:r>
          </a:p>
        </p:txBody>
      </p:sp>
      <p:sp>
        <p:nvSpPr>
          <p:cNvPr id="1096716" name="Text Box 1029"/>
          <p:cNvSpPr txBox="1">
            <a:spLocks noChangeArrowheads="1"/>
          </p:cNvSpPr>
          <p:nvPr/>
        </p:nvSpPr>
        <p:spPr bwMode="auto">
          <a:xfrm>
            <a:off x="542925" y="6149975"/>
            <a:ext cx="7342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>
                <a:latin typeface="黑体" pitchFamily="49" charset="-122"/>
              </a:rPr>
              <a:t>74181</a:t>
            </a:r>
            <a:r>
              <a:rPr lang="zh-CN" altLang="en-US">
                <a:latin typeface="黑体" pitchFamily="49" charset="-122"/>
              </a:rPr>
              <a:t>芯片产生的高位进位：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n+4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=G+P</a:t>
            </a:r>
            <a:r>
              <a:rPr lang="en-US" altLang="en-US">
                <a:solidFill>
                  <a:srgbClr val="FF0000"/>
                </a:solidFill>
                <a:latin typeface="Arial" pitchFamily="34" charset="0"/>
              </a:rPr>
              <a:t>·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latin typeface="黑体" pitchFamily="49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9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9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9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9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9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/>
      <p:bldP spid="1096709" grpId="0"/>
      <p:bldP spid="1096710" grpId="0"/>
      <p:bldP spid="1096711" grpId="0"/>
      <p:bldP spid="1096712" grpId="0"/>
      <p:bldP spid="1096713" grpId="0"/>
      <p:bldP spid="1096714" grpId="0"/>
      <p:bldP spid="1096715" grpId="0"/>
      <p:bldP spid="109671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pic>
        <p:nvPicPr>
          <p:cNvPr id="1044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9638"/>
            <a:ext cx="8424863" cy="5795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125538"/>
            <a:ext cx="9036050" cy="4081462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先行进位发生器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(CLA)74812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10000"/>
              </a:spcBef>
              <a:buSzPct val="90000"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SN74182</a:t>
            </a:r>
            <a:r>
              <a:rPr lang="zh-CN" altLang="en-US" sz="2400" smtClean="0">
                <a:latin typeface="Times New Roman" pitchFamily="18" charset="0"/>
              </a:rPr>
              <a:t>可以产生</a:t>
            </a:r>
            <a:r>
              <a:rPr lang="en-US" altLang="zh-CN" sz="2400" smtClean="0">
                <a:latin typeface="Times New Roman" pitchFamily="18" charset="0"/>
              </a:rPr>
              <a:t>3</a:t>
            </a:r>
            <a:r>
              <a:rPr lang="zh-CN" altLang="en-US" sz="2400" smtClean="0">
                <a:latin typeface="Times New Roman" pitchFamily="18" charset="0"/>
              </a:rPr>
              <a:t>个进位信号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aseline="-30000" smtClean="0">
                <a:latin typeface="Times New Roman" pitchFamily="18" charset="0"/>
                <a:cs typeface="Times New Roman" pitchFamily="18" charset="0"/>
              </a:rPr>
              <a:t>n+x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aseline="-30000" smtClean="0">
                <a:latin typeface="Times New Roman" pitchFamily="18" charset="0"/>
                <a:cs typeface="Times New Roman" pitchFamily="18" charset="0"/>
              </a:rPr>
              <a:t>n+y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aseline="-30000" smtClean="0">
                <a:latin typeface="Times New Roman" pitchFamily="18" charset="0"/>
                <a:cs typeface="Times New Roman" pitchFamily="18" charset="0"/>
              </a:rPr>
              <a:t>n+z</a:t>
            </a:r>
            <a:r>
              <a:rPr lang="zh-CN" altLang="en-US" sz="2400" smtClean="0">
                <a:latin typeface="Times New Roman" pitchFamily="18" charset="0"/>
              </a:rPr>
              <a:t>，并且还产生大组进位产生函数</a:t>
            </a:r>
            <a:r>
              <a:rPr lang="en-US" altLang="zh-CN" sz="2400" smtClean="0">
                <a:latin typeface="Times New Roman" pitchFamily="18" charset="0"/>
              </a:rPr>
              <a:t>G</a:t>
            </a:r>
            <a:r>
              <a:rPr lang="en-US" altLang="zh-CN" sz="2400" baseline="30000" smtClean="0">
                <a:latin typeface="Times New Roman" pitchFamily="18" charset="0"/>
              </a:rPr>
              <a:t>*</a:t>
            </a:r>
            <a:r>
              <a:rPr lang="zh-CN" altLang="en-US" sz="2400" smtClean="0">
                <a:latin typeface="Times New Roman" pitchFamily="18" charset="0"/>
              </a:rPr>
              <a:t>和进位传递函数</a:t>
            </a:r>
            <a:r>
              <a:rPr lang="en-US" altLang="zh-CN" sz="2400" smtClean="0">
                <a:latin typeface="Times New Roman" pitchFamily="18" charset="0"/>
              </a:rPr>
              <a:t>p</a:t>
            </a:r>
            <a:r>
              <a:rPr lang="en-US" altLang="zh-CN" sz="2400" baseline="30000" smtClean="0">
                <a:latin typeface="Times New Roman" pitchFamily="18" charset="0"/>
              </a:rPr>
              <a:t>*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 algn="just">
              <a:spcBef>
                <a:spcPct val="10000"/>
              </a:spcBef>
              <a:buSzPct val="90000"/>
            </a:pPr>
            <a:r>
              <a:rPr lang="zh-CN" altLang="en-US" sz="2400" smtClean="0">
                <a:latin typeface="Times New Roman" pitchFamily="18" charset="0"/>
              </a:rPr>
              <a:t>各片</a:t>
            </a:r>
            <a:r>
              <a:rPr lang="en-US" altLang="zh-CN" sz="2400" smtClean="0">
                <a:latin typeface="Times New Roman" pitchFamily="18" charset="0"/>
              </a:rPr>
              <a:t>74181</a:t>
            </a:r>
            <a:r>
              <a:rPr lang="zh-CN" altLang="en-US" sz="2400" smtClean="0">
                <a:latin typeface="Times New Roman" pitchFamily="18" charset="0"/>
              </a:rPr>
              <a:t>输出的组进位产生函数</a:t>
            </a:r>
            <a:r>
              <a:rPr lang="en-US" altLang="zh-CN" sz="2400" smtClean="0">
                <a:latin typeface="Times New Roman" pitchFamily="18" charset="0"/>
              </a:rPr>
              <a:t>G</a:t>
            </a:r>
            <a:r>
              <a:rPr lang="zh-CN" altLang="en-US" sz="2400" smtClean="0">
                <a:latin typeface="Times New Roman" pitchFamily="18" charset="0"/>
              </a:rPr>
              <a:t>和组进位传递函数</a:t>
            </a:r>
            <a:r>
              <a:rPr lang="en-US" altLang="zh-CN" sz="2400" smtClean="0">
                <a:latin typeface="Times New Roman" pitchFamily="18" charset="0"/>
              </a:rPr>
              <a:t>P</a:t>
            </a:r>
            <a:r>
              <a:rPr lang="zh-CN" altLang="en-US" sz="2400" smtClean="0">
                <a:latin typeface="Times New Roman" pitchFamily="18" charset="0"/>
              </a:rPr>
              <a:t>作为</a:t>
            </a:r>
            <a:r>
              <a:rPr lang="en-US" altLang="zh-CN" sz="2400" smtClean="0">
                <a:latin typeface="Times New Roman" pitchFamily="18" charset="0"/>
              </a:rPr>
              <a:t>74182</a:t>
            </a:r>
            <a:r>
              <a:rPr lang="zh-CN" altLang="en-US" sz="2400" smtClean="0">
                <a:latin typeface="Times New Roman" pitchFamily="18" charset="0"/>
              </a:rPr>
              <a:t>的输入</a:t>
            </a:r>
          </a:p>
          <a:p>
            <a:pPr lvl="1" algn="just">
              <a:spcBef>
                <a:spcPct val="10000"/>
              </a:spcBef>
              <a:buSzPct val="90000"/>
            </a:pPr>
            <a:r>
              <a:rPr lang="en-US" altLang="zh-CN" sz="2400" smtClean="0">
                <a:latin typeface="Times New Roman" pitchFamily="18" charset="0"/>
              </a:rPr>
              <a:t>74182</a:t>
            </a:r>
            <a:r>
              <a:rPr lang="zh-CN" altLang="en-US" sz="2400" smtClean="0">
                <a:latin typeface="Times New Roman" pitchFamily="18" charset="0"/>
              </a:rPr>
              <a:t>输出的进位信号</a:t>
            </a:r>
            <a:r>
              <a:rPr lang="en-US" altLang="zh-CN" sz="2400" smtClean="0">
                <a:latin typeface="Times New Roman" pitchFamily="18" charset="0"/>
              </a:rPr>
              <a:t>C</a:t>
            </a:r>
            <a:r>
              <a:rPr lang="en-US" altLang="zh-CN" sz="2400" baseline="-30000" smtClean="0">
                <a:latin typeface="Times New Roman" pitchFamily="18" charset="0"/>
              </a:rPr>
              <a:t>n+x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C</a:t>
            </a:r>
            <a:r>
              <a:rPr lang="en-US" altLang="zh-CN" sz="2400" baseline="-30000" smtClean="0">
                <a:latin typeface="Times New Roman" pitchFamily="18" charset="0"/>
              </a:rPr>
              <a:t>n+y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C</a:t>
            </a:r>
            <a:r>
              <a:rPr lang="en-US" altLang="zh-CN" sz="2400" baseline="-30000" smtClean="0">
                <a:latin typeface="Times New Roman" pitchFamily="18" charset="0"/>
              </a:rPr>
              <a:t>n+x</a:t>
            </a:r>
            <a:r>
              <a:rPr lang="zh-CN" altLang="en-US" sz="2400" smtClean="0">
                <a:latin typeface="Times New Roman" pitchFamily="18" charset="0"/>
              </a:rPr>
              <a:t>作为各片</a:t>
            </a:r>
            <a:r>
              <a:rPr lang="en-US" altLang="zh-CN" sz="2400" smtClean="0">
                <a:latin typeface="Times New Roman" pitchFamily="18" charset="0"/>
              </a:rPr>
              <a:t>74181</a:t>
            </a:r>
            <a:r>
              <a:rPr lang="zh-CN" altLang="en-US" sz="2400" smtClean="0">
                <a:latin typeface="Times New Roman" pitchFamily="18" charset="0"/>
              </a:rPr>
              <a:t>的输入</a:t>
            </a:r>
          </a:p>
          <a:p>
            <a:pPr lvl="1" algn="just">
              <a:spcBef>
                <a:spcPct val="10000"/>
              </a:spcBef>
              <a:buSzPct val="90000"/>
            </a:pPr>
            <a:r>
              <a:rPr lang="en-US" altLang="zh-CN" sz="2400" smtClean="0">
                <a:latin typeface="Times New Roman" pitchFamily="18" charset="0"/>
              </a:rPr>
              <a:t>74182</a:t>
            </a:r>
            <a:r>
              <a:rPr lang="zh-CN" altLang="en-US" sz="2400" smtClean="0">
                <a:latin typeface="Times New Roman" pitchFamily="18" charset="0"/>
              </a:rPr>
              <a:t>输出的大组进位产生函数</a:t>
            </a:r>
            <a:r>
              <a:rPr lang="en-US" altLang="zh-CN" sz="2400" smtClean="0">
                <a:latin typeface="Times New Roman" pitchFamily="18" charset="0"/>
              </a:rPr>
              <a:t>G</a:t>
            </a:r>
            <a:r>
              <a:rPr lang="en-US" altLang="zh-CN" sz="2400" baseline="30000" smtClean="0">
                <a:latin typeface="Times New Roman" pitchFamily="18" charset="0"/>
              </a:rPr>
              <a:t>*</a:t>
            </a:r>
            <a:r>
              <a:rPr lang="zh-CN" altLang="en-US" sz="2400" smtClean="0">
                <a:latin typeface="Times New Roman" pitchFamily="18" charset="0"/>
              </a:rPr>
              <a:t>和大组进位传递函数</a:t>
            </a:r>
            <a:r>
              <a:rPr lang="en-US" altLang="zh-CN" sz="2400" smtClean="0">
                <a:latin typeface="Times New Roman" pitchFamily="18" charset="0"/>
              </a:rPr>
              <a:t>p</a:t>
            </a:r>
            <a:r>
              <a:rPr lang="en-US" altLang="zh-CN" sz="2400" baseline="30000" smtClean="0">
                <a:latin typeface="Times New Roman" pitchFamily="18" charset="0"/>
              </a:rPr>
              <a:t>*</a:t>
            </a:r>
            <a:r>
              <a:rPr lang="zh-CN" altLang="en-US" sz="2400" smtClean="0">
                <a:latin typeface="Times New Roman" pitchFamily="18" charset="0"/>
              </a:rPr>
              <a:t>可作为更高一级</a:t>
            </a:r>
            <a:r>
              <a:rPr lang="en-US" altLang="zh-CN" sz="2400" smtClean="0">
                <a:latin typeface="Times New Roman" pitchFamily="18" charset="0"/>
              </a:rPr>
              <a:t>74182</a:t>
            </a:r>
            <a:r>
              <a:rPr lang="zh-CN" altLang="en-US" sz="2400" smtClean="0">
                <a:latin typeface="Times New Roman" pitchFamily="18" charset="0"/>
              </a:rPr>
              <a:t>的输入。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11188" y="4724400"/>
            <a:ext cx="5175250" cy="1944688"/>
            <a:chOff x="385" y="2976"/>
            <a:chExt cx="3260" cy="1225"/>
          </a:xfrm>
        </p:grpSpPr>
        <p:sp>
          <p:nvSpPr>
            <p:cNvPr id="105478" name="Rectangle 4"/>
            <p:cNvSpPr>
              <a:spLocks noChangeArrowheads="1"/>
            </p:cNvSpPr>
            <p:nvPr/>
          </p:nvSpPr>
          <p:spPr bwMode="auto">
            <a:xfrm>
              <a:off x="1028" y="3272"/>
              <a:ext cx="2154" cy="5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79" name="Line 5"/>
            <p:cNvSpPr>
              <a:spLocks noChangeShapeType="1"/>
            </p:cNvSpPr>
            <p:nvPr/>
          </p:nvSpPr>
          <p:spPr bwMode="auto">
            <a:xfrm>
              <a:off x="3188" y="3540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0" name="Text Box 6"/>
            <p:cNvSpPr txBox="1">
              <a:spLocks noChangeArrowheads="1"/>
            </p:cNvSpPr>
            <p:nvPr/>
          </p:nvSpPr>
          <p:spPr bwMode="auto">
            <a:xfrm>
              <a:off x="1188" y="3913"/>
              <a:ext cx="2175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3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3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 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2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2 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1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1 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0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0</a:t>
              </a:r>
            </a:p>
          </p:txBody>
        </p:sp>
        <p:sp>
          <p:nvSpPr>
            <p:cNvPr id="105481" name="Text Box 7"/>
            <p:cNvSpPr txBox="1">
              <a:spLocks noChangeArrowheads="1"/>
            </p:cNvSpPr>
            <p:nvPr/>
          </p:nvSpPr>
          <p:spPr bwMode="auto">
            <a:xfrm>
              <a:off x="3243" y="3482"/>
              <a:ext cx="402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黑体" pitchFamily="49" charset="-122"/>
                </a:rPr>
                <a:t>C</a:t>
              </a:r>
              <a:r>
                <a:rPr lang="en-US" altLang="zh-CN" sz="2400" baseline="-25000">
                  <a:solidFill>
                    <a:schemeClr val="hlink"/>
                  </a:solidFill>
                  <a:latin typeface="黑体" pitchFamily="49" charset="-122"/>
                </a:rPr>
                <a:t>n</a:t>
              </a:r>
            </a:p>
          </p:txBody>
        </p:sp>
        <p:sp>
          <p:nvSpPr>
            <p:cNvPr id="105482" name="Line 8"/>
            <p:cNvSpPr>
              <a:spLocks noChangeShapeType="1"/>
            </p:cNvSpPr>
            <p:nvPr/>
          </p:nvSpPr>
          <p:spPr bwMode="auto">
            <a:xfrm>
              <a:off x="1302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3" name="Line 9"/>
            <p:cNvSpPr>
              <a:spLocks noChangeShapeType="1"/>
            </p:cNvSpPr>
            <p:nvPr/>
          </p:nvSpPr>
          <p:spPr bwMode="auto">
            <a:xfrm>
              <a:off x="1503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4" name="Line 10"/>
            <p:cNvSpPr>
              <a:spLocks noChangeShapeType="1"/>
            </p:cNvSpPr>
            <p:nvPr/>
          </p:nvSpPr>
          <p:spPr bwMode="auto">
            <a:xfrm>
              <a:off x="1824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5" name="Line 11"/>
            <p:cNvSpPr>
              <a:spLocks noChangeShapeType="1"/>
            </p:cNvSpPr>
            <p:nvPr/>
          </p:nvSpPr>
          <p:spPr bwMode="auto">
            <a:xfrm>
              <a:off x="2025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6" name="Line 12"/>
            <p:cNvSpPr>
              <a:spLocks noChangeShapeType="1"/>
            </p:cNvSpPr>
            <p:nvPr/>
          </p:nvSpPr>
          <p:spPr bwMode="auto">
            <a:xfrm>
              <a:off x="2343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7" name="Line 13"/>
            <p:cNvSpPr>
              <a:spLocks noChangeShapeType="1"/>
            </p:cNvSpPr>
            <p:nvPr/>
          </p:nvSpPr>
          <p:spPr bwMode="auto">
            <a:xfrm>
              <a:off x="2547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Line 14"/>
            <p:cNvSpPr>
              <a:spLocks noChangeShapeType="1"/>
            </p:cNvSpPr>
            <p:nvPr/>
          </p:nvSpPr>
          <p:spPr bwMode="auto">
            <a:xfrm>
              <a:off x="2828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15"/>
            <p:cNvSpPr>
              <a:spLocks noChangeShapeType="1"/>
            </p:cNvSpPr>
            <p:nvPr/>
          </p:nvSpPr>
          <p:spPr bwMode="auto">
            <a:xfrm>
              <a:off x="3028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Line 16"/>
            <p:cNvSpPr>
              <a:spLocks noChangeShapeType="1"/>
            </p:cNvSpPr>
            <p:nvPr/>
          </p:nvSpPr>
          <p:spPr bwMode="auto">
            <a:xfrm>
              <a:off x="1543" y="3045"/>
              <a:ext cx="0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1" name="Text Box 17"/>
            <p:cNvSpPr txBox="1">
              <a:spLocks noChangeArrowheads="1"/>
            </p:cNvSpPr>
            <p:nvPr/>
          </p:nvSpPr>
          <p:spPr bwMode="auto">
            <a:xfrm>
              <a:off x="1457" y="2976"/>
              <a:ext cx="1566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 C</a:t>
              </a:r>
              <a:r>
                <a:rPr lang="en-US" altLang="zh-CN" sz="2400" baseline="-25000">
                  <a:solidFill>
                    <a:srgbClr val="0033CC"/>
                  </a:solidFill>
                  <a:latin typeface="黑体" pitchFamily="49" charset="-122"/>
                </a:rPr>
                <a:t>n+z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  C</a:t>
              </a:r>
              <a:r>
                <a:rPr lang="en-US" altLang="zh-CN" sz="2400" baseline="-25000">
                  <a:solidFill>
                    <a:srgbClr val="0033CC"/>
                  </a:solidFill>
                  <a:latin typeface="黑体" pitchFamily="49" charset="-122"/>
                </a:rPr>
                <a:t>n+y    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C</a:t>
              </a:r>
              <a:r>
                <a:rPr lang="en-US" altLang="zh-CN" sz="2400" baseline="-25000">
                  <a:solidFill>
                    <a:srgbClr val="0033CC"/>
                  </a:solidFill>
                  <a:latin typeface="黑体" pitchFamily="49" charset="-122"/>
                </a:rPr>
                <a:t>n+x</a:t>
              </a:r>
            </a:p>
          </p:txBody>
        </p:sp>
        <p:sp>
          <p:nvSpPr>
            <p:cNvPr id="105492" name="Line 18"/>
            <p:cNvSpPr>
              <a:spLocks noChangeShapeType="1"/>
            </p:cNvSpPr>
            <p:nvPr/>
          </p:nvSpPr>
          <p:spPr bwMode="auto">
            <a:xfrm>
              <a:off x="2070" y="3045"/>
              <a:ext cx="0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Line 19"/>
            <p:cNvSpPr>
              <a:spLocks noChangeShapeType="1"/>
            </p:cNvSpPr>
            <p:nvPr/>
          </p:nvSpPr>
          <p:spPr bwMode="auto">
            <a:xfrm>
              <a:off x="2615" y="3045"/>
              <a:ext cx="0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Line 20"/>
            <p:cNvSpPr>
              <a:spLocks noChangeShapeType="1"/>
            </p:cNvSpPr>
            <p:nvPr/>
          </p:nvSpPr>
          <p:spPr bwMode="auto">
            <a:xfrm>
              <a:off x="706" y="3390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Line 21"/>
            <p:cNvSpPr>
              <a:spLocks noChangeShapeType="1"/>
            </p:cNvSpPr>
            <p:nvPr/>
          </p:nvSpPr>
          <p:spPr bwMode="auto">
            <a:xfrm>
              <a:off x="706" y="3578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Text Box 22"/>
            <p:cNvSpPr txBox="1">
              <a:spLocks noChangeArrowheads="1"/>
            </p:cNvSpPr>
            <p:nvPr/>
          </p:nvSpPr>
          <p:spPr bwMode="auto">
            <a:xfrm>
              <a:off x="385" y="3281"/>
              <a:ext cx="402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CC0099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50000">
                  <a:solidFill>
                    <a:srgbClr val="CC0099"/>
                  </a:solidFill>
                  <a:latin typeface="黑体" pitchFamily="49" charset="-122"/>
                </a:rPr>
                <a:t>*</a:t>
              </a:r>
            </a:p>
          </p:txBody>
        </p:sp>
        <p:sp>
          <p:nvSpPr>
            <p:cNvPr id="105497" name="Text Box 23"/>
            <p:cNvSpPr txBox="1">
              <a:spLocks noChangeArrowheads="1"/>
            </p:cNvSpPr>
            <p:nvPr/>
          </p:nvSpPr>
          <p:spPr bwMode="auto">
            <a:xfrm>
              <a:off x="385" y="3492"/>
              <a:ext cx="402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CC0099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50000">
                  <a:solidFill>
                    <a:srgbClr val="CC0099"/>
                  </a:solidFill>
                  <a:latin typeface="黑体" pitchFamily="49" charset="-122"/>
                </a:rPr>
                <a:t>*</a:t>
              </a:r>
            </a:p>
          </p:txBody>
        </p:sp>
        <p:sp>
          <p:nvSpPr>
            <p:cNvPr id="1076248" name="Text Box 24"/>
            <p:cNvSpPr txBox="1">
              <a:spLocks noChangeArrowheads="1"/>
            </p:cNvSpPr>
            <p:nvPr/>
          </p:nvSpPr>
          <p:spPr bwMode="auto">
            <a:xfrm>
              <a:off x="1231" y="3242"/>
              <a:ext cx="1633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先行进位电路</a:t>
              </a:r>
            </a:p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74182</a:t>
              </a:r>
            </a:p>
          </p:txBody>
        </p:sp>
      </p:grpSp>
      <p:sp>
        <p:nvSpPr>
          <p:cNvPr id="105477" name="AutoShape 25"/>
          <p:cNvSpPr>
            <a:spLocks noChangeArrowheads="1"/>
          </p:cNvSpPr>
          <p:nvPr/>
        </p:nvSpPr>
        <p:spPr bwMode="auto">
          <a:xfrm>
            <a:off x="5976938" y="4905375"/>
            <a:ext cx="2808287" cy="1727200"/>
          </a:xfrm>
          <a:prstGeom prst="wedgeRectCallout">
            <a:avLst>
              <a:gd name="adj1" fmla="val -80301"/>
              <a:gd name="adj2" fmla="val 37866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/>
              <a:t>注：此处的</a:t>
            </a:r>
            <a:r>
              <a:rPr lang="en-US" altLang="zh-CN" sz="2400"/>
              <a:t>P</a:t>
            </a:r>
            <a:r>
              <a:rPr lang="en-US" altLang="zh-CN" sz="2400" baseline="-25000"/>
              <a:t>i</a:t>
            </a:r>
            <a:r>
              <a:rPr lang="zh-CN" altLang="en-US" sz="2400"/>
              <a:t>、</a:t>
            </a:r>
            <a:r>
              <a:rPr lang="en-US" altLang="zh-CN" sz="2400"/>
              <a:t>G</a:t>
            </a:r>
            <a:r>
              <a:rPr lang="en-US" altLang="zh-CN" sz="2400" baseline="-25000"/>
              <a:t>i</a:t>
            </a:r>
            <a:r>
              <a:rPr lang="zh-CN" altLang="en-US" sz="2400"/>
              <a:t>为每个</a:t>
            </a:r>
            <a:r>
              <a:rPr lang="en-US" altLang="zh-CN" sz="2400"/>
              <a:t>74181</a:t>
            </a:r>
            <a:r>
              <a:rPr lang="zh-CN" altLang="en-US" sz="2400"/>
              <a:t>片产生的组进位传递和组进位产生函数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算术逻辑单元（续）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125538"/>
            <a:ext cx="9036050" cy="37719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先行进位发生器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(CLA)74812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lvl="1"/>
            <a:r>
              <a:rPr kumimoji="0" lang="en-US" altLang="zh-CN" smtClean="0">
                <a:latin typeface="Times New Roman" pitchFamily="18" charset="0"/>
              </a:rPr>
              <a:t>C</a:t>
            </a:r>
            <a:r>
              <a:rPr kumimoji="0" lang="en-US" altLang="zh-CN" baseline="-25000" smtClean="0">
                <a:latin typeface="Times New Roman" pitchFamily="18" charset="0"/>
              </a:rPr>
              <a:t>n+x</a:t>
            </a:r>
            <a:r>
              <a:rPr kumimoji="0" lang="en-US" altLang="zh-CN" smtClean="0">
                <a:latin typeface="Times New Roman" pitchFamily="18" charset="0"/>
              </a:rPr>
              <a:t>=G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  <a:r>
              <a:rPr kumimoji="0" lang="en-US" altLang="zh-CN" smtClean="0">
                <a:latin typeface="Times New Roman" pitchFamily="18" charset="0"/>
              </a:rPr>
              <a:t>+P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  <a:r>
              <a:rPr kumimoji="0" lang="en-US" altLang="zh-CN" smtClean="0">
                <a:latin typeface="Times New Roman" pitchFamily="18" charset="0"/>
              </a:rPr>
              <a:t>C</a:t>
            </a:r>
            <a:r>
              <a:rPr kumimoji="0" lang="en-US" altLang="zh-CN" baseline="-25000" smtClean="0">
                <a:latin typeface="Times New Roman" pitchFamily="18" charset="0"/>
              </a:rPr>
              <a:t>n</a:t>
            </a:r>
          </a:p>
          <a:p>
            <a:pPr lvl="1"/>
            <a:r>
              <a:rPr kumimoji="0" lang="en-US" altLang="zh-CN" smtClean="0">
                <a:latin typeface="Times New Roman" pitchFamily="18" charset="0"/>
              </a:rPr>
              <a:t>C</a:t>
            </a:r>
            <a:r>
              <a:rPr kumimoji="0" lang="en-US" altLang="zh-CN" baseline="-25000" smtClean="0">
                <a:latin typeface="Times New Roman" pitchFamily="18" charset="0"/>
              </a:rPr>
              <a:t>n+y</a:t>
            </a:r>
            <a:r>
              <a:rPr kumimoji="0" lang="en-US" altLang="zh-CN" smtClean="0">
                <a:latin typeface="Times New Roman" pitchFamily="18" charset="0"/>
              </a:rPr>
              <a:t>=G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+P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G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  <a:r>
              <a:rPr kumimoji="0" lang="en-US" altLang="zh-CN" smtClean="0">
                <a:latin typeface="Times New Roman" pitchFamily="18" charset="0"/>
              </a:rPr>
              <a:t>+P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  <a:r>
              <a:rPr kumimoji="0" lang="en-US" altLang="zh-CN" smtClean="0">
                <a:latin typeface="Times New Roman" pitchFamily="18" charset="0"/>
              </a:rPr>
              <a:t>C</a:t>
            </a:r>
            <a:r>
              <a:rPr kumimoji="0" lang="en-US" altLang="zh-CN" baseline="-25000" smtClean="0">
                <a:latin typeface="Times New Roman" pitchFamily="18" charset="0"/>
              </a:rPr>
              <a:t>n</a:t>
            </a:r>
          </a:p>
          <a:p>
            <a:pPr lvl="1"/>
            <a:r>
              <a:rPr kumimoji="0" lang="en-US" altLang="zh-CN" smtClean="0">
                <a:latin typeface="Times New Roman" pitchFamily="18" charset="0"/>
              </a:rPr>
              <a:t>C</a:t>
            </a:r>
            <a:r>
              <a:rPr kumimoji="0" lang="en-US" altLang="zh-CN" baseline="-25000" smtClean="0">
                <a:latin typeface="Times New Roman" pitchFamily="18" charset="0"/>
              </a:rPr>
              <a:t>n+z</a:t>
            </a:r>
            <a:r>
              <a:rPr kumimoji="0" lang="en-US" altLang="zh-CN" smtClean="0">
                <a:latin typeface="Times New Roman" pitchFamily="18" charset="0"/>
              </a:rPr>
              <a:t>=G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+P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G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+P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G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  <a:r>
              <a:rPr kumimoji="0" lang="en-US" altLang="zh-CN" smtClean="0">
                <a:latin typeface="Times New Roman" pitchFamily="18" charset="0"/>
              </a:rPr>
              <a:t> +P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  <a:r>
              <a:rPr kumimoji="0" lang="en-US" altLang="zh-CN" smtClean="0">
                <a:latin typeface="Times New Roman" pitchFamily="18" charset="0"/>
              </a:rPr>
              <a:t>C</a:t>
            </a:r>
            <a:r>
              <a:rPr kumimoji="0" lang="en-US" altLang="zh-CN" baseline="-25000" smtClean="0">
                <a:latin typeface="Times New Roman" pitchFamily="18" charset="0"/>
              </a:rPr>
              <a:t>n</a:t>
            </a:r>
          </a:p>
          <a:p>
            <a:pPr lvl="1"/>
            <a:r>
              <a:rPr kumimoji="0" lang="en-US" altLang="zh-CN" smtClean="0">
                <a:latin typeface="Times New Roman" pitchFamily="18" charset="0"/>
              </a:rPr>
              <a:t>G*=G</a:t>
            </a:r>
            <a:r>
              <a:rPr kumimoji="0" lang="en-US" altLang="zh-CN" baseline="-25000" smtClean="0">
                <a:latin typeface="Times New Roman" pitchFamily="18" charset="0"/>
              </a:rPr>
              <a:t>3</a:t>
            </a:r>
            <a:r>
              <a:rPr kumimoji="0" lang="en-US" altLang="zh-CN" smtClean="0">
                <a:latin typeface="Times New Roman" pitchFamily="18" charset="0"/>
              </a:rPr>
              <a:t>+P</a:t>
            </a:r>
            <a:r>
              <a:rPr kumimoji="0" lang="en-US" altLang="zh-CN" baseline="-25000" smtClean="0">
                <a:latin typeface="Times New Roman" pitchFamily="18" charset="0"/>
              </a:rPr>
              <a:t>3</a:t>
            </a:r>
            <a:r>
              <a:rPr kumimoji="0" lang="en-US" altLang="zh-CN" smtClean="0">
                <a:latin typeface="Times New Roman" pitchFamily="18" charset="0"/>
              </a:rPr>
              <a:t>G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+P</a:t>
            </a:r>
            <a:r>
              <a:rPr kumimoji="0" lang="en-US" altLang="zh-CN" baseline="-25000" smtClean="0">
                <a:latin typeface="Times New Roman" pitchFamily="18" charset="0"/>
              </a:rPr>
              <a:t>3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G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 +P</a:t>
            </a:r>
            <a:r>
              <a:rPr kumimoji="0" lang="en-US" altLang="zh-CN" baseline="-25000" smtClean="0">
                <a:latin typeface="Times New Roman" pitchFamily="18" charset="0"/>
              </a:rPr>
              <a:t>3</a:t>
            </a:r>
            <a:r>
              <a:rPr kumimoji="0" lang="en-US" altLang="zh-CN" smtClean="0">
                <a:latin typeface="Times New Roman" pitchFamily="18" charset="0"/>
              </a:rPr>
              <a:t> P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G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</a:p>
          <a:p>
            <a:pPr lvl="1"/>
            <a:r>
              <a:rPr kumimoji="0" lang="en-US" altLang="zh-CN" smtClean="0">
                <a:latin typeface="Times New Roman" pitchFamily="18" charset="0"/>
              </a:rPr>
              <a:t>P*=P</a:t>
            </a:r>
            <a:r>
              <a:rPr kumimoji="0" lang="en-US" altLang="zh-CN" baseline="-25000" smtClean="0">
                <a:latin typeface="Times New Roman" pitchFamily="18" charset="0"/>
              </a:rPr>
              <a:t>3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2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1</a:t>
            </a:r>
            <a:r>
              <a:rPr kumimoji="0" lang="en-US" altLang="zh-CN" smtClean="0">
                <a:latin typeface="Times New Roman" pitchFamily="18" charset="0"/>
              </a:rPr>
              <a:t>P</a:t>
            </a:r>
            <a:r>
              <a:rPr kumimoji="0" lang="en-US" altLang="zh-CN" baseline="-25000" smtClean="0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4724400"/>
            <a:ext cx="5175250" cy="1944688"/>
            <a:chOff x="385" y="2976"/>
            <a:chExt cx="3260" cy="1225"/>
          </a:xfrm>
        </p:grpSpPr>
        <p:sp>
          <p:nvSpPr>
            <p:cNvPr id="106502" name="Rectangle 5"/>
            <p:cNvSpPr>
              <a:spLocks noChangeArrowheads="1"/>
            </p:cNvSpPr>
            <p:nvPr/>
          </p:nvSpPr>
          <p:spPr bwMode="auto">
            <a:xfrm>
              <a:off x="1028" y="3272"/>
              <a:ext cx="2154" cy="5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3" name="Line 6"/>
            <p:cNvSpPr>
              <a:spLocks noChangeShapeType="1"/>
            </p:cNvSpPr>
            <p:nvPr/>
          </p:nvSpPr>
          <p:spPr bwMode="auto">
            <a:xfrm>
              <a:off x="3188" y="3540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4" name="Text Box 7"/>
            <p:cNvSpPr txBox="1">
              <a:spLocks noChangeArrowheads="1"/>
            </p:cNvSpPr>
            <p:nvPr/>
          </p:nvSpPr>
          <p:spPr bwMode="auto">
            <a:xfrm>
              <a:off x="1188" y="3913"/>
              <a:ext cx="2175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3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3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 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2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2 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1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1 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0 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itchFamily="49" charset="-122"/>
                </a:rPr>
                <a:t>0</a:t>
              </a:r>
            </a:p>
          </p:txBody>
        </p:sp>
        <p:sp>
          <p:nvSpPr>
            <p:cNvPr id="106505" name="Text Box 8"/>
            <p:cNvSpPr txBox="1">
              <a:spLocks noChangeArrowheads="1"/>
            </p:cNvSpPr>
            <p:nvPr/>
          </p:nvSpPr>
          <p:spPr bwMode="auto">
            <a:xfrm>
              <a:off x="3243" y="3482"/>
              <a:ext cx="402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黑体" pitchFamily="49" charset="-122"/>
                </a:rPr>
                <a:t>C</a:t>
              </a:r>
              <a:r>
                <a:rPr lang="en-US" altLang="zh-CN" sz="2400" baseline="-25000">
                  <a:solidFill>
                    <a:schemeClr val="hlink"/>
                  </a:solidFill>
                  <a:latin typeface="黑体" pitchFamily="49" charset="-122"/>
                </a:rPr>
                <a:t>n</a:t>
              </a:r>
            </a:p>
          </p:txBody>
        </p:sp>
        <p:sp>
          <p:nvSpPr>
            <p:cNvPr id="106506" name="Line 9"/>
            <p:cNvSpPr>
              <a:spLocks noChangeShapeType="1"/>
            </p:cNvSpPr>
            <p:nvPr/>
          </p:nvSpPr>
          <p:spPr bwMode="auto">
            <a:xfrm>
              <a:off x="1302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Line 10"/>
            <p:cNvSpPr>
              <a:spLocks noChangeShapeType="1"/>
            </p:cNvSpPr>
            <p:nvPr/>
          </p:nvSpPr>
          <p:spPr bwMode="auto">
            <a:xfrm>
              <a:off x="1503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Line 11"/>
            <p:cNvSpPr>
              <a:spLocks noChangeShapeType="1"/>
            </p:cNvSpPr>
            <p:nvPr/>
          </p:nvSpPr>
          <p:spPr bwMode="auto">
            <a:xfrm>
              <a:off x="1824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9" name="Line 12"/>
            <p:cNvSpPr>
              <a:spLocks noChangeShapeType="1"/>
            </p:cNvSpPr>
            <p:nvPr/>
          </p:nvSpPr>
          <p:spPr bwMode="auto">
            <a:xfrm>
              <a:off x="2025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0" name="Line 13"/>
            <p:cNvSpPr>
              <a:spLocks noChangeShapeType="1"/>
            </p:cNvSpPr>
            <p:nvPr/>
          </p:nvSpPr>
          <p:spPr bwMode="auto">
            <a:xfrm>
              <a:off x="2343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Line 14"/>
            <p:cNvSpPr>
              <a:spLocks noChangeShapeType="1"/>
            </p:cNvSpPr>
            <p:nvPr/>
          </p:nvSpPr>
          <p:spPr bwMode="auto">
            <a:xfrm>
              <a:off x="2547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2" name="Line 15"/>
            <p:cNvSpPr>
              <a:spLocks noChangeShapeType="1"/>
            </p:cNvSpPr>
            <p:nvPr/>
          </p:nvSpPr>
          <p:spPr bwMode="auto">
            <a:xfrm>
              <a:off x="2828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3" name="Line 16"/>
            <p:cNvSpPr>
              <a:spLocks noChangeShapeType="1"/>
            </p:cNvSpPr>
            <p:nvPr/>
          </p:nvSpPr>
          <p:spPr bwMode="auto">
            <a:xfrm>
              <a:off x="3028" y="3820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4" name="Line 17"/>
            <p:cNvSpPr>
              <a:spLocks noChangeShapeType="1"/>
            </p:cNvSpPr>
            <p:nvPr/>
          </p:nvSpPr>
          <p:spPr bwMode="auto">
            <a:xfrm>
              <a:off x="1543" y="3045"/>
              <a:ext cx="0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5" name="Text Box 18"/>
            <p:cNvSpPr txBox="1">
              <a:spLocks noChangeArrowheads="1"/>
            </p:cNvSpPr>
            <p:nvPr/>
          </p:nvSpPr>
          <p:spPr bwMode="auto">
            <a:xfrm>
              <a:off x="1457" y="2976"/>
              <a:ext cx="1566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 C</a:t>
              </a:r>
              <a:r>
                <a:rPr lang="en-US" altLang="zh-CN" sz="2400" baseline="-25000">
                  <a:solidFill>
                    <a:srgbClr val="0033CC"/>
                  </a:solidFill>
                  <a:latin typeface="黑体" pitchFamily="49" charset="-122"/>
                </a:rPr>
                <a:t>n+z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  C</a:t>
              </a:r>
              <a:r>
                <a:rPr lang="en-US" altLang="zh-CN" sz="2400" baseline="-25000">
                  <a:solidFill>
                    <a:srgbClr val="0033CC"/>
                  </a:solidFill>
                  <a:latin typeface="黑体" pitchFamily="49" charset="-122"/>
                </a:rPr>
                <a:t>n+y    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C</a:t>
              </a:r>
              <a:r>
                <a:rPr lang="en-US" altLang="zh-CN" sz="2400" baseline="-25000">
                  <a:solidFill>
                    <a:srgbClr val="0033CC"/>
                  </a:solidFill>
                  <a:latin typeface="黑体" pitchFamily="49" charset="-122"/>
                </a:rPr>
                <a:t>n+x</a:t>
              </a:r>
            </a:p>
          </p:txBody>
        </p:sp>
        <p:sp>
          <p:nvSpPr>
            <p:cNvPr id="106516" name="Line 19"/>
            <p:cNvSpPr>
              <a:spLocks noChangeShapeType="1"/>
            </p:cNvSpPr>
            <p:nvPr/>
          </p:nvSpPr>
          <p:spPr bwMode="auto">
            <a:xfrm>
              <a:off x="2070" y="3045"/>
              <a:ext cx="0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7" name="Line 20"/>
            <p:cNvSpPr>
              <a:spLocks noChangeShapeType="1"/>
            </p:cNvSpPr>
            <p:nvPr/>
          </p:nvSpPr>
          <p:spPr bwMode="auto">
            <a:xfrm>
              <a:off x="2615" y="3045"/>
              <a:ext cx="0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8" name="Line 21"/>
            <p:cNvSpPr>
              <a:spLocks noChangeShapeType="1"/>
            </p:cNvSpPr>
            <p:nvPr/>
          </p:nvSpPr>
          <p:spPr bwMode="auto">
            <a:xfrm>
              <a:off x="706" y="3390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9" name="Line 22"/>
            <p:cNvSpPr>
              <a:spLocks noChangeShapeType="1"/>
            </p:cNvSpPr>
            <p:nvPr/>
          </p:nvSpPr>
          <p:spPr bwMode="auto">
            <a:xfrm>
              <a:off x="706" y="3578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0" name="Text Box 23"/>
            <p:cNvSpPr txBox="1">
              <a:spLocks noChangeArrowheads="1"/>
            </p:cNvSpPr>
            <p:nvPr/>
          </p:nvSpPr>
          <p:spPr bwMode="auto">
            <a:xfrm>
              <a:off x="385" y="3281"/>
              <a:ext cx="402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CC0099"/>
                  </a:solidFill>
                  <a:latin typeface="黑体" pitchFamily="49" charset="-122"/>
                </a:rPr>
                <a:t>P</a:t>
              </a:r>
              <a:r>
                <a:rPr lang="en-US" altLang="zh-CN" sz="2400" baseline="50000">
                  <a:solidFill>
                    <a:srgbClr val="CC0099"/>
                  </a:solidFill>
                  <a:latin typeface="黑体" pitchFamily="49" charset="-122"/>
                </a:rPr>
                <a:t>*</a:t>
              </a:r>
            </a:p>
          </p:txBody>
        </p:sp>
        <p:sp>
          <p:nvSpPr>
            <p:cNvPr id="106521" name="Text Box 24"/>
            <p:cNvSpPr txBox="1">
              <a:spLocks noChangeArrowheads="1"/>
            </p:cNvSpPr>
            <p:nvPr/>
          </p:nvSpPr>
          <p:spPr bwMode="auto">
            <a:xfrm>
              <a:off x="385" y="3492"/>
              <a:ext cx="402" cy="288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CC0099"/>
                  </a:solidFill>
                  <a:latin typeface="黑体" pitchFamily="49" charset="-122"/>
                </a:rPr>
                <a:t>G</a:t>
              </a:r>
              <a:r>
                <a:rPr lang="en-US" altLang="zh-CN" sz="2400" baseline="50000">
                  <a:solidFill>
                    <a:srgbClr val="CC0099"/>
                  </a:solidFill>
                  <a:latin typeface="黑体" pitchFamily="49" charset="-122"/>
                </a:rPr>
                <a:t>*</a:t>
              </a:r>
            </a:p>
          </p:txBody>
        </p:sp>
        <p:sp>
          <p:nvSpPr>
            <p:cNvPr id="1078297" name="Text Box 25"/>
            <p:cNvSpPr txBox="1">
              <a:spLocks noChangeArrowheads="1"/>
            </p:cNvSpPr>
            <p:nvPr/>
          </p:nvSpPr>
          <p:spPr bwMode="auto">
            <a:xfrm>
              <a:off x="1231" y="3242"/>
              <a:ext cx="1633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先行进位电路</a:t>
              </a:r>
            </a:p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74182</a:t>
              </a:r>
            </a:p>
          </p:txBody>
        </p:sp>
      </p:grpSp>
      <p:sp>
        <p:nvSpPr>
          <p:cNvPr id="106501" name="AutoShape 26"/>
          <p:cNvSpPr>
            <a:spLocks noChangeArrowheads="1"/>
          </p:cNvSpPr>
          <p:nvPr/>
        </p:nvSpPr>
        <p:spPr bwMode="auto">
          <a:xfrm>
            <a:off x="5976938" y="4905375"/>
            <a:ext cx="2808287" cy="1727200"/>
          </a:xfrm>
          <a:prstGeom prst="wedgeRectCallout">
            <a:avLst>
              <a:gd name="adj1" fmla="val -80301"/>
              <a:gd name="adj2" fmla="val 37866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/>
              <a:t>注：此处的</a:t>
            </a:r>
            <a:r>
              <a:rPr lang="en-US" altLang="zh-CN" sz="2400"/>
              <a:t>P</a:t>
            </a:r>
            <a:r>
              <a:rPr lang="en-US" altLang="zh-CN" sz="2400" baseline="-25000"/>
              <a:t>i</a:t>
            </a:r>
            <a:r>
              <a:rPr lang="zh-CN" altLang="en-US" sz="2400"/>
              <a:t>、</a:t>
            </a:r>
            <a:r>
              <a:rPr lang="en-US" altLang="zh-CN" sz="2400"/>
              <a:t>G</a:t>
            </a:r>
            <a:r>
              <a:rPr lang="en-US" altLang="zh-CN" sz="2400" baseline="-25000"/>
              <a:t>i</a:t>
            </a:r>
            <a:r>
              <a:rPr lang="zh-CN" altLang="en-US" sz="2400"/>
              <a:t>为每个</a:t>
            </a:r>
            <a:r>
              <a:rPr lang="en-US" altLang="zh-CN" sz="2400"/>
              <a:t>74181</a:t>
            </a:r>
            <a:r>
              <a:rPr lang="zh-CN" altLang="en-US" sz="2400"/>
              <a:t>片产生的组进位传递和组进位产生函数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2374900" y="2312988"/>
            <a:ext cx="396875" cy="2879725"/>
            <a:chOff x="1496" y="1457"/>
            <a:chExt cx="250" cy="1814"/>
          </a:xfrm>
        </p:grpSpPr>
        <p:sp>
          <p:nvSpPr>
            <p:cNvPr id="107632" name="Line 25"/>
            <p:cNvSpPr>
              <a:spLocks noChangeShapeType="1"/>
            </p:cNvSpPr>
            <p:nvPr/>
          </p:nvSpPr>
          <p:spPr bwMode="auto">
            <a:xfrm>
              <a:off x="1496" y="1457"/>
              <a:ext cx="0" cy="18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3" name="Line 26"/>
            <p:cNvSpPr>
              <a:spLocks noChangeShapeType="1"/>
            </p:cNvSpPr>
            <p:nvPr/>
          </p:nvSpPr>
          <p:spPr bwMode="auto">
            <a:xfrm>
              <a:off x="1497" y="1457"/>
              <a:ext cx="2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4498975" y="2312988"/>
            <a:ext cx="396875" cy="2879725"/>
            <a:chOff x="2834" y="1457"/>
            <a:chExt cx="250" cy="1814"/>
          </a:xfrm>
        </p:grpSpPr>
        <p:sp>
          <p:nvSpPr>
            <p:cNvPr id="107630" name="Line 51"/>
            <p:cNvSpPr>
              <a:spLocks noChangeShapeType="1"/>
            </p:cNvSpPr>
            <p:nvPr/>
          </p:nvSpPr>
          <p:spPr bwMode="auto">
            <a:xfrm>
              <a:off x="2834" y="1457"/>
              <a:ext cx="0" cy="18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1" name="Line 52"/>
            <p:cNvSpPr>
              <a:spLocks noChangeShapeType="1"/>
            </p:cNvSpPr>
            <p:nvPr/>
          </p:nvSpPr>
          <p:spPr bwMode="auto">
            <a:xfrm flipV="1">
              <a:off x="2835" y="1457"/>
              <a:ext cx="2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6623050" y="2312988"/>
            <a:ext cx="396875" cy="2879725"/>
            <a:chOff x="4172" y="1457"/>
            <a:chExt cx="250" cy="1814"/>
          </a:xfrm>
        </p:grpSpPr>
        <p:sp>
          <p:nvSpPr>
            <p:cNvPr id="107628" name="Line 54"/>
            <p:cNvSpPr>
              <a:spLocks noChangeShapeType="1"/>
            </p:cNvSpPr>
            <p:nvPr/>
          </p:nvSpPr>
          <p:spPr bwMode="auto">
            <a:xfrm>
              <a:off x="4172" y="1457"/>
              <a:ext cx="0" cy="18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9" name="Line 55"/>
            <p:cNvSpPr>
              <a:spLocks noChangeShapeType="1"/>
            </p:cNvSpPr>
            <p:nvPr/>
          </p:nvSpPr>
          <p:spPr bwMode="auto">
            <a:xfrm>
              <a:off x="4173" y="1457"/>
              <a:ext cx="2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358775" y="1449388"/>
            <a:ext cx="8640763" cy="1562100"/>
            <a:chOff x="226" y="913"/>
            <a:chExt cx="5443" cy="984"/>
          </a:xfrm>
        </p:grpSpPr>
        <p:sp>
          <p:nvSpPr>
            <p:cNvPr id="107611" name="Rectangle 2"/>
            <p:cNvSpPr>
              <a:spLocks noChangeArrowheads="1"/>
            </p:cNvSpPr>
            <p:nvPr/>
          </p:nvSpPr>
          <p:spPr bwMode="auto">
            <a:xfrm>
              <a:off x="272" y="1570"/>
              <a:ext cx="5057" cy="31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2" name="Line 17"/>
            <p:cNvSpPr>
              <a:spLocks noChangeShapeType="1"/>
            </p:cNvSpPr>
            <p:nvPr/>
          </p:nvSpPr>
          <p:spPr bwMode="auto">
            <a:xfrm flipV="1">
              <a:off x="408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3" name="Line 18"/>
            <p:cNvSpPr>
              <a:spLocks noChangeShapeType="1"/>
            </p:cNvSpPr>
            <p:nvPr/>
          </p:nvSpPr>
          <p:spPr bwMode="auto">
            <a:xfrm flipV="1">
              <a:off x="702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4" name="Line 19"/>
            <p:cNvSpPr>
              <a:spLocks noChangeShapeType="1"/>
            </p:cNvSpPr>
            <p:nvPr/>
          </p:nvSpPr>
          <p:spPr bwMode="auto">
            <a:xfrm flipV="1">
              <a:off x="1746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5" name="Line 20"/>
            <p:cNvSpPr>
              <a:spLocks noChangeShapeType="1"/>
            </p:cNvSpPr>
            <p:nvPr/>
          </p:nvSpPr>
          <p:spPr bwMode="auto">
            <a:xfrm flipV="1">
              <a:off x="3084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6" name="Line 21"/>
            <p:cNvSpPr>
              <a:spLocks noChangeShapeType="1"/>
            </p:cNvSpPr>
            <p:nvPr/>
          </p:nvSpPr>
          <p:spPr bwMode="auto">
            <a:xfrm flipV="1">
              <a:off x="4422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7" name="Line 22"/>
            <p:cNvSpPr>
              <a:spLocks noChangeShapeType="1"/>
            </p:cNvSpPr>
            <p:nvPr/>
          </p:nvSpPr>
          <p:spPr bwMode="auto">
            <a:xfrm flipV="1">
              <a:off x="1927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8" name="Line 23"/>
            <p:cNvSpPr>
              <a:spLocks noChangeShapeType="1"/>
            </p:cNvSpPr>
            <p:nvPr/>
          </p:nvSpPr>
          <p:spPr bwMode="auto">
            <a:xfrm flipV="1">
              <a:off x="4603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9" name="Line 24"/>
            <p:cNvSpPr>
              <a:spLocks noChangeShapeType="1"/>
            </p:cNvSpPr>
            <p:nvPr/>
          </p:nvSpPr>
          <p:spPr bwMode="auto">
            <a:xfrm flipV="1">
              <a:off x="3265" y="1276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0" name="Line 28"/>
            <p:cNvSpPr>
              <a:spLocks noChangeShapeType="1"/>
            </p:cNvSpPr>
            <p:nvPr/>
          </p:nvSpPr>
          <p:spPr bwMode="auto">
            <a:xfrm>
              <a:off x="5329" y="1706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1" name="Text Box 29"/>
            <p:cNvSpPr txBox="1">
              <a:spLocks noChangeArrowheads="1"/>
            </p:cNvSpPr>
            <p:nvPr/>
          </p:nvSpPr>
          <p:spPr bwMode="auto">
            <a:xfrm>
              <a:off x="2109" y="1570"/>
              <a:ext cx="88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74182</a:t>
              </a:r>
            </a:p>
          </p:txBody>
        </p:sp>
        <p:sp>
          <p:nvSpPr>
            <p:cNvPr id="107622" name="Text Box 46"/>
            <p:cNvSpPr txBox="1">
              <a:spLocks noChangeArrowheads="1"/>
            </p:cNvSpPr>
            <p:nvPr/>
          </p:nvSpPr>
          <p:spPr bwMode="auto">
            <a:xfrm>
              <a:off x="226" y="1003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G</a:t>
              </a:r>
              <a:r>
                <a:rPr lang="en-US" altLang="zh-CN" baseline="30000"/>
                <a:t>*</a:t>
              </a:r>
            </a:p>
          </p:txBody>
        </p:sp>
        <p:sp>
          <p:nvSpPr>
            <p:cNvPr id="107623" name="Text Box 47"/>
            <p:cNvSpPr txBox="1">
              <a:spLocks noChangeArrowheads="1"/>
            </p:cNvSpPr>
            <p:nvPr/>
          </p:nvSpPr>
          <p:spPr bwMode="auto">
            <a:xfrm>
              <a:off x="612" y="1003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30000"/>
                <a:t>*</a:t>
              </a:r>
            </a:p>
          </p:txBody>
        </p:sp>
        <p:sp>
          <p:nvSpPr>
            <p:cNvPr id="107624" name="Text Box 48"/>
            <p:cNvSpPr txBox="1">
              <a:spLocks noChangeArrowheads="1"/>
            </p:cNvSpPr>
            <p:nvPr/>
          </p:nvSpPr>
          <p:spPr bwMode="auto">
            <a:xfrm>
              <a:off x="2994" y="935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n+y</a:t>
              </a:r>
            </a:p>
          </p:txBody>
        </p:sp>
        <p:sp>
          <p:nvSpPr>
            <p:cNvPr id="107625" name="Text Box 49"/>
            <p:cNvSpPr txBox="1">
              <a:spLocks noChangeArrowheads="1"/>
            </p:cNvSpPr>
            <p:nvPr/>
          </p:nvSpPr>
          <p:spPr bwMode="auto">
            <a:xfrm>
              <a:off x="1656" y="981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n+z</a:t>
              </a:r>
            </a:p>
          </p:txBody>
        </p:sp>
        <p:sp>
          <p:nvSpPr>
            <p:cNvPr id="107626" name="Text Box 50"/>
            <p:cNvSpPr txBox="1">
              <a:spLocks noChangeArrowheads="1"/>
            </p:cNvSpPr>
            <p:nvPr/>
          </p:nvSpPr>
          <p:spPr bwMode="auto">
            <a:xfrm>
              <a:off x="4355" y="913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n+x</a:t>
              </a:r>
            </a:p>
          </p:txBody>
        </p:sp>
        <p:sp>
          <p:nvSpPr>
            <p:cNvPr id="107627" name="Text Box 104"/>
            <p:cNvSpPr txBox="1">
              <a:spLocks noChangeArrowheads="1"/>
            </p:cNvSpPr>
            <p:nvPr/>
          </p:nvSpPr>
          <p:spPr bwMode="auto">
            <a:xfrm>
              <a:off x="5284" y="1396"/>
              <a:ext cx="38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</a:rPr>
                <a:t>C</a:t>
              </a:r>
              <a:r>
                <a:rPr lang="en-US" altLang="zh-CN" sz="2400" baseline="-25000">
                  <a:solidFill>
                    <a:schemeClr val="hlink"/>
                  </a:solidFill>
                </a:rPr>
                <a:t>0</a:t>
              </a:r>
            </a:p>
          </p:txBody>
        </p:sp>
      </p:grpSp>
      <p:sp>
        <p:nvSpPr>
          <p:cNvPr id="107526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177800" y="1125538"/>
            <a:ext cx="8642350" cy="76835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用</a:t>
            </a:r>
            <a:r>
              <a:rPr lang="en-US" altLang="zh-CN" smtClean="0"/>
              <a:t>SN74181</a:t>
            </a:r>
            <a:r>
              <a:rPr lang="zh-CN" altLang="en-US" smtClean="0"/>
              <a:t>构成多位的</a:t>
            </a:r>
            <a:r>
              <a:rPr lang="en-US" altLang="zh-CN" smtClean="0"/>
              <a:t>ALU</a:t>
            </a:r>
            <a:r>
              <a:rPr lang="zh-CN" altLang="en-US" smtClean="0"/>
              <a:t>－如：构成</a:t>
            </a:r>
            <a:r>
              <a:rPr lang="en-US" altLang="zh-CN" smtClean="0"/>
              <a:t>16</a:t>
            </a:r>
            <a:r>
              <a:rPr lang="zh-CN" altLang="en-US" smtClean="0"/>
              <a:t>位</a:t>
            </a:r>
            <a:r>
              <a:rPr lang="en-US" altLang="zh-CN" smtClean="0"/>
              <a:t>ALU</a:t>
            </a:r>
          </a:p>
        </p:txBody>
      </p:sp>
      <p:sp>
        <p:nvSpPr>
          <p:cNvPr id="107527" name="Rectangle 10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2.6.2 </a:t>
            </a:r>
            <a:r>
              <a:rPr lang="zh-CN" altLang="en-US" smtClean="0"/>
              <a:t>算术逻辑单元</a:t>
            </a:r>
          </a:p>
        </p:txBody>
      </p: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215900" y="2960688"/>
            <a:ext cx="8783638" cy="3435350"/>
            <a:chOff x="136" y="1865"/>
            <a:chExt cx="5533" cy="2164"/>
          </a:xfrm>
        </p:grpSpPr>
        <p:sp>
          <p:nvSpPr>
            <p:cNvPr id="107529" name="Rectangle 3"/>
            <p:cNvSpPr>
              <a:spLocks noChangeArrowheads="1"/>
            </p:cNvSpPr>
            <p:nvPr/>
          </p:nvSpPr>
          <p:spPr bwMode="auto">
            <a:xfrm>
              <a:off x="317" y="3067"/>
              <a:ext cx="998" cy="45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0" name="Rectangle 4"/>
            <p:cNvSpPr>
              <a:spLocks noChangeArrowheads="1"/>
            </p:cNvSpPr>
            <p:nvPr/>
          </p:nvSpPr>
          <p:spPr bwMode="auto">
            <a:xfrm>
              <a:off x="1655" y="3067"/>
              <a:ext cx="997" cy="45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Rectangle 5"/>
            <p:cNvSpPr>
              <a:spLocks noChangeArrowheads="1"/>
            </p:cNvSpPr>
            <p:nvPr/>
          </p:nvSpPr>
          <p:spPr bwMode="auto">
            <a:xfrm>
              <a:off x="2993" y="3067"/>
              <a:ext cx="998" cy="45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Rectangle 6"/>
            <p:cNvSpPr>
              <a:spLocks noChangeArrowheads="1"/>
            </p:cNvSpPr>
            <p:nvPr/>
          </p:nvSpPr>
          <p:spPr bwMode="auto">
            <a:xfrm>
              <a:off x="4331" y="3067"/>
              <a:ext cx="997" cy="45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Line 7"/>
            <p:cNvSpPr>
              <a:spLocks noChangeShapeType="1"/>
            </p:cNvSpPr>
            <p:nvPr/>
          </p:nvSpPr>
          <p:spPr bwMode="auto">
            <a:xfrm flipV="1">
              <a:off x="408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4" name="Line 8"/>
            <p:cNvSpPr>
              <a:spLocks noChangeShapeType="1"/>
            </p:cNvSpPr>
            <p:nvPr/>
          </p:nvSpPr>
          <p:spPr bwMode="auto">
            <a:xfrm flipV="1">
              <a:off x="589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5" name="Line 9"/>
            <p:cNvSpPr>
              <a:spLocks noChangeShapeType="1"/>
            </p:cNvSpPr>
            <p:nvPr/>
          </p:nvSpPr>
          <p:spPr bwMode="auto">
            <a:xfrm flipV="1">
              <a:off x="771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6" name="Line 10"/>
            <p:cNvSpPr>
              <a:spLocks noChangeShapeType="1"/>
            </p:cNvSpPr>
            <p:nvPr/>
          </p:nvSpPr>
          <p:spPr bwMode="auto">
            <a:xfrm flipV="1">
              <a:off x="929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7" name="Line 11"/>
            <p:cNvSpPr>
              <a:spLocks noChangeShapeType="1"/>
            </p:cNvSpPr>
            <p:nvPr/>
          </p:nvSpPr>
          <p:spPr bwMode="auto">
            <a:xfrm flipV="1">
              <a:off x="1088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8" name="Line 12"/>
            <p:cNvSpPr>
              <a:spLocks noChangeShapeType="1"/>
            </p:cNvSpPr>
            <p:nvPr/>
          </p:nvSpPr>
          <p:spPr bwMode="auto">
            <a:xfrm flipV="1">
              <a:off x="1247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9" name="Line 13"/>
            <p:cNvSpPr>
              <a:spLocks noChangeShapeType="1"/>
            </p:cNvSpPr>
            <p:nvPr/>
          </p:nvSpPr>
          <p:spPr bwMode="auto">
            <a:xfrm flipV="1">
              <a:off x="411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0" name="Line 14"/>
            <p:cNvSpPr>
              <a:spLocks noChangeShapeType="1"/>
            </p:cNvSpPr>
            <p:nvPr/>
          </p:nvSpPr>
          <p:spPr bwMode="auto">
            <a:xfrm flipV="1">
              <a:off x="513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Line 15"/>
            <p:cNvSpPr>
              <a:spLocks noChangeShapeType="1"/>
            </p:cNvSpPr>
            <p:nvPr/>
          </p:nvSpPr>
          <p:spPr bwMode="auto">
            <a:xfrm flipV="1">
              <a:off x="615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Line 16"/>
            <p:cNvSpPr>
              <a:spLocks noChangeShapeType="1"/>
            </p:cNvSpPr>
            <p:nvPr/>
          </p:nvSpPr>
          <p:spPr bwMode="auto">
            <a:xfrm flipV="1">
              <a:off x="717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3" name="Line 27"/>
            <p:cNvSpPr>
              <a:spLocks noChangeShapeType="1"/>
            </p:cNvSpPr>
            <p:nvPr/>
          </p:nvSpPr>
          <p:spPr bwMode="auto">
            <a:xfrm flipH="1">
              <a:off x="1315" y="327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4" name="Text Box 30"/>
            <p:cNvSpPr txBox="1">
              <a:spLocks noChangeArrowheads="1"/>
            </p:cNvSpPr>
            <p:nvPr/>
          </p:nvSpPr>
          <p:spPr bwMode="auto">
            <a:xfrm>
              <a:off x="499" y="3135"/>
              <a:ext cx="88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/>
                <a:t>74181</a:t>
              </a:r>
            </a:p>
          </p:txBody>
        </p:sp>
        <p:sp>
          <p:nvSpPr>
            <p:cNvPr id="107545" name="Text Box 31"/>
            <p:cNvSpPr txBox="1">
              <a:spLocks noChangeArrowheads="1"/>
            </p:cNvSpPr>
            <p:nvPr/>
          </p:nvSpPr>
          <p:spPr bwMode="auto">
            <a:xfrm>
              <a:off x="1814" y="3135"/>
              <a:ext cx="88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/>
                <a:t>74181</a:t>
              </a:r>
            </a:p>
          </p:txBody>
        </p:sp>
        <p:sp>
          <p:nvSpPr>
            <p:cNvPr id="107546" name="Text Box 32"/>
            <p:cNvSpPr txBox="1">
              <a:spLocks noChangeArrowheads="1"/>
            </p:cNvSpPr>
            <p:nvPr/>
          </p:nvSpPr>
          <p:spPr bwMode="auto">
            <a:xfrm>
              <a:off x="3175" y="3142"/>
              <a:ext cx="88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/>
                <a:t>74181</a:t>
              </a:r>
            </a:p>
          </p:txBody>
        </p:sp>
        <p:sp>
          <p:nvSpPr>
            <p:cNvPr id="107547" name="Text Box 33"/>
            <p:cNvSpPr txBox="1">
              <a:spLocks noChangeArrowheads="1"/>
            </p:cNvSpPr>
            <p:nvPr/>
          </p:nvSpPr>
          <p:spPr bwMode="auto">
            <a:xfrm>
              <a:off x="4536" y="3135"/>
              <a:ext cx="90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/>
                <a:t>74181</a:t>
              </a:r>
            </a:p>
          </p:txBody>
        </p:sp>
        <p:sp>
          <p:nvSpPr>
            <p:cNvPr id="107548" name="Text Box 34"/>
            <p:cNvSpPr txBox="1">
              <a:spLocks noChangeArrowheads="1"/>
            </p:cNvSpPr>
            <p:nvPr/>
          </p:nvSpPr>
          <p:spPr bwMode="auto">
            <a:xfrm>
              <a:off x="4807" y="3670"/>
              <a:ext cx="6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3~0</a:t>
              </a:r>
            </a:p>
          </p:txBody>
        </p:sp>
        <p:sp>
          <p:nvSpPr>
            <p:cNvPr id="107549" name="Text Box 35"/>
            <p:cNvSpPr txBox="1">
              <a:spLocks noChangeArrowheads="1"/>
            </p:cNvSpPr>
            <p:nvPr/>
          </p:nvSpPr>
          <p:spPr bwMode="auto">
            <a:xfrm>
              <a:off x="4309" y="3670"/>
              <a:ext cx="6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3~0</a:t>
              </a:r>
            </a:p>
          </p:txBody>
        </p:sp>
        <p:sp>
          <p:nvSpPr>
            <p:cNvPr id="107550" name="Text Box 36"/>
            <p:cNvSpPr txBox="1">
              <a:spLocks noChangeArrowheads="1"/>
            </p:cNvSpPr>
            <p:nvPr/>
          </p:nvSpPr>
          <p:spPr bwMode="auto">
            <a:xfrm>
              <a:off x="3493" y="3702"/>
              <a:ext cx="6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7~4</a:t>
              </a:r>
            </a:p>
          </p:txBody>
        </p:sp>
        <p:sp>
          <p:nvSpPr>
            <p:cNvPr id="107551" name="Text Box 37"/>
            <p:cNvSpPr txBox="1">
              <a:spLocks noChangeArrowheads="1"/>
            </p:cNvSpPr>
            <p:nvPr/>
          </p:nvSpPr>
          <p:spPr bwMode="auto">
            <a:xfrm>
              <a:off x="2970" y="3679"/>
              <a:ext cx="6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7~4</a:t>
              </a:r>
            </a:p>
          </p:txBody>
        </p:sp>
        <p:sp>
          <p:nvSpPr>
            <p:cNvPr id="107552" name="Text Box 38"/>
            <p:cNvSpPr txBox="1">
              <a:spLocks noChangeArrowheads="1"/>
            </p:cNvSpPr>
            <p:nvPr/>
          </p:nvSpPr>
          <p:spPr bwMode="auto">
            <a:xfrm>
              <a:off x="2109" y="3702"/>
              <a:ext cx="6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11~8</a:t>
              </a:r>
            </a:p>
          </p:txBody>
        </p:sp>
        <p:sp>
          <p:nvSpPr>
            <p:cNvPr id="107553" name="Text Box 39"/>
            <p:cNvSpPr txBox="1">
              <a:spLocks noChangeArrowheads="1"/>
            </p:cNvSpPr>
            <p:nvPr/>
          </p:nvSpPr>
          <p:spPr bwMode="auto">
            <a:xfrm>
              <a:off x="1588" y="3679"/>
              <a:ext cx="6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11~8</a:t>
              </a:r>
            </a:p>
          </p:txBody>
        </p:sp>
        <p:sp>
          <p:nvSpPr>
            <p:cNvPr id="107554" name="Text Box 40"/>
            <p:cNvSpPr txBox="1">
              <a:spLocks noChangeArrowheads="1"/>
            </p:cNvSpPr>
            <p:nvPr/>
          </p:nvSpPr>
          <p:spPr bwMode="auto">
            <a:xfrm>
              <a:off x="794" y="3657"/>
              <a:ext cx="6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15~12</a:t>
              </a:r>
            </a:p>
          </p:txBody>
        </p:sp>
        <p:sp>
          <p:nvSpPr>
            <p:cNvPr id="107555" name="Text Box 41"/>
            <p:cNvSpPr txBox="1">
              <a:spLocks noChangeArrowheads="1"/>
            </p:cNvSpPr>
            <p:nvPr/>
          </p:nvSpPr>
          <p:spPr bwMode="auto">
            <a:xfrm>
              <a:off x="227" y="3634"/>
              <a:ext cx="7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15~12</a:t>
              </a:r>
            </a:p>
          </p:txBody>
        </p:sp>
        <p:sp>
          <p:nvSpPr>
            <p:cNvPr id="107556" name="Text Box 42"/>
            <p:cNvSpPr txBox="1">
              <a:spLocks noChangeArrowheads="1"/>
            </p:cNvSpPr>
            <p:nvPr/>
          </p:nvSpPr>
          <p:spPr bwMode="auto">
            <a:xfrm>
              <a:off x="4671" y="2423"/>
              <a:ext cx="8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F</a:t>
              </a:r>
              <a:r>
                <a:rPr lang="en-US" altLang="zh-CN" baseline="-25000"/>
                <a:t>3</a:t>
              </a:r>
              <a:r>
                <a:rPr lang="en-US" altLang="zh-CN"/>
                <a:t>~F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07557" name="Text Box 43"/>
            <p:cNvSpPr txBox="1">
              <a:spLocks noChangeArrowheads="1"/>
            </p:cNvSpPr>
            <p:nvPr/>
          </p:nvSpPr>
          <p:spPr bwMode="auto">
            <a:xfrm>
              <a:off x="3334" y="2445"/>
              <a:ext cx="8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F</a:t>
              </a:r>
              <a:r>
                <a:rPr lang="en-US" altLang="zh-CN" baseline="-25000"/>
                <a:t>7</a:t>
              </a:r>
              <a:r>
                <a:rPr lang="en-US" altLang="zh-CN"/>
                <a:t>~F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107558" name="Text Box 44"/>
            <p:cNvSpPr txBox="1">
              <a:spLocks noChangeArrowheads="1"/>
            </p:cNvSpPr>
            <p:nvPr/>
          </p:nvSpPr>
          <p:spPr bwMode="auto">
            <a:xfrm>
              <a:off x="1973" y="2423"/>
              <a:ext cx="8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F</a:t>
              </a:r>
              <a:r>
                <a:rPr lang="en-US" altLang="zh-CN" baseline="-25000"/>
                <a:t>11</a:t>
              </a:r>
              <a:r>
                <a:rPr lang="en-US" altLang="zh-CN"/>
                <a:t>~F</a:t>
              </a:r>
              <a:r>
                <a:rPr lang="en-US" altLang="zh-CN" baseline="-25000"/>
                <a:t>8</a:t>
              </a:r>
            </a:p>
          </p:txBody>
        </p:sp>
        <p:sp>
          <p:nvSpPr>
            <p:cNvPr id="107559" name="Text Box 45"/>
            <p:cNvSpPr txBox="1">
              <a:spLocks noChangeArrowheads="1"/>
            </p:cNvSpPr>
            <p:nvPr/>
          </p:nvSpPr>
          <p:spPr bwMode="auto">
            <a:xfrm>
              <a:off x="635" y="2445"/>
              <a:ext cx="862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F</a:t>
              </a:r>
              <a:r>
                <a:rPr lang="en-US" altLang="zh-CN" baseline="-25000"/>
                <a:t>15</a:t>
              </a:r>
              <a:r>
                <a:rPr lang="en-US" altLang="zh-CN"/>
                <a:t>~F</a:t>
              </a:r>
              <a:r>
                <a:rPr lang="en-US" altLang="zh-CN" baseline="-25000"/>
                <a:t>12</a:t>
              </a:r>
            </a:p>
          </p:txBody>
        </p:sp>
        <p:sp>
          <p:nvSpPr>
            <p:cNvPr id="107560" name="Line 53"/>
            <p:cNvSpPr>
              <a:spLocks noChangeShapeType="1"/>
            </p:cNvSpPr>
            <p:nvPr/>
          </p:nvSpPr>
          <p:spPr bwMode="auto">
            <a:xfrm flipH="1">
              <a:off x="2653" y="327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1" name="Line 56"/>
            <p:cNvSpPr>
              <a:spLocks noChangeShapeType="1"/>
            </p:cNvSpPr>
            <p:nvPr/>
          </p:nvSpPr>
          <p:spPr bwMode="auto">
            <a:xfrm flipH="1">
              <a:off x="3991" y="327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2" name="Line 57"/>
            <p:cNvSpPr>
              <a:spLocks noChangeShapeType="1"/>
            </p:cNvSpPr>
            <p:nvPr/>
          </p:nvSpPr>
          <p:spPr bwMode="auto">
            <a:xfrm flipV="1">
              <a:off x="1746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3" name="Line 58"/>
            <p:cNvSpPr>
              <a:spLocks noChangeShapeType="1"/>
            </p:cNvSpPr>
            <p:nvPr/>
          </p:nvSpPr>
          <p:spPr bwMode="auto">
            <a:xfrm flipV="1">
              <a:off x="1927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4" name="Line 59"/>
            <p:cNvSpPr>
              <a:spLocks noChangeShapeType="1"/>
            </p:cNvSpPr>
            <p:nvPr/>
          </p:nvSpPr>
          <p:spPr bwMode="auto">
            <a:xfrm flipV="1">
              <a:off x="2109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5" name="Line 60"/>
            <p:cNvSpPr>
              <a:spLocks noChangeShapeType="1"/>
            </p:cNvSpPr>
            <p:nvPr/>
          </p:nvSpPr>
          <p:spPr bwMode="auto">
            <a:xfrm flipV="1">
              <a:off x="2267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6" name="Line 61"/>
            <p:cNvSpPr>
              <a:spLocks noChangeShapeType="1"/>
            </p:cNvSpPr>
            <p:nvPr/>
          </p:nvSpPr>
          <p:spPr bwMode="auto">
            <a:xfrm flipV="1">
              <a:off x="2426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7" name="Line 62"/>
            <p:cNvSpPr>
              <a:spLocks noChangeShapeType="1"/>
            </p:cNvSpPr>
            <p:nvPr/>
          </p:nvSpPr>
          <p:spPr bwMode="auto">
            <a:xfrm flipV="1">
              <a:off x="2585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8" name="Line 63"/>
            <p:cNvSpPr>
              <a:spLocks noChangeShapeType="1"/>
            </p:cNvSpPr>
            <p:nvPr/>
          </p:nvSpPr>
          <p:spPr bwMode="auto">
            <a:xfrm flipV="1">
              <a:off x="3084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9" name="Line 64"/>
            <p:cNvSpPr>
              <a:spLocks noChangeShapeType="1"/>
            </p:cNvSpPr>
            <p:nvPr/>
          </p:nvSpPr>
          <p:spPr bwMode="auto">
            <a:xfrm flipV="1">
              <a:off x="3265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0" name="Line 65"/>
            <p:cNvSpPr>
              <a:spLocks noChangeShapeType="1"/>
            </p:cNvSpPr>
            <p:nvPr/>
          </p:nvSpPr>
          <p:spPr bwMode="auto">
            <a:xfrm flipV="1">
              <a:off x="3447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1" name="Line 66"/>
            <p:cNvSpPr>
              <a:spLocks noChangeShapeType="1"/>
            </p:cNvSpPr>
            <p:nvPr/>
          </p:nvSpPr>
          <p:spPr bwMode="auto">
            <a:xfrm flipV="1">
              <a:off x="3605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2" name="Line 67"/>
            <p:cNvSpPr>
              <a:spLocks noChangeShapeType="1"/>
            </p:cNvSpPr>
            <p:nvPr/>
          </p:nvSpPr>
          <p:spPr bwMode="auto">
            <a:xfrm flipV="1">
              <a:off x="3764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3" name="Line 68"/>
            <p:cNvSpPr>
              <a:spLocks noChangeShapeType="1"/>
            </p:cNvSpPr>
            <p:nvPr/>
          </p:nvSpPr>
          <p:spPr bwMode="auto">
            <a:xfrm flipV="1">
              <a:off x="3923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4" name="Line 69"/>
            <p:cNvSpPr>
              <a:spLocks noChangeShapeType="1"/>
            </p:cNvSpPr>
            <p:nvPr/>
          </p:nvSpPr>
          <p:spPr bwMode="auto">
            <a:xfrm flipV="1">
              <a:off x="4422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5" name="Line 70"/>
            <p:cNvSpPr>
              <a:spLocks noChangeShapeType="1"/>
            </p:cNvSpPr>
            <p:nvPr/>
          </p:nvSpPr>
          <p:spPr bwMode="auto">
            <a:xfrm flipV="1">
              <a:off x="4603" y="1888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6" name="Line 71"/>
            <p:cNvSpPr>
              <a:spLocks noChangeShapeType="1"/>
            </p:cNvSpPr>
            <p:nvPr/>
          </p:nvSpPr>
          <p:spPr bwMode="auto">
            <a:xfrm flipV="1">
              <a:off x="4785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7" name="Line 72"/>
            <p:cNvSpPr>
              <a:spLocks noChangeShapeType="1"/>
            </p:cNvSpPr>
            <p:nvPr/>
          </p:nvSpPr>
          <p:spPr bwMode="auto">
            <a:xfrm flipV="1">
              <a:off x="4943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8" name="Line 73"/>
            <p:cNvSpPr>
              <a:spLocks noChangeShapeType="1"/>
            </p:cNvSpPr>
            <p:nvPr/>
          </p:nvSpPr>
          <p:spPr bwMode="auto">
            <a:xfrm flipV="1">
              <a:off x="5102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9" name="Line 74"/>
            <p:cNvSpPr>
              <a:spLocks noChangeShapeType="1"/>
            </p:cNvSpPr>
            <p:nvPr/>
          </p:nvSpPr>
          <p:spPr bwMode="auto">
            <a:xfrm flipV="1">
              <a:off x="5261" y="281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0" name="Line 75"/>
            <p:cNvSpPr>
              <a:spLocks noChangeShapeType="1"/>
            </p:cNvSpPr>
            <p:nvPr/>
          </p:nvSpPr>
          <p:spPr bwMode="auto">
            <a:xfrm flipV="1">
              <a:off x="914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1" name="Line 76"/>
            <p:cNvSpPr>
              <a:spLocks noChangeShapeType="1"/>
            </p:cNvSpPr>
            <p:nvPr/>
          </p:nvSpPr>
          <p:spPr bwMode="auto">
            <a:xfrm flipV="1">
              <a:off x="1016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2" name="Line 77"/>
            <p:cNvSpPr>
              <a:spLocks noChangeShapeType="1"/>
            </p:cNvSpPr>
            <p:nvPr/>
          </p:nvSpPr>
          <p:spPr bwMode="auto">
            <a:xfrm flipV="1">
              <a:off x="1118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3" name="Line 78"/>
            <p:cNvSpPr>
              <a:spLocks noChangeShapeType="1"/>
            </p:cNvSpPr>
            <p:nvPr/>
          </p:nvSpPr>
          <p:spPr bwMode="auto">
            <a:xfrm flipV="1">
              <a:off x="1220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4" name="Line 79"/>
            <p:cNvSpPr>
              <a:spLocks noChangeShapeType="1"/>
            </p:cNvSpPr>
            <p:nvPr/>
          </p:nvSpPr>
          <p:spPr bwMode="auto">
            <a:xfrm flipV="1">
              <a:off x="1741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5" name="Line 80"/>
            <p:cNvSpPr>
              <a:spLocks noChangeShapeType="1"/>
            </p:cNvSpPr>
            <p:nvPr/>
          </p:nvSpPr>
          <p:spPr bwMode="auto">
            <a:xfrm flipV="1">
              <a:off x="1843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6" name="Line 81"/>
            <p:cNvSpPr>
              <a:spLocks noChangeShapeType="1"/>
            </p:cNvSpPr>
            <p:nvPr/>
          </p:nvSpPr>
          <p:spPr bwMode="auto">
            <a:xfrm flipV="1">
              <a:off x="1945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7" name="Line 82"/>
            <p:cNvSpPr>
              <a:spLocks noChangeShapeType="1"/>
            </p:cNvSpPr>
            <p:nvPr/>
          </p:nvSpPr>
          <p:spPr bwMode="auto">
            <a:xfrm flipV="1">
              <a:off x="2047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8" name="Line 83"/>
            <p:cNvSpPr>
              <a:spLocks noChangeShapeType="1"/>
            </p:cNvSpPr>
            <p:nvPr/>
          </p:nvSpPr>
          <p:spPr bwMode="auto">
            <a:xfrm flipV="1">
              <a:off x="2244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9" name="Line 84"/>
            <p:cNvSpPr>
              <a:spLocks noChangeShapeType="1"/>
            </p:cNvSpPr>
            <p:nvPr/>
          </p:nvSpPr>
          <p:spPr bwMode="auto">
            <a:xfrm flipV="1">
              <a:off x="2346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0" name="Line 85"/>
            <p:cNvSpPr>
              <a:spLocks noChangeShapeType="1"/>
            </p:cNvSpPr>
            <p:nvPr/>
          </p:nvSpPr>
          <p:spPr bwMode="auto">
            <a:xfrm flipV="1">
              <a:off x="2448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1" name="Line 86"/>
            <p:cNvSpPr>
              <a:spLocks noChangeShapeType="1"/>
            </p:cNvSpPr>
            <p:nvPr/>
          </p:nvSpPr>
          <p:spPr bwMode="auto">
            <a:xfrm flipV="1">
              <a:off x="2550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2" name="Line 87"/>
            <p:cNvSpPr>
              <a:spLocks noChangeShapeType="1"/>
            </p:cNvSpPr>
            <p:nvPr/>
          </p:nvSpPr>
          <p:spPr bwMode="auto">
            <a:xfrm flipV="1">
              <a:off x="3091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3" name="Line 88"/>
            <p:cNvSpPr>
              <a:spLocks noChangeShapeType="1"/>
            </p:cNvSpPr>
            <p:nvPr/>
          </p:nvSpPr>
          <p:spPr bwMode="auto">
            <a:xfrm flipV="1">
              <a:off x="3193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4" name="Line 89"/>
            <p:cNvSpPr>
              <a:spLocks noChangeShapeType="1"/>
            </p:cNvSpPr>
            <p:nvPr/>
          </p:nvSpPr>
          <p:spPr bwMode="auto">
            <a:xfrm flipV="1">
              <a:off x="3295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5" name="Line 90"/>
            <p:cNvSpPr>
              <a:spLocks noChangeShapeType="1"/>
            </p:cNvSpPr>
            <p:nvPr/>
          </p:nvSpPr>
          <p:spPr bwMode="auto">
            <a:xfrm flipV="1">
              <a:off x="3397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6" name="Line 91"/>
            <p:cNvSpPr>
              <a:spLocks noChangeShapeType="1"/>
            </p:cNvSpPr>
            <p:nvPr/>
          </p:nvSpPr>
          <p:spPr bwMode="auto">
            <a:xfrm flipV="1">
              <a:off x="3594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7" name="Line 92"/>
            <p:cNvSpPr>
              <a:spLocks noChangeShapeType="1"/>
            </p:cNvSpPr>
            <p:nvPr/>
          </p:nvSpPr>
          <p:spPr bwMode="auto">
            <a:xfrm flipV="1">
              <a:off x="3696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8" name="Line 93"/>
            <p:cNvSpPr>
              <a:spLocks noChangeShapeType="1"/>
            </p:cNvSpPr>
            <p:nvPr/>
          </p:nvSpPr>
          <p:spPr bwMode="auto">
            <a:xfrm flipV="1">
              <a:off x="3798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9" name="Line 94"/>
            <p:cNvSpPr>
              <a:spLocks noChangeShapeType="1"/>
            </p:cNvSpPr>
            <p:nvPr/>
          </p:nvSpPr>
          <p:spPr bwMode="auto">
            <a:xfrm flipV="1">
              <a:off x="3900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0" name="Line 95"/>
            <p:cNvSpPr>
              <a:spLocks noChangeShapeType="1"/>
            </p:cNvSpPr>
            <p:nvPr/>
          </p:nvSpPr>
          <p:spPr bwMode="auto">
            <a:xfrm flipV="1">
              <a:off x="4421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1" name="Line 96"/>
            <p:cNvSpPr>
              <a:spLocks noChangeShapeType="1"/>
            </p:cNvSpPr>
            <p:nvPr/>
          </p:nvSpPr>
          <p:spPr bwMode="auto">
            <a:xfrm flipV="1">
              <a:off x="4523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2" name="Line 97"/>
            <p:cNvSpPr>
              <a:spLocks noChangeShapeType="1"/>
            </p:cNvSpPr>
            <p:nvPr/>
          </p:nvSpPr>
          <p:spPr bwMode="auto">
            <a:xfrm flipV="1">
              <a:off x="4625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3" name="Line 98"/>
            <p:cNvSpPr>
              <a:spLocks noChangeShapeType="1"/>
            </p:cNvSpPr>
            <p:nvPr/>
          </p:nvSpPr>
          <p:spPr bwMode="auto">
            <a:xfrm flipV="1">
              <a:off x="4727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4" name="Line 99"/>
            <p:cNvSpPr>
              <a:spLocks noChangeShapeType="1"/>
            </p:cNvSpPr>
            <p:nvPr/>
          </p:nvSpPr>
          <p:spPr bwMode="auto">
            <a:xfrm flipV="1">
              <a:off x="4924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5" name="Line 100"/>
            <p:cNvSpPr>
              <a:spLocks noChangeShapeType="1"/>
            </p:cNvSpPr>
            <p:nvPr/>
          </p:nvSpPr>
          <p:spPr bwMode="auto">
            <a:xfrm flipV="1">
              <a:off x="5026" y="352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6" name="Line 101"/>
            <p:cNvSpPr>
              <a:spLocks noChangeShapeType="1"/>
            </p:cNvSpPr>
            <p:nvPr/>
          </p:nvSpPr>
          <p:spPr bwMode="auto">
            <a:xfrm flipV="1">
              <a:off x="5128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7" name="Line 102"/>
            <p:cNvSpPr>
              <a:spLocks noChangeShapeType="1"/>
            </p:cNvSpPr>
            <p:nvPr/>
          </p:nvSpPr>
          <p:spPr bwMode="auto">
            <a:xfrm flipV="1">
              <a:off x="5230" y="3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8" name="Line 103"/>
            <p:cNvSpPr>
              <a:spLocks noChangeShapeType="1"/>
            </p:cNvSpPr>
            <p:nvPr/>
          </p:nvSpPr>
          <p:spPr bwMode="auto">
            <a:xfrm flipH="1">
              <a:off x="5329" y="3294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9" name="Text Box 105"/>
            <p:cNvSpPr txBox="1">
              <a:spLocks noChangeArrowheads="1"/>
            </p:cNvSpPr>
            <p:nvPr/>
          </p:nvSpPr>
          <p:spPr bwMode="auto">
            <a:xfrm>
              <a:off x="5284" y="3029"/>
              <a:ext cx="38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</a:rPr>
                <a:t>C</a:t>
              </a:r>
              <a:r>
                <a:rPr lang="en-US" altLang="zh-CN" sz="2400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7610" name="Text Box 108"/>
            <p:cNvSpPr txBox="1">
              <a:spLocks noChangeArrowheads="1"/>
            </p:cNvSpPr>
            <p:nvPr/>
          </p:nvSpPr>
          <p:spPr bwMode="auto">
            <a:xfrm>
              <a:off x="136" y="1865"/>
              <a:ext cx="51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latin typeface="黑体" pitchFamily="49" charset="-122"/>
                </a:rPr>
                <a:t>G</a:t>
              </a:r>
              <a:r>
                <a:rPr lang="en-US" altLang="zh-CN" baseline="-25000">
                  <a:latin typeface="黑体" pitchFamily="49" charset="-122"/>
                </a:rPr>
                <a:t>3</a:t>
              </a:r>
              <a:r>
                <a:rPr lang="en-US" altLang="zh-CN">
                  <a:latin typeface="黑体" pitchFamily="49" charset="-122"/>
                </a:rPr>
                <a:t>  P</a:t>
              </a:r>
              <a:r>
                <a:rPr lang="en-US" altLang="zh-CN" baseline="-25000">
                  <a:latin typeface="黑体" pitchFamily="49" charset="-122"/>
                </a:rPr>
                <a:t>3        </a:t>
              </a:r>
              <a:r>
                <a:rPr lang="en-US" altLang="zh-CN" sz="1800" baseline="-25000">
                  <a:latin typeface="黑体" pitchFamily="49" charset="-122"/>
                </a:rPr>
                <a:t>  </a:t>
              </a:r>
              <a:r>
                <a:rPr lang="en-US" altLang="zh-CN">
                  <a:latin typeface="黑体" pitchFamily="49" charset="-122"/>
                </a:rPr>
                <a:t>G</a:t>
              </a:r>
              <a:r>
                <a:rPr lang="en-US" altLang="zh-CN" baseline="-25000">
                  <a:latin typeface="黑体" pitchFamily="49" charset="-122"/>
                </a:rPr>
                <a:t>2</a:t>
              </a:r>
              <a:r>
                <a:rPr lang="en-US" altLang="zh-CN">
                  <a:latin typeface="黑体" pitchFamily="49" charset="-122"/>
                </a:rPr>
                <a:t>   P</a:t>
              </a:r>
              <a:r>
                <a:rPr lang="en-US" altLang="zh-CN" baseline="-25000">
                  <a:latin typeface="黑体" pitchFamily="49" charset="-122"/>
                </a:rPr>
                <a:t>2</a:t>
              </a:r>
              <a:r>
                <a:rPr lang="en-US" altLang="zh-CN">
                  <a:latin typeface="黑体" pitchFamily="49" charset="-122"/>
                </a:rPr>
                <a:t>     </a:t>
              </a:r>
              <a:r>
                <a:rPr lang="en-US" altLang="zh-CN" sz="1600">
                  <a:latin typeface="黑体" pitchFamily="49" charset="-122"/>
                </a:rPr>
                <a:t> </a:t>
              </a:r>
              <a:r>
                <a:rPr lang="en-US" altLang="zh-CN">
                  <a:latin typeface="黑体" pitchFamily="49" charset="-122"/>
                </a:rPr>
                <a:t>G</a:t>
              </a:r>
              <a:r>
                <a:rPr lang="en-US" altLang="zh-CN" baseline="-25000">
                  <a:latin typeface="黑体" pitchFamily="49" charset="-122"/>
                </a:rPr>
                <a:t>1</a:t>
              </a:r>
              <a:r>
                <a:rPr lang="en-US" altLang="zh-CN">
                  <a:latin typeface="黑体" pitchFamily="49" charset="-122"/>
                </a:rPr>
                <a:t>  P</a:t>
              </a:r>
              <a:r>
                <a:rPr lang="en-US" altLang="zh-CN" baseline="-25000">
                  <a:latin typeface="黑体" pitchFamily="49" charset="-122"/>
                </a:rPr>
                <a:t>1</a:t>
              </a:r>
              <a:r>
                <a:rPr lang="en-US" altLang="zh-CN">
                  <a:latin typeface="黑体" pitchFamily="49" charset="-122"/>
                </a:rPr>
                <a:t>     </a:t>
              </a:r>
              <a:r>
                <a:rPr lang="en-US" altLang="zh-CN" sz="1600">
                  <a:latin typeface="黑体" pitchFamily="49" charset="-122"/>
                </a:rPr>
                <a:t> </a:t>
              </a:r>
              <a:r>
                <a:rPr lang="en-US" altLang="zh-CN">
                  <a:latin typeface="黑体" pitchFamily="49" charset="-122"/>
                </a:rPr>
                <a:t> G</a:t>
              </a:r>
              <a:r>
                <a:rPr lang="en-US" altLang="zh-CN" baseline="-25000">
                  <a:latin typeface="黑体" pitchFamily="49" charset="-122"/>
                </a:rPr>
                <a:t>0</a:t>
              </a:r>
              <a:r>
                <a:rPr lang="en-US" altLang="zh-CN">
                  <a:latin typeface="黑体" pitchFamily="49" charset="-122"/>
                </a:rPr>
                <a:t>  P</a:t>
              </a:r>
              <a:r>
                <a:rPr lang="en-US" altLang="zh-CN" baseline="-25000">
                  <a:latin typeface="黑体" pitchFamily="49" charset="-122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2.6.3 </a:t>
            </a:r>
            <a:r>
              <a:rPr lang="zh-CN" altLang="en-US" smtClean="0"/>
              <a:t>定点运算器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15000"/>
              </a:spcBef>
              <a:buSzTx/>
              <a:buFont typeface="Wingdings" pitchFamily="2" charset="2"/>
              <a:buNone/>
            </a:pPr>
            <a:r>
              <a:rPr lang="en-US" altLang="zh-CN" smtClean="0">
                <a:solidFill>
                  <a:srgbClr val="0033CC"/>
                </a:solidFill>
                <a:cs typeface="Times New Roman" pitchFamily="18" charset="0"/>
              </a:rPr>
              <a:t>1. </a:t>
            </a:r>
            <a:r>
              <a:rPr lang="zh-CN" altLang="en-US" smtClean="0">
                <a:solidFill>
                  <a:srgbClr val="0033CC"/>
                </a:solidFill>
                <a:cs typeface="Times New Roman" pitchFamily="18" charset="0"/>
              </a:rPr>
              <a:t>运算器的基本组成</a:t>
            </a:r>
          </a:p>
          <a:p>
            <a:pPr algn="just">
              <a:spcBef>
                <a:spcPct val="15000"/>
              </a:spcBef>
              <a:buSzTx/>
            </a:pPr>
            <a:r>
              <a:rPr lang="zh-CN" altLang="en-US" smtClean="0">
                <a:cs typeface="Times New Roman" pitchFamily="18" charset="0"/>
              </a:rPr>
              <a:t>基本的运算器包含以下几个部分：</a:t>
            </a:r>
          </a:p>
          <a:p>
            <a:pPr lvl="1" algn="just">
              <a:spcBef>
                <a:spcPct val="15000"/>
              </a:spcBef>
              <a:buSzTx/>
            </a:pPr>
            <a:r>
              <a:rPr lang="zh-CN" altLang="en-US" smtClean="0">
                <a:cs typeface="Times New Roman" pitchFamily="18" charset="0"/>
              </a:rPr>
              <a:t>实现基本算术逻辑运算功能的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ALU</a:t>
            </a:r>
          </a:p>
          <a:p>
            <a:pPr lvl="1" algn="just">
              <a:spcBef>
                <a:spcPct val="15000"/>
              </a:spcBef>
              <a:buSzTx/>
            </a:pPr>
            <a:r>
              <a:rPr lang="zh-CN" altLang="en-US" smtClean="0">
                <a:cs typeface="Times New Roman" pitchFamily="18" charset="0"/>
              </a:rPr>
              <a:t>提供操作数与暂存结果的</a:t>
            </a:r>
            <a:r>
              <a:rPr lang="zh-CN" altLang="en-US" smtClean="0">
                <a:solidFill>
                  <a:srgbClr val="FF0000"/>
                </a:solidFill>
                <a:cs typeface="Times New Roman" pitchFamily="18" charset="0"/>
              </a:rPr>
              <a:t>寄存器组</a:t>
            </a:r>
            <a:r>
              <a:rPr lang="en-US" altLang="zh-CN" smtClean="0">
                <a:cs typeface="Times New Roman" pitchFamily="18" charset="0"/>
              </a:rPr>
              <a:t>(</a:t>
            </a:r>
            <a:r>
              <a:rPr lang="zh-CN" altLang="en-US" smtClean="0"/>
              <a:t>累加寄存器、数据缓冲寄存器、锁存器、暂存器等）</a:t>
            </a:r>
            <a:endParaRPr lang="zh-CN" altLang="en-US" smtClean="0">
              <a:cs typeface="Times New Roman" pitchFamily="18" charset="0"/>
            </a:endParaRPr>
          </a:p>
          <a:p>
            <a:pPr lvl="1" algn="just">
              <a:spcBef>
                <a:spcPct val="15000"/>
              </a:spcBef>
              <a:buSzTx/>
            </a:pPr>
            <a:r>
              <a:rPr lang="zh-CN" altLang="en-US" smtClean="0">
                <a:cs typeface="Times New Roman" pitchFamily="18" charset="0"/>
              </a:rPr>
              <a:t>有关的</a:t>
            </a:r>
            <a:r>
              <a:rPr lang="zh-CN" altLang="en-US" smtClean="0">
                <a:solidFill>
                  <a:srgbClr val="FF0000"/>
                </a:solidFill>
                <a:cs typeface="Times New Roman" pitchFamily="18" charset="0"/>
              </a:rPr>
              <a:t>判别逻辑和控制电路</a:t>
            </a:r>
            <a:r>
              <a:rPr lang="zh-CN" altLang="en-US" smtClean="0">
                <a:cs typeface="Times New Roman" pitchFamily="18" charset="0"/>
              </a:rPr>
              <a:t>（多路选通器、</a:t>
            </a:r>
            <a:r>
              <a:rPr lang="zh-CN" altLang="en-US" smtClean="0"/>
              <a:t>状态条件寄存器、移位电路、计数器等）</a:t>
            </a:r>
            <a:endParaRPr lang="zh-CN" altLang="en-US" smtClean="0">
              <a:cs typeface="Times New Roman" pitchFamily="18" charset="0"/>
            </a:endParaRPr>
          </a:p>
          <a:p>
            <a:pPr algn="just">
              <a:spcBef>
                <a:spcPct val="15000"/>
              </a:spcBef>
              <a:buSzTx/>
            </a:pPr>
            <a:r>
              <a:rPr lang="zh-CN" altLang="en-US" smtClean="0">
                <a:cs typeface="Times New Roman" pitchFamily="18" charset="0"/>
              </a:rPr>
              <a:t>运算器内的各功能模块之间的连接也广泛采用总线结构，这个总线称为</a:t>
            </a:r>
            <a:r>
              <a:rPr lang="zh-CN" altLang="en-US" smtClean="0">
                <a:solidFill>
                  <a:srgbClr val="FF0000"/>
                </a:solidFill>
                <a:cs typeface="Times New Roman" pitchFamily="18" charset="0"/>
              </a:rPr>
              <a:t>运算器的内部总线</a:t>
            </a:r>
            <a:r>
              <a:rPr lang="zh-CN" altLang="en-US" smtClean="0">
                <a:cs typeface="Times New Roman" pitchFamily="18" charset="0"/>
              </a:rPr>
              <a:t>，</a:t>
            </a:r>
            <a:r>
              <a:rPr lang="en-US" altLang="zh-CN" smtClean="0">
                <a:cs typeface="Times New Roman" pitchFamily="18" charset="0"/>
              </a:rPr>
              <a:t>ALU</a:t>
            </a:r>
            <a:r>
              <a:rPr lang="zh-CN" altLang="en-US" smtClean="0">
                <a:cs typeface="Times New Roman" pitchFamily="18" charset="0"/>
              </a:rPr>
              <a:t>和各寄存器都挂在上面。</a:t>
            </a:r>
          </a:p>
          <a:p>
            <a:pPr algn="just">
              <a:spcBef>
                <a:spcPct val="15000"/>
              </a:spcBef>
              <a:buSzTx/>
            </a:pPr>
            <a:r>
              <a:rPr lang="zh-CN" altLang="en-US" smtClean="0">
                <a:cs typeface="Times New Roman" pitchFamily="18" charset="0"/>
              </a:rPr>
              <a:t>运算器的内部总线是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CPU</a:t>
            </a:r>
            <a:r>
              <a:rPr lang="zh-CN" altLang="en-US" smtClean="0">
                <a:solidFill>
                  <a:srgbClr val="FF0000"/>
                </a:solidFill>
                <a:cs typeface="Times New Roman" pitchFamily="18" charset="0"/>
              </a:rPr>
              <a:t>的内部数据通路</a:t>
            </a:r>
            <a:r>
              <a:rPr lang="zh-CN" altLang="en-US" smtClean="0">
                <a:cs typeface="Times New Roman" pitchFamily="18" charset="0"/>
              </a:rPr>
              <a:t>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40450" y="2205038"/>
            <a:ext cx="1958975" cy="2447925"/>
            <a:chOff x="1737" y="2704"/>
            <a:chExt cx="1234" cy="1542"/>
          </a:xfrm>
        </p:grpSpPr>
        <p:sp>
          <p:nvSpPr>
            <p:cNvPr id="109603" name="AutoShape 3"/>
            <p:cNvSpPr>
              <a:spLocks noChangeArrowheads="1"/>
            </p:cNvSpPr>
            <p:nvPr/>
          </p:nvSpPr>
          <p:spPr bwMode="auto">
            <a:xfrm>
              <a:off x="1747" y="2704"/>
              <a:ext cx="1224" cy="1542"/>
            </a:xfrm>
            <a:prstGeom prst="cube">
              <a:avLst>
                <a:gd name="adj" fmla="val 9671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4" name="Rectangle 4"/>
            <p:cNvSpPr>
              <a:spLocks noChangeArrowheads="1"/>
            </p:cNvSpPr>
            <p:nvPr/>
          </p:nvSpPr>
          <p:spPr bwMode="auto">
            <a:xfrm>
              <a:off x="1973" y="2827"/>
              <a:ext cx="862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/>
              <a:r>
                <a:rPr lang="en-US" altLang="zh-CN" sz="1800">
                  <a:latin typeface="黑体" pitchFamily="49" charset="-122"/>
                </a:rPr>
                <a:t>CLA</a:t>
              </a:r>
            </a:p>
          </p:txBody>
        </p:sp>
        <p:sp>
          <p:nvSpPr>
            <p:cNvPr id="109605" name="Rectangle 5"/>
            <p:cNvSpPr>
              <a:spLocks noChangeArrowheads="1"/>
            </p:cNvSpPr>
            <p:nvPr/>
          </p:nvSpPr>
          <p:spPr bwMode="auto">
            <a:xfrm>
              <a:off x="1973" y="2985"/>
              <a:ext cx="862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/>
              <a:r>
                <a:rPr lang="en-US" altLang="zh-CN" sz="1800">
                  <a:latin typeface="黑体" pitchFamily="49" charset="-122"/>
                </a:rPr>
                <a:t>ADD   30</a:t>
              </a:r>
            </a:p>
          </p:txBody>
        </p:sp>
        <p:sp>
          <p:nvSpPr>
            <p:cNvPr id="109606" name="Rectangle 6"/>
            <p:cNvSpPr>
              <a:spLocks noChangeArrowheads="1"/>
            </p:cNvSpPr>
            <p:nvPr/>
          </p:nvSpPr>
          <p:spPr bwMode="auto">
            <a:xfrm>
              <a:off x="1973" y="3142"/>
              <a:ext cx="862" cy="158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/>
              <a:r>
                <a:rPr lang="en-US" altLang="zh-CN" sz="1800">
                  <a:latin typeface="黑体" pitchFamily="49" charset="-122"/>
                </a:rPr>
                <a:t>STA   40</a:t>
              </a:r>
            </a:p>
          </p:txBody>
        </p:sp>
        <p:sp>
          <p:nvSpPr>
            <p:cNvPr id="109607" name="Rectangle 7"/>
            <p:cNvSpPr>
              <a:spLocks noChangeArrowheads="1"/>
            </p:cNvSpPr>
            <p:nvPr/>
          </p:nvSpPr>
          <p:spPr bwMode="auto">
            <a:xfrm>
              <a:off x="1973" y="3300"/>
              <a:ext cx="862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/>
              <a:r>
                <a:rPr lang="en-US" altLang="zh-CN" sz="1800">
                  <a:latin typeface="黑体" pitchFamily="49" charset="-122"/>
                </a:rPr>
                <a:t>NOP</a:t>
              </a:r>
            </a:p>
          </p:txBody>
        </p:sp>
        <p:sp>
          <p:nvSpPr>
            <p:cNvPr id="109608" name="Rectangle 8"/>
            <p:cNvSpPr>
              <a:spLocks noChangeArrowheads="1"/>
            </p:cNvSpPr>
            <p:nvPr/>
          </p:nvSpPr>
          <p:spPr bwMode="auto">
            <a:xfrm>
              <a:off x="1973" y="3458"/>
              <a:ext cx="862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/>
              <a:r>
                <a:rPr lang="en-US" altLang="zh-CN" sz="1800">
                  <a:latin typeface="黑体" pitchFamily="49" charset="-122"/>
                </a:rPr>
                <a:t>JMP   21</a:t>
              </a:r>
            </a:p>
          </p:txBody>
        </p:sp>
        <p:sp>
          <p:nvSpPr>
            <p:cNvPr id="109609" name="Rectangle 9"/>
            <p:cNvSpPr>
              <a:spLocks noChangeArrowheads="1"/>
            </p:cNvSpPr>
            <p:nvPr/>
          </p:nvSpPr>
          <p:spPr bwMode="auto">
            <a:xfrm>
              <a:off x="1973" y="3615"/>
              <a:ext cx="862" cy="158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r>
                <a:rPr lang="en-US" altLang="zh-CN" sz="1800">
                  <a:latin typeface="Arial" pitchFamily="34" charset="0"/>
                </a:rPr>
                <a:t>…</a:t>
              </a:r>
              <a:endParaRPr lang="en-US" altLang="zh-CN" sz="1800">
                <a:latin typeface="黑体" pitchFamily="49" charset="-122"/>
              </a:endParaRPr>
            </a:p>
          </p:txBody>
        </p:sp>
        <p:sp>
          <p:nvSpPr>
            <p:cNvPr id="109610" name="Rectangle 10"/>
            <p:cNvSpPr>
              <a:spLocks noChangeArrowheads="1"/>
            </p:cNvSpPr>
            <p:nvPr/>
          </p:nvSpPr>
          <p:spPr bwMode="auto">
            <a:xfrm>
              <a:off x="1973" y="3774"/>
              <a:ext cx="862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/>
              <a:r>
                <a:rPr lang="en-US" altLang="zh-CN" sz="1800">
                  <a:latin typeface="黑体" pitchFamily="49" charset="-122"/>
                </a:rPr>
                <a:t>000   006</a:t>
              </a:r>
            </a:p>
          </p:txBody>
        </p:sp>
        <p:sp>
          <p:nvSpPr>
            <p:cNvPr id="109611" name="Rectangle 11"/>
            <p:cNvSpPr>
              <a:spLocks noChangeArrowheads="1"/>
            </p:cNvSpPr>
            <p:nvPr/>
          </p:nvSpPr>
          <p:spPr bwMode="auto">
            <a:xfrm>
              <a:off x="1973" y="3931"/>
              <a:ext cx="862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r>
                <a:rPr lang="en-US" altLang="zh-CN" sz="1800">
                  <a:latin typeface="Arial" pitchFamily="34" charset="0"/>
                </a:rPr>
                <a:t>…</a:t>
              </a:r>
              <a:endParaRPr lang="en-US" altLang="zh-CN" sz="1800">
                <a:latin typeface="黑体" pitchFamily="49" charset="-122"/>
              </a:endParaRPr>
            </a:p>
          </p:txBody>
        </p:sp>
        <p:sp>
          <p:nvSpPr>
            <p:cNvPr id="109612" name="Rectangle 12"/>
            <p:cNvSpPr>
              <a:spLocks noChangeArrowheads="1"/>
            </p:cNvSpPr>
            <p:nvPr/>
          </p:nvSpPr>
          <p:spPr bwMode="auto">
            <a:xfrm>
              <a:off x="1973" y="4088"/>
              <a:ext cx="862" cy="158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/>
              <a:r>
                <a:rPr lang="en-US" altLang="zh-CN" sz="1800">
                  <a:latin typeface="黑体" pitchFamily="49" charset="-122"/>
                </a:rPr>
                <a:t>000   004</a:t>
              </a:r>
            </a:p>
          </p:txBody>
        </p:sp>
        <p:sp>
          <p:nvSpPr>
            <p:cNvPr id="109613" name="Rectangle 13"/>
            <p:cNvSpPr>
              <a:spLocks noChangeArrowheads="1"/>
            </p:cNvSpPr>
            <p:nvPr/>
          </p:nvSpPr>
          <p:spPr bwMode="auto">
            <a:xfrm>
              <a:off x="1737" y="2827"/>
              <a:ext cx="236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latin typeface="黑体" pitchFamily="49" charset="-122"/>
                </a:rPr>
                <a:t>20</a:t>
              </a:r>
            </a:p>
          </p:txBody>
        </p:sp>
        <p:sp>
          <p:nvSpPr>
            <p:cNvPr id="109614" name="Rectangle 14"/>
            <p:cNvSpPr>
              <a:spLocks noChangeArrowheads="1"/>
            </p:cNvSpPr>
            <p:nvPr/>
          </p:nvSpPr>
          <p:spPr bwMode="auto">
            <a:xfrm>
              <a:off x="1737" y="2985"/>
              <a:ext cx="236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latin typeface="黑体" pitchFamily="49" charset="-122"/>
                </a:rPr>
                <a:t>21</a:t>
              </a:r>
            </a:p>
          </p:txBody>
        </p:sp>
        <p:sp>
          <p:nvSpPr>
            <p:cNvPr id="109615" name="Rectangle 15"/>
            <p:cNvSpPr>
              <a:spLocks noChangeArrowheads="1"/>
            </p:cNvSpPr>
            <p:nvPr/>
          </p:nvSpPr>
          <p:spPr bwMode="auto">
            <a:xfrm>
              <a:off x="1737" y="3142"/>
              <a:ext cx="236" cy="158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latin typeface="黑体" pitchFamily="49" charset="-122"/>
                </a:rPr>
                <a:t>22</a:t>
              </a:r>
            </a:p>
          </p:txBody>
        </p:sp>
        <p:sp>
          <p:nvSpPr>
            <p:cNvPr id="109616" name="Rectangle 16"/>
            <p:cNvSpPr>
              <a:spLocks noChangeArrowheads="1"/>
            </p:cNvSpPr>
            <p:nvPr/>
          </p:nvSpPr>
          <p:spPr bwMode="auto">
            <a:xfrm>
              <a:off x="1737" y="3300"/>
              <a:ext cx="236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latin typeface="黑体" pitchFamily="49" charset="-122"/>
                </a:rPr>
                <a:t>23</a:t>
              </a:r>
            </a:p>
          </p:txBody>
        </p:sp>
        <p:sp>
          <p:nvSpPr>
            <p:cNvPr id="109617" name="Rectangle 17"/>
            <p:cNvSpPr>
              <a:spLocks noChangeArrowheads="1"/>
            </p:cNvSpPr>
            <p:nvPr/>
          </p:nvSpPr>
          <p:spPr bwMode="auto">
            <a:xfrm>
              <a:off x="1737" y="3458"/>
              <a:ext cx="236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latin typeface="黑体" pitchFamily="49" charset="-122"/>
                </a:rPr>
                <a:t>24</a:t>
              </a:r>
            </a:p>
          </p:txBody>
        </p:sp>
        <p:sp>
          <p:nvSpPr>
            <p:cNvPr id="109618" name="Rectangle 18"/>
            <p:cNvSpPr>
              <a:spLocks noChangeArrowheads="1"/>
            </p:cNvSpPr>
            <p:nvPr/>
          </p:nvSpPr>
          <p:spPr bwMode="auto">
            <a:xfrm>
              <a:off x="1737" y="3615"/>
              <a:ext cx="236" cy="158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黑体" pitchFamily="49" charset="-122"/>
              </a:endParaRPr>
            </a:p>
          </p:txBody>
        </p:sp>
        <p:sp>
          <p:nvSpPr>
            <p:cNvPr id="109619" name="Rectangle 19"/>
            <p:cNvSpPr>
              <a:spLocks noChangeArrowheads="1"/>
            </p:cNvSpPr>
            <p:nvPr/>
          </p:nvSpPr>
          <p:spPr bwMode="auto">
            <a:xfrm>
              <a:off x="1737" y="3774"/>
              <a:ext cx="236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latin typeface="黑体" pitchFamily="49" charset="-122"/>
                </a:rPr>
                <a:t>30</a:t>
              </a:r>
            </a:p>
          </p:txBody>
        </p:sp>
        <p:sp>
          <p:nvSpPr>
            <p:cNvPr id="109620" name="Rectangle 20"/>
            <p:cNvSpPr>
              <a:spLocks noChangeArrowheads="1"/>
            </p:cNvSpPr>
            <p:nvPr/>
          </p:nvSpPr>
          <p:spPr bwMode="auto">
            <a:xfrm>
              <a:off x="1737" y="3931"/>
              <a:ext cx="236" cy="15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黑体" pitchFamily="49" charset="-122"/>
              </a:endParaRPr>
            </a:p>
          </p:txBody>
        </p:sp>
        <p:sp>
          <p:nvSpPr>
            <p:cNvPr id="109621" name="Rectangle 21"/>
            <p:cNvSpPr>
              <a:spLocks noChangeArrowheads="1"/>
            </p:cNvSpPr>
            <p:nvPr/>
          </p:nvSpPr>
          <p:spPr bwMode="auto">
            <a:xfrm>
              <a:off x="1737" y="4088"/>
              <a:ext cx="236" cy="158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latin typeface="黑体" pitchFamily="49" charset="-122"/>
                </a:rPr>
                <a:t>40</a:t>
              </a:r>
            </a:p>
          </p:txBody>
        </p:sp>
      </p:grpSp>
      <p:sp>
        <p:nvSpPr>
          <p:cNvPr id="109571" name="AutoShape 22"/>
          <p:cNvSpPr>
            <a:spLocks noChangeArrowheads="1"/>
          </p:cNvSpPr>
          <p:nvPr/>
        </p:nvSpPr>
        <p:spPr bwMode="auto">
          <a:xfrm>
            <a:off x="1679575" y="2062163"/>
            <a:ext cx="2879725" cy="647700"/>
          </a:xfrm>
          <a:prstGeom prst="cube">
            <a:avLst>
              <a:gd name="adj" fmla="val 25245"/>
            </a:avLst>
          </a:prstGeom>
          <a:gradFill rotWithShape="1">
            <a:gsLst>
              <a:gs pos="0">
                <a:srgbClr val="FFFFFF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>
                <a:latin typeface="黑体" pitchFamily="49" charset="-122"/>
              </a:rPr>
              <a:t>ALU</a:t>
            </a:r>
          </a:p>
        </p:txBody>
      </p:sp>
      <p:sp>
        <p:nvSpPr>
          <p:cNvPr id="109572" name="AutoShape 23"/>
          <p:cNvSpPr>
            <a:spLocks noChangeArrowheads="1"/>
          </p:cNvSpPr>
          <p:nvPr/>
        </p:nvSpPr>
        <p:spPr bwMode="auto">
          <a:xfrm rot="16200000" flipH="1">
            <a:off x="1427957" y="5047456"/>
            <a:ext cx="287338" cy="504825"/>
          </a:xfrm>
          <a:prstGeom prst="downArrow">
            <a:avLst>
              <a:gd name="adj1" fmla="val 50000"/>
              <a:gd name="adj2" fmla="val 43923"/>
            </a:avLst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3" name="AutoShape 24"/>
          <p:cNvSpPr>
            <a:spLocks noChangeArrowheads="1"/>
          </p:cNvSpPr>
          <p:nvPr/>
        </p:nvSpPr>
        <p:spPr bwMode="auto">
          <a:xfrm flipV="1">
            <a:off x="1247775" y="3716338"/>
            <a:ext cx="288925" cy="1657350"/>
          </a:xfrm>
          <a:prstGeom prst="downArrow">
            <a:avLst>
              <a:gd name="adj1" fmla="val 50000"/>
              <a:gd name="adj2" fmla="val 143407"/>
            </a:avLst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4" name="AutoShape 25"/>
          <p:cNvSpPr>
            <a:spLocks noChangeArrowheads="1"/>
          </p:cNvSpPr>
          <p:nvPr/>
        </p:nvSpPr>
        <p:spPr bwMode="auto">
          <a:xfrm rot="10800000">
            <a:off x="3767138" y="2709863"/>
            <a:ext cx="288925" cy="576262"/>
          </a:xfrm>
          <a:prstGeom prst="downArrow">
            <a:avLst>
              <a:gd name="adj1" fmla="val 50000"/>
              <a:gd name="adj2" fmla="val 49863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5" name="Rectangle 26"/>
          <p:cNvSpPr>
            <a:spLocks noRot="1" noChangeArrowheads="1"/>
          </p:cNvSpPr>
          <p:nvPr/>
        </p:nvSpPr>
        <p:spPr bwMode="auto">
          <a:xfrm>
            <a:off x="971550" y="188913"/>
            <a:ext cx="72009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762000"/>
            <a:r>
              <a:rPr kumimoji="1" lang="zh-CN" altLang="en-US" sz="4400">
                <a:latin typeface="隶书" pitchFamily="49" charset="-122"/>
                <a:ea typeface="隶书" pitchFamily="49" charset="-122"/>
              </a:rPr>
              <a:t>定点运算器基本结构</a:t>
            </a:r>
          </a:p>
        </p:txBody>
      </p:sp>
      <p:sp>
        <p:nvSpPr>
          <p:cNvPr id="109576" name="AutoShape 27"/>
          <p:cNvSpPr>
            <a:spLocks noChangeArrowheads="1"/>
          </p:cNvSpPr>
          <p:nvPr/>
        </p:nvSpPr>
        <p:spPr bwMode="auto">
          <a:xfrm>
            <a:off x="395288" y="2206625"/>
            <a:ext cx="852487" cy="361950"/>
          </a:xfrm>
          <a:prstGeom prst="cube">
            <a:avLst>
              <a:gd name="adj" fmla="val 25245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1800">
                <a:latin typeface="黑体" pitchFamily="49" charset="-122"/>
              </a:rPr>
              <a:t>PSW</a:t>
            </a:r>
          </a:p>
        </p:txBody>
      </p:sp>
      <p:sp>
        <p:nvSpPr>
          <p:cNvPr id="109577" name="AutoShape 28"/>
          <p:cNvSpPr>
            <a:spLocks noChangeArrowheads="1"/>
          </p:cNvSpPr>
          <p:nvPr/>
        </p:nvSpPr>
        <p:spPr bwMode="auto">
          <a:xfrm rot="5400000">
            <a:off x="1284288" y="2241550"/>
            <a:ext cx="287337" cy="360363"/>
          </a:xfrm>
          <a:prstGeom prst="downArrow">
            <a:avLst>
              <a:gd name="adj1" fmla="val 50000"/>
              <a:gd name="adj2" fmla="val 31354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835150" y="4221163"/>
            <a:ext cx="1871663" cy="1728787"/>
            <a:chOff x="1474" y="2523"/>
            <a:chExt cx="1036" cy="1089"/>
          </a:xfrm>
        </p:grpSpPr>
        <p:sp>
          <p:nvSpPr>
            <p:cNvPr id="109597" name="AutoShape 30"/>
            <p:cNvSpPr>
              <a:spLocks noChangeArrowheads="1"/>
            </p:cNvSpPr>
            <p:nvPr/>
          </p:nvSpPr>
          <p:spPr bwMode="auto">
            <a:xfrm>
              <a:off x="1474" y="2523"/>
              <a:ext cx="1036" cy="1089"/>
            </a:xfrm>
            <a:prstGeom prst="cube">
              <a:avLst>
                <a:gd name="adj" fmla="val 9671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8" name="Rectangle 31"/>
            <p:cNvSpPr>
              <a:spLocks noChangeArrowheads="1"/>
            </p:cNvSpPr>
            <p:nvPr/>
          </p:nvSpPr>
          <p:spPr bwMode="auto">
            <a:xfrm>
              <a:off x="1512" y="2646"/>
              <a:ext cx="862" cy="15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2400">
                  <a:solidFill>
                    <a:srgbClr val="001010"/>
                  </a:solidFill>
                  <a:latin typeface="黑体" pitchFamily="49" charset="-122"/>
                </a:rPr>
                <a:t>R0</a:t>
              </a:r>
            </a:p>
          </p:txBody>
        </p:sp>
        <p:sp>
          <p:nvSpPr>
            <p:cNvPr id="109599" name="Rectangle 32"/>
            <p:cNvSpPr>
              <a:spLocks noChangeArrowheads="1"/>
            </p:cNvSpPr>
            <p:nvPr/>
          </p:nvSpPr>
          <p:spPr bwMode="auto">
            <a:xfrm>
              <a:off x="1512" y="2804"/>
              <a:ext cx="862" cy="15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2400">
                  <a:solidFill>
                    <a:srgbClr val="001010"/>
                  </a:solidFill>
                  <a:latin typeface="黑体" pitchFamily="49" charset="-122"/>
                </a:rPr>
                <a:t>R1</a:t>
              </a:r>
            </a:p>
          </p:txBody>
        </p:sp>
        <p:sp>
          <p:nvSpPr>
            <p:cNvPr id="109600" name="Rectangle 33"/>
            <p:cNvSpPr>
              <a:spLocks noChangeArrowheads="1"/>
            </p:cNvSpPr>
            <p:nvPr/>
          </p:nvSpPr>
          <p:spPr bwMode="auto">
            <a:xfrm>
              <a:off x="1512" y="2961"/>
              <a:ext cx="862" cy="15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2400">
                  <a:solidFill>
                    <a:srgbClr val="001010"/>
                  </a:solidFill>
                  <a:latin typeface="黑体" pitchFamily="49" charset="-122"/>
                </a:rPr>
                <a:t>R2</a:t>
              </a:r>
            </a:p>
          </p:txBody>
        </p:sp>
        <p:sp>
          <p:nvSpPr>
            <p:cNvPr id="109601" name="Rectangle 34"/>
            <p:cNvSpPr>
              <a:spLocks noChangeArrowheads="1"/>
            </p:cNvSpPr>
            <p:nvPr/>
          </p:nvSpPr>
          <p:spPr bwMode="auto">
            <a:xfrm>
              <a:off x="1512" y="3119"/>
              <a:ext cx="862" cy="15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2400">
                  <a:solidFill>
                    <a:srgbClr val="001010"/>
                  </a:solidFill>
                  <a:latin typeface="黑体" pitchFamily="49" charset="-122"/>
                </a:rPr>
                <a:t>R3</a:t>
              </a:r>
            </a:p>
          </p:txBody>
        </p:sp>
        <p:sp>
          <p:nvSpPr>
            <p:cNvPr id="109602" name="Rectangle 35"/>
            <p:cNvSpPr>
              <a:spLocks noChangeArrowheads="1"/>
            </p:cNvSpPr>
            <p:nvPr/>
          </p:nvSpPr>
          <p:spPr bwMode="auto">
            <a:xfrm>
              <a:off x="1512" y="3431"/>
              <a:ext cx="862" cy="15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2400">
                  <a:solidFill>
                    <a:srgbClr val="001010"/>
                  </a:solidFill>
                  <a:latin typeface="黑体" pitchFamily="49" charset="-122"/>
                </a:rPr>
                <a:t>DR</a:t>
              </a:r>
            </a:p>
          </p:txBody>
        </p:sp>
      </p:grpSp>
      <p:sp>
        <p:nvSpPr>
          <p:cNvPr id="109579" name="AutoShape 36"/>
          <p:cNvSpPr>
            <a:spLocks noChangeArrowheads="1"/>
          </p:cNvSpPr>
          <p:nvPr/>
        </p:nvSpPr>
        <p:spPr bwMode="auto">
          <a:xfrm>
            <a:off x="1127125" y="3284538"/>
            <a:ext cx="1631950" cy="360362"/>
          </a:xfrm>
          <a:prstGeom prst="cube">
            <a:avLst>
              <a:gd name="adj" fmla="val 25245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zh-CN" altLang="en-US" sz="1800">
                <a:latin typeface="黑体" pitchFamily="49" charset="-122"/>
              </a:rPr>
              <a:t>左路开关选择</a:t>
            </a:r>
          </a:p>
        </p:txBody>
      </p:sp>
      <p:sp>
        <p:nvSpPr>
          <p:cNvPr id="109580" name="AutoShape 37"/>
          <p:cNvSpPr>
            <a:spLocks noChangeArrowheads="1"/>
          </p:cNvSpPr>
          <p:nvPr/>
        </p:nvSpPr>
        <p:spPr bwMode="auto">
          <a:xfrm>
            <a:off x="2903538" y="3284538"/>
            <a:ext cx="1631950" cy="360362"/>
          </a:xfrm>
          <a:prstGeom prst="cube">
            <a:avLst>
              <a:gd name="adj" fmla="val 25245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zh-CN" altLang="en-US" sz="1800">
                <a:latin typeface="黑体" pitchFamily="49" charset="-122"/>
              </a:rPr>
              <a:t>右路开关选择</a:t>
            </a:r>
          </a:p>
        </p:txBody>
      </p:sp>
      <p:sp>
        <p:nvSpPr>
          <p:cNvPr id="109581" name="AutoShape 38"/>
          <p:cNvSpPr>
            <a:spLocks noChangeArrowheads="1"/>
          </p:cNvSpPr>
          <p:nvPr/>
        </p:nvSpPr>
        <p:spPr bwMode="auto">
          <a:xfrm rot="5400000">
            <a:off x="3804444" y="4977606"/>
            <a:ext cx="287338" cy="504825"/>
          </a:xfrm>
          <a:prstGeom prst="downArrow">
            <a:avLst>
              <a:gd name="adj1" fmla="val 50000"/>
              <a:gd name="adj2" fmla="val 43923"/>
            </a:avLst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zh-CN" altLang="zh-CN" sz="1800">
              <a:latin typeface="黑体" pitchFamily="49" charset="-122"/>
            </a:endParaRPr>
          </a:p>
        </p:txBody>
      </p:sp>
      <p:sp>
        <p:nvSpPr>
          <p:cNvPr id="109582" name="AutoShape 39"/>
          <p:cNvSpPr>
            <a:spLocks noChangeArrowheads="1"/>
          </p:cNvSpPr>
          <p:nvPr/>
        </p:nvSpPr>
        <p:spPr bwMode="auto">
          <a:xfrm flipH="1" flipV="1">
            <a:off x="3984625" y="3716338"/>
            <a:ext cx="287338" cy="1584325"/>
          </a:xfrm>
          <a:prstGeom prst="downArrow">
            <a:avLst>
              <a:gd name="adj1" fmla="val 50000"/>
              <a:gd name="adj2" fmla="val 137845"/>
            </a:avLst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Rectangle 40"/>
          <p:cNvSpPr>
            <a:spLocks noChangeArrowheads="1"/>
          </p:cNvSpPr>
          <p:nvPr/>
        </p:nvSpPr>
        <p:spPr bwMode="auto">
          <a:xfrm>
            <a:off x="4498975" y="5949950"/>
            <a:ext cx="2179638" cy="457200"/>
          </a:xfrm>
          <a:prstGeom prst="rect">
            <a:avLst/>
          </a:prstGeom>
          <a:noFill/>
          <a:ln w="152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黑体" pitchFamily="49" charset="-122"/>
              </a:rPr>
              <a:t>数据总线</a:t>
            </a:r>
            <a:r>
              <a:rPr lang="en-US" altLang="zh-CN" sz="2400">
                <a:solidFill>
                  <a:schemeClr val="tx2"/>
                </a:solidFill>
                <a:latin typeface="黑体" pitchFamily="49" charset="-122"/>
              </a:rPr>
              <a:t>DBUS</a:t>
            </a:r>
          </a:p>
        </p:txBody>
      </p:sp>
      <p:sp>
        <p:nvSpPr>
          <p:cNvPr id="109584" name="AutoShape 41"/>
          <p:cNvSpPr>
            <a:spLocks noChangeArrowheads="1"/>
          </p:cNvSpPr>
          <p:nvPr/>
        </p:nvSpPr>
        <p:spPr bwMode="auto">
          <a:xfrm>
            <a:off x="2398713" y="1266825"/>
            <a:ext cx="1428750" cy="434975"/>
          </a:xfrm>
          <a:prstGeom prst="cube">
            <a:avLst>
              <a:gd name="adj" fmla="val 25245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 sz="1800">
                <a:latin typeface="黑体" pitchFamily="49" charset="-122"/>
              </a:rPr>
              <a:t>移位器</a:t>
            </a:r>
          </a:p>
        </p:txBody>
      </p:sp>
      <p:sp>
        <p:nvSpPr>
          <p:cNvPr id="109585" name="AutoShape 42"/>
          <p:cNvSpPr>
            <a:spLocks noChangeArrowheads="1"/>
          </p:cNvSpPr>
          <p:nvPr/>
        </p:nvSpPr>
        <p:spPr bwMode="auto">
          <a:xfrm rot="10800000">
            <a:off x="2974975" y="1701800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6" name="Rectangle 43"/>
          <p:cNvSpPr>
            <a:spLocks noChangeArrowheads="1"/>
          </p:cNvSpPr>
          <p:nvPr/>
        </p:nvSpPr>
        <p:spPr bwMode="auto">
          <a:xfrm rot="5400000" flipV="1">
            <a:off x="3095626" y="3465512"/>
            <a:ext cx="4248150" cy="1428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7" name="AutoShape 44"/>
          <p:cNvSpPr>
            <a:spLocks noChangeArrowheads="1"/>
          </p:cNvSpPr>
          <p:nvPr/>
        </p:nvSpPr>
        <p:spPr bwMode="auto">
          <a:xfrm rot="5400000">
            <a:off x="4355307" y="4796631"/>
            <a:ext cx="287338" cy="1584325"/>
          </a:xfrm>
          <a:prstGeom prst="downArrow">
            <a:avLst>
              <a:gd name="adj1" fmla="val 50000"/>
              <a:gd name="adj2" fmla="val 137845"/>
            </a:avLst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zh-CN" altLang="zh-CN" sz="1800">
              <a:latin typeface="黑体" pitchFamily="49" charset="-122"/>
            </a:endParaRPr>
          </a:p>
        </p:txBody>
      </p:sp>
      <p:sp>
        <p:nvSpPr>
          <p:cNvPr id="109588" name="Rectangle 45"/>
          <p:cNvSpPr>
            <a:spLocks noChangeArrowheads="1"/>
          </p:cNvSpPr>
          <p:nvPr/>
        </p:nvSpPr>
        <p:spPr bwMode="auto">
          <a:xfrm flipV="1">
            <a:off x="3779838" y="1412875"/>
            <a:ext cx="1511300" cy="144463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Rectangle 46"/>
          <p:cNvSpPr>
            <a:spLocks noChangeArrowheads="1"/>
          </p:cNvSpPr>
          <p:nvPr/>
        </p:nvSpPr>
        <p:spPr bwMode="auto">
          <a:xfrm flipV="1">
            <a:off x="827088" y="6453188"/>
            <a:ext cx="7705725" cy="144462"/>
          </a:xfrm>
          <a:prstGeom prst="rect">
            <a:avLst/>
          </a:prstGeom>
          <a:solidFill>
            <a:srgbClr val="339966"/>
          </a:solidFill>
          <a:ln w="1270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0" name="AutoShape 47"/>
          <p:cNvSpPr>
            <a:spLocks noChangeArrowheads="1"/>
          </p:cNvSpPr>
          <p:nvPr/>
        </p:nvSpPr>
        <p:spPr bwMode="auto">
          <a:xfrm rot="10800000">
            <a:off x="2555875" y="5949950"/>
            <a:ext cx="288925" cy="576263"/>
          </a:xfrm>
          <a:prstGeom prst="downArrow">
            <a:avLst>
              <a:gd name="adj1" fmla="val 50000"/>
              <a:gd name="adj2" fmla="val 49863"/>
            </a:avLst>
          </a:prstGeom>
          <a:solidFill>
            <a:srgbClr val="339966"/>
          </a:solidFill>
          <a:ln w="1270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1" name="AutoShape 48"/>
          <p:cNvSpPr>
            <a:spLocks noChangeArrowheads="1"/>
          </p:cNvSpPr>
          <p:nvPr/>
        </p:nvSpPr>
        <p:spPr bwMode="auto">
          <a:xfrm>
            <a:off x="6875463" y="4652963"/>
            <a:ext cx="287337" cy="1871662"/>
          </a:xfrm>
          <a:prstGeom prst="upDownArrow">
            <a:avLst>
              <a:gd name="adj1" fmla="val 50000"/>
              <a:gd name="adj2" fmla="val 130276"/>
            </a:avLst>
          </a:prstGeom>
          <a:solidFill>
            <a:srgbClr val="339966"/>
          </a:solidFill>
          <a:ln w="28575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2" name="AutoShape 49"/>
          <p:cNvSpPr>
            <a:spLocks noChangeArrowheads="1"/>
          </p:cNvSpPr>
          <p:nvPr/>
        </p:nvSpPr>
        <p:spPr bwMode="auto">
          <a:xfrm rot="10800000">
            <a:off x="1979613" y="2708275"/>
            <a:ext cx="288925" cy="576263"/>
          </a:xfrm>
          <a:prstGeom prst="downArrow">
            <a:avLst>
              <a:gd name="adj1" fmla="val 50000"/>
              <a:gd name="adj2" fmla="val 49863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3" name="Rectangle 50"/>
          <p:cNvSpPr>
            <a:spLocks noChangeArrowheads="1"/>
          </p:cNvSpPr>
          <p:nvPr/>
        </p:nvSpPr>
        <p:spPr bwMode="auto">
          <a:xfrm>
            <a:off x="2122488" y="2781300"/>
            <a:ext cx="1296987" cy="457200"/>
          </a:xfrm>
          <a:prstGeom prst="rect">
            <a:avLst/>
          </a:prstGeom>
          <a:noFill/>
          <a:ln w="152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黑体" pitchFamily="49" charset="-122"/>
              </a:rPr>
              <a:t>操作数</a:t>
            </a:r>
            <a:r>
              <a:rPr lang="en-US" altLang="zh-CN" sz="2400">
                <a:solidFill>
                  <a:schemeClr val="tx2"/>
                </a:solidFill>
                <a:latin typeface="黑体" pitchFamily="49" charset="-122"/>
              </a:rPr>
              <a:t>X</a:t>
            </a:r>
          </a:p>
        </p:txBody>
      </p:sp>
      <p:sp>
        <p:nvSpPr>
          <p:cNvPr id="109594" name="Rectangle 51"/>
          <p:cNvSpPr>
            <a:spLocks noChangeArrowheads="1"/>
          </p:cNvSpPr>
          <p:nvPr/>
        </p:nvSpPr>
        <p:spPr bwMode="auto">
          <a:xfrm>
            <a:off x="3922713" y="2781300"/>
            <a:ext cx="1296987" cy="457200"/>
          </a:xfrm>
          <a:prstGeom prst="rect">
            <a:avLst/>
          </a:prstGeom>
          <a:noFill/>
          <a:ln w="152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黑体" pitchFamily="49" charset="-122"/>
              </a:rPr>
              <a:t>操作数</a:t>
            </a:r>
            <a:r>
              <a:rPr lang="en-US" altLang="zh-CN" sz="2400">
                <a:solidFill>
                  <a:schemeClr val="tx2"/>
                </a:solidFill>
                <a:latin typeface="黑体" pitchFamily="49" charset="-122"/>
              </a:rPr>
              <a:t>Y</a:t>
            </a:r>
          </a:p>
        </p:txBody>
      </p:sp>
      <p:sp>
        <p:nvSpPr>
          <p:cNvPr id="109595" name="Text Box 52"/>
          <p:cNvSpPr txBox="1">
            <a:spLocks noChangeArrowheads="1"/>
          </p:cNvSpPr>
          <p:nvPr/>
        </p:nvSpPr>
        <p:spPr bwMode="auto">
          <a:xfrm>
            <a:off x="1692275" y="3789363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latin typeface="黑体" pitchFamily="49" charset="-122"/>
              </a:rPr>
              <a:t>通用寄存器组</a:t>
            </a:r>
          </a:p>
        </p:txBody>
      </p:sp>
      <p:sp>
        <p:nvSpPr>
          <p:cNvPr id="109596" name="Text Box 53"/>
          <p:cNvSpPr txBox="1">
            <a:spLocks noChangeArrowheads="1"/>
          </p:cNvSpPr>
          <p:nvPr/>
        </p:nvSpPr>
        <p:spPr bwMode="auto">
          <a:xfrm>
            <a:off x="6227763" y="1700213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宋体" pitchFamily="2" charset="-122"/>
              </a:rPr>
              <a:t>主存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574087" cy="1060450"/>
          </a:xfrm>
          <a:noFill/>
        </p:spPr>
        <p:txBody>
          <a:bodyPr/>
          <a:lstStyle/>
          <a:p>
            <a:pPr algn="ctr"/>
            <a:r>
              <a:rPr lang="zh-CN" altLang="en-US" smtClean="0"/>
              <a:t>寄存器组－寄存器输入选择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713038" y="1524000"/>
            <a:ext cx="2651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776538" y="1530350"/>
            <a:ext cx="17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908300" y="1530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2320925" y="1450975"/>
            <a:ext cx="4062413" cy="86042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2989263" y="1455738"/>
            <a:ext cx="31750" cy="852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3724275" y="1455738"/>
            <a:ext cx="31750" cy="852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5683250" y="1455738"/>
            <a:ext cx="31750" cy="852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3" name="Freeform 11"/>
          <p:cNvSpPr>
            <a:spLocks/>
          </p:cNvSpPr>
          <p:nvPr/>
        </p:nvSpPr>
        <p:spPr bwMode="auto">
          <a:xfrm>
            <a:off x="2465388" y="2144713"/>
            <a:ext cx="104775" cy="155575"/>
          </a:xfrm>
          <a:custGeom>
            <a:avLst/>
            <a:gdLst>
              <a:gd name="T0" fmla="*/ 2147483647 w 66"/>
              <a:gd name="T1" fmla="*/ 0 h 98"/>
              <a:gd name="T2" fmla="*/ 0 w 66"/>
              <a:gd name="T3" fmla="*/ 2147483647 h 98"/>
              <a:gd name="T4" fmla="*/ 2147483647 w 66"/>
              <a:gd name="T5" fmla="*/ 2147483647 h 98"/>
              <a:gd name="T6" fmla="*/ 2147483647 w 66"/>
              <a:gd name="T7" fmla="*/ 0 h 98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98"/>
              <a:gd name="T14" fmla="*/ 66 w 66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98">
                <a:moveTo>
                  <a:pt x="33" y="0"/>
                </a:moveTo>
                <a:lnTo>
                  <a:pt x="0" y="98"/>
                </a:lnTo>
                <a:lnTo>
                  <a:pt x="66" y="98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2713038" y="1997075"/>
            <a:ext cx="2651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2776538" y="200501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2908300" y="20050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3451225" y="1524000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auto">
          <a:xfrm>
            <a:off x="3514725" y="1530350"/>
            <a:ext cx="17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3646488" y="1530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10" name="Freeform 18"/>
          <p:cNvSpPr>
            <a:spLocks/>
          </p:cNvSpPr>
          <p:nvPr/>
        </p:nvSpPr>
        <p:spPr bwMode="auto">
          <a:xfrm>
            <a:off x="3203575" y="2144713"/>
            <a:ext cx="104775" cy="155575"/>
          </a:xfrm>
          <a:custGeom>
            <a:avLst/>
            <a:gdLst>
              <a:gd name="T0" fmla="*/ 2147483647 w 66"/>
              <a:gd name="T1" fmla="*/ 0 h 98"/>
              <a:gd name="T2" fmla="*/ 0 w 66"/>
              <a:gd name="T3" fmla="*/ 2147483647 h 98"/>
              <a:gd name="T4" fmla="*/ 2147483647 w 66"/>
              <a:gd name="T5" fmla="*/ 2147483647 h 98"/>
              <a:gd name="T6" fmla="*/ 2147483647 w 66"/>
              <a:gd name="T7" fmla="*/ 0 h 98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98"/>
              <a:gd name="T14" fmla="*/ 66 w 66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98">
                <a:moveTo>
                  <a:pt x="33" y="0"/>
                </a:moveTo>
                <a:lnTo>
                  <a:pt x="0" y="98"/>
                </a:lnTo>
                <a:lnTo>
                  <a:pt x="66" y="98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3451225" y="1997075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3514725" y="200501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3646488" y="20050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6092825" y="1524000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6154738" y="1530350"/>
            <a:ext cx="17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6284913" y="1530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17" name="Freeform 25"/>
          <p:cNvSpPr>
            <a:spLocks/>
          </p:cNvSpPr>
          <p:nvPr/>
        </p:nvSpPr>
        <p:spPr bwMode="auto">
          <a:xfrm>
            <a:off x="5846763" y="2144713"/>
            <a:ext cx="104775" cy="155575"/>
          </a:xfrm>
          <a:custGeom>
            <a:avLst/>
            <a:gdLst>
              <a:gd name="T0" fmla="*/ 2147483647 w 66"/>
              <a:gd name="T1" fmla="*/ 0 h 98"/>
              <a:gd name="T2" fmla="*/ 0 w 66"/>
              <a:gd name="T3" fmla="*/ 2147483647 h 98"/>
              <a:gd name="T4" fmla="*/ 2147483647 w 66"/>
              <a:gd name="T5" fmla="*/ 2147483647 h 98"/>
              <a:gd name="T6" fmla="*/ 2147483647 w 66"/>
              <a:gd name="T7" fmla="*/ 0 h 98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98"/>
              <a:gd name="T14" fmla="*/ 66 w 66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98">
                <a:moveTo>
                  <a:pt x="33" y="0"/>
                </a:moveTo>
                <a:lnTo>
                  <a:pt x="0" y="98"/>
                </a:lnTo>
                <a:lnTo>
                  <a:pt x="66" y="98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6092825" y="1997075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9" name="Rectangle 27"/>
          <p:cNvSpPr>
            <a:spLocks noChangeArrowheads="1"/>
          </p:cNvSpPr>
          <p:nvPr/>
        </p:nvSpPr>
        <p:spPr bwMode="auto">
          <a:xfrm>
            <a:off x="6154738" y="200501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auto">
          <a:xfrm>
            <a:off x="6284913" y="20050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1858963" y="1943100"/>
            <a:ext cx="2651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auto">
          <a:xfrm>
            <a:off x="1835150" y="1946275"/>
            <a:ext cx="220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110623" name="Rectangle 31"/>
          <p:cNvSpPr>
            <a:spLocks noChangeArrowheads="1"/>
          </p:cNvSpPr>
          <p:nvPr/>
        </p:nvSpPr>
        <p:spPr bwMode="auto">
          <a:xfrm>
            <a:off x="2019300" y="2039938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10624" name="Rectangle 32"/>
          <p:cNvSpPr>
            <a:spLocks noChangeArrowheads="1"/>
          </p:cNvSpPr>
          <p:nvPr/>
        </p:nvSpPr>
        <p:spPr bwMode="auto">
          <a:xfrm>
            <a:off x="2079625" y="19462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10625" name="Oval 33"/>
          <p:cNvSpPr>
            <a:spLocks noChangeArrowheads="1"/>
          </p:cNvSpPr>
          <p:nvPr/>
        </p:nvSpPr>
        <p:spPr bwMode="auto">
          <a:xfrm>
            <a:off x="2479675" y="2405063"/>
            <a:ext cx="79375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6" name="Line 34"/>
          <p:cNvSpPr>
            <a:spLocks noChangeShapeType="1"/>
          </p:cNvSpPr>
          <p:nvPr/>
        </p:nvSpPr>
        <p:spPr bwMode="auto">
          <a:xfrm>
            <a:off x="2517775" y="2305050"/>
            <a:ext cx="1588" cy="1190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7" name="Oval 35"/>
          <p:cNvSpPr>
            <a:spLocks noChangeArrowheads="1"/>
          </p:cNvSpPr>
          <p:nvPr/>
        </p:nvSpPr>
        <p:spPr bwMode="auto">
          <a:xfrm>
            <a:off x="3217863" y="2405063"/>
            <a:ext cx="79375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8" name="Line 36"/>
          <p:cNvSpPr>
            <a:spLocks noChangeShapeType="1"/>
          </p:cNvSpPr>
          <p:nvPr/>
        </p:nvSpPr>
        <p:spPr bwMode="auto">
          <a:xfrm>
            <a:off x="3255963" y="2305050"/>
            <a:ext cx="1587" cy="1190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9" name="Freeform 37"/>
          <p:cNvSpPr>
            <a:spLocks/>
          </p:cNvSpPr>
          <p:nvPr/>
        </p:nvSpPr>
        <p:spPr bwMode="auto">
          <a:xfrm>
            <a:off x="1411288" y="2305050"/>
            <a:ext cx="4484687" cy="150813"/>
          </a:xfrm>
          <a:custGeom>
            <a:avLst/>
            <a:gdLst>
              <a:gd name="T0" fmla="*/ 0 w 2825"/>
              <a:gd name="T1" fmla="*/ 2147483647 h 95"/>
              <a:gd name="T2" fmla="*/ 2147483647 w 2825"/>
              <a:gd name="T3" fmla="*/ 2147483647 h 95"/>
              <a:gd name="T4" fmla="*/ 2147483647 w 2825"/>
              <a:gd name="T5" fmla="*/ 0 h 95"/>
              <a:gd name="T6" fmla="*/ 0 60000 65536"/>
              <a:gd name="T7" fmla="*/ 0 60000 65536"/>
              <a:gd name="T8" fmla="*/ 0 60000 65536"/>
              <a:gd name="T9" fmla="*/ 0 w 2825"/>
              <a:gd name="T10" fmla="*/ 0 h 95"/>
              <a:gd name="T11" fmla="*/ 2825 w 2825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25" h="95">
                <a:moveTo>
                  <a:pt x="0" y="95"/>
                </a:moveTo>
                <a:lnTo>
                  <a:pt x="2825" y="95"/>
                </a:lnTo>
                <a:lnTo>
                  <a:pt x="2825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0" name="Line 38"/>
          <p:cNvSpPr>
            <a:spLocks noChangeShapeType="1"/>
          </p:cNvSpPr>
          <p:nvPr/>
        </p:nvSpPr>
        <p:spPr bwMode="auto">
          <a:xfrm>
            <a:off x="7515225" y="1227138"/>
            <a:ext cx="1588" cy="5183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1" name="Line 39"/>
          <p:cNvSpPr>
            <a:spLocks noChangeShapeType="1"/>
          </p:cNvSpPr>
          <p:nvPr/>
        </p:nvSpPr>
        <p:spPr bwMode="auto">
          <a:xfrm>
            <a:off x="7732713" y="1227138"/>
            <a:ext cx="1587" cy="5183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2" name="Line 40"/>
          <p:cNvSpPr>
            <a:spLocks noChangeShapeType="1"/>
          </p:cNvSpPr>
          <p:nvPr/>
        </p:nvSpPr>
        <p:spPr bwMode="auto">
          <a:xfrm>
            <a:off x="8107363" y="1227138"/>
            <a:ext cx="1587" cy="5183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3" name="Freeform 41"/>
          <p:cNvSpPr>
            <a:spLocks/>
          </p:cNvSpPr>
          <p:nvPr/>
        </p:nvSpPr>
        <p:spPr bwMode="auto">
          <a:xfrm>
            <a:off x="6229350" y="2305050"/>
            <a:ext cx="1878013" cy="150813"/>
          </a:xfrm>
          <a:custGeom>
            <a:avLst/>
            <a:gdLst>
              <a:gd name="T0" fmla="*/ 2147483647 w 1183"/>
              <a:gd name="T1" fmla="*/ 2147483647 h 95"/>
              <a:gd name="T2" fmla="*/ 0 w 1183"/>
              <a:gd name="T3" fmla="*/ 2147483647 h 95"/>
              <a:gd name="T4" fmla="*/ 0 w 1183"/>
              <a:gd name="T5" fmla="*/ 0 h 95"/>
              <a:gd name="T6" fmla="*/ 0 60000 65536"/>
              <a:gd name="T7" fmla="*/ 0 60000 65536"/>
              <a:gd name="T8" fmla="*/ 0 60000 65536"/>
              <a:gd name="T9" fmla="*/ 0 w 1183"/>
              <a:gd name="T10" fmla="*/ 0 h 95"/>
              <a:gd name="T11" fmla="*/ 1183 w 1183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3" h="95">
                <a:moveTo>
                  <a:pt x="1183" y="95"/>
                </a:moveTo>
                <a:lnTo>
                  <a:pt x="0" y="95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4" name="Oval 42"/>
          <p:cNvSpPr>
            <a:spLocks noChangeArrowheads="1"/>
          </p:cNvSpPr>
          <p:nvPr/>
        </p:nvSpPr>
        <p:spPr bwMode="auto">
          <a:xfrm>
            <a:off x="8069263" y="2405063"/>
            <a:ext cx="79375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5" name="Freeform 43"/>
          <p:cNvSpPr>
            <a:spLocks/>
          </p:cNvSpPr>
          <p:nvPr/>
        </p:nvSpPr>
        <p:spPr bwMode="auto">
          <a:xfrm>
            <a:off x="2878138" y="2305050"/>
            <a:ext cx="4637087" cy="422275"/>
          </a:xfrm>
          <a:custGeom>
            <a:avLst/>
            <a:gdLst>
              <a:gd name="T0" fmla="*/ 2147483647 w 2921"/>
              <a:gd name="T1" fmla="*/ 2147483647 h 266"/>
              <a:gd name="T2" fmla="*/ 0 w 2921"/>
              <a:gd name="T3" fmla="*/ 2147483647 h 266"/>
              <a:gd name="T4" fmla="*/ 0 w 2921"/>
              <a:gd name="T5" fmla="*/ 0 h 266"/>
              <a:gd name="T6" fmla="*/ 0 60000 65536"/>
              <a:gd name="T7" fmla="*/ 0 60000 65536"/>
              <a:gd name="T8" fmla="*/ 0 60000 65536"/>
              <a:gd name="T9" fmla="*/ 0 w 2921"/>
              <a:gd name="T10" fmla="*/ 0 h 266"/>
              <a:gd name="T11" fmla="*/ 2921 w 2921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1" h="266">
                <a:moveTo>
                  <a:pt x="2921" y="266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6" name="Oval 44"/>
          <p:cNvSpPr>
            <a:spLocks noChangeArrowheads="1"/>
          </p:cNvSpPr>
          <p:nvPr/>
        </p:nvSpPr>
        <p:spPr bwMode="auto">
          <a:xfrm>
            <a:off x="7477125" y="2676525"/>
            <a:ext cx="77788" cy="96838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7" name="Freeform 45"/>
          <p:cNvSpPr>
            <a:spLocks/>
          </p:cNvSpPr>
          <p:nvPr/>
        </p:nvSpPr>
        <p:spPr bwMode="auto">
          <a:xfrm>
            <a:off x="3579813" y="2305050"/>
            <a:ext cx="4159250" cy="292100"/>
          </a:xfrm>
          <a:custGeom>
            <a:avLst/>
            <a:gdLst>
              <a:gd name="T0" fmla="*/ 2147483647 w 2620"/>
              <a:gd name="T1" fmla="*/ 2147483647 h 184"/>
              <a:gd name="T2" fmla="*/ 0 w 2620"/>
              <a:gd name="T3" fmla="*/ 2147483647 h 184"/>
              <a:gd name="T4" fmla="*/ 0 w 2620"/>
              <a:gd name="T5" fmla="*/ 0 h 184"/>
              <a:gd name="T6" fmla="*/ 0 60000 65536"/>
              <a:gd name="T7" fmla="*/ 0 60000 65536"/>
              <a:gd name="T8" fmla="*/ 0 60000 65536"/>
              <a:gd name="T9" fmla="*/ 0 w 2620"/>
              <a:gd name="T10" fmla="*/ 0 h 184"/>
              <a:gd name="T11" fmla="*/ 2620 w 2620"/>
              <a:gd name="T12" fmla="*/ 184 h 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20" h="184">
                <a:moveTo>
                  <a:pt x="2620" y="184"/>
                </a:moveTo>
                <a:lnTo>
                  <a:pt x="0" y="184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8" name="Oval 46"/>
          <p:cNvSpPr>
            <a:spLocks noChangeArrowheads="1"/>
          </p:cNvSpPr>
          <p:nvPr/>
        </p:nvSpPr>
        <p:spPr bwMode="auto">
          <a:xfrm>
            <a:off x="7697788" y="2546350"/>
            <a:ext cx="77787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9" name="Rectangle 47"/>
          <p:cNvSpPr>
            <a:spLocks noChangeArrowheads="1"/>
          </p:cNvSpPr>
          <p:nvPr/>
        </p:nvSpPr>
        <p:spPr bwMode="auto">
          <a:xfrm>
            <a:off x="2713038" y="3103563"/>
            <a:ext cx="2651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40" name="Rectangle 48"/>
          <p:cNvSpPr>
            <a:spLocks noChangeArrowheads="1"/>
          </p:cNvSpPr>
          <p:nvPr/>
        </p:nvSpPr>
        <p:spPr bwMode="auto">
          <a:xfrm>
            <a:off x="2776538" y="3109913"/>
            <a:ext cx="177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41" name="Rectangle 49"/>
          <p:cNvSpPr>
            <a:spLocks noChangeArrowheads="1"/>
          </p:cNvSpPr>
          <p:nvPr/>
        </p:nvSpPr>
        <p:spPr bwMode="auto">
          <a:xfrm>
            <a:off x="2908300" y="31099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42" name="Rectangle 50"/>
          <p:cNvSpPr>
            <a:spLocks noChangeArrowheads="1"/>
          </p:cNvSpPr>
          <p:nvPr/>
        </p:nvSpPr>
        <p:spPr bwMode="auto">
          <a:xfrm>
            <a:off x="2320925" y="3033713"/>
            <a:ext cx="4062413" cy="85725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43" name="Rectangle 51"/>
          <p:cNvSpPr>
            <a:spLocks noChangeArrowheads="1"/>
          </p:cNvSpPr>
          <p:nvPr/>
        </p:nvSpPr>
        <p:spPr bwMode="auto">
          <a:xfrm>
            <a:off x="2989263" y="3033713"/>
            <a:ext cx="31750" cy="854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44" name="Rectangle 52"/>
          <p:cNvSpPr>
            <a:spLocks noChangeArrowheads="1"/>
          </p:cNvSpPr>
          <p:nvPr/>
        </p:nvSpPr>
        <p:spPr bwMode="auto">
          <a:xfrm>
            <a:off x="3724275" y="3033713"/>
            <a:ext cx="31750" cy="854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45" name="Rectangle 53"/>
          <p:cNvSpPr>
            <a:spLocks noChangeArrowheads="1"/>
          </p:cNvSpPr>
          <p:nvPr/>
        </p:nvSpPr>
        <p:spPr bwMode="auto">
          <a:xfrm>
            <a:off x="5683250" y="3033713"/>
            <a:ext cx="31750" cy="854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46" name="Freeform 54"/>
          <p:cNvSpPr>
            <a:spLocks/>
          </p:cNvSpPr>
          <p:nvPr/>
        </p:nvSpPr>
        <p:spPr bwMode="auto">
          <a:xfrm>
            <a:off x="2465388" y="3724275"/>
            <a:ext cx="104775" cy="158750"/>
          </a:xfrm>
          <a:custGeom>
            <a:avLst/>
            <a:gdLst>
              <a:gd name="T0" fmla="*/ 2147483647 w 66"/>
              <a:gd name="T1" fmla="*/ 0 h 100"/>
              <a:gd name="T2" fmla="*/ 0 w 66"/>
              <a:gd name="T3" fmla="*/ 2147483647 h 100"/>
              <a:gd name="T4" fmla="*/ 2147483647 w 66"/>
              <a:gd name="T5" fmla="*/ 2147483647 h 100"/>
              <a:gd name="T6" fmla="*/ 2147483647 w 66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100"/>
              <a:gd name="T14" fmla="*/ 66 w 66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100">
                <a:moveTo>
                  <a:pt x="33" y="0"/>
                </a:moveTo>
                <a:lnTo>
                  <a:pt x="0" y="100"/>
                </a:lnTo>
                <a:lnTo>
                  <a:pt x="66" y="100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47" name="Rectangle 55"/>
          <p:cNvSpPr>
            <a:spLocks noChangeArrowheads="1"/>
          </p:cNvSpPr>
          <p:nvPr/>
        </p:nvSpPr>
        <p:spPr bwMode="auto">
          <a:xfrm>
            <a:off x="2713038" y="3579813"/>
            <a:ext cx="2651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48" name="Rectangle 56"/>
          <p:cNvSpPr>
            <a:spLocks noChangeArrowheads="1"/>
          </p:cNvSpPr>
          <p:nvPr/>
        </p:nvSpPr>
        <p:spPr bwMode="auto">
          <a:xfrm>
            <a:off x="2776538" y="35829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49" name="Rectangle 57"/>
          <p:cNvSpPr>
            <a:spLocks noChangeArrowheads="1"/>
          </p:cNvSpPr>
          <p:nvPr/>
        </p:nvSpPr>
        <p:spPr bwMode="auto">
          <a:xfrm>
            <a:off x="2908300" y="35829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50" name="Rectangle 58"/>
          <p:cNvSpPr>
            <a:spLocks noChangeArrowheads="1"/>
          </p:cNvSpPr>
          <p:nvPr/>
        </p:nvSpPr>
        <p:spPr bwMode="auto">
          <a:xfrm>
            <a:off x="3451225" y="3103563"/>
            <a:ext cx="265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51" name="Rectangle 59"/>
          <p:cNvSpPr>
            <a:spLocks noChangeArrowheads="1"/>
          </p:cNvSpPr>
          <p:nvPr/>
        </p:nvSpPr>
        <p:spPr bwMode="auto">
          <a:xfrm>
            <a:off x="3514725" y="3109913"/>
            <a:ext cx="177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52" name="Rectangle 60"/>
          <p:cNvSpPr>
            <a:spLocks noChangeArrowheads="1"/>
          </p:cNvSpPr>
          <p:nvPr/>
        </p:nvSpPr>
        <p:spPr bwMode="auto">
          <a:xfrm>
            <a:off x="3646488" y="31099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53" name="Freeform 61"/>
          <p:cNvSpPr>
            <a:spLocks/>
          </p:cNvSpPr>
          <p:nvPr/>
        </p:nvSpPr>
        <p:spPr bwMode="auto">
          <a:xfrm>
            <a:off x="3203575" y="3724275"/>
            <a:ext cx="104775" cy="158750"/>
          </a:xfrm>
          <a:custGeom>
            <a:avLst/>
            <a:gdLst>
              <a:gd name="T0" fmla="*/ 2147483647 w 66"/>
              <a:gd name="T1" fmla="*/ 0 h 100"/>
              <a:gd name="T2" fmla="*/ 0 w 66"/>
              <a:gd name="T3" fmla="*/ 2147483647 h 100"/>
              <a:gd name="T4" fmla="*/ 2147483647 w 66"/>
              <a:gd name="T5" fmla="*/ 2147483647 h 100"/>
              <a:gd name="T6" fmla="*/ 2147483647 w 66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100"/>
              <a:gd name="T14" fmla="*/ 66 w 66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100">
                <a:moveTo>
                  <a:pt x="33" y="0"/>
                </a:moveTo>
                <a:lnTo>
                  <a:pt x="0" y="100"/>
                </a:lnTo>
                <a:lnTo>
                  <a:pt x="66" y="100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54" name="Rectangle 62"/>
          <p:cNvSpPr>
            <a:spLocks noChangeArrowheads="1"/>
          </p:cNvSpPr>
          <p:nvPr/>
        </p:nvSpPr>
        <p:spPr bwMode="auto">
          <a:xfrm>
            <a:off x="3451225" y="3579813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55" name="Rectangle 63"/>
          <p:cNvSpPr>
            <a:spLocks noChangeArrowheads="1"/>
          </p:cNvSpPr>
          <p:nvPr/>
        </p:nvSpPr>
        <p:spPr bwMode="auto">
          <a:xfrm>
            <a:off x="3514725" y="35829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56" name="Rectangle 64"/>
          <p:cNvSpPr>
            <a:spLocks noChangeArrowheads="1"/>
          </p:cNvSpPr>
          <p:nvPr/>
        </p:nvSpPr>
        <p:spPr bwMode="auto">
          <a:xfrm>
            <a:off x="3646488" y="35829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57" name="Rectangle 65"/>
          <p:cNvSpPr>
            <a:spLocks noChangeArrowheads="1"/>
          </p:cNvSpPr>
          <p:nvPr/>
        </p:nvSpPr>
        <p:spPr bwMode="auto">
          <a:xfrm>
            <a:off x="6092825" y="3103563"/>
            <a:ext cx="265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58" name="Rectangle 66"/>
          <p:cNvSpPr>
            <a:spLocks noChangeArrowheads="1"/>
          </p:cNvSpPr>
          <p:nvPr/>
        </p:nvSpPr>
        <p:spPr bwMode="auto">
          <a:xfrm>
            <a:off x="6154738" y="3109913"/>
            <a:ext cx="177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59" name="Rectangle 67"/>
          <p:cNvSpPr>
            <a:spLocks noChangeArrowheads="1"/>
          </p:cNvSpPr>
          <p:nvPr/>
        </p:nvSpPr>
        <p:spPr bwMode="auto">
          <a:xfrm>
            <a:off x="6284913" y="31099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60" name="Freeform 68"/>
          <p:cNvSpPr>
            <a:spLocks/>
          </p:cNvSpPr>
          <p:nvPr/>
        </p:nvSpPr>
        <p:spPr bwMode="auto">
          <a:xfrm>
            <a:off x="5846763" y="3724275"/>
            <a:ext cx="104775" cy="158750"/>
          </a:xfrm>
          <a:custGeom>
            <a:avLst/>
            <a:gdLst>
              <a:gd name="T0" fmla="*/ 2147483647 w 66"/>
              <a:gd name="T1" fmla="*/ 0 h 100"/>
              <a:gd name="T2" fmla="*/ 0 w 66"/>
              <a:gd name="T3" fmla="*/ 2147483647 h 100"/>
              <a:gd name="T4" fmla="*/ 2147483647 w 66"/>
              <a:gd name="T5" fmla="*/ 2147483647 h 100"/>
              <a:gd name="T6" fmla="*/ 2147483647 w 66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100"/>
              <a:gd name="T14" fmla="*/ 66 w 66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100">
                <a:moveTo>
                  <a:pt x="33" y="0"/>
                </a:moveTo>
                <a:lnTo>
                  <a:pt x="0" y="100"/>
                </a:lnTo>
                <a:lnTo>
                  <a:pt x="66" y="100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61" name="Rectangle 69"/>
          <p:cNvSpPr>
            <a:spLocks noChangeArrowheads="1"/>
          </p:cNvSpPr>
          <p:nvPr/>
        </p:nvSpPr>
        <p:spPr bwMode="auto">
          <a:xfrm>
            <a:off x="6092825" y="3579813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62" name="Rectangle 70"/>
          <p:cNvSpPr>
            <a:spLocks noChangeArrowheads="1"/>
          </p:cNvSpPr>
          <p:nvPr/>
        </p:nvSpPr>
        <p:spPr bwMode="auto">
          <a:xfrm>
            <a:off x="6154738" y="35829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63" name="Rectangle 71"/>
          <p:cNvSpPr>
            <a:spLocks noChangeArrowheads="1"/>
          </p:cNvSpPr>
          <p:nvPr/>
        </p:nvSpPr>
        <p:spPr bwMode="auto">
          <a:xfrm>
            <a:off x="6284913" y="35829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64" name="Rectangle 72"/>
          <p:cNvSpPr>
            <a:spLocks noChangeArrowheads="1"/>
          </p:cNvSpPr>
          <p:nvPr/>
        </p:nvSpPr>
        <p:spPr bwMode="auto">
          <a:xfrm>
            <a:off x="1858963" y="3522663"/>
            <a:ext cx="2651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65" name="Rectangle 73"/>
          <p:cNvSpPr>
            <a:spLocks noChangeArrowheads="1"/>
          </p:cNvSpPr>
          <p:nvPr/>
        </p:nvSpPr>
        <p:spPr bwMode="auto">
          <a:xfrm>
            <a:off x="1835150" y="3529013"/>
            <a:ext cx="220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110666" name="Rectangle 74"/>
          <p:cNvSpPr>
            <a:spLocks noChangeArrowheads="1"/>
          </p:cNvSpPr>
          <p:nvPr/>
        </p:nvSpPr>
        <p:spPr bwMode="auto">
          <a:xfrm>
            <a:off x="2019300" y="3622675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10667" name="Rectangle 75"/>
          <p:cNvSpPr>
            <a:spLocks noChangeArrowheads="1"/>
          </p:cNvSpPr>
          <p:nvPr/>
        </p:nvSpPr>
        <p:spPr bwMode="auto">
          <a:xfrm>
            <a:off x="2079625" y="352901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10668" name="Oval 76"/>
          <p:cNvSpPr>
            <a:spLocks noChangeArrowheads="1"/>
          </p:cNvSpPr>
          <p:nvPr/>
        </p:nvSpPr>
        <p:spPr bwMode="auto">
          <a:xfrm>
            <a:off x="2479675" y="3987800"/>
            <a:ext cx="79375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69" name="Line 77"/>
          <p:cNvSpPr>
            <a:spLocks noChangeShapeType="1"/>
          </p:cNvSpPr>
          <p:nvPr/>
        </p:nvSpPr>
        <p:spPr bwMode="auto">
          <a:xfrm>
            <a:off x="2517775" y="3883025"/>
            <a:ext cx="1588" cy="123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0" name="Oval 78"/>
          <p:cNvSpPr>
            <a:spLocks noChangeArrowheads="1"/>
          </p:cNvSpPr>
          <p:nvPr/>
        </p:nvSpPr>
        <p:spPr bwMode="auto">
          <a:xfrm>
            <a:off x="3217863" y="3987800"/>
            <a:ext cx="79375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1" name="Line 79"/>
          <p:cNvSpPr>
            <a:spLocks noChangeShapeType="1"/>
          </p:cNvSpPr>
          <p:nvPr/>
        </p:nvSpPr>
        <p:spPr bwMode="auto">
          <a:xfrm>
            <a:off x="3255963" y="3883025"/>
            <a:ext cx="1587" cy="123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2" name="Freeform 80"/>
          <p:cNvSpPr>
            <a:spLocks/>
          </p:cNvSpPr>
          <p:nvPr/>
        </p:nvSpPr>
        <p:spPr bwMode="auto">
          <a:xfrm>
            <a:off x="1411288" y="3883025"/>
            <a:ext cx="4484687" cy="155575"/>
          </a:xfrm>
          <a:custGeom>
            <a:avLst/>
            <a:gdLst>
              <a:gd name="T0" fmla="*/ 0 w 2825"/>
              <a:gd name="T1" fmla="*/ 2147483647 h 98"/>
              <a:gd name="T2" fmla="*/ 2147483647 w 2825"/>
              <a:gd name="T3" fmla="*/ 2147483647 h 98"/>
              <a:gd name="T4" fmla="*/ 2147483647 w 2825"/>
              <a:gd name="T5" fmla="*/ 0 h 98"/>
              <a:gd name="T6" fmla="*/ 0 60000 65536"/>
              <a:gd name="T7" fmla="*/ 0 60000 65536"/>
              <a:gd name="T8" fmla="*/ 0 60000 65536"/>
              <a:gd name="T9" fmla="*/ 0 w 2825"/>
              <a:gd name="T10" fmla="*/ 0 h 98"/>
              <a:gd name="T11" fmla="*/ 2825 w 2825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25" h="98">
                <a:moveTo>
                  <a:pt x="0" y="98"/>
                </a:moveTo>
                <a:lnTo>
                  <a:pt x="2825" y="98"/>
                </a:lnTo>
                <a:lnTo>
                  <a:pt x="2825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3" name="Freeform 81"/>
          <p:cNvSpPr>
            <a:spLocks/>
          </p:cNvSpPr>
          <p:nvPr/>
        </p:nvSpPr>
        <p:spPr bwMode="auto">
          <a:xfrm>
            <a:off x="6229350" y="3883025"/>
            <a:ext cx="1878013" cy="155575"/>
          </a:xfrm>
          <a:custGeom>
            <a:avLst/>
            <a:gdLst>
              <a:gd name="T0" fmla="*/ 2147483647 w 1183"/>
              <a:gd name="T1" fmla="*/ 2147483647 h 98"/>
              <a:gd name="T2" fmla="*/ 0 w 1183"/>
              <a:gd name="T3" fmla="*/ 2147483647 h 98"/>
              <a:gd name="T4" fmla="*/ 0 w 1183"/>
              <a:gd name="T5" fmla="*/ 0 h 98"/>
              <a:gd name="T6" fmla="*/ 0 60000 65536"/>
              <a:gd name="T7" fmla="*/ 0 60000 65536"/>
              <a:gd name="T8" fmla="*/ 0 60000 65536"/>
              <a:gd name="T9" fmla="*/ 0 w 1183"/>
              <a:gd name="T10" fmla="*/ 0 h 98"/>
              <a:gd name="T11" fmla="*/ 1183 w 1183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3" h="98">
                <a:moveTo>
                  <a:pt x="1183" y="98"/>
                </a:moveTo>
                <a:lnTo>
                  <a:pt x="0" y="98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4" name="Oval 82"/>
          <p:cNvSpPr>
            <a:spLocks noChangeArrowheads="1"/>
          </p:cNvSpPr>
          <p:nvPr/>
        </p:nvSpPr>
        <p:spPr bwMode="auto">
          <a:xfrm>
            <a:off x="8069263" y="3987800"/>
            <a:ext cx="79375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5" name="Freeform 83"/>
          <p:cNvSpPr>
            <a:spLocks/>
          </p:cNvSpPr>
          <p:nvPr/>
        </p:nvSpPr>
        <p:spPr bwMode="auto">
          <a:xfrm>
            <a:off x="2878138" y="3883025"/>
            <a:ext cx="4637087" cy="427038"/>
          </a:xfrm>
          <a:custGeom>
            <a:avLst/>
            <a:gdLst>
              <a:gd name="T0" fmla="*/ 2147483647 w 2921"/>
              <a:gd name="T1" fmla="*/ 2147483647 h 269"/>
              <a:gd name="T2" fmla="*/ 0 w 2921"/>
              <a:gd name="T3" fmla="*/ 2147483647 h 269"/>
              <a:gd name="T4" fmla="*/ 0 w 2921"/>
              <a:gd name="T5" fmla="*/ 0 h 269"/>
              <a:gd name="T6" fmla="*/ 0 60000 65536"/>
              <a:gd name="T7" fmla="*/ 0 60000 65536"/>
              <a:gd name="T8" fmla="*/ 0 60000 65536"/>
              <a:gd name="T9" fmla="*/ 0 w 2921"/>
              <a:gd name="T10" fmla="*/ 0 h 269"/>
              <a:gd name="T11" fmla="*/ 2921 w 2921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1" h="269">
                <a:moveTo>
                  <a:pt x="2921" y="269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6" name="Oval 84"/>
          <p:cNvSpPr>
            <a:spLocks noChangeArrowheads="1"/>
          </p:cNvSpPr>
          <p:nvPr/>
        </p:nvSpPr>
        <p:spPr bwMode="auto">
          <a:xfrm>
            <a:off x="7477125" y="4259263"/>
            <a:ext cx="77788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7" name="Freeform 85"/>
          <p:cNvSpPr>
            <a:spLocks/>
          </p:cNvSpPr>
          <p:nvPr/>
        </p:nvSpPr>
        <p:spPr bwMode="auto">
          <a:xfrm>
            <a:off x="3579813" y="3883025"/>
            <a:ext cx="4159250" cy="293688"/>
          </a:xfrm>
          <a:custGeom>
            <a:avLst/>
            <a:gdLst>
              <a:gd name="T0" fmla="*/ 2147483647 w 2620"/>
              <a:gd name="T1" fmla="*/ 2147483647 h 185"/>
              <a:gd name="T2" fmla="*/ 0 w 2620"/>
              <a:gd name="T3" fmla="*/ 2147483647 h 185"/>
              <a:gd name="T4" fmla="*/ 0 w 2620"/>
              <a:gd name="T5" fmla="*/ 0 h 185"/>
              <a:gd name="T6" fmla="*/ 0 60000 65536"/>
              <a:gd name="T7" fmla="*/ 0 60000 65536"/>
              <a:gd name="T8" fmla="*/ 0 60000 65536"/>
              <a:gd name="T9" fmla="*/ 0 w 2620"/>
              <a:gd name="T10" fmla="*/ 0 h 185"/>
              <a:gd name="T11" fmla="*/ 2620 w 2620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20" h="185">
                <a:moveTo>
                  <a:pt x="2620" y="185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8" name="Oval 86"/>
          <p:cNvSpPr>
            <a:spLocks noChangeArrowheads="1"/>
          </p:cNvSpPr>
          <p:nvPr/>
        </p:nvSpPr>
        <p:spPr bwMode="auto">
          <a:xfrm>
            <a:off x="7697788" y="4129088"/>
            <a:ext cx="77787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79" name="Rectangle 87"/>
          <p:cNvSpPr>
            <a:spLocks noChangeArrowheads="1"/>
          </p:cNvSpPr>
          <p:nvPr/>
        </p:nvSpPr>
        <p:spPr bwMode="auto">
          <a:xfrm>
            <a:off x="2713038" y="5000625"/>
            <a:ext cx="2651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80" name="Rectangle 88"/>
          <p:cNvSpPr>
            <a:spLocks noChangeArrowheads="1"/>
          </p:cNvSpPr>
          <p:nvPr/>
        </p:nvSpPr>
        <p:spPr bwMode="auto">
          <a:xfrm>
            <a:off x="2776538" y="5006975"/>
            <a:ext cx="17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81" name="Rectangle 89"/>
          <p:cNvSpPr>
            <a:spLocks noChangeArrowheads="1"/>
          </p:cNvSpPr>
          <p:nvPr/>
        </p:nvSpPr>
        <p:spPr bwMode="auto">
          <a:xfrm>
            <a:off x="2908300" y="5006975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82" name="Rectangle 90"/>
          <p:cNvSpPr>
            <a:spLocks noChangeArrowheads="1"/>
          </p:cNvSpPr>
          <p:nvPr/>
        </p:nvSpPr>
        <p:spPr bwMode="auto">
          <a:xfrm>
            <a:off x="2320925" y="4932363"/>
            <a:ext cx="4062413" cy="85566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83" name="Rectangle 91"/>
          <p:cNvSpPr>
            <a:spLocks noChangeArrowheads="1"/>
          </p:cNvSpPr>
          <p:nvPr/>
        </p:nvSpPr>
        <p:spPr bwMode="auto">
          <a:xfrm>
            <a:off x="2989263" y="4932363"/>
            <a:ext cx="31750" cy="852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84" name="Rectangle 92"/>
          <p:cNvSpPr>
            <a:spLocks noChangeArrowheads="1"/>
          </p:cNvSpPr>
          <p:nvPr/>
        </p:nvSpPr>
        <p:spPr bwMode="auto">
          <a:xfrm>
            <a:off x="3724275" y="4932363"/>
            <a:ext cx="31750" cy="852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85" name="Rectangle 93"/>
          <p:cNvSpPr>
            <a:spLocks noChangeArrowheads="1"/>
          </p:cNvSpPr>
          <p:nvPr/>
        </p:nvSpPr>
        <p:spPr bwMode="auto">
          <a:xfrm>
            <a:off x="5683250" y="4932363"/>
            <a:ext cx="31750" cy="852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86" name="Freeform 94"/>
          <p:cNvSpPr>
            <a:spLocks/>
          </p:cNvSpPr>
          <p:nvPr/>
        </p:nvSpPr>
        <p:spPr bwMode="auto">
          <a:xfrm>
            <a:off x="2465388" y="5621338"/>
            <a:ext cx="104775" cy="160337"/>
          </a:xfrm>
          <a:custGeom>
            <a:avLst/>
            <a:gdLst>
              <a:gd name="T0" fmla="*/ 2147483647 w 66"/>
              <a:gd name="T1" fmla="*/ 0 h 101"/>
              <a:gd name="T2" fmla="*/ 0 w 66"/>
              <a:gd name="T3" fmla="*/ 2147483647 h 101"/>
              <a:gd name="T4" fmla="*/ 2147483647 w 66"/>
              <a:gd name="T5" fmla="*/ 2147483647 h 101"/>
              <a:gd name="T6" fmla="*/ 2147483647 w 66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101"/>
              <a:gd name="T14" fmla="*/ 66 w 66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101">
                <a:moveTo>
                  <a:pt x="33" y="0"/>
                </a:moveTo>
                <a:lnTo>
                  <a:pt x="0" y="101"/>
                </a:lnTo>
                <a:lnTo>
                  <a:pt x="66" y="101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87" name="Rectangle 95"/>
          <p:cNvSpPr>
            <a:spLocks noChangeArrowheads="1"/>
          </p:cNvSpPr>
          <p:nvPr/>
        </p:nvSpPr>
        <p:spPr bwMode="auto">
          <a:xfrm>
            <a:off x="2713038" y="5476875"/>
            <a:ext cx="2651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88" name="Rectangle 96"/>
          <p:cNvSpPr>
            <a:spLocks noChangeArrowheads="1"/>
          </p:cNvSpPr>
          <p:nvPr/>
        </p:nvSpPr>
        <p:spPr bwMode="auto">
          <a:xfrm>
            <a:off x="2776538" y="54816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89" name="Rectangle 97"/>
          <p:cNvSpPr>
            <a:spLocks noChangeArrowheads="1"/>
          </p:cNvSpPr>
          <p:nvPr/>
        </p:nvSpPr>
        <p:spPr bwMode="auto">
          <a:xfrm>
            <a:off x="2908300" y="548163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90" name="Rectangle 98"/>
          <p:cNvSpPr>
            <a:spLocks noChangeArrowheads="1"/>
          </p:cNvSpPr>
          <p:nvPr/>
        </p:nvSpPr>
        <p:spPr bwMode="auto">
          <a:xfrm>
            <a:off x="3451225" y="5000625"/>
            <a:ext cx="265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91" name="Rectangle 99"/>
          <p:cNvSpPr>
            <a:spLocks noChangeArrowheads="1"/>
          </p:cNvSpPr>
          <p:nvPr/>
        </p:nvSpPr>
        <p:spPr bwMode="auto">
          <a:xfrm>
            <a:off x="3514725" y="5006975"/>
            <a:ext cx="17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92" name="Rectangle 100"/>
          <p:cNvSpPr>
            <a:spLocks noChangeArrowheads="1"/>
          </p:cNvSpPr>
          <p:nvPr/>
        </p:nvSpPr>
        <p:spPr bwMode="auto">
          <a:xfrm>
            <a:off x="3646488" y="5006975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93" name="Freeform 101"/>
          <p:cNvSpPr>
            <a:spLocks/>
          </p:cNvSpPr>
          <p:nvPr/>
        </p:nvSpPr>
        <p:spPr bwMode="auto">
          <a:xfrm>
            <a:off x="3203575" y="5621338"/>
            <a:ext cx="104775" cy="160337"/>
          </a:xfrm>
          <a:custGeom>
            <a:avLst/>
            <a:gdLst>
              <a:gd name="T0" fmla="*/ 2147483647 w 66"/>
              <a:gd name="T1" fmla="*/ 0 h 101"/>
              <a:gd name="T2" fmla="*/ 0 w 66"/>
              <a:gd name="T3" fmla="*/ 2147483647 h 101"/>
              <a:gd name="T4" fmla="*/ 2147483647 w 66"/>
              <a:gd name="T5" fmla="*/ 2147483647 h 101"/>
              <a:gd name="T6" fmla="*/ 2147483647 w 66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101"/>
              <a:gd name="T14" fmla="*/ 66 w 66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101">
                <a:moveTo>
                  <a:pt x="33" y="0"/>
                </a:moveTo>
                <a:lnTo>
                  <a:pt x="0" y="101"/>
                </a:lnTo>
                <a:lnTo>
                  <a:pt x="66" y="101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94" name="Rectangle 102"/>
          <p:cNvSpPr>
            <a:spLocks noChangeArrowheads="1"/>
          </p:cNvSpPr>
          <p:nvPr/>
        </p:nvSpPr>
        <p:spPr bwMode="auto">
          <a:xfrm>
            <a:off x="3451225" y="5476875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95" name="Rectangle 103"/>
          <p:cNvSpPr>
            <a:spLocks noChangeArrowheads="1"/>
          </p:cNvSpPr>
          <p:nvPr/>
        </p:nvSpPr>
        <p:spPr bwMode="auto">
          <a:xfrm>
            <a:off x="3514725" y="54816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96" name="Rectangle 104"/>
          <p:cNvSpPr>
            <a:spLocks noChangeArrowheads="1"/>
          </p:cNvSpPr>
          <p:nvPr/>
        </p:nvSpPr>
        <p:spPr bwMode="auto">
          <a:xfrm>
            <a:off x="3646488" y="548163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97" name="Rectangle 105"/>
          <p:cNvSpPr>
            <a:spLocks noChangeArrowheads="1"/>
          </p:cNvSpPr>
          <p:nvPr/>
        </p:nvSpPr>
        <p:spPr bwMode="auto">
          <a:xfrm>
            <a:off x="6092825" y="5000625"/>
            <a:ext cx="265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98" name="Rectangle 106"/>
          <p:cNvSpPr>
            <a:spLocks noChangeArrowheads="1"/>
          </p:cNvSpPr>
          <p:nvPr/>
        </p:nvSpPr>
        <p:spPr bwMode="auto">
          <a:xfrm>
            <a:off x="6154738" y="5006975"/>
            <a:ext cx="17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699" name="Rectangle 107"/>
          <p:cNvSpPr>
            <a:spLocks noChangeArrowheads="1"/>
          </p:cNvSpPr>
          <p:nvPr/>
        </p:nvSpPr>
        <p:spPr bwMode="auto">
          <a:xfrm>
            <a:off x="6284913" y="5006975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700" name="Freeform 108"/>
          <p:cNvSpPr>
            <a:spLocks/>
          </p:cNvSpPr>
          <p:nvPr/>
        </p:nvSpPr>
        <p:spPr bwMode="auto">
          <a:xfrm>
            <a:off x="5846763" y="5621338"/>
            <a:ext cx="104775" cy="160337"/>
          </a:xfrm>
          <a:custGeom>
            <a:avLst/>
            <a:gdLst>
              <a:gd name="T0" fmla="*/ 2147483647 w 66"/>
              <a:gd name="T1" fmla="*/ 0 h 101"/>
              <a:gd name="T2" fmla="*/ 0 w 66"/>
              <a:gd name="T3" fmla="*/ 2147483647 h 101"/>
              <a:gd name="T4" fmla="*/ 2147483647 w 66"/>
              <a:gd name="T5" fmla="*/ 2147483647 h 101"/>
              <a:gd name="T6" fmla="*/ 2147483647 w 66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101"/>
              <a:gd name="T14" fmla="*/ 66 w 66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101">
                <a:moveTo>
                  <a:pt x="33" y="0"/>
                </a:moveTo>
                <a:lnTo>
                  <a:pt x="0" y="101"/>
                </a:lnTo>
                <a:lnTo>
                  <a:pt x="66" y="101"/>
                </a:lnTo>
                <a:lnTo>
                  <a:pt x="33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01" name="Rectangle 109"/>
          <p:cNvSpPr>
            <a:spLocks noChangeArrowheads="1"/>
          </p:cNvSpPr>
          <p:nvPr/>
        </p:nvSpPr>
        <p:spPr bwMode="auto">
          <a:xfrm>
            <a:off x="6092825" y="5476875"/>
            <a:ext cx="2651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02" name="Rectangle 110"/>
          <p:cNvSpPr>
            <a:spLocks noChangeArrowheads="1"/>
          </p:cNvSpPr>
          <p:nvPr/>
        </p:nvSpPr>
        <p:spPr bwMode="auto">
          <a:xfrm>
            <a:off x="6154738" y="54816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703" name="Rectangle 111"/>
          <p:cNvSpPr>
            <a:spLocks noChangeArrowheads="1"/>
          </p:cNvSpPr>
          <p:nvPr/>
        </p:nvSpPr>
        <p:spPr bwMode="auto">
          <a:xfrm>
            <a:off x="6284913" y="548163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704" name="Rectangle 112"/>
          <p:cNvSpPr>
            <a:spLocks noChangeArrowheads="1"/>
          </p:cNvSpPr>
          <p:nvPr/>
        </p:nvSpPr>
        <p:spPr bwMode="auto">
          <a:xfrm>
            <a:off x="1858963" y="5419725"/>
            <a:ext cx="2651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05" name="Rectangle 113"/>
          <p:cNvSpPr>
            <a:spLocks noChangeArrowheads="1"/>
          </p:cNvSpPr>
          <p:nvPr/>
        </p:nvSpPr>
        <p:spPr bwMode="auto">
          <a:xfrm>
            <a:off x="1835150" y="5426075"/>
            <a:ext cx="220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110706" name="Rectangle 114"/>
          <p:cNvSpPr>
            <a:spLocks noChangeArrowheads="1"/>
          </p:cNvSpPr>
          <p:nvPr/>
        </p:nvSpPr>
        <p:spPr bwMode="auto">
          <a:xfrm>
            <a:off x="2019300" y="5521325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10707" name="Rectangle 115"/>
          <p:cNvSpPr>
            <a:spLocks noChangeArrowheads="1"/>
          </p:cNvSpPr>
          <p:nvPr/>
        </p:nvSpPr>
        <p:spPr bwMode="auto">
          <a:xfrm>
            <a:off x="2082800" y="5426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10708" name="Oval 116"/>
          <p:cNvSpPr>
            <a:spLocks noChangeArrowheads="1"/>
          </p:cNvSpPr>
          <p:nvPr/>
        </p:nvSpPr>
        <p:spPr bwMode="auto">
          <a:xfrm>
            <a:off x="2479675" y="5886450"/>
            <a:ext cx="79375" cy="96838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09" name="Line 117"/>
          <p:cNvSpPr>
            <a:spLocks noChangeShapeType="1"/>
          </p:cNvSpPr>
          <p:nvPr/>
        </p:nvSpPr>
        <p:spPr bwMode="auto">
          <a:xfrm>
            <a:off x="2517775" y="5781675"/>
            <a:ext cx="1588" cy="1222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0" name="Oval 118"/>
          <p:cNvSpPr>
            <a:spLocks noChangeArrowheads="1"/>
          </p:cNvSpPr>
          <p:nvPr/>
        </p:nvSpPr>
        <p:spPr bwMode="auto">
          <a:xfrm>
            <a:off x="3217863" y="5886450"/>
            <a:ext cx="79375" cy="96838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1" name="Line 119"/>
          <p:cNvSpPr>
            <a:spLocks noChangeShapeType="1"/>
          </p:cNvSpPr>
          <p:nvPr/>
        </p:nvSpPr>
        <p:spPr bwMode="auto">
          <a:xfrm>
            <a:off x="3255963" y="5781675"/>
            <a:ext cx="1587" cy="1222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2" name="Freeform 120"/>
          <p:cNvSpPr>
            <a:spLocks/>
          </p:cNvSpPr>
          <p:nvPr/>
        </p:nvSpPr>
        <p:spPr bwMode="auto">
          <a:xfrm>
            <a:off x="1411288" y="5781675"/>
            <a:ext cx="4484687" cy="153988"/>
          </a:xfrm>
          <a:custGeom>
            <a:avLst/>
            <a:gdLst>
              <a:gd name="T0" fmla="*/ 0 w 2825"/>
              <a:gd name="T1" fmla="*/ 2147483647 h 97"/>
              <a:gd name="T2" fmla="*/ 2147483647 w 2825"/>
              <a:gd name="T3" fmla="*/ 2147483647 h 97"/>
              <a:gd name="T4" fmla="*/ 2147483647 w 2825"/>
              <a:gd name="T5" fmla="*/ 0 h 97"/>
              <a:gd name="T6" fmla="*/ 0 60000 65536"/>
              <a:gd name="T7" fmla="*/ 0 60000 65536"/>
              <a:gd name="T8" fmla="*/ 0 60000 65536"/>
              <a:gd name="T9" fmla="*/ 0 w 2825"/>
              <a:gd name="T10" fmla="*/ 0 h 97"/>
              <a:gd name="T11" fmla="*/ 2825 w 282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25" h="97">
                <a:moveTo>
                  <a:pt x="0" y="97"/>
                </a:moveTo>
                <a:lnTo>
                  <a:pt x="2825" y="97"/>
                </a:lnTo>
                <a:lnTo>
                  <a:pt x="2825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3" name="Freeform 121"/>
          <p:cNvSpPr>
            <a:spLocks/>
          </p:cNvSpPr>
          <p:nvPr/>
        </p:nvSpPr>
        <p:spPr bwMode="auto">
          <a:xfrm>
            <a:off x="6229350" y="5781675"/>
            <a:ext cx="1878013" cy="153988"/>
          </a:xfrm>
          <a:custGeom>
            <a:avLst/>
            <a:gdLst>
              <a:gd name="T0" fmla="*/ 2147483647 w 1183"/>
              <a:gd name="T1" fmla="*/ 2147483647 h 97"/>
              <a:gd name="T2" fmla="*/ 0 w 1183"/>
              <a:gd name="T3" fmla="*/ 2147483647 h 97"/>
              <a:gd name="T4" fmla="*/ 0 w 1183"/>
              <a:gd name="T5" fmla="*/ 0 h 97"/>
              <a:gd name="T6" fmla="*/ 0 60000 65536"/>
              <a:gd name="T7" fmla="*/ 0 60000 65536"/>
              <a:gd name="T8" fmla="*/ 0 60000 65536"/>
              <a:gd name="T9" fmla="*/ 0 w 1183"/>
              <a:gd name="T10" fmla="*/ 0 h 97"/>
              <a:gd name="T11" fmla="*/ 1183 w 118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3" h="97">
                <a:moveTo>
                  <a:pt x="1183" y="97"/>
                </a:moveTo>
                <a:lnTo>
                  <a:pt x="0" y="97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4" name="Oval 122"/>
          <p:cNvSpPr>
            <a:spLocks noChangeArrowheads="1"/>
          </p:cNvSpPr>
          <p:nvPr/>
        </p:nvSpPr>
        <p:spPr bwMode="auto">
          <a:xfrm>
            <a:off x="8069263" y="5886450"/>
            <a:ext cx="79375" cy="96838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5" name="Freeform 123"/>
          <p:cNvSpPr>
            <a:spLocks/>
          </p:cNvSpPr>
          <p:nvPr/>
        </p:nvSpPr>
        <p:spPr bwMode="auto">
          <a:xfrm>
            <a:off x="2878138" y="5781675"/>
            <a:ext cx="4637087" cy="425450"/>
          </a:xfrm>
          <a:custGeom>
            <a:avLst/>
            <a:gdLst>
              <a:gd name="T0" fmla="*/ 2147483647 w 2921"/>
              <a:gd name="T1" fmla="*/ 2147483647 h 268"/>
              <a:gd name="T2" fmla="*/ 0 w 2921"/>
              <a:gd name="T3" fmla="*/ 2147483647 h 268"/>
              <a:gd name="T4" fmla="*/ 0 w 2921"/>
              <a:gd name="T5" fmla="*/ 0 h 268"/>
              <a:gd name="T6" fmla="*/ 0 60000 65536"/>
              <a:gd name="T7" fmla="*/ 0 60000 65536"/>
              <a:gd name="T8" fmla="*/ 0 60000 65536"/>
              <a:gd name="T9" fmla="*/ 0 w 2921"/>
              <a:gd name="T10" fmla="*/ 0 h 268"/>
              <a:gd name="T11" fmla="*/ 2921 w 2921"/>
              <a:gd name="T12" fmla="*/ 268 h 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1" h="268">
                <a:moveTo>
                  <a:pt x="2921" y="268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6" name="Oval 124"/>
          <p:cNvSpPr>
            <a:spLocks noChangeArrowheads="1"/>
          </p:cNvSpPr>
          <p:nvPr/>
        </p:nvSpPr>
        <p:spPr bwMode="auto">
          <a:xfrm>
            <a:off x="7477125" y="6156325"/>
            <a:ext cx="77788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7" name="Freeform 125"/>
          <p:cNvSpPr>
            <a:spLocks/>
          </p:cNvSpPr>
          <p:nvPr/>
        </p:nvSpPr>
        <p:spPr bwMode="auto">
          <a:xfrm>
            <a:off x="3579813" y="5781675"/>
            <a:ext cx="4159250" cy="292100"/>
          </a:xfrm>
          <a:custGeom>
            <a:avLst/>
            <a:gdLst>
              <a:gd name="T0" fmla="*/ 2147483647 w 2620"/>
              <a:gd name="T1" fmla="*/ 2147483647 h 184"/>
              <a:gd name="T2" fmla="*/ 0 w 2620"/>
              <a:gd name="T3" fmla="*/ 2147483647 h 184"/>
              <a:gd name="T4" fmla="*/ 0 w 2620"/>
              <a:gd name="T5" fmla="*/ 0 h 184"/>
              <a:gd name="T6" fmla="*/ 0 60000 65536"/>
              <a:gd name="T7" fmla="*/ 0 60000 65536"/>
              <a:gd name="T8" fmla="*/ 0 60000 65536"/>
              <a:gd name="T9" fmla="*/ 0 w 2620"/>
              <a:gd name="T10" fmla="*/ 0 h 184"/>
              <a:gd name="T11" fmla="*/ 2620 w 2620"/>
              <a:gd name="T12" fmla="*/ 184 h 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20" h="184">
                <a:moveTo>
                  <a:pt x="2620" y="184"/>
                </a:moveTo>
                <a:lnTo>
                  <a:pt x="0" y="184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8" name="Oval 126"/>
          <p:cNvSpPr>
            <a:spLocks noChangeArrowheads="1"/>
          </p:cNvSpPr>
          <p:nvPr/>
        </p:nvSpPr>
        <p:spPr bwMode="auto">
          <a:xfrm>
            <a:off x="7697788" y="6026150"/>
            <a:ext cx="77787" cy="984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19" name="Rectangle 127"/>
          <p:cNvSpPr>
            <a:spLocks noChangeArrowheads="1"/>
          </p:cNvSpPr>
          <p:nvPr/>
        </p:nvSpPr>
        <p:spPr bwMode="auto">
          <a:xfrm>
            <a:off x="3524250" y="4349750"/>
            <a:ext cx="26352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20" name="Rectangle 128"/>
          <p:cNvSpPr>
            <a:spLocks noChangeArrowheads="1"/>
          </p:cNvSpPr>
          <p:nvPr/>
        </p:nvSpPr>
        <p:spPr bwMode="auto">
          <a:xfrm rot="-5400000">
            <a:off x="3582988" y="4460875"/>
            <a:ext cx="266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100">
                <a:solidFill>
                  <a:srgbClr val="000000"/>
                </a:solidFill>
                <a:ea typeface="宋体" pitchFamily="2" charset="-122"/>
              </a:rPr>
              <a:t>…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721" name="Rectangle 129"/>
          <p:cNvSpPr>
            <a:spLocks noChangeArrowheads="1"/>
          </p:cNvSpPr>
          <p:nvPr/>
        </p:nvSpPr>
        <p:spPr bwMode="auto">
          <a:xfrm rot="-5400000">
            <a:off x="3673475" y="4291013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1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0722" name="Rectangle 130"/>
          <p:cNvSpPr>
            <a:spLocks noChangeArrowheads="1"/>
          </p:cNvSpPr>
          <p:nvPr/>
        </p:nvSpPr>
        <p:spPr bwMode="auto">
          <a:xfrm>
            <a:off x="611188" y="2278063"/>
            <a:ext cx="555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23" name="Rectangle 131"/>
          <p:cNvSpPr>
            <a:spLocks noChangeArrowheads="1"/>
          </p:cNvSpPr>
          <p:nvPr/>
        </p:nvSpPr>
        <p:spPr bwMode="auto">
          <a:xfrm>
            <a:off x="674688" y="2286000"/>
            <a:ext cx="746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LDR</a:t>
            </a:r>
            <a:r>
              <a:rPr lang="en-US" altLang="zh-CN" sz="2400" baseline="-25000">
                <a:solidFill>
                  <a:srgbClr val="FF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10724" name="Rectangle 132"/>
          <p:cNvSpPr>
            <a:spLocks noChangeArrowheads="1"/>
          </p:cNvSpPr>
          <p:nvPr/>
        </p:nvSpPr>
        <p:spPr bwMode="auto">
          <a:xfrm>
            <a:off x="611188" y="3857625"/>
            <a:ext cx="555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25" name="Rectangle 133"/>
          <p:cNvSpPr>
            <a:spLocks noChangeArrowheads="1"/>
          </p:cNvSpPr>
          <p:nvPr/>
        </p:nvSpPr>
        <p:spPr bwMode="auto">
          <a:xfrm>
            <a:off x="674688" y="3865563"/>
            <a:ext cx="746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LDR</a:t>
            </a:r>
            <a:r>
              <a:rPr lang="en-US" altLang="zh-CN" sz="2400" baseline="-25000">
                <a:solidFill>
                  <a:srgbClr val="FF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10726" name="Rectangle 134"/>
          <p:cNvSpPr>
            <a:spLocks noChangeArrowheads="1"/>
          </p:cNvSpPr>
          <p:nvPr/>
        </p:nvSpPr>
        <p:spPr bwMode="auto">
          <a:xfrm>
            <a:off x="611188" y="5765800"/>
            <a:ext cx="555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727" name="Rectangle 135"/>
          <p:cNvSpPr>
            <a:spLocks noChangeArrowheads="1"/>
          </p:cNvSpPr>
          <p:nvPr/>
        </p:nvSpPr>
        <p:spPr bwMode="auto">
          <a:xfrm>
            <a:off x="674688" y="5773738"/>
            <a:ext cx="7572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LDR</a:t>
            </a:r>
            <a:r>
              <a:rPr lang="en-US" altLang="zh-CN" sz="2400" baseline="-25000">
                <a:solidFill>
                  <a:srgbClr val="FF000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10728" name="Text Box 136"/>
          <p:cNvSpPr txBox="1">
            <a:spLocks noChangeArrowheads="1"/>
          </p:cNvSpPr>
          <p:nvPr/>
        </p:nvSpPr>
        <p:spPr bwMode="auto">
          <a:xfrm>
            <a:off x="8243888" y="1125538"/>
            <a:ext cx="5762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数据总线</a:t>
            </a:r>
          </a:p>
        </p:txBody>
      </p:sp>
      <p:sp>
        <p:nvSpPr>
          <p:cNvPr id="110729" name="Text Box 137"/>
          <p:cNvSpPr txBox="1">
            <a:spLocks noChangeArrowheads="1"/>
          </p:cNvSpPr>
          <p:nvPr/>
        </p:nvSpPr>
        <p:spPr bwMode="auto">
          <a:xfrm>
            <a:off x="107950" y="3214688"/>
            <a:ext cx="61118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/>
              <a:t>选择信号</a:t>
            </a:r>
          </a:p>
        </p:txBody>
      </p:sp>
      <p:sp>
        <p:nvSpPr>
          <p:cNvPr id="1048714" name="Text Box 138"/>
          <p:cNvSpPr txBox="1">
            <a:spLocks noChangeArrowheads="1"/>
          </p:cNvSpPr>
          <p:nvPr/>
        </p:nvSpPr>
        <p:spPr bwMode="auto">
          <a:xfrm>
            <a:off x="7126288" y="4221163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黑体" pitchFamily="49" charset="-122"/>
              </a:rPr>
              <a:t>D</a:t>
            </a:r>
            <a:r>
              <a:rPr lang="en-US" altLang="zh-CN" sz="2000" baseline="-25000">
                <a:solidFill>
                  <a:schemeClr val="hlink"/>
                </a:solidFill>
                <a:latin typeface="黑体" pitchFamily="49" charset="-122"/>
              </a:rPr>
              <a:t>n-1</a:t>
            </a:r>
          </a:p>
        </p:txBody>
      </p:sp>
      <p:sp>
        <p:nvSpPr>
          <p:cNvPr id="1048715" name="Text Box 139"/>
          <p:cNvSpPr txBox="1">
            <a:spLocks noChangeArrowheads="1"/>
          </p:cNvSpPr>
          <p:nvPr/>
        </p:nvSpPr>
        <p:spPr bwMode="auto">
          <a:xfrm>
            <a:off x="7559675" y="411321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黑体" pitchFamily="49" charset="-122"/>
              </a:rPr>
              <a:t>D</a:t>
            </a:r>
            <a:r>
              <a:rPr lang="en-US" altLang="zh-CN" sz="2000" baseline="-25000">
                <a:solidFill>
                  <a:schemeClr val="hlink"/>
                </a:solidFill>
                <a:latin typeface="黑体" pitchFamily="49" charset="-122"/>
              </a:rPr>
              <a:t>n-2</a:t>
            </a:r>
          </a:p>
        </p:txBody>
      </p:sp>
      <p:sp>
        <p:nvSpPr>
          <p:cNvPr id="1048716" name="Text Box 140"/>
          <p:cNvSpPr txBox="1">
            <a:spLocks noChangeArrowheads="1"/>
          </p:cNvSpPr>
          <p:nvPr/>
        </p:nvSpPr>
        <p:spPr bwMode="auto">
          <a:xfrm>
            <a:off x="8099425" y="389572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黑体" pitchFamily="49" charset="-122"/>
              </a:rPr>
              <a:t>D</a:t>
            </a:r>
            <a:r>
              <a:rPr lang="en-US" altLang="zh-CN" sz="2000" baseline="-25000">
                <a:solidFill>
                  <a:schemeClr val="hlink"/>
                </a:solidFill>
                <a:latin typeface="黑体" pitchFamily="49" charset="-122"/>
              </a:rPr>
              <a:t>0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1403350" y="4005263"/>
            <a:ext cx="539750" cy="287337"/>
            <a:chOff x="453" y="2682"/>
            <a:chExt cx="340" cy="181"/>
          </a:xfrm>
        </p:grpSpPr>
        <p:grpSp>
          <p:nvGrpSpPr>
            <p:cNvPr id="3" name="Group 142"/>
            <p:cNvGrpSpPr>
              <a:grpSpLocks/>
            </p:cNvGrpSpPr>
            <p:nvPr/>
          </p:nvGrpSpPr>
          <p:grpSpPr bwMode="auto">
            <a:xfrm>
              <a:off x="544" y="2682"/>
              <a:ext cx="159" cy="181"/>
              <a:chOff x="453" y="3226"/>
              <a:chExt cx="159" cy="204"/>
            </a:xfrm>
          </p:grpSpPr>
          <p:sp>
            <p:nvSpPr>
              <p:cNvPr id="110737" name="Line 143"/>
              <p:cNvSpPr>
                <a:spLocks noChangeShapeType="1"/>
              </p:cNvSpPr>
              <p:nvPr/>
            </p:nvSpPr>
            <p:spPr bwMode="auto">
              <a:xfrm>
                <a:off x="453" y="3226"/>
                <a:ext cx="15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38" name="Line 144"/>
              <p:cNvSpPr>
                <a:spLocks noChangeShapeType="1"/>
              </p:cNvSpPr>
              <p:nvPr/>
            </p:nvSpPr>
            <p:spPr bwMode="auto">
              <a:xfrm>
                <a:off x="453" y="32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39" name="Line 145"/>
              <p:cNvSpPr>
                <a:spLocks noChangeShapeType="1"/>
              </p:cNvSpPr>
              <p:nvPr/>
            </p:nvSpPr>
            <p:spPr bwMode="auto">
              <a:xfrm>
                <a:off x="612" y="32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735" name="Line 146"/>
            <p:cNvSpPr>
              <a:spLocks noChangeShapeType="1"/>
            </p:cNvSpPr>
            <p:nvPr/>
          </p:nvSpPr>
          <p:spPr bwMode="auto">
            <a:xfrm>
              <a:off x="453" y="2863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6" name="Line 147"/>
            <p:cNvSpPr>
              <a:spLocks noChangeShapeType="1"/>
            </p:cNvSpPr>
            <p:nvPr/>
          </p:nvSpPr>
          <p:spPr bwMode="auto">
            <a:xfrm>
              <a:off x="702" y="2863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77457E-6 L 0.46267 -0.00509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78035E-7 L -0.49532 -0.01595 C -0.50052 -0.01595 -0.50382 -0.04046 -0.50382 -0.07168 L -0.50382 -0.14335 " pathEditMode="relative" rAng="0" ptsTypes="FfFF">
                                      <p:cBhvr>
                                        <p:cTn id="13" dur="3000" fill="hold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78035E-8 L -0.45746 -0.01087 C -0.46857 -0.01295 -0.4684 -0.03607 -0.4684 -0.06405 L -0.4684 -0.12763 " pathEditMode="relative" rAng="0" ptsTypes="FfFF">
                                      <p:cBhvr>
                                        <p:cTn id="17" dur="2000" fill="hold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9.82659E-7 L -0.2243 -0.00254 C -0.23073 -0.00463 -0.23611 -0.02705 -0.23611 -0.04832 L -0.23611 -0.09619 " pathEditMode="relative" rAng="0" ptsTypes="FfFF">
                                      <p:cBhvr>
                                        <p:cTn id="21" dur="30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4" grpId="0"/>
      <p:bldP spid="1048715" grpId="0"/>
      <p:bldP spid="1048716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160338"/>
            <a:ext cx="8001000" cy="747712"/>
          </a:xfrm>
          <a:noFill/>
        </p:spPr>
        <p:txBody>
          <a:bodyPr/>
          <a:lstStyle/>
          <a:p>
            <a:pPr algn="ctr"/>
            <a:r>
              <a:rPr lang="en-US" altLang="zh-CN" smtClean="0"/>
              <a:t> </a:t>
            </a:r>
            <a:r>
              <a:rPr lang="zh-CN" altLang="en-US" smtClean="0"/>
              <a:t>寄存器组－寄存器输出选择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2100263" y="2705100"/>
            <a:ext cx="9842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100" b="0">
                <a:solidFill>
                  <a:srgbClr val="000000"/>
                </a:solidFill>
                <a:ea typeface="华文新魏" pitchFamily="2" charset="-122"/>
              </a:rPr>
              <a:t> 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21" name="Rectangle 6"/>
          <p:cNvSpPr>
            <a:spLocks noChangeArrowheads="1"/>
          </p:cNvSpPr>
          <p:nvPr/>
        </p:nvSpPr>
        <p:spPr bwMode="auto">
          <a:xfrm>
            <a:off x="3597275" y="1989138"/>
            <a:ext cx="9477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OUT(i)</a:t>
            </a:r>
          </a:p>
        </p:txBody>
      </p:sp>
      <p:sp>
        <p:nvSpPr>
          <p:cNvPr id="111622" name="Rectangle 7"/>
          <p:cNvSpPr>
            <a:spLocks noChangeArrowheads="1"/>
          </p:cNvSpPr>
          <p:nvPr/>
        </p:nvSpPr>
        <p:spPr bwMode="auto">
          <a:xfrm>
            <a:off x="4144963" y="1781175"/>
            <a:ext cx="698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华文新魏" pitchFamily="2" charset="-122"/>
              </a:rPr>
              <a:t> 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23" name="Line 8"/>
          <p:cNvSpPr>
            <a:spLocks noChangeShapeType="1"/>
          </p:cNvSpPr>
          <p:nvPr/>
        </p:nvSpPr>
        <p:spPr bwMode="auto">
          <a:xfrm flipH="1">
            <a:off x="3563938" y="1773238"/>
            <a:ext cx="6350" cy="690562"/>
          </a:xfrm>
          <a:prstGeom prst="line">
            <a:avLst/>
          </a:prstGeom>
          <a:noFill/>
          <a:ln w="27051">
            <a:solidFill>
              <a:srgbClr val="00000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4" name="Freeform 9"/>
          <p:cNvSpPr>
            <a:spLocks/>
          </p:cNvSpPr>
          <p:nvPr/>
        </p:nvSpPr>
        <p:spPr bwMode="auto">
          <a:xfrm>
            <a:off x="1468438" y="2824163"/>
            <a:ext cx="1701800" cy="539750"/>
          </a:xfrm>
          <a:custGeom>
            <a:avLst/>
            <a:gdLst>
              <a:gd name="T0" fmla="*/ 2147483647 w 895"/>
              <a:gd name="T1" fmla="*/ 0 h 368"/>
              <a:gd name="T2" fmla="*/ 2147483647 w 895"/>
              <a:gd name="T3" fmla="*/ 2147483647 h 368"/>
              <a:gd name="T4" fmla="*/ 0 w 895"/>
              <a:gd name="T5" fmla="*/ 2147483647 h 368"/>
              <a:gd name="T6" fmla="*/ 0 w 895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368"/>
              <a:gd name="T14" fmla="*/ 895 w 895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368">
                <a:moveTo>
                  <a:pt x="895" y="0"/>
                </a:moveTo>
                <a:lnTo>
                  <a:pt x="895" y="132"/>
                </a:lnTo>
                <a:lnTo>
                  <a:pt x="0" y="132"/>
                </a:lnTo>
                <a:lnTo>
                  <a:pt x="0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5" name="Freeform 10"/>
          <p:cNvSpPr>
            <a:spLocks/>
          </p:cNvSpPr>
          <p:nvPr/>
        </p:nvSpPr>
        <p:spPr bwMode="auto">
          <a:xfrm>
            <a:off x="3963988" y="2824163"/>
            <a:ext cx="1704975" cy="539750"/>
          </a:xfrm>
          <a:custGeom>
            <a:avLst/>
            <a:gdLst>
              <a:gd name="T0" fmla="*/ 0 w 895"/>
              <a:gd name="T1" fmla="*/ 0 h 368"/>
              <a:gd name="T2" fmla="*/ 0 w 895"/>
              <a:gd name="T3" fmla="*/ 2147483647 h 368"/>
              <a:gd name="T4" fmla="*/ 2147483647 w 895"/>
              <a:gd name="T5" fmla="*/ 2147483647 h 368"/>
              <a:gd name="T6" fmla="*/ 2147483647 w 895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368"/>
              <a:gd name="T14" fmla="*/ 895 w 895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368">
                <a:moveTo>
                  <a:pt x="0" y="0"/>
                </a:moveTo>
                <a:lnTo>
                  <a:pt x="0" y="132"/>
                </a:lnTo>
                <a:lnTo>
                  <a:pt x="895" y="132"/>
                </a:lnTo>
                <a:lnTo>
                  <a:pt x="895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6" name="Freeform 11"/>
          <p:cNvSpPr>
            <a:spLocks/>
          </p:cNvSpPr>
          <p:nvPr/>
        </p:nvSpPr>
        <p:spPr bwMode="auto">
          <a:xfrm>
            <a:off x="2855913" y="2824163"/>
            <a:ext cx="565150" cy="539750"/>
          </a:xfrm>
          <a:custGeom>
            <a:avLst/>
            <a:gdLst>
              <a:gd name="T0" fmla="*/ 2147483647 w 297"/>
              <a:gd name="T1" fmla="*/ 0 h 368"/>
              <a:gd name="T2" fmla="*/ 2147483647 w 297"/>
              <a:gd name="T3" fmla="*/ 2147483647 h 368"/>
              <a:gd name="T4" fmla="*/ 0 w 297"/>
              <a:gd name="T5" fmla="*/ 2147483647 h 368"/>
              <a:gd name="T6" fmla="*/ 0 w 297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368"/>
              <a:gd name="T14" fmla="*/ 297 w 297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368">
                <a:moveTo>
                  <a:pt x="297" y="0"/>
                </a:moveTo>
                <a:lnTo>
                  <a:pt x="297" y="211"/>
                </a:lnTo>
                <a:lnTo>
                  <a:pt x="0" y="211"/>
                </a:lnTo>
                <a:lnTo>
                  <a:pt x="0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7" name="Freeform 12"/>
          <p:cNvSpPr>
            <a:spLocks/>
          </p:cNvSpPr>
          <p:nvPr/>
        </p:nvSpPr>
        <p:spPr bwMode="auto">
          <a:xfrm>
            <a:off x="3697288" y="2824163"/>
            <a:ext cx="565150" cy="539750"/>
          </a:xfrm>
          <a:custGeom>
            <a:avLst/>
            <a:gdLst>
              <a:gd name="T0" fmla="*/ 0 w 297"/>
              <a:gd name="T1" fmla="*/ 0 h 368"/>
              <a:gd name="T2" fmla="*/ 0 w 297"/>
              <a:gd name="T3" fmla="*/ 2147483647 h 368"/>
              <a:gd name="T4" fmla="*/ 2147483647 w 297"/>
              <a:gd name="T5" fmla="*/ 2147483647 h 368"/>
              <a:gd name="T6" fmla="*/ 2147483647 w 297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368"/>
              <a:gd name="T14" fmla="*/ 297 w 297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368">
                <a:moveTo>
                  <a:pt x="0" y="0"/>
                </a:moveTo>
                <a:lnTo>
                  <a:pt x="0" y="211"/>
                </a:lnTo>
                <a:lnTo>
                  <a:pt x="297" y="211"/>
                </a:lnTo>
                <a:lnTo>
                  <a:pt x="297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8" name="Line 13"/>
          <p:cNvSpPr>
            <a:spLocks noChangeShapeType="1"/>
          </p:cNvSpPr>
          <p:nvPr/>
        </p:nvSpPr>
        <p:spPr bwMode="auto">
          <a:xfrm flipH="1">
            <a:off x="1187450" y="3789363"/>
            <a:ext cx="0" cy="19431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9" name="Freeform 14"/>
          <p:cNvSpPr>
            <a:spLocks/>
          </p:cNvSpPr>
          <p:nvPr/>
        </p:nvSpPr>
        <p:spPr bwMode="auto">
          <a:xfrm>
            <a:off x="5838825" y="3762375"/>
            <a:ext cx="714375" cy="242888"/>
          </a:xfrm>
          <a:custGeom>
            <a:avLst/>
            <a:gdLst>
              <a:gd name="T0" fmla="*/ 0 w 376"/>
              <a:gd name="T1" fmla="*/ 0 h 165"/>
              <a:gd name="T2" fmla="*/ 0 w 376"/>
              <a:gd name="T3" fmla="*/ 2147483647 h 165"/>
              <a:gd name="T4" fmla="*/ 2147483647 w 376"/>
              <a:gd name="T5" fmla="*/ 2147483647 h 165"/>
              <a:gd name="T6" fmla="*/ 0 60000 65536"/>
              <a:gd name="T7" fmla="*/ 0 60000 65536"/>
              <a:gd name="T8" fmla="*/ 0 60000 65536"/>
              <a:gd name="T9" fmla="*/ 0 w 376"/>
              <a:gd name="T10" fmla="*/ 0 h 165"/>
              <a:gd name="T11" fmla="*/ 376 w 376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65">
                <a:moveTo>
                  <a:pt x="0" y="0"/>
                </a:moveTo>
                <a:lnTo>
                  <a:pt x="0" y="165"/>
                </a:lnTo>
                <a:lnTo>
                  <a:pt x="376" y="165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1630" name="Freeform 15"/>
          <p:cNvSpPr>
            <a:spLocks/>
          </p:cNvSpPr>
          <p:nvPr/>
        </p:nvSpPr>
        <p:spPr bwMode="auto">
          <a:xfrm>
            <a:off x="1687513" y="3762375"/>
            <a:ext cx="4865687" cy="1089025"/>
          </a:xfrm>
          <a:custGeom>
            <a:avLst/>
            <a:gdLst>
              <a:gd name="T0" fmla="*/ 0 w 2557"/>
              <a:gd name="T1" fmla="*/ 0 h 743"/>
              <a:gd name="T2" fmla="*/ 0 w 2557"/>
              <a:gd name="T3" fmla="*/ 2147483647 h 743"/>
              <a:gd name="T4" fmla="*/ 2147483647 w 2557"/>
              <a:gd name="T5" fmla="*/ 2147483647 h 743"/>
              <a:gd name="T6" fmla="*/ 0 60000 65536"/>
              <a:gd name="T7" fmla="*/ 0 60000 65536"/>
              <a:gd name="T8" fmla="*/ 0 60000 65536"/>
              <a:gd name="T9" fmla="*/ 0 w 2557"/>
              <a:gd name="T10" fmla="*/ 0 h 743"/>
              <a:gd name="T11" fmla="*/ 2557 w 2557"/>
              <a:gd name="T12" fmla="*/ 743 h 7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7" h="743">
                <a:moveTo>
                  <a:pt x="0" y="0"/>
                </a:moveTo>
                <a:lnTo>
                  <a:pt x="0" y="743"/>
                </a:lnTo>
                <a:lnTo>
                  <a:pt x="2557" y="743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1" name="Freeform 16"/>
          <p:cNvSpPr>
            <a:spLocks/>
          </p:cNvSpPr>
          <p:nvPr/>
        </p:nvSpPr>
        <p:spPr bwMode="auto">
          <a:xfrm>
            <a:off x="3086100" y="3762375"/>
            <a:ext cx="3484563" cy="804863"/>
          </a:xfrm>
          <a:custGeom>
            <a:avLst/>
            <a:gdLst>
              <a:gd name="T0" fmla="*/ 0 w 1831"/>
              <a:gd name="T1" fmla="*/ 0 h 549"/>
              <a:gd name="T2" fmla="*/ 0 w 1831"/>
              <a:gd name="T3" fmla="*/ 2147483647 h 549"/>
              <a:gd name="T4" fmla="*/ 2147483647 w 1831"/>
              <a:gd name="T5" fmla="*/ 2147483647 h 549"/>
              <a:gd name="T6" fmla="*/ 0 60000 65536"/>
              <a:gd name="T7" fmla="*/ 0 60000 65536"/>
              <a:gd name="T8" fmla="*/ 0 60000 65536"/>
              <a:gd name="T9" fmla="*/ 0 w 1831"/>
              <a:gd name="T10" fmla="*/ 0 h 549"/>
              <a:gd name="T11" fmla="*/ 1831 w 1831"/>
              <a:gd name="T12" fmla="*/ 549 h 5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1" h="549">
                <a:moveTo>
                  <a:pt x="0" y="0"/>
                </a:moveTo>
                <a:lnTo>
                  <a:pt x="0" y="549"/>
                </a:lnTo>
                <a:lnTo>
                  <a:pt x="1831" y="549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2" name="Freeform 17"/>
          <p:cNvSpPr>
            <a:spLocks/>
          </p:cNvSpPr>
          <p:nvPr/>
        </p:nvSpPr>
        <p:spPr bwMode="auto">
          <a:xfrm>
            <a:off x="4473575" y="3762375"/>
            <a:ext cx="2097088" cy="527050"/>
          </a:xfrm>
          <a:custGeom>
            <a:avLst/>
            <a:gdLst>
              <a:gd name="T0" fmla="*/ 0 w 1102"/>
              <a:gd name="T1" fmla="*/ 0 h 359"/>
              <a:gd name="T2" fmla="*/ 0 w 1102"/>
              <a:gd name="T3" fmla="*/ 2147483647 h 359"/>
              <a:gd name="T4" fmla="*/ 2147483647 w 1102"/>
              <a:gd name="T5" fmla="*/ 2147483647 h 359"/>
              <a:gd name="T6" fmla="*/ 0 60000 65536"/>
              <a:gd name="T7" fmla="*/ 0 60000 65536"/>
              <a:gd name="T8" fmla="*/ 0 60000 65536"/>
              <a:gd name="T9" fmla="*/ 0 w 1102"/>
              <a:gd name="T10" fmla="*/ 0 h 359"/>
              <a:gd name="T11" fmla="*/ 1102 w 1102"/>
              <a:gd name="T12" fmla="*/ 359 h 3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2" h="359">
                <a:moveTo>
                  <a:pt x="0" y="0"/>
                </a:moveTo>
                <a:lnTo>
                  <a:pt x="0" y="359"/>
                </a:lnTo>
                <a:lnTo>
                  <a:pt x="1102" y="359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3" name="Rectangle 18"/>
          <p:cNvSpPr>
            <a:spLocks noChangeArrowheads="1"/>
          </p:cNvSpPr>
          <p:nvPr/>
        </p:nvSpPr>
        <p:spPr bwMode="auto">
          <a:xfrm>
            <a:off x="538163" y="5222875"/>
            <a:ext cx="60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ea typeface="华文新魏" pitchFamily="2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(i)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34" name="Rectangle 19"/>
          <p:cNvSpPr>
            <a:spLocks noChangeArrowheads="1"/>
          </p:cNvSpPr>
          <p:nvPr/>
        </p:nvSpPr>
        <p:spPr bwMode="auto">
          <a:xfrm>
            <a:off x="2157413" y="5245100"/>
            <a:ext cx="8842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5" name="Rectangle 20"/>
          <p:cNvSpPr>
            <a:spLocks noChangeArrowheads="1"/>
          </p:cNvSpPr>
          <p:nvPr/>
        </p:nvSpPr>
        <p:spPr bwMode="auto">
          <a:xfrm>
            <a:off x="6659563" y="3816350"/>
            <a:ext cx="14525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6" name="Rectangle 21"/>
          <p:cNvSpPr>
            <a:spLocks noChangeArrowheads="1"/>
          </p:cNvSpPr>
          <p:nvPr/>
        </p:nvSpPr>
        <p:spPr bwMode="auto">
          <a:xfrm>
            <a:off x="6743700" y="3840163"/>
            <a:ext cx="2016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R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37" name="Rectangle 22"/>
          <p:cNvSpPr>
            <a:spLocks noChangeArrowheads="1"/>
          </p:cNvSpPr>
          <p:nvPr/>
        </p:nvSpPr>
        <p:spPr bwMode="auto">
          <a:xfrm>
            <a:off x="6943725" y="3948113"/>
            <a:ext cx="9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solidFill>
                  <a:srgbClr val="FF0000"/>
                </a:solidFill>
                <a:ea typeface="华文新魏" pitchFamily="2" charset="-122"/>
              </a:rPr>
              <a:t>3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38" name="Rectangle 23"/>
          <p:cNvSpPr>
            <a:spLocks noChangeArrowheads="1"/>
          </p:cNvSpPr>
          <p:nvPr/>
        </p:nvSpPr>
        <p:spPr bwMode="auto">
          <a:xfrm>
            <a:off x="7121525" y="3848100"/>
            <a:ext cx="279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华康简宋" charset="-122"/>
                <a:ea typeface="华康简宋" charset="-122"/>
              </a:rPr>
              <a:t>→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39" name="Rectangle 24"/>
          <p:cNvSpPr>
            <a:spLocks noChangeArrowheads="1"/>
          </p:cNvSpPr>
          <p:nvPr/>
        </p:nvSpPr>
        <p:spPr bwMode="auto">
          <a:xfrm>
            <a:off x="7466013" y="3840163"/>
            <a:ext cx="6048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OUT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0" name="Rectangle 25"/>
          <p:cNvSpPr>
            <a:spLocks noChangeArrowheads="1"/>
          </p:cNvSpPr>
          <p:nvPr/>
        </p:nvSpPr>
        <p:spPr bwMode="auto">
          <a:xfrm>
            <a:off x="8101013" y="3840163"/>
            <a:ext cx="698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1" name="Rectangle 26"/>
          <p:cNvSpPr>
            <a:spLocks noChangeArrowheads="1"/>
          </p:cNvSpPr>
          <p:nvPr/>
        </p:nvSpPr>
        <p:spPr bwMode="auto">
          <a:xfrm>
            <a:off x="6659563" y="4111625"/>
            <a:ext cx="14525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42" name="Rectangle 27"/>
          <p:cNvSpPr>
            <a:spLocks noChangeArrowheads="1"/>
          </p:cNvSpPr>
          <p:nvPr/>
        </p:nvSpPr>
        <p:spPr bwMode="auto">
          <a:xfrm>
            <a:off x="6743700" y="4132263"/>
            <a:ext cx="2016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R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3" name="Rectangle 28"/>
          <p:cNvSpPr>
            <a:spLocks noChangeArrowheads="1"/>
          </p:cNvSpPr>
          <p:nvPr/>
        </p:nvSpPr>
        <p:spPr bwMode="auto">
          <a:xfrm>
            <a:off x="6938963" y="4238625"/>
            <a:ext cx="9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solidFill>
                  <a:srgbClr val="FF0000"/>
                </a:solidFill>
                <a:ea typeface="华文新魏" pitchFamily="2" charset="-122"/>
              </a:rPr>
              <a:t>2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4" name="Rectangle 29"/>
          <p:cNvSpPr>
            <a:spLocks noChangeArrowheads="1"/>
          </p:cNvSpPr>
          <p:nvPr/>
        </p:nvSpPr>
        <p:spPr bwMode="auto">
          <a:xfrm>
            <a:off x="7121525" y="4140200"/>
            <a:ext cx="279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华康简宋" charset="-122"/>
                <a:ea typeface="华康简宋" charset="-122"/>
              </a:rPr>
              <a:t>→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5" name="Rectangle 30"/>
          <p:cNvSpPr>
            <a:spLocks noChangeArrowheads="1"/>
          </p:cNvSpPr>
          <p:nvPr/>
        </p:nvSpPr>
        <p:spPr bwMode="auto">
          <a:xfrm>
            <a:off x="7464425" y="4132263"/>
            <a:ext cx="6048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OUT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6" name="Rectangle 31"/>
          <p:cNvSpPr>
            <a:spLocks noChangeArrowheads="1"/>
          </p:cNvSpPr>
          <p:nvPr/>
        </p:nvSpPr>
        <p:spPr bwMode="auto">
          <a:xfrm>
            <a:off x="8101013" y="4132263"/>
            <a:ext cx="698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7" name="Rectangle 32"/>
          <p:cNvSpPr>
            <a:spLocks noChangeArrowheads="1"/>
          </p:cNvSpPr>
          <p:nvPr/>
        </p:nvSpPr>
        <p:spPr bwMode="auto">
          <a:xfrm>
            <a:off x="6659563" y="4391025"/>
            <a:ext cx="14525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48" name="Rectangle 33"/>
          <p:cNvSpPr>
            <a:spLocks noChangeArrowheads="1"/>
          </p:cNvSpPr>
          <p:nvPr/>
        </p:nvSpPr>
        <p:spPr bwMode="auto">
          <a:xfrm>
            <a:off x="6743700" y="4414838"/>
            <a:ext cx="2016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R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49" name="Rectangle 34"/>
          <p:cNvSpPr>
            <a:spLocks noChangeArrowheads="1"/>
          </p:cNvSpPr>
          <p:nvPr/>
        </p:nvSpPr>
        <p:spPr bwMode="auto">
          <a:xfrm>
            <a:off x="6938963" y="4522788"/>
            <a:ext cx="9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solidFill>
                  <a:srgbClr val="FF0000"/>
                </a:solidFill>
                <a:ea typeface="华文新魏" pitchFamily="2" charset="-122"/>
              </a:rPr>
              <a:t>1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0" name="Rectangle 35"/>
          <p:cNvSpPr>
            <a:spLocks noChangeArrowheads="1"/>
          </p:cNvSpPr>
          <p:nvPr/>
        </p:nvSpPr>
        <p:spPr bwMode="auto">
          <a:xfrm>
            <a:off x="7121525" y="4424363"/>
            <a:ext cx="2794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华康简宋" charset="-122"/>
                <a:ea typeface="华康简宋" charset="-122"/>
              </a:rPr>
              <a:t>→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1" name="Rectangle 36"/>
          <p:cNvSpPr>
            <a:spLocks noChangeArrowheads="1"/>
          </p:cNvSpPr>
          <p:nvPr/>
        </p:nvSpPr>
        <p:spPr bwMode="auto">
          <a:xfrm>
            <a:off x="7464425" y="4414838"/>
            <a:ext cx="6048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OUT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2" name="Rectangle 37"/>
          <p:cNvSpPr>
            <a:spLocks noChangeArrowheads="1"/>
          </p:cNvSpPr>
          <p:nvPr/>
        </p:nvSpPr>
        <p:spPr bwMode="auto">
          <a:xfrm>
            <a:off x="8101013" y="4416425"/>
            <a:ext cx="69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3" name="Rectangle 38"/>
          <p:cNvSpPr>
            <a:spLocks noChangeArrowheads="1"/>
          </p:cNvSpPr>
          <p:nvPr/>
        </p:nvSpPr>
        <p:spPr bwMode="auto">
          <a:xfrm>
            <a:off x="6659563" y="4672013"/>
            <a:ext cx="1452562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54" name="Rectangle 39"/>
          <p:cNvSpPr>
            <a:spLocks noChangeArrowheads="1"/>
          </p:cNvSpPr>
          <p:nvPr/>
        </p:nvSpPr>
        <p:spPr bwMode="auto">
          <a:xfrm>
            <a:off x="6743700" y="4694238"/>
            <a:ext cx="2016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R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5" name="Rectangle 40"/>
          <p:cNvSpPr>
            <a:spLocks noChangeArrowheads="1"/>
          </p:cNvSpPr>
          <p:nvPr/>
        </p:nvSpPr>
        <p:spPr bwMode="auto">
          <a:xfrm>
            <a:off x="6938963" y="4800600"/>
            <a:ext cx="95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solidFill>
                  <a:srgbClr val="FF0000"/>
                </a:solidFill>
                <a:ea typeface="华文新魏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6" name="Rectangle 41"/>
          <p:cNvSpPr>
            <a:spLocks noChangeArrowheads="1"/>
          </p:cNvSpPr>
          <p:nvPr/>
        </p:nvSpPr>
        <p:spPr bwMode="auto">
          <a:xfrm>
            <a:off x="7121525" y="4702175"/>
            <a:ext cx="279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华康简宋" charset="-122"/>
                <a:ea typeface="华康简宋" charset="-122"/>
              </a:rPr>
              <a:t>→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7" name="Rectangle 42"/>
          <p:cNvSpPr>
            <a:spLocks noChangeArrowheads="1"/>
          </p:cNvSpPr>
          <p:nvPr/>
        </p:nvSpPr>
        <p:spPr bwMode="auto">
          <a:xfrm>
            <a:off x="7464425" y="4694238"/>
            <a:ext cx="6048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OUT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8" name="Rectangle 43"/>
          <p:cNvSpPr>
            <a:spLocks noChangeArrowheads="1"/>
          </p:cNvSpPr>
          <p:nvPr/>
        </p:nvSpPr>
        <p:spPr bwMode="auto">
          <a:xfrm>
            <a:off x="8101013" y="4694238"/>
            <a:ext cx="698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ea typeface="华文新魏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59" name="Text Box 49"/>
          <p:cNvSpPr txBox="1">
            <a:spLocks noChangeArrowheads="1"/>
          </p:cNvSpPr>
          <p:nvPr/>
        </p:nvSpPr>
        <p:spPr bwMode="auto">
          <a:xfrm>
            <a:off x="7092950" y="2347913"/>
            <a:ext cx="17287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多路选择电路</a:t>
            </a:r>
          </a:p>
        </p:txBody>
      </p:sp>
      <p:sp>
        <p:nvSpPr>
          <p:cNvPr id="111660" name="Line 50"/>
          <p:cNvSpPr>
            <a:spLocks noChangeShapeType="1"/>
          </p:cNvSpPr>
          <p:nvPr/>
        </p:nvSpPr>
        <p:spPr bwMode="auto">
          <a:xfrm>
            <a:off x="1619250" y="1268413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61" name="Line 51"/>
          <p:cNvSpPr>
            <a:spLocks noChangeShapeType="1"/>
          </p:cNvSpPr>
          <p:nvPr/>
        </p:nvSpPr>
        <p:spPr bwMode="auto">
          <a:xfrm>
            <a:off x="1619250" y="1484313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62" name="Line 52"/>
          <p:cNvSpPr>
            <a:spLocks noChangeShapeType="1"/>
          </p:cNvSpPr>
          <p:nvPr/>
        </p:nvSpPr>
        <p:spPr bwMode="auto">
          <a:xfrm>
            <a:off x="1619250" y="1773238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63" name="Line 53"/>
          <p:cNvSpPr>
            <a:spLocks noChangeShapeType="1"/>
          </p:cNvSpPr>
          <p:nvPr/>
        </p:nvSpPr>
        <p:spPr bwMode="auto">
          <a:xfrm>
            <a:off x="1619250" y="2060575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64" name="Text Box 55"/>
          <p:cNvSpPr txBox="1">
            <a:spLocks noChangeArrowheads="1"/>
          </p:cNvSpPr>
          <p:nvPr/>
        </p:nvSpPr>
        <p:spPr bwMode="auto">
          <a:xfrm>
            <a:off x="611188" y="1268413"/>
            <a:ext cx="93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</a:rPr>
              <a:t>数据总线</a:t>
            </a:r>
            <a:endParaRPr lang="zh-CN" altLang="en-US" sz="2400"/>
          </a:p>
        </p:txBody>
      </p:sp>
      <p:sp>
        <p:nvSpPr>
          <p:cNvPr id="111665" name="Rectangle 56"/>
          <p:cNvSpPr>
            <a:spLocks noChangeArrowheads="1"/>
          </p:cNvSpPr>
          <p:nvPr/>
        </p:nvSpPr>
        <p:spPr bwMode="auto">
          <a:xfrm>
            <a:off x="468313" y="5732463"/>
            <a:ext cx="1295400" cy="360362"/>
          </a:xfrm>
          <a:prstGeom prst="rect">
            <a:avLst/>
          </a:pr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6" name="Line 57"/>
          <p:cNvSpPr>
            <a:spLocks noChangeShapeType="1"/>
          </p:cNvSpPr>
          <p:nvPr/>
        </p:nvSpPr>
        <p:spPr bwMode="auto">
          <a:xfrm>
            <a:off x="971550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67" name="Line 58"/>
          <p:cNvSpPr>
            <a:spLocks noChangeShapeType="1"/>
          </p:cNvSpPr>
          <p:nvPr/>
        </p:nvSpPr>
        <p:spPr bwMode="auto">
          <a:xfrm>
            <a:off x="1258888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68" name="Text Box 59"/>
          <p:cNvSpPr txBox="1">
            <a:spLocks noChangeArrowheads="1"/>
          </p:cNvSpPr>
          <p:nvPr/>
        </p:nvSpPr>
        <p:spPr bwMode="auto">
          <a:xfrm>
            <a:off x="971550" y="5654675"/>
            <a:ext cx="43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黑体" pitchFamily="49" charset="-122"/>
              </a:rPr>
              <a:t>Q</a:t>
            </a:r>
          </a:p>
        </p:txBody>
      </p:sp>
      <p:sp>
        <p:nvSpPr>
          <p:cNvPr id="111669" name="Rectangle 60"/>
          <p:cNvSpPr>
            <a:spLocks noChangeArrowheads="1"/>
          </p:cNvSpPr>
          <p:nvPr/>
        </p:nvSpPr>
        <p:spPr bwMode="auto">
          <a:xfrm>
            <a:off x="611188" y="6086475"/>
            <a:ext cx="3222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ea typeface="华文新魏" pitchFamily="2" charset="-122"/>
              </a:rPr>
              <a:t>0</a:t>
            </a:r>
            <a:endParaRPr lang="en-US" altLang="zh-CN" sz="2400">
              <a:solidFill>
                <a:srgbClr val="0000FF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70" name="Line 61"/>
          <p:cNvSpPr>
            <a:spLocks noChangeShapeType="1"/>
          </p:cNvSpPr>
          <p:nvPr/>
        </p:nvSpPr>
        <p:spPr bwMode="auto">
          <a:xfrm flipH="1">
            <a:off x="2627313" y="3789363"/>
            <a:ext cx="0" cy="19431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71" name="Rectangle 62"/>
          <p:cNvSpPr>
            <a:spLocks noChangeArrowheads="1"/>
          </p:cNvSpPr>
          <p:nvPr/>
        </p:nvSpPr>
        <p:spPr bwMode="auto">
          <a:xfrm>
            <a:off x="1978025" y="5222875"/>
            <a:ext cx="60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ea typeface="华文新魏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(i)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72" name="Rectangle 63"/>
          <p:cNvSpPr>
            <a:spLocks noChangeArrowheads="1"/>
          </p:cNvSpPr>
          <p:nvPr/>
        </p:nvSpPr>
        <p:spPr bwMode="auto">
          <a:xfrm>
            <a:off x="1908175" y="5732463"/>
            <a:ext cx="1295400" cy="360362"/>
          </a:xfrm>
          <a:prstGeom prst="rect">
            <a:avLst/>
          </a:pr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73" name="Line 64"/>
          <p:cNvSpPr>
            <a:spLocks noChangeShapeType="1"/>
          </p:cNvSpPr>
          <p:nvPr/>
        </p:nvSpPr>
        <p:spPr bwMode="auto">
          <a:xfrm>
            <a:off x="2411413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74" name="Line 65"/>
          <p:cNvSpPr>
            <a:spLocks noChangeShapeType="1"/>
          </p:cNvSpPr>
          <p:nvPr/>
        </p:nvSpPr>
        <p:spPr bwMode="auto">
          <a:xfrm>
            <a:off x="2698750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75" name="Text Box 66"/>
          <p:cNvSpPr txBox="1">
            <a:spLocks noChangeArrowheads="1"/>
          </p:cNvSpPr>
          <p:nvPr/>
        </p:nvSpPr>
        <p:spPr bwMode="auto">
          <a:xfrm>
            <a:off x="2411413" y="5654675"/>
            <a:ext cx="43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黑体" pitchFamily="49" charset="-122"/>
              </a:rPr>
              <a:t>Q</a:t>
            </a:r>
          </a:p>
        </p:txBody>
      </p:sp>
      <p:sp>
        <p:nvSpPr>
          <p:cNvPr id="111676" name="Rectangle 67"/>
          <p:cNvSpPr>
            <a:spLocks noChangeArrowheads="1"/>
          </p:cNvSpPr>
          <p:nvPr/>
        </p:nvSpPr>
        <p:spPr bwMode="auto">
          <a:xfrm>
            <a:off x="2051050" y="6086475"/>
            <a:ext cx="3222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ea typeface="华文新魏" pitchFamily="2" charset="-122"/>
              </a:rPr>
              <a:t>1</a:t>
            </a:r>
            <a:endParaRPr lang="en-US" altLang="zh-CN" sz="2400">
              <a:solidFill>
                <a:srgbClr val="0000FF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77" name="Line 68"/>
          <p:cNvSpPr>
            <a:spLocks noChangeShapeType="1"/>
          </p:cNvSpPr>
          <p:nvPr/>
        </p:nvSpPr>
        <p:spPr bwMode="auto">
          <a:xfrm flipH="1">
            <a:off x="3995738" y="3789363"/>
            <a:ext cx="0" cy="19431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78" name="Rectangle 69"/>
          <p:cNvSpPr>
            <a:spLocks noChangeArrowheads="1"/>
          </p:cNvSpPr>
          <p:nvPr/>
        </p:nvSpPr>
        <p:spPr bwMode="auto">
          <a:xfrm>
            <a:off x="3346450" y="5222875"/>
            <a:ext cx="60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ea typeface="华文新魏" pitchFamily="2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(i)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79" name="Rectangle 70"/>
          <p:cNvSpPr>
            <a:spLocks noChangeArrowheads="1"/>
          </p:cNvSpPr>
          <p:nvPr/>
        </p:nvSpPr>
        <p:spPr bwMode="auto">
          <a:xfrm>
            <a:off x="3276600" y="5732463"/>
            <a:ext cx="1295400" cy="360362"/>
          </a:xfrm>
          <a:prstGeom prst="rect">
            <a:avLst/>
          </a:pr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80" name="Line 71"/>
          <p:cNvSpPr>
            <a:spLocks noChangeShapeType="1"/>
          </p:cNvSpPr>
          <p:nvPr/>
        </p:nvSpPr>
        <p:spPr bwMode="auto">
          <a:xfrm>
            <a:off x="3779838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81" name="Line 72"/>
          <p:cNvSpPr>
            <a:spLocks noChangeShapeType="1"/>
          </p:cNvSpPr>
          <p:nvPr/>
        </p:nvSpPr>
        <p:spPr bwMode="auto">
          <a:xfrm>
            <a:off x="4067175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82" name="Text Box 73"/>
          <p:cNvSpPr txBox="1">
            <a:spLocks noChangeArrowheads="1"/>
          </p:cNvSpPr>
          <p:nvPr/>
        </p:nvSpPr>
        <p:spPr bwMode="auto">
          <a:xfrm>
            <a:off x="3779838" y="5654675"/>
            <a:ext cx="43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黑体" pitchFamily="49" charset="-122"/>
              </a:rPr>
              <a:t>Q</a:t>
            </a:r>
          </a:p>
        </p:txBody>
      </p:sp>
      <p:sp>
        <p:nvSpPr>
          <p:cNvPr id="111683" name="Rectangle 74"/>
          <p:cNvSpPr>
            <a:spLocks noChangeArrowheads="1"/>
          </p:cNvSpPr>
          <p:nvPr/>
        </p:nvSpPr>
        <p:spPr bwMode="auto">
          <a:xfrm>
            <a:off x="3419475" y="6086475"/>
            <a:ext cx="3222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ea typeface="华文新魏" pitchFamily="2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84" name="Line 75"/>
          <p:cNvSpPr>
            <a:spLocks noChangeShapeType="1"/>
          </p:cNvSpPr>
          <p:nvPr/>
        </p:nvSpPr>
        <p:spPr bwMode="auto">
          <a:xfrm flipH="1">
            <a:off x="5364163" y="3789363"/>
            <a:ext cx="0" cy="19431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85" name="Rectangle 76"/>
          <p:cNvSpPr>
            <a:spLocks noChangeArrowheads="1"/>
          </p:cNvSpPr>
          <p:nvPr/>
        </p:nvSpPr>
        <p:spPr bwMode="auto">
          <a:xfrm>
            <a:off x="4714875" y="5222875"/>
            <a:ext cx="60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ea typeface="华文新魏" pitchFamily="2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ea typeface="华文新魏" pitchFamily="2" charset="-122"/>
              </a:rPr>
              <a:t>(i)</a:t>
            </a:r>
            <a:endParaRPr lang="en-US" altLang="zh-CN" sz="2400"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86" name="Rectangle 77"/>
          <p:cNvSpPr>
            <a:spLocks noChangeArrowheads="1"/>
          </p:cNvSpPr>
          <p:nvPr/>
        </p:nvSpPr>
        <p:spPr bwMode="auto">
          <a:xfrm>
            <a:off x="4645025" y="5732463"/>
            <a:ext cx="1295400" cy="360362"/>
          </a:xfrm>
          <a:prstGeom prst="rect">
            <a:avLst/>
          </a:pr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87" name="Line 78"/>
          <p:cNvSpPr>
            <a:spLocks noChangeShapeType="1"/>
          </p:cNvSpPr>
          <p:nvPr/>
        </p:nvSpPr>
        <p:spPr bwMode="auto">
          <a:xfrm>
            <a:off x="5148263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88" name="Line 79"/>
          <p:cNvSpPr>
            <a:spLocks noChangeShapeType="1"/>
          </p:cNvSpPr>
          <p:nvPr/>
        </p:nvSpPr>
        <p:spPr bwMode="auto">
          <a:xfrm>
            <a:off x="5435600" y="5732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89" name="Text Box 80"/>
          <p:cNvSpPr txBox="1">
            <a:spLocks noChangeArrowheads="1"/>
          </p:cNvSpPr>
          <p:nvPr/>
        </p:nvSpPr>
        <p:spPr bwMode="auto">
          <a:xfrm>
            <a:off x="5148263" y="5654675"/>
            <a:ext cx="43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黑体" pitchFamily="49" charset="-122"/>
              </a:rPr>
              <a:t>Q</a:t>
            </a:r>
          </a:p>
        </p:txBody>
      </p:sp>
      <p:sp>
        <p:nvSpPr>
          <p:cNvPr id="111690" name="Rectangle 81"/>
          <p:cNvSpPr>
            <a:spLocks noChangeArrowheads="1"/>
          </p:cNvSpPr>
          <p:nvPr/>
        </p:nvSpPr>
        <p:spPr bwMode="auto">
          <a:xfrm>
            <a:off x="4787900" y="6086475"/>
            <a:ext cx="3222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ea typeface="华文新魏" pitchFamily="2" charset="-122"/>
              </a:rPr>
              <a:t>3</a:t>
            </a:r>
            <a:endParaRPr lang="en-US" altLang="zh-CN" sz="2400">
              <a:solidFill>
                <a:srgbClr val="0000FF"/>
              </a:solidFill>
              <a:latin typeface="Verdana" pitchFamily="34" charset="0"/>
              <a:ea typeface="华文新魏" pitchFamily="2" charset="-122"/>
            </a:endParaRPr>
          </a:p>
        </p:txBody>
      </p:sp>
      <p:sp>
        <p:nvSpPr>
          <p:cNvPr id="111691" name="Text Box 82"/>
          <p:cNvSpPr txBox="1">
            <a:spLocks noChangeArrowheads="1"/>
          </p:cNvSpPr>
          <p:nvPr/>
        </p:nvSpPr>
        <p:spPr bwMode="auto">
          <a:xfrm>
            <a:off x="6659563" y="5156200"/>
            <a:ext cx="1655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选择控制信号</a:t>
            </a:r>
          </a:p>
        </p:txBody>
      </p:sp>
      <p:sp>
        <p:nvSpPr>
          <p:cNvPr id="111692" name="Text Box 83"/>
          <p:cNvSpPr txBox="1">
            <a:spLocks noChangeArrowheads="1"/>
          </p:cNvSpPr>
          <p:nvPr/>
        </p:nvSpPr>
        <p:spPr bwMode="auto">
          <a:xfrm>
            <a:off x="6840538" y="1052513"/>
            <a:ext cx="719137" cy="1260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/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i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n-1</a:t>
            </a:r>
          </a:p>
        </p:txBody>
      </p:sp>
      <p:sp>
        <p:nvSpPr>
          <p:cNvPr id="111693" name="Text Box 84"/>
          <p:cNvSpPr txBox="1">
            <a:spLocks noChangeArrowheads="1"/>
          </p:cNvSpPr>
          <p:nvPr/>
        </p:nvSpPr>
        <p:spPr bwMode="auto">
          <a:xfrm>
            <a:off x="5184775" y="1304925"/>
            <a:ext cx="971550" cy="749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...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...</a:t>
            </a:r>
          </a:p>
        </p:txBody>
      </p:sp>
      <p:sp>
        <p:nvSpPr>
          <p:cNvPr id="111694" name="Text Box 86"/>
          <p:cNvSpPr txBox="1">
            <a:spLocks noChangeArrowheads="1"/>
          </p:cNvSpPr>
          <p:nvPr/>
        </p:nvSpPr>
        <p:spPr bwMode="auto">
          <a:xfrm>
            <a:off x="971550" y="3284538"/>
            <a:ext cx="900113" cy="4857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&amp;</a:t>
            </a:r>
          </a:p>
        </p:txBody>
      </p:sp>
      <p:sp>
        <p:nvSpPr>
          <p:cNvPr id="111695" name="Text Box 87"/>
          <p:cNvSpPr txBox="1">
            <a:spLocks noChangeArrowheads="1"/>
          </p:cNvSpPr>
          <p:nvPr/>
        </p:nvSpPr>
        <p:spPr bwMode="auto">
          <a:xfrm>
            <a:off x="2411413" y="3321050"/>
            <a:ext cx="900112" cy="4857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&amp;</a:t>
            </a:r>
          </a:p>
        </p:txBody>
      </p:sp>
      <p:sp>
        <p:nvSpPr>
          <p:cNvPr id="111696" name="Text Box 88"/>
          <p:cNvSpPr txBox="1">
            <a:spLocks noChangeArrowheads="1"/>
          </p:cNvSpPr>
          <p:nvPr/>
        </p:nvSpPr>
        <p:spPr bwMode="auto">
          <a:xfrm>
            <a:off x="3816350" y="3284538"/>
            <a:ext cx="900113" cy="4857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&amp;</a:t>
            </a:r>
          </a:p>
        </p:txBody>
      </p:sp>
      <p:sp>
        <p:nvSpPr>
          <p:cNvPr id="111697" name="Text Box 89"/>
          <p:cNvSpPr txBox="1">
            <a:spLocks noChangeArrowheads="1"/>
          </p:cNvSpPr>
          <p:nvPr/>
        </p:nvSpPr>
        <p:spPr bwMode="auto">
          <a:xfrm>
            <a:off x="5148263" y="3321050"/>
            <a:ext cx="900112" cy="4857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&amp;</a:t>
            </a:r>
          </a:p>
        </p:txBody>
      </p:sp>
      <p:sp>
        <p:nvSpPr>
          <p:cNvPr id="111698" name="Text Box 90"/>
          <p:cNvSpPr txBox="1">
            <a:spLocks noChangeArrowheads="1"/>
          </p:cNvSpPr>
          <p:nvPr/>
        </p:nvSpPr>
        <p:spPr bwMode="auto">
          <a:xfrm>
            <a:off x="2987675" y="2420938"/>
            <a:ext cx="1223963" cy="485775"/>
          </a:xfrm>
          <a:prstGeom prst="rect">
            <a:avLst/>
          </a:prstGeom>
          <a:solidFill>
            <a:srgbClr val="FF99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≥1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2.6.3 </a:t>
            </a:r>
            <a:r>
              <a:rPr lang="zh-CN" altLang="en-US" smtClean="0"/>
              <a:t>定点运算器（续）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33CC"/>
                </a:solidFill>
              </a:rPr>
              <a:t>2.</a:t>
            </a:r>
            <a:r>
              <a:rPr lang="zh-CN" altLang="en-US" smtClean="0">
                <a:solidFill>
                  <a:srgbClr val="0033CC"/>
                </a:solidFill>
              </a:rPr>
              <a:t>运算器的内部总线结构</a:t>
            </a:r>
          </a:p>
          <a:p>
            <a:r>
              <a:rPr lang="zh-CN" altLang="en-US" smtClean="0"/>
              <a:t>⑴单总线结构运算器</a:t>
            </a:r>
          </a:p>
        </p:txBody>
      </p:sp>
      <p:sp>
        <p:nvSpPr>
          <p:cNvPr id="1084421" name="Text Box 5"/>
          <p:cNvSpPr txBox="1">
            <a:spLocks noChangeArrowheads="1"/>
          </p:cNvSpPr>
          <p:nvPr/>
        </p:nvSpPr>
        <p:spPr bwMode="auto">
          <a:xfrm>
            <a:off x="179388" y="4221163"/>
            <a:ext cx="8677275" cy="2282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例如，计算</a:t>
            </a:r>
            <a:r>
              <a:rPr lang="en-US" altLang="zh-CN" sz="2400"/>
              <a:t>R0+R1→R0</a:t>
            </a:r>
            <a:r>
              <a:rPr lang="zh-CN" altLang="en-US" sz="2400"/>
              <a:t>的步骤如下：</a:t>
            </a:r>
          </a:p>
          <a:p>
            <a:pPr algn="l">
              <a:buClr>
                <a:srgbClr val="003300"/>
              </a:buClr>
              <a:buFont typeface="Wingdings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S1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/>
              <a:t>第一个操作数（寄存器</a:t>
            </a:r>
            <a:r>
              <a:rPr lang="en-US" altLang="zh-CN" sz="2400"/>
              <a:t>R0</a:t>
            </a:r>
            <a:r>
              <a:rPr lang="zh-CN" altLang="en-US" sz="2400"/>
              <a:t>中的值）先放入</a:t>
            </a:r>
            <a:r>
              <a:rPr lang="en-US" altLang="zh-CN" sz="2400"/>
              <a:t>A</a:t>
            </a:r>
            <a:r>
              <a:rPr lang="zh-CN" altLang="en-US" sz="2400"/>
              <a:t>缓冲寄存器，即</a:t>
            </a:r>
            <a:r>
              <a:rPr lang="en-US" altLang="zh-CN" sz="2400"/>
              <a:t>(R0)→A</a:t>
            </a:r>
            <a:r>
              <a:rPr lang="zh-CN" altLang="en-US" sz="2400"/>
              <a:t>（简写为：</a:t>
            </a:r>
            <a:r>
              <a:rPr lang="en-US" altLang="zh-CN" sz="2400">
                <a:solidFill>
                  <a:schemeClr val="folHlink"/>
                </a:solidFill>
              </a:rPr>
              <a:t>R0→A</a:t>
            </a:r>
            <a:r>
              <a:rPr lang="zh-CN" altLang="en-US" sz="2400"/>
              <a:t>）</a:t>
            </a:r>
          </a:p>
          <a:p>
            <a:pPr algn="l">
              <a:buClr>
                <a:srgbClr val="003300"/>
              </a:buClr>
              <a:buFont typeface="Wingdings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S2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/>
              <a:t>第二个操作数（寄存器</a:t>
            </a:r>
            <a:r>
              <a:rPr lang="en-US" altLang="zh-CN" sz="2400"/>
              <a:t>R1</a:t>
            </a:r>
            <a:r>
              <a:rPr lang="zh-CN" altLang="en-US" sz="2400"/>
              <a:t>中的值）放入</a:t>
            </a:r>
            <a:r>
              <a:rPr lang="en-US" altLang="zh-CN" sz="2400"/>
              <a:t>B</a:t>
            </a:r>
            <a:r>
              <a:rPr lang="zh-CN" altLang="en-US" sz="2400"/>
              <a:t>缓冲寄存器，即</a:t>
            </a:r>
            <a:r>
              <a:rPr lang="en-US" altLang="zh-CN" sz="2400"/>
              <a:t>(R1)→B</a:t>
            </a:r>
            <a:r>
              <a:rPr lang="zh-CN" altLang="en-US" sz="2400"/>
              <a:t>（简写为：</a:t>
            </a:r>
            <a:r>
              <a:rPr lang="en-US" altLang="zh-CN" sz="2400">
                <a:solidFill>
                  <a:schemeClr val="folHlink"/>
                </a:solidFill>
              </a:rPr>
              <a:t>R1→B</a:t>
            </a:r>
            <a:r>
              <a:rPr lang="zh-CN" altLang="en-US" sz="2400"/>
              <a:t>）</a:t>
            </a:r>
          </a:p>
          <a:p>
            <a:pPr algn="l">
              <a:buClr>
                <a:srgbClr val="003300"/>
              </a:buClr>
              <a:buFont typeface="Wingdings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S3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/>
              <a:t>把加法的“和”送到目的寄存器中，即</a:t>
            </a:r>
            <a:r>
              <a:rPr lang="en-US" altLang="zh-CN" sz="2400">
                <a:solidFill>
                  <a:schemeClr val="folHlink"/>
                </a:solidFill>
              </a:rPr>
              <a:t>ALU(A+B)→R0</a:t>
            </a:r>
          </a:p>
        </p:txBody>
      </p:sp>
      <p:sp>
        <p:nvSpPr>
          <p:cNvPr id="112645" name="Text Box 6"/>
          <p:cNvSpPr txBox="1">
            <a:spLocks noChangeArrowheads="1"/>
          </p:cNvSpPr>
          <p:nvPr/>
        </p:nvSpPr>
        <p:spPr bwMode="auto">
          <a:xfrm>
            <a:off x="2087563" y="2703513"/>
            <a:ext cx="1189037" cy="8318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黑体" pitchFamily="49" charset="-122"/>
              </a:rPr>
              <a:t>通用</a:t>
            </a:r>
          </a:p>
          <a:p>
            <a:pPr eaLnBrk="1" hangingPunct="1"/>
            <a:r>
              <a:rPr lang="zh-CN" altLang="en-US" sz="2400">
                <a:latin typeface="黑体" pitchFamily="49" charset="-122"/>
              </a:rPr>
              <a:t>寄存器</a:t>
            </a:r>
          </a:p>
        </p:txBody>
      </p:sp>
      <p:sp>
        <p:nvSpPr>
          <p:cNvPr id="112646" name="Text Box 7"/>
          <p:cNvSpPr txBox="1">
            <a:spLocks noChangeArrowheads="1"/>
          </p:cNvSpPr>
          <p:nvPr/>
        </p:nvSpPr>
        <p:spPr bwMode="auto">
          <a:xfrm>
            <a:off x="5472113" y="2743200"/>
            <a:ext cx="1116012" cy="8318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50000"/>
              </a:spcBef>
            </a:pPr>
            <a:r>
              <a:rPr lang="zh-CN" altLang="en-US" sz="2400">
                <a:latin typeface="黑体" pitchFamily="49" charset="-122"/>
              </a:rPr>
              <a:t>特殊</a:t>
            </a:r>
          </a:p>
          <a:p>
            <a:pPr eaLnBrk="1" hangingPunct="1">
              <a:spcAft>
                <a:spcPct val="100000"/>
              </a:spcAft>
            </a:pPr>
            <a:r>
              <a:rPr lang="zh-CN" altLang="en-US" sz="2400">
                <a:latin typeface="黑体" pitchFamily="49" charset="-122"/>
              </a:rPr>
              <a:t>寄存器</a:t>
            </a:r>
          </a:p>
        </p:txBody>
      </p:sp>
      <p:sp>
        <p:nvSpPr>
          <p:cNvPr id="112647" name="Line 8"/>
          <p:cNvSpPr>
            <a:spLocks noChangeShapeType="1"/>
          </p:cNvSpPr>
          <p:nvPr/>
        </p:nvSpPr>
        <p:spPr bwMode="auto">
          <a:xfrm flipV="1">
            <a:off x="4500563" y="3967163"/>
            <a:ext cx="0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70300" y="3319463"/>
            <a:ext cx="1620838" cy="646112"/>
            <a:chOff x="1949" y="3158"/>
            <a:chExt cx="1021" cy="407"/>
          </a:xfrm>
        </p:grpSpPr>
        <p:sp>
          <p:nvSpPr>
            <p:cNvPr id="1084426" name="AutoShape 10"/>
            <p:cNvSpPr>
              <a:spLocks noChangeArrowheads="1"/>
            </p:cNvSpPr>
            <p:nvPr/>
          </p:nvSpPr>
          <p:spPr bwMode="auto">
            <a:xfrm rot="10800000" flipV="1">
              <a:off x="1949" y="3180"/>
              <a:ext cx="1021" cy="38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12672" name="AutoShape 11"/>
            <p:cNvSpPr>
              <a:spLocks noChangeArrowheads="1"/>
            </p:cNvSpPr>
            <p:nvPr/>
          </p:nvSpPr>
          <p:spPr bwMode="auto">
            <a:xfrm rot="10800000">
              <a:off x="2365" y="3158"/>
              <a:ext cx="171" cy="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10800000">
              <a:off x="2372" y="3177"/>
              <a:ext cx="151" cy="120"/>
              <a:chOff x="4224" y="3453"/>
              <a:chExt cx="266" cy="158"/>
            </a:xfrm>
          </p:grpSpPr>
          <p:sp>
            <p:nvSpPr>
              <p:cNvPr id="112675" name="Line 13"/>
              <p:cNvSpPr>
                <a:spLocks noChangeShapeType="1"/>
              </p:cNvSpPr>
              <p:nvPr/>
            </p:nvSpPr>
            <p:spPr bwMode="auto">
              <a:xfrm>
                <a:off x="4354" y="3453"/>
                <a:ext cx="136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76" name="Line 14"/>
              <p:cNvSpPr>
                <a:spLocks noChangeShapeType="1"/>
              </p:cNvSpPr>
              <p:nvPr/>
            </p:nvSpPr>
            <p:spPr bwMode="auto">
              <a:xfrm flipH="1">
                <a:off x="4224" y="3453"/>
                <a:ext cx="136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674" name="Text Box 15"/>
            <p:cNvSpPr txBox="1">
              <a:spLocks noChangeArrowheads="1"/>
            </p:cNvSpPr>
            <p:nvPr/>
          </p:nvSpPr>
          <p:spPr bwMode="auto">
            <a:xfrm>
              <a:off x="2132" y="3271"/>
              <a:ext cx="6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</a:rPr>
                <a:t>ALU</a:t>
              </a:r>
            </a:p>
          </p:txBody>
        </p:sp>
      </p:grpSp>
      <p:sp>
        <p:nvSpPr>
          <p:cNvPr id="112649" name="AutoShape 16"/>
          <p:cNvSpPr>
            <a:spLocks noChangeArrowheads="1"/>
          </p:cNvSpPr>
          <p:nvPr/>
        </p:nvSpPr>
        <p:spPr bwMode="auto">
          <a:xfrm rot="-5400000">
            <a:off x="4301332" y="-732631"/>
            <a:ext cx="179387" cy="6118225"/>
          </a:xfrm>
          <a:prstGeom prst="upDownArrow">
            <a:avLst>
              <a:gd name="adj1" fmla="val 47065"/>
              <a:gd name="adj2" fmla="val 218849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650" name="Line 17"/>
          <p:cNvSpPr>
            <a:spLocks noChangeShapeType="1"/>
          </p:cNvSpPr>
          <p:nvPr/>
        </p:nvSpPr>
        <p:spPr bwMode="auto">
          <a:xfrm flipV="1">
            <a:off x="3995738" y="2382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1" name="Line 18"/>
          <p:cNvSpPr>
            <a:spLocks noChangeShapeType="1"/>
          </p:cNvSpPr>
          <p:nvPr/>
        </p:nvSpPr>
        <p:spPr bwMode="auto">
          <a:xfrm flipH="1" flipV="1">
            <a:off x="2700338" y="35353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2" name="Line 19"/>
          <p:cNvSpPr>
            <a:spLocks noChangeShapeType="1"/>
          </p:cNvSpPr>
          <p:nvPr/>
        </p:nvSpPr>
        <p:spPr bwMode="auto">
          <a:xfrm flipV="1">
            <a:off x="2700338" y="2382838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3" name="Line 20"/>
          <p:cNvSpPr>
            <a:spLocks noChangeShapeType="1"/>
          </p:cNvSpPr>
          <p:nvPr/>
        </p:nvSpPr>
        <p:spPr bwMode="auto">
          <a:xfrm flipH="1" flipV="1">
            <a:off x="6011863" y="23828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4" name="Line 21"/>
          <p:cNvSpPr>
            <a:spLocks noChangeShapeType="1"/>
          </p:cNvSpPr>
          <p:nvPr/>
        </p:nvSpPr>
        <p:spPr bwMode="auto">
          <a:xfrm flipV="1">
            <a:off x="6046788" y="357187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5" name="Text Box 22"/>
          <p:cNvSpPr txBox="1">
            <a:spLocks noChangeArrowheads="1"/>
          </p:cNvSpPr>
          <p:nvPr/>
        </p:nvSpPr>
        <p:spPr bwMode="auto">
          <a:xfrm>
            <a:off x="7308850" y="20701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33CC"/>
                </a:solidFill>
                <a:latin typeface="黑体" pitchFamily="49" charset="-122"/>
              </a:rPr>
              <a:t>总线</a:t>
            </a:r>
          </a:p>
        </p:txBody>
      </p:sp>
      <p:sp>
        <p:nvSpPr>
          <p:cNvPr id="112656" name="Line 23"/>
          <p:cNvSpPr>
            <a:spLocks noChangeShapeType="1"/>
          </p:cNvSpPr>
          <p:nvPr/>
        </p:nvSpPr>
        <p:spPr bwMode="auto">
          <a:xfrm flipH="1" flipV="1">
            <a:off x="4895850" y="238442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24"/>
          <p:cNvSpPr>
            <a:spLocks noChangeShapeType="1"/>
          </p:cNvSpPr>
          <p:nvPr/>
        </p:nvSpPr>
        <p:spPr bwMode="auto">
          <a:xfrm>
            <a:off x="6046788" y="393065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58" name="Line 25"/>
          <p:cNvSpPr>
            <a:spLocks noChangeShapeType="1"/>
          </p:cNvSpPr>
          <p:nvPr/>
        </p:nvSpPr>
        <p:spPr bwMode="auto">
          <a:xfrm>
            <a:off x="6875463" y="2382838"/>
            <a:ext cx="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59" name="Line 26"/>
          <p:cNvSpPr>
            <a:spLocks noChangeShapeType="1"/>
          </p:cNvSpPr>
          <p:nvPr/>
        </p:nvSpPr>
        <p:spPr bwMode="auto">
          <a:xfrm>
            <a:off x="3492500" y="4146550"/>
            <a:ext cx="1006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60" name="Line 27"/>
          <p:cNvSpPr>
            <a:spLocks noChangeShapeType="1"/>
          </p:cNvSpPr>
          <p:nvPr/>
        </p:nvSpPr>
        <p:spPr bwMode="auto">
          <a:xfrm>
            <a:off x="3492500" y="2382838"/>
            <a:ext cx="0" cy="1766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61" name="Line 28"/>
          <p:cNvSpPr>
            <a:spLocks noChangeShapeType="1"/>
          </p:cNvSpPr>
          <p:nvPr/>
        </p:nvSpPr>
        <p:spPr bwMode="auto">
          <a:xfrm>
            <a:off x="1871663" y="3895725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62" name="Line 29"/>
          <p:cNvSpPr>
            <a:spLocks noChangeShapeType="1"/>
          </p:cNvSpPr>
          <p:nvPr/>
        </p:nvSpPr>
        <p:spPr bwMode="auto">
          <a:xfrm>
            <a:off x="1871663" y="2362200"/>
            <a:ext cx="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600450" y="2598738"/>
            <a:ext cx="792163" cy="468312"/>
            <a:chOff x="1270" y="3385"/>
            <a:chExt cx="499" cy="295"/>
          </a:xfrm>
        </p:grpSpPr>
        <p:sp>
          <p:nvSpPr>
            <p:cNvPr id="112669" name="Rectangle 31"/>
            <p:cNvSpPr>
              <a:spLocks noChangeArrowheads="1"/>
            </p:cNvSpPr>
            <p:nvPr/>
          </p:nvSpPr>
          <p:spPr bwMode="auto">
            <a:xfrm>
              <a:off x="1270" y="3430"/>
              <a:ext cx="499" cy="2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FF66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70" name="Text Box 32"/>
            <p:cNvSpPr txBox="1">
              <a:spLocks noChangeArrowheads="1"/>
            </p:cNvSpPr>
            <p:nvPr/>
          </p:nvSpPr>
          <p:spPr bwMode="auto">
            <a:xfrm>
              <a:off x="1293" y="3385"/>
              <a:ext cx="45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A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500563" y="2598738"/>
            <a:ext cx="792162" cy="468312"/>
            <a:chOff x="1270" y="3385"/>
            <a:chExt cx="499" cy="295"/>
          </a:xfrm>
        </p:grpSpPr>
        <p:sp>
          <p:nvSpPr>
            <p:cNvPr id="112667" name="Rectangle 34"/>
            <p:cNvSpPr>
              <a:spLocks noChangeArrowheads="1"/>
            </p:cNvSpPr>
            <p:nvPr/>
          </p:nvSpPr>
          <p:spPr bwMode="auto">
            <a:xfrm>
              <a:off x="1270" y="3430"/>
              <a:ext cx="499" cy="2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FF66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8" name="Text Box 35"/>
            <p:cNvSpPr txBox="1">
              <a:spLocks noChangeArrowheads="1"/>
            </p:cNvSpPr>
            <p:nvPr/>
          </p:nvSpPr>
          <p:spPr bwMode="auto">
            <a:xfrm>
              <a:off x="1293" y="3385"/>
              <a:ext cx="45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B</a:t>
              </a:r>
            </a:p>
          </p:txBody>
        </p:sp>
      </p:grpSp>
      <p:sp>
        <p:nvSpPr>
          <p:cNvPr id="112665" name="Line 36"/>
          <p:cNvSpPr>
            <a:spLocks noChangeShapeType="1"/>
          </p:cNvSpPr>
          <p:nvPr/>
        </p:nvSpPr>
        <p:spPr bwMode="auto">
          <a:xfrm flipV="1">
            <a:off x="3995738" y="306705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66" name="Line 37"/>
          <p:cNvSpPr>
            <a:spLocks noChangeShapeType="1"/>
          </p:cNvSpPr>
          <p:nvPr/>
        </p:nvSpPr>
        <p:spPr bwMode="auto">
          <a:xfrm flipH="1" flipV="1">
            <a:off x="4895850" y="30686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8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8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5273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求补码的快捷方式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409825" y="2247900"/>
            <a:ext cx="173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100000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2409825" y="3276600"/>
            <a:ext cx="173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 1,0110</a:t>
            </a:r>
          </a:p>
        </p:txBody>
      </p:sp>
      <p:sp>
        <p:nvSpPr>
          <p:cNvPr id="690181" name="Line 5"/>
          <p:cNvSpPr>
            <a:spLocks noChangeShapeType="1"/>
          </p:cNvSpPr>
          <p:nvPr/>
        </p:nvSpPr>
        <p:spPr bwMode="auto">
          <a:xfrm>
            <a:off x="2241550" y="325755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5378450" y="3276600"/>
            <a:ext cx="183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10101 + 1</a:t>
            </a: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5045075" y="3763963"/>
            <a:ext cx="163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1,0110</a:t>
            </a:r>
          </a:p>
        </p:txBody>
      </p:sp>
      <p:sp>
        <p:nvSpPr>
          <p:cNvPr id="690184" name="Line 8"/>
          <p:cNvSpPr>
            <a:spLocks noChangeShapeType="1"/>
          </p:cNvSpPr>
          <p:nvPr/>
        </p:nvSpPr>
        <p:spPr bwMode="auto">
          <a:xfrm>
            <a:off x="4968875" y="325755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1074738" y="4297363"/>
            <a:ext cx="3794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又[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 1,1010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76338" y="1752600"/>
            <a:ext cx="3584575" cy="579438"/>
            <a:chOff x="912" y="1104"/>
            <a:chExt cx="2258" cy="365"/>
          </a:xfrm>
        </p:grpSpPr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912" y="1104"/>
              <a:ext cx="2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则[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zh-CN" altLang="en-US" sz="3200" baseline="40000">
                  <a:latin typeface="Times New Roman" pitchFamily="18" charset="0"/>
                </a:rPr>
                <a:t>4+1</a:t>
              </a:r>
              <a:r>
                <a:rPr lang="zh-CN" altLang="en-US" sz="3200">
                  <a:latin typeface="Times New Roman" pitchFamily="18" charset="0"/>
                </a:rPr>
                <a:t>    1010</a:t>
              </a:r>
            </a:p>
          </p:txBody>
        </p:sp>
        <p:sp>
          <p:nvSpPr>
            <p:cNvPr id="690188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45075" y="1752600"/>
            <a:ext cx="3390900" cy="579438"/>
            <a:chOff x="3360" y="1104"/>
            <a:chExt cx="2136" cy="365"/>
          </a:xfrm>
        </p:grpSpPr>
        <p:sp>
          <p:nvSpPr>
            <p:cNvPr id="690190" name="Text Box 14"/>
            <p:cNvSpPr txBox="1">
              <a:spLocks noChangeArrowheads="1"/>
            </p:cNvSpPr>
            <p:nvPr/>
          </p:nvSpPr>
          <p:spPr bwMode="auto">
            <a:xfrm>
              <a:off x="3360" y="1104"/>
              <a:ext cx="21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 + 1    1010</a:t>
              </a:r>
            </a:p>
          </p:txBody>
        </p:sp>
        <p:sp>
          <p:nvSpPr>
            <p:cNvPr id="690191" name="Line 15"/>
            <p:cNvSpPr>
              <a:spLocks noChangeShapeType="1"/>
            </p:cNvSpPr>
            <p:nvPr/>
          </p:nvSpPr>
          <p:spPr bwMode="auto">
            <a:xfrm>
              <a:off x="4752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45075" y="2247900"/>
            <a:ext cx="2819400" cy="1074738"/>
            <a:chOff x="3360" y="1416"/>
            <a:chExt cx="1776" cy="677"/>
          </a:xfrm>
        </p:grpSpPr>
        <p:sp>
          <p:nvSpPr>
            <p:cNvPr id="690193" name="Text Box 17"/>
            <p:cNvSpPr txBox="1">
              <a:spLocks noChangeArrowheads="1"/>
            </p:cNvSpPr>
            <p:nvPr/>
          </p:nvSpPr>
          <p:spPr bwMode="auto">
            <a:xfrm>
              <a:off x="3360" y="1416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</a:t>
              </a: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690195" name="Text Box 19"/>
              <p:cNvSpPr txBox="1">
                <a:spLocks noChangeArrowheads="1"/>
              </p:cNvSpPr>
              <p:nvPr/>
            </p:nvSpPr>
            <p:spPr bwMode="auto">
              <a:xfrm>
                <a:off x="3692" y="1728"/>
                <a:ext cx="6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1010</a:t>
                </a:r>
              </a:p>
            </p:txBody>
          </p:sp>
          <p:sp>
            <p:nvSpPr>
              <p:cNvPr id="690196" name="Line 20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987675" y="2743200"/>
            <a:ext cx="1143000" cy="579438"/>
            <a:chOff x="1882" y="1728"/>
            <a:chExt cx="720" cy="365"/>
          </a:xfrm>
        </p:grpSpPr>
        <p:sp>
          <p:nvSpPr>
            <p:cNvPr id="690198" name="Text Box 22"/>
            <p:cNvSpPr txBox="1">
              <a:spLocks noChangeArrowheads="1"/>
            </p:cNvSpPr>
            <p:nvPr/>
          </p:nvSpPr>
          <p:spPr bwMode="auto">
            <a:xfrm>
              <a:off x="1974" y="1728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1010</a:t>
              </a:r>
            </a:p>
          </p:txBody>
        </p:sp>
        <p:sp>
          <p:nvSpPr>
            <p:cNvPr id="690199" name="Line 23"/>
            <p:cNvSpPr>
              <a:spLocks noChangeShapeType="1"/>
            </p:cNvSpPr>
            <p:nvPr/>
          </p:nvSpPr>
          <p:spPr bwMode="auto">
            <a:xfrm>
              <a:off x="1882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878138" y="3352800"/>
            <a:ext cx="3690937" cy="1458913"/>
            <a:chOff x="1813" y="2112"/>
            <a:chExt cx="2325" cy="919"/>
          </a:xfrm>
        </p:grpSpPr>
        <p:sp>
          <p:nvSpPr>
            <p:cNvPr id="690201" name="AutoShape 25"/>
            <p:cNvSpPr>
              <a:spLocks noChangeArrowheads="1"/>
            </p:cNvSpPr>
            <p:nvPr/>
          </p:nvSpPr>
          <p:spPr bwMode="auto">
            <a:xfrm>
              <a:off x="1813" y="2743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0202" name="AutoShape 26"/>
            <p:cNvSpPr>
              <a:spLocks noChangeArrowheads="1"/>
            </p:cNvSpPr>
            <p:nvPr/>
          </p:nvSpPr>
          <p:spPr bwMode="auto">
            <a:xfrm>
              <a:off x="3418" y="211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77875" y="5162550"/>
            <a:ext cx="7947025" cy="1314450"/>
            <a:chOff x="768" y="3252"/>
            <a:chExt cx="5006" cy="828"/>
          </a:xfrm>
        </p:grpSpPr>
        <p:sp>
          <p:nvSpPr>
            <p:cNvPr id="690204" name="Text Box 28"/>
            <p:cNvSpPr txBox="1">
              <a:spLocks noChangeArrowheads="1"/>
            </p:cNvSpPr>
            <p:nvPr/>
          </p:nvSpPr>
          <p:spPr bwMode="auto">
            <a:xfrm>
              <a:off x="768" y="3252"/>
              <a:ext cx="50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当真值为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 </a:t>
              </a:r>
              <a:r>
                <a:rPr lang="zh-CN" altLang="en-US" sz="3200">
                  <a:latin typeface="Times New Roman" pitchFamily="18" charset="0"/>
                </a:rPr>
                <a:t>时，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 </a:t>
              </a:r>
              <a:r>
                <a:rPr lang="zh-CN" altLang="en-US" sz="3200">
                  <a:latin typeface="Times New Roman" pitchFamily="18" charset="0"/>
                </a:rPr>
                <a:t>可用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</a:t>
              </a:r>
            </a:p>
          </p:txBody>
        </p:sp>
        <p:sp>
          <p:nvSpPr>
            <p:cNvPr id="690205" name="Text Box 29"/>
            <p:cNvSpPr txBox="1">
              <a:spLocks noChangeArrowheads="1"/>
            </p:cNvSpPr>
            <p:nvPr/>
          </p:nvSpPr>
          <p:spPr bwMode="auto">
            <a:xfrm>
              <a:off x="768" y="3715"/>
              <a:ext cx="29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每位取反，末位加 1 求得</a:t>
              </a:r>
            </a:p>
          </p:txBody>
        </p:sp>
      </p:grpSp>
      <p:sp>
        <p:nvSpPr>
          <p:cNvPr id="690206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0207" name="Text Box 31"/>
          <p:cNvSpPr txBox="1">
            <a:spLocks noChangeArrowheads="1"/>
          </p:cNvSpPr>
          <p:nvPr/>
        </p:nvSpPr>
        <p:spPr bwMode="auto">
          <a:xfrm>
            <a:off x="6497638" y="22479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+ 1</a:t>
            </a:r>
            <a:endParaRPr lang="zh-CN" altLang="en-US" sz="1600" b="0">
              <a:latin typeface="Times New Roman" pitchFamily="18" charset="0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777875" y="1096963"/>
            <a:ext cx="3565525" cy="579437"/>
            <a:chOff x="490" y="691"/>
            <a:chExt cx="2246" cy="365"/>
          </a:xfrm>
        </p:grpSpPr>
        <p:sp>
          <p:nvSpPr>
            <p:cNvPr id="690209" name="Text Box 33"/>
            <p:cNvSpPr txBox="1">
              <a:spLocks noChangeArrowheads="1"/>
            </p:cNvSpPr>
            <p:nvPr/>
          </p:nvSpPr>
          <p:spPr bwMode="auto">
            <a:xfrm>
              <a:off x="490" y="691"/>
              <a:ext cx="22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设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 1010 </a:t>
              </a:r>
              <a:r>
                <a:rPr lang="zh-CN" altLang="en-US" sz="3200">
                  <a:latin typeface="Times New Roman" pitchFamily="18" charset="0"/>
                </a:rPr>
                <a:t>时</a:t>
              </a:r>
            </a:p>
          </p:txBody>
        </p:sp>
        <p:sp>
          <p:nvSpPr>
            <p:cNvPr id="690210" name="Line 34"/>
            <p:cNvSpPr>
              <a:spLocks noChangeShapeType="1"/>
            </p:cNvSpPr>
            <p:nvPr/>
          </p:nvSpPr>
          <p:spPr bwMode="auto">
            <a:xfrm>
              <a:off x="1296" y="8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0211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430-8B16-45F9-8B96-F6C857FFF11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autoUpdateAnimBg="0"/>
      <p:bldP spid="690180" grpId="0" autoUpdateAnimBg="0"/>
      <p:bldP spid="690181" grpId="0" animBg="1"/>
      <p:bldP spid="690182" grpId="0" autoUpdateAnimBg="0"/>
      <p:bldP spid="690183" grpId="0" autoUpdateAnimBg="0"/>
      <p:bldP spid="690184" grpId="0" animBg="1"/>
      <p:bldP spid="690185" grpId="0" autoUpdateAnimBg="0"/>
      <p:bldP spid="690207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2.6.3 </a:t>
            </a:r>
            <a:r>
              <a:rPr lang="zh-CN" altLang="en-US" smtClean="0"/>
              <a:t>定点运算器（续）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33CC"/>
                </a:solidFill>
              </a:rPr>
              <a:t>2.</a:t>
            </a:r>
            <a:r>
              <a:rPr lang="zh-CN" altLang="en-US" smtClean="0">
                <a:solidFill>
                  <a:srgbClr val="0033CC"/>
                </a:solidFill>
              </a:rPr>
              <a:t>运算器的内部总线结构</a:t>
            </a:r>
          </a:p>
          <a:p>
            <a:r>
              <a:rPr lang="en-US" altLang="zh-CN" smtClean="0"/>
              <a:t>(2)</a:t>
            </a:r>
            <a:r>
              <a:rPr lang="zh-CN" altLang="en-US" smtClean="0"/>
              <a:t>双总线结构运算器</a:t>
            </a:r>
          </a:p>
        </p:txBody>
      </p:sp>
      <p:sp>
        <p:nvSpPr>
          <p:cNvPr id="1085445" name="Text Box 5"/>
          <p:cNvSpPr txBox="1">
            <a:spLocks noChangeArrowheads="1"/>
          </p:cNvSpPr>
          <p:nvPr/>
        </p:nvSpPr>
        <p:spPr bwMode="auto">
          <a:xfrm>
            <a:off x="287338" y="4643438"/>
            <a:ext cx="8461375" cy="191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例如，计算</a:t>
            </a:r>
            <a:r>
              <a:rPr lang="en-US" altLang="zh-CN" sz="2400"/>
              <a:t>R0+R1→R0</a:t>
            </a:r>
            <a:r>
              <a:rPr lang="zh-CN" altLang="en-US" sz="2400"/>
              <a:t>的步骤如下：</a:t>
            </a:r>
          </a:p>
          <a:p>
            <a:pPr algn="l">
              <a:buClr>
                <a:srgbClr val="003300"/>
              </a:buClr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S1</a:t>
            </a:r>
            <a:r>
              <a:rPr lang="zh-CN" altLang="en-US" sz="2400">
                <a:solidFill>
                  <a:schemeClr val="folHlink"/>
                </a:solidFill>
              </a:rPr>
              <a:t>：</a:t>
            </a:r>
            <a:r>
              <a:rPr lang="zh-CN" altLang="en-US" sz="2400"/>
              <a:t>第一个操作数经过总线</a:t>
            </a:r>
            <a:r>
              <a:rPr lang="en-US" altLang="zh-CN" sz="2400"/>
              <a:t>1</a:t>
            </a:r>
            <a:r>
              <a:rPr lang="zh-CN" altLang="en-US" sz="2400"/>
              <a:t>送</a:t>
            </a:r>
            <a:r>
              <a:rPr lang="en-US" altLang="zh-CN" sz="2400"/>
              <a:t>ALU</a:t>
            </a:r>
            <a:r>
              <a:rPr lang="zh-CN" altLang="en-US" sz="2400"/>
              <a:t>，即</a:t>
            </a:r>
            <a:r>
              <a:rPr lang="en-US" altLang="zh-CN" sz="2400">
                <a:solidFill>
                  <a:schemeClr val="folHlink"/>
                </a:solidFill>
              </a:rPr>
              <a:t>R0→ALU</a:t>
            </a:r>
            <a:r>
              <a:rPr lang="zh-CN" altLang="en-US" sz="2400"/>
              <a:t>，同时，把第二个操作数经过总线</a:t>
            </a:r>
            <a:r>
              <a:rPr lang="en-US" altLang="zh-CN" sz="2400"/>
              <a:t>2</a:t>
            </a:r>
            <a:r>
              <a:rPr lang="zh-CN" altLang="en-US" sz="2400"/>
              <a:t>送</a:t>
            </a:r>
            <a:r>
              <a:rPr lang="en-US" altLang="zh-CN" sz="2400"/>
              <a:t>ALU</a:t>
            </a:r>
            <a:r>
              <a:rPr lang="zh-CN" altLang="en-US" sz="2400"/>
              <a:t>，即</a:t>
            </a:r>
            <a:r>
              <a:rPr lang="en-US" altLang="zh-CN" sz="2400">
                <a:solidFill>
                  <a:schemeClr val="folHlink"/>
                </a:solidFill>
              </a:rPr>
              <a:t>R1→ALU</a:t>
            </a:r>
            <a:r>
              <a:rPr lang="zh-CN" altLang="en-US" sz="2400"/>
              <a:t>，此时，</a:t>
            </a:r>
            <a:r>
              <a:rPr lang="en-US" altLang="zh-CN" sz="2400"/>
              <a:t>ALU</a:t>
            </a:r>
            <a:r>
              <a:rPr lang="zh-CN" altLang="en-US" sz="2400"/>
              <a:t>立即进行运算，并把“和”暂存在缓冲器</a:t>
            </a:r>
            <a:r>
              <a:rPr lang="en-US" altLang="zh-CN" sz="2400"/>
              <a:t>T</a:t>
            </a:r>
            <a:r>
              <a:rPr lang="zh-CN" altLang="en-US" sz="2400"/>
              <a:t>中。</a:t>
            </a:r>
          </a:p>
          <a:p>
            <a:pPr algn="l">
              <a:buClr>
                <a:srgbClr val="003300"/>
              </a:buClr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S2</a:t>
            </a:r>
            <a:r>
              <a:rPr lang="zh-CN" altLang="en-US" sz="2400">
                <a:solidFill>
                  <a:schemeClr val="folHlink"/>
                </a:solidFill>
              </a:rPr>
              <a:t>：</a:t>
            </a:r>
            <a:r>
              <a:rPr lang="zh-CN" altLang="en-US" sz="2400"/>
              <a:t>把缓冲器中加法和送到目的寄存器中，即</a:t>
            </a:r>
            <a:r>
              <a:rPr lang="en-US" altLang="zh-CN" sz="2400">
                <a:solidFill>
                  <a:schemeClr val="folHlink"/>
                </a:solidFill>
              </a:rPr>
              <a:t>T→R0</a:t>
            </a:r>
            <a:endParaRPr lang="en-US" altLang="zh-CN" sz="24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1550" y="2241550"/>
            <a:ext cx="7416800" cy="2413000"/>
            <a:chOff x="499" y="2636"/>
            <a:chExt cx="4672" cy="1565"/>
          </a:xfrm>
        </p:grpSpPr>
        <p:sp>
          <p:nvSpPr>
            <p:cNvPr id="113670" name="Text Box 8"/>
            <p:cNvSpPr txBox="1">
              <a:spLocks noChangeArrowheads="1"/>
            </p:cNvSpPr>
            <p:nvPr/>
          </p:nvSpPr>
          <p:spPr bwMode="auto">
            <a:xfrm>
              <a:off x="862" y="3155"/>
              <a:ext cx="749" cy="53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</a:rPr>
                <a:t>通用</a:t>
              </a:r>
            </a:p>
            <a:p>
              <a:pPr eaLnBrk="1" hangingPunct="1"/>
              <a:r>
                <a:rPr lang="zh-CN" altLang="en-US" sz="2400">
                  <a:latin typeface="黑体" pitchFamily="49" charset="-122"/>
                </a:rPr>
                <a:t>寄存器</a:t>
              </a:r>
            </a:p>
          </p:txBody>
        </p:sp>
        <p:sp>
          <p:nvSpPr>
            <p:cNvPr id="113671" name="Text Box 9"/>
            <p:cNvSpPr txBox="1">
              <a:spLocks noChangeArrowheads="1"/>
            </p:cNvSpPr>
            <p:nvPr/>
          </p:nvSpPr>
          <p:spPr bwMode="auto">
            <a:xfrm>
              <a:off x="1883" y="2936"/>
              <a:ext cx="885" cy="46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150000"/>
                </a:spcBef>
              </a:pPr>
              <a:r>
                <a:rPr lang="zh-CN" altLang="en-US" sz="2000">
                  <a:latin typeface="黑体" pitchFamily="49" charset="-122"/>
                </a:rPr>
                <a:t>特殊</a:t>
              </a:r>
            </a:p>
            <a:p>
              <a:pPr eaLnBrk="1" hangingPunct="1">
                <a:spcAft>
                  <a:spcPct val="100000"/>
                </a:spcAft>
              </a:pPr>
              <a:r>
                <a:rPr lang="zh-CN" altLang="en-US" sz="2000">
                  <a:latin typeface="黑体" pitchFamily="49" charset="-122"/>
                </a:rPr>
                <a:t>寄存器</a:t>
              </a:r>
            </a:p>
          </p:txBody>
        </p:sp>
        <p:sp>
          <p:nvSpPr>
            <p:cNvPr id="113672" name="Text Box 10"/>
            <p:cNvSpPr txBox="1">
              <a:spLocks noChangeArrowheads="1"/>
            </p:cNvSpPr>
            <p:nvPr/>
          </p:nvSpPr>
          <p:spPr bwMode="auto">
            <a:xfrm>
              <a:off x="1883" y="3470"/>
              <a:ext cx="884" cy="46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100000"/>
                </a:spcBef>
              </a:pPr>
              <a:r>
                <a:rPr lang="zh-CN" altLang="en-US" sz="2000">
                  <a:latin typeface="黑体" pitchFamily="49" charset="-122"/>
                </a:rPr>
                <a:t>特殊</a:t>
              </a:r>
            </a:p>
            <a:p>
              <a:pPr eaLnBrk="1" hangingPunct="1"/>
              <a:r>
                <a:rPr lang="zh-CN" altLang="en-US" sz="2000">
                  <a:latin typeface="黑体" pitchFamily="49" charset="-122"/>
                </a:rPr>
                <a:t>寄存器</a:t>
              </a:r>
            </a:p>
          </p:txBody>
        </p:sp>
        <p:sp>
          <p:nvSpPr>
            <p:cNvPr id="113673" name="Line 11"/>
            <p:cNvSpPr>
              <a:spLocks noChangeShapeType="1"/>
            </p:cNvSpPr>
            <p:nvPr/>
          </p:nvSpPr>
          <p:spPr bwMode="auto">
            <a:xfrm flipV="1">
              <a:off x="2314" y="3914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5400000">
              <a:off x="2952" y="3168"/>
              <a:ext cx="1021" cy="545"/>
              <a:chOff x="3742" y="3249"/>
              <a:chExt cx="1225" cy="385"/>
            </a:xfrm>
          </p:grpSpPr>
          <p:sp>
            <p:nvSpPr>
              <p:cNvPr id="1085453" name="AutoShape 13"/>
              <p:cNvSpPr>
                <a:spLocks noChangeArrowheads="1"/>
              </p:cNvSpPr>
              <p:nvPr/>
            </p:nvSpPr>
            <p:spPr bwMode="auto">
              <a:xfrm flipV="1">
                <a:off x="3745" y="3248"/>
                <a:ext cx="1222" cy="36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113691" name="AutoShape 14"/>
              <p:cNvSpPr>
                <a:spLocks noChangeArrowheads="1"/>
              </p:cNvSpPr>
              <p:nvPr/>
            </p:nvSpPr>
            <p:spPr bwMode="auto">
              <a:xfrm>
                <a:off x="4263" y="3521"/>
                <a:ext cx="205" cy="11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4278" y="3503"/>
                <a:ext cx="182" cy="113"/>
                <a:chOff x="4224" y="3453"/>
                <a:chExt cx="266" cy="158"/>
              </a:xfrm>
            </p:grpSpPr>
            <p:sp>
              <p:nvSpPr>
                <p:cNvPr id="113694" name="Line 16"/>
                <p:cNvSpPr>
                  <a:spLocks noChangeShapeType="1"/>
                </p:cNvSpPr>
                <p:nvPr/>
              </p:nvSpPr>
              <p:spPr bwMode="auto">
                <a:xfrm>
                  <a:off x="4354" y="3453"/>
                  <a:ext cx="136" cy="1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9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224" y="3453"/>
                  <a:ext cx="136" cy="1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693" name="Text Box 18"/>
              <p:cNvSpPr txBox="1">
                <a:spLocks noChangeArrowheads="1"/>
              </p:cNvSpPr>
              <p:nvPr/>
            </p:nvSpPr>
            <p:spPr bwMode="auto">
              <a:xfrm>
                <a:off x="3991" y="3249"/>
                <a:ext cx="748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黑体" pitchFamily="49" charset="-122"/>
                  </a:rPr>
                  <a:t>ALU</a:t>
                </a:r>
              </a:p>
            </p:txBody>
          </p:sp>
        </p:grpSp>
        <p:sp>
          <p:nvSpPr>
            <p:cNvPr id="113675" name="Text Box 19"/>
            <p:cNvSpPr txBox="1">
              <a:spLocks noChangeArrowheads="1"/>
            </p:cNvSpPr>
            <p:nvPr/>
          </p:nvSpPr>
          <p:spPr bwMode="auto">
            <a:xfrm>
              <a:off x="4468" y="3702"/>
              <a:ext cx="703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33CC"/>
                  </a:solidFill>
                  <a:latin typeface="黑体" pitchFamily="49" charset="-122"/>
                </a:rPr>
                <a:t>总线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2</a:t>
              </a:r>
            </a:p>
          </p:txBody>
        </p:sp>
        <p:sp>
          <p:nvSpPr>
            <p:cNvPr id="113676" name="Line 20"/>
            <p:cNvSpPr>
              <a:spLocks noChangeShapeType="1"/>
            </p:cNvSpPr>
            <p:nvPr/>
          </p:nvSpPr>
          <p:spPr bwMode="auto">
            <a:xfrm>
              <a:off x="4309" y="3558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" name="AutoShape 21"/>
            <p:cNvSpPr>
              <a:spLocks noChangeArrowheads="1"/>
            </p:cNvSpPr>
            <p:nvPr/>
          </p:nvSpPr>
          <p:spPr bwMode="auto">
            <a:xfrm rot="-5400000">
              <a:off x="2717" y="1870"/>
              <a:ext cx="113" cy="4549"/>
            </a:xfrm>
            <a:prstGeom prst="upDownArrow">
              <a:avLst>
                <a:gd name="adj1" fmla="val 47065"/>
                <a:gd name="adj2" fmla="val 258313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678" name="AutoShape 22"/>
            <p:cNvSpPr>
              <a:spLocks noChangeArrowheads="1"/>
            </p:cNvSpPr>
            <p:nvPr/>
          </p:nvSpPr>
          <p:spPr bwMode="auto">
            <a:xfrm rot="-5400000">
              <a:off x="2740" y="418"/>
              <a:ext cx="113" cy="4549"/>
            </a:xfrm>
            <a:prstGeom prst="upDownArrow">
              <a:avLst>
                <a:gd name="adj1" fmla="val 47065"/>
                <a:gd name="adj2" fmla="val 2583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5463" name="Text Box 23"/>
            <p:cNvSpPr txBox="1">
              <a:spLocks noChangeArrowheads="1"/>
            </p:cNvSpPr>
            <p:nvPr/>
          </p:nvSpPr>
          <p:spPr bwMode="auto">
            <a:xfrm>
              <a:off x="3992" y="3302"/>
              <a:ext cx="635" cy="264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50000">
                  <a:schemeClr val="bg1"/>
                </a:gs>
                <a:gs pos="100000">
                  <a:srgbClr val="FFCC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150000"/>
                </a:spcBef>
                <a:defRPr/>
              </a:pP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缓冲器</a:t>
              </a:r>
            </a:p>
          </p:txBody>
        </p:sp>
        <p:sp>
          <p:nvSpPr>
            <p:cNvPr id="113680" name="Text Box 24"/>
            <p:cNvSpPr txBox="1">
              <a:spLocks noChangeArrowheads="1"/>
            </p:cNvSpPr>
            <p:nvPr/>
          </p:nvSpPr>
          <p:spPr bwMode="auto">
            <a:xfrm>
              <a:off x="4468" y="2749"/>
              <a:ext cx="70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33CC"/>
                  </a:solidFill>
                  <a:latin typeface="黑体" pitchFamily="49" charset="-122"/>
                </a:rPr>
                <a:t>总线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1</a:t>
              </a:r>
            </a:p>
          </p:txBody>
        </p:sp>
        <p:sp>
          <p:nvSpPr>
            <p:cNvPr id="113681" name="Line 25"/>
            <p:cNvSpPr>
              <a:spLocks noChangeShapeType="1"/>
            </p:cNvSpPr>
            <p:nvPr/>
          </p:nvSpPr>
          <p:spPr bwMode="auto">
            <a:xfrm>
              <a:off x="4309" y="2726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" name="Line 26"/>
            <p:cNvSpPr>
              <a:spLocks noChangeShapeType="1"/>
            </p:cNvSpPr>
            <p:nvPr/>
          </p:nvSpPr>
          <p:spPr bwMode="auto">
            <a:xfrm flipV="1">
              <a:off x="2314" y="2727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Line 27"/>
            <p:cNvSpPr>
              <a:spLocks noChangeShapeType="1"/>
            </p:cNvSpPr>
            <p:nvPr/>
          </p:nvSpPr>
          <p:spPr bwMode="auto">
            <a:xfrm flipH="1" flipV="1">
              <a:off x="1248" y="3679"/>
              <a:ext cx="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" name="Line 28"/>
            <p:cNvSpPr>
              <a:spLocks noChangeShapeType="1"/>
            </p:cNvSpPr>
            <p:nvPr/>
          </p:nvSpPr>
          <p:spPr bwMode="auto">
            <a:xfrm flipV="1">
              <a:off x="1248" y="2727"/>
              <a:ext cx="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" name="Line 29"/>
            <p:cNvSpPr>
              <a:spLocks noChangeShapeType="1"/>
            </p:cNvSpPr>
            <p:nvPr/>
          </p:nvSpPr>
          <p:spPr bwMode="auto">
            <a:xfrm>
              <a:off x="3735" y="343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6" name="Line 30"/>
            <p:cNvSpPr>
              <a:spLocks noChangeShapeType="1"/>
            </p:cNvSpPr>
            <p:nvPr/>
          </p:nvSpPr>
          <p:spPr bwMode="auto">
            <a:xfrm>
              <a:off x="2971" y="2727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7" name="Line 31"/>
            <p:cNvSpPr>
              <a:spLocks noChangeShapeType="1"/>
            </p:cNvSpPr>
            <p:nvPr/>
          </p:nvSpPr>
          <p:spPr bwMode="auto">
            <a:xfrm>
              <a:off x="2971" y="313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8" name="Line 32"/>
            <p:cNvSpPr>
              <a:spLocks noChangeShapeType="1"/>
            </p:cNvSpPr>
            <p:nvPr/>
          </p:nvSpPr>
          <p:spPr bwMode="auto">
            <a:xfrm>
              <a:off x="2970" y="3747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" name="Line 33"/>
            <p:cNvSpPr>
              <a:spLocks noChangeShapeType="1"/>
            </p:cNvSpPr>
            <p:nvPr/>
          </p:nvSpPr>
          <p:spPr bwMode="auto">
            <a:xfrm>
              <a:off x="2971" y="374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8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5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2.6.3 </a:t>
            </a:r>
            <a:r>
              <a:rPr lang="zh-CN" altLang="en-US" smtClean="0"/>
              <a:t>定点运算器（续）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33CC"/>
                </a:solidFill>
              </a:rPr>
              <a:t>2.</a:t>
            </a:r>
            <a:r>
              <a:rPr lang="zh-CN" altLang="en-US" smtClean="0">
                <a:solidFill>
                  <a:srgbClr val="0033CC"/>
                </a:solidFill>
              </a:rPr>
              <a:t>运算器的内部总线结构</a:t>
            </a:r>
          </a:p>
          <a:p>
            <a:r>
              <a:rPr lang="en-US" altLang="zh-CN" smtClean="0"/>
              <a:t>(3)</a:t>
            </a:r>
            <a:r>
              <a:rPr lang="zh-CN" altLang="en-US" smtClean="0"/>
              <a:t>三总线结构运算器</a:t>
            </a:r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287338" y="5084763"/>
            <a:ext cx="8461375" cy="15525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例如，计算</a:t>
            </a:r>
            <a:r>
              <a:rPr lang="en-US" altLang="zh-CN" sz="2400"/>
              <a:t>R0+R1→R0</a:t>
            </a:r>
            <a:r>
              <a:rPr lang="zh-CN" altLang="en-US" sz="2400"/>
              <a:t>的步骤如下：</a:t>
            </a:r>
          </a:p>
          <a:p>
            <a:pPr algn="l">
              <a:buClr>
                <a:srgbClr val="003300"/>
              </a:buClr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S1</a:t>
            </a:r>
            <a:r>
              <a:rPr lang="zh-CN" altLang="en-US" sz="2400">
                <a:solidFill>
                  <a:schemeClr val="folHlink"/>
                </a:solidFill>
              </a:rPr>
              <a:t>：</a:t>
            </a:r>
            <a:r>
              <a:rPr lang="zh-CN" altLang="en-US" sz="2400"/>
              <a:t>第一个操作数经过总线</a:t>
            </a:r>
            <a:r>
              <a:rPr lang="en-US" altLang="zh-CN" sz="2400"/>
              <a:t>1</a:t>
            </a:r>
            <a:r>
              <a:rPr lang="zh-CN" altLang="en-US" sz="2400"/>
              <a:t>送</a:t>
            </a:r>
            <a:r>
              <a:rPr lang="en-US" altLang="zh-CN" sz="2400"/>
              <a:t>ALU</a:t>
            </a:r>
            <a:r>
              <a:rPr lang="zh-CN" altLang="en-US" sz="2400"/>
              <a:t>，即</a:t>
            </a:r>
            <a:r>
              <a:rPr lang="en-US" altLang="zh-CN" sz="2400">
                <a:solidFill>
                  <a:schemeClr val="folHlink"/>
                </a:solidFill>
              </a:rPr>
              <a:t>R0→ALU</a:t>
            </a:r>
            <a:r>
              <a:rPr lang="zh-CN" altLang="en-US" sz="2400"/>
              <a:t>，同时，把第二个操作数经过总线</a:t>
            </a:r>
            <a:r>
              <a:rPr lang="en-US" altLang="zh-CN" sz="2400"/>
              <a:t>2</a:t>
            </a:r>
            <a:r>
              <a:rPr lang="zh-CN" altLang="en-US" sz="2400"/>
              <a:t>送</a:t>
            </a:r>
            <a:r>
              <a:rPr lang="en-US" altLang="zh-CN" sz="2400"/>
              <a:t>ALU</a:t>
            </a:r>
            <a:r>
              <a:rPr lang="zh-CN" altLang="en-US" sz="2400"/>
              <a:t>，即</a:t>
            </a:r>
            <a:r>
              <a:rPr lang="en-US" altLang="zh-CN" sz="2400">
                <a:solidFill>
                  <a:schemeClr val="folHlink"/>
                </a:solidFill>
              </a:rPr>
              <a:t>R1→ALU</a:t>
            </a:r>
            <a:r>
              <a:rPr lang="zh-CN" altLang="en-US" sz="2400"/>
              <a:t>，此时，</a:t>
            </a:r>
            <a:r>
              <a:rPr lang="en-US" altLang="zh-CN" sz="2400"/>
              <a:t>ALU</a:t>
            </a:r>
            <a:r>
              <a:rPr lang="zh-CN" altLang="en-US" sz="2400"/>
              <a:t>进行运算，并把“和”通过总线</a:t>
            </a:r>
            <a:r>
              <a:rPr lang="en-US" altLang="zh-CN" sz="2400"/>
              <a:t>3</a:t>
            </a:r>
            <a:r>
              <a:rPr lang="zh-CN" altLang="en-US" sz="2400"/>
              <a:t>送到</a:t>
            </a:r>
            <a:r>
              <a:rPr lang="en-US" altLang="zh-CN" sz="2400"/>
              <a:t>R0</a:t>
            </a:r>
            <a:r>
              <a:rPr lang="zh-CN" altLang="en-US" sz="2400"/>
              <a:t>中，即</a:t>
            </a:r>
            <a:r>
              <a:rPr lang="en-US" altLang="zh-CN" sz="2400">
                <a:solidFill>
                  <a:schemeClr val="folHlink"/>
                </a:solidFill>
              </a:rPr>
              <a:t>T→R0</a:t>
            </a:r>
            <a:r>
              <a:rPr lang="en-US" altLang="zh-CN" sz="2400"/>
              <a:t> </a:t>
            </a:r>
            <a:r>
              <a:rPr lang="zh-CN" altLang="en-US" sz="2400"/>
              <a:t>。 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008063" y="2241550"/>
            <a:ext cx="7308850" cy="2735263"/>
            <a:chOff x="635" y="1412"/>
            <a:chExt cx="4604" cy="1723"/>
          </a:xfrm>
        </p:grpSpPr>
        <p:sp>
          <p:nvSpPr>
            <p:cNvPr id="114694" name="Text Box 33"/>
            <p:cNvSpPr txBox="1">
              <a:spLocks noChangeArrowheads="1"/>
            </p:cNvSpPr>
            <p:nvPr/>
          </p:nvSpPr>
          <p:spPr bwMode="auto">
            <a:xfrm>
              <a:off x="952" y="2203"/>
              <a:ext cx="749" cy="52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</a:rPr>
                <a:t>通用</a:t>
              </a:r>
            </a:p>
            <a:p>
              <a:pPr eaLnBrk="1" hangingPunct="1"/>
              <a:r>
                <a:rPr lang="zh-CN" altLang="en-US" sz="2400">
                  <a:latin typeface="黑体" pitchFamily="49" charset="-122"/>
                </a:rPr>
                <a:t>寄存器</a:t>
              </a:r>
            </a:p>
          </p:txBody>
        </p:sp>
        <p:sp>
          <p:nvSpPr>
            <p:cNvPr id="114695" name="Text Box 34"/>
            <p:cNvSpPr txBox="1">
              <a:spLocks noChangeArrowheads="1"/>
            </p:cNvSpPr>
            <p:nvPr/>
          </p:nvSpPr>
          <p:spPr bwMode="auto">
            <a:xfrm>
              <a:off x="3130" y="2228"/>
              <a:ext cx="703" cy="52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150000"/>
                </a:spcBef>
              </a:pPr>
              <a:r>
                <a:rPr lang="zh-CN" altLang="en-US" sz="2400">
                  <a:latin typeface="黑体" pitchFamily="49" charset="-122"/>
                </a:rPr>
                <a:t>特殊</a:t>
              </a:r>
            </a:p>
            <a:p>
              <a:pPr eaLnBrk="1" hangingPunct="1">
                <a:spcAft>
                  <a:spcPct val="100000"/>
                </a:spcAft>
              </a:pPr>
              <a:r>
                <a:rPr lang="zh-CN" altLang="en-US" sz="2400">
                  <a:latin typeface="黑体" pitchFamily="49" charset="-122"/>
                </a:rPr>
                <a:t>寄存器</a:t>
              </a:r>
            </a:p>
          </p:txBody>
        </p:sp>
        <p:sp>
          <p:nvSpPr>
            <p:cNvPr id="1086499" name="Text Box 35"/>
            <p:cNvSpPr txBox="1">
              <a:spLocks noChangeArrowheads="1"/>
            </p:cNvSpPr>
            <p:nvPr/>
          </p:nvSpPr>
          <p:spPr bwMode="auto">
            <a:xfrm>
              <a:off x="4105" y="2234"/>
              <a:ext cx="680" cy="448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50000">
                  <a:schemeClr val="bg1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100000"/>
                </a:spcBef>
                <a:defRPr/>
              </a:pP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总线</a:t>
              </a:r>
            </a:p>
            <a:p>
              <a:pPr eaLnBrk="1" hangingPunct="1">
                <a:defRPr/>
              </a:pP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旁路器</a:t>
              </a:r>
            </a:p>
          </p:txBody>
        </p:sp>
        <p:sp>
          <p:nvSpPr>
            <p:cNvPr id="114697" name="Line 36"/>
            <p:cNvSpPr>
              <a:spLocks noChangeShapeType="1"/>
            </p:cNvSpPr>
            <p:nvPr/>
          </p:nvSpPr>
          <p:spPr bwMode="auto">
            <a:xfrm flipV="1">
              <a:off x="2404" y="2659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881" y="2251"/>
              <a:ext cx="1021" cy="407"/>
              <a:chOff x="1949" y="3158"/>
              <a:chExt cx="1021" cy="407"/>
            </a:xfrm>
          </p:grpSpPr>
          <p:sp>
            <p:nvSpPr>
              <p:cNvPr id="1086502" name="AutoShape 38"/>
              <p:cNvSpPr>
                <a:spLocks noChangeArrowheads="1"/>
              </p:cNvSpPr>
              <p:nvPr/>
            </p:nvSpPr>
            <p:spPr bwMode="auto">
              <a:xfrm rot="10800000" flipV="1">
                <a:off x="1949" y="3180"/>
                <a:ext cx="1021" cy="38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114716" name="AutoShape 39"/>
              <p:cNvSpPr>
                <a:spLocks noChangeArrowheads="1"/>
              </p:cNvSpPr>
              <p:nvPr/>
            </p:nvSpPr>
            <p:spPr bwMode="auto">
              <a:xfrm rot="10800000">
                <a:off x="2365" y="3158"/>
                <a:ext cx="171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 rot="10800000">
                <a:off x="2372" y="3177"/>
                <a:ext cx="151" cy="120"/>
                <a:chOff x="4224" y="3453"/>
                <a:chExt cx="266" cy="158"/>
              </a:xfrm>
            </p:grpSpPr>
            <p:sp>
              <p:nvSpPr>
                <p:cNvPr id="114719" name="Line 41"/>
                <p:cNvSpPr>
                  <a:spLocks noChangeShapeType="1"/>
                </p:cNvSpPr>
                <p:nvPr/>
              </p:nvSpPr>
              <p:spPr bwMode="auto">
                <a:xfrm>
                  <a:off x="4354" y="3453"/>
                  <a:ext cx="136" cy="1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224" y="3453"/>
                  <a:ext cx="136" cy="1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718" name="Text Box 43"/>
              <p:cNvSpPr txBox="1">
                <a:spLocks noChangeArrowheads="1"/>
              </p:cNvSpPr>
              <p:nvPr/>
            </p:nvSpPr>
            <p:spPr bwMode="auto">
              <a:xfrm>
                <a:off x="2132" y="3271"/>
                <a:ext cx="6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黑体" pitchFamily="49" charset="-122"/>
                  </a:rPr>
                  <a:t>ALU</a:t>
                </a:r>
              </a:p>
            </p:txBody>
          </p:sp>
        </p:grpSp>
        <p:sp>
          <p:nvSpPr>
            <p:cNvPr id="114699" name="Text Box 44"/>
            <p:cNvSpPr txBox="1">
              <a:spLocks noChangeArrowheads="1"/>
            </p:cNvSpPr>
            <p:nvPr/>
          </p:nvSpPr>
          <p:spPr bwMode="auto">
            <a:xfrm>
              <a:off x="4490" y="273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33CC"/>
                  </a:solidFill>
                  <a:latin typeface="黑体" pitchFamily="49" charset="-122"/>
                </a:rPr>
                <a:t>总线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3</a:t>
              </a:r>
            </a:p>
          </p:txBody>
        </p:sp>
        <p:sp>
          <p:nvSpPr>
            <p:cNvPr id="114700" name="Line 45"/>
            <p:cNvSpPr>
              <a:spLocks noChangeShapeType="1"/>
            </p:cNvSpPr>
            <p:nvPr/>
          </p:nvSpPr>
          <p:spPr bwMode="auto">
            <a:xfrm>
              <a:off x="4400" y="2682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AutoShape 46"/>
            <p:cNvSpPr>
              <a:spLocks noChangeArrowheads="1"/>
            </p:cNvSpPr>
            <p:nvPr/>
          </p:nvSpPr>
          <p:spPr bwMode="auto">
            <a:xfrm rot="-5400000">
              <a:off x="2908" y="804"/>
              <a:ext cx="113" cy="4549"/>
            </a:xfrm>
            <a:prstGeom prst="upDownArrow">
              <a:avLst>
                <a:gd name="adj1" fmla="val 47065"/>
                <a:gd name="adj2" fmla="val 258313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4702" name="AutoShape 47"/>
            <p:cNvSpPr>
              <a:spLocks noChangeArrowheads="1"/>
            </p:cNvSpPr>
            <p:nvPr/>
          </p:nvSpPr>
          <p:spPr bwMode="auto">
            <a:xfrm rot="-5400000">
              <a:off x="2862" y="-534"/>
              <a:ext cx="113" cy="4549"/>
            </a:xfrm>
            <a:prstGeom prst="upDownArrow">
              <a:avLst>
                <a:gd name="adj1" fmla="val 47065"/>
                <a:gd name="adj2" fmla="val 25831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4703" name="Text Box 48"/>
            <p:cNvSpPr txBox="1">
              <a:spLocks noChangeArrowheads="1"/>
            </p:cNvSpPr>
            <p:nvPr/>
          </p:nvSpPr>
          <p:spPr bwMode="auto">
            <a:xfrm>
              <a:off x="4354" y="143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33CC"/>
                  </a:solidFill>
                  <a:latin typeface="黑体" pitchFamily="49" charset="-122"/>
                </a:rPr>
                <a:t>总线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1</a:t>
              </a:r>
            </a:p>
          </p:txBody>
        </p:sp>
        <p:sp>
          <p:nvSpPr>
            <p:cNvPr id="114704" name="Line 49"/>
            <p:cNvSpPr>
              <a:spLocks noChangeShapeType="1"/>
            </p:cNvSpPr>
            <p:nvPr/>
          </p:nvSpPr>
          <p:spPr bwMode="auto">
            <a:xfrm>
              <a:off x="4400" y="1774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5" name="Line 50"/>
            <p:cNvSpPr>
              <a:spLocks noChangeShapeType="1"/>
            </p:cNvSpPr>
            <p:nvPr/>
          </p:nvSpPr>
          <p:spPr bwMode="auto">
            <a:xfrm flipV="1">
              <a:off x="2086" y="1767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6" name="Line 51"/>
            <p:cNvSpPr>
              <a:spLocks noChangeShapeType="1"/>
            </p:cNvSpPr>
            <p:nvPr/>
          </p:nvSpPr>
          <p:spPr bwMode="auto">
            <a:xfrm flipH="1" flipV="1">
              <a:off x="1338" y="2727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7" name="Line 52"/>
            <p:cNvSpPr>
              <a:spLocks noChangeShapeType="1"/>
            </p:cNvSpPr>
            <p:nvPr/>
          </p:nvSpPr>
          <p:spPr bwMode="auto">
            <a:xfrm flipV="1">
              <a:off x="1156" y="1768"/>
              <a:ext cx="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8" name="Line 53"/>
            <p:cNvSpPr>
              <a:spLocks noChangeShapeType="1"/>
            </p:cNvSpPr>
            <p:nvPr/>
          </p:nvSpPr>
          <p:spPr bwMode="auto">
            <a:xfrm>
              <a:off x="3825" y="2478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9" name="Line 54"/>
            <p:cNvSpPr>
              <a:spLocks noChangeShapeType="1"/>
            </p:cNvSpPr>
            <p:nvPr/>
          </p:nvSpPr>
          <p:spPr bwMode="auto">
            <a:xfrm flipV="1">
              <a:off x="3492" y="1775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0" name="Line 55"/>
            <p:cNvSpPr>
              <a:spLocks noChangeShapeType="1"/>
            </p:cNvSpPr>
            <p:nvPr/>
          </p:nvSpPr>
          <p:spPr bwMode="auto">
            <a:xfrm flipV="1">
              <a:off x="3492" y="275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1" name="AutoShape 56"/>
            <p:cNvSpPr>
              <a:spLocks noChangeArrowheads="1"/>
            </p:cNvSpPr>
            <p:nvPr/>
          </p:nvSpPr>
          <p:spPr bwMode="auto">
            <a:xfrm rot="-5400000">
              <a:off x="2853" y="-806"/>
              <a:ext cx="113" cy="4549"/>
            </a:xfrm>
            <a:prstGeom prst="upDownArrow">
              <a:avLst>
                <a:gd name="adj1" fmla="val 47065"/>
                <a:gd name="adj2" fmla="val 2583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4712" name="Text Box 57"/>
            <p:cNvSpPr txBox="1">
              <a:spLocks noChangeArrowheads="1"/>
            </p:cNvSpPr>
            <p:nvPr/>
          </p:nvSpPr>
          <p:spPr bwMode="auto">
            <a:xfrm>
              <a:off x="4354" y="177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33CC"/>
                  </a:solidFill>
                  <a:latin typeface="黑体" pitchFamily="49" charset="-122"/>
                </a:rPr>
                <a:t>总线</a:t>
              </a:r>
              <a:r>
                <a:rPr lang="en-US" altLang="zh-CN" sz="2400">
                  <a:solidFill>
                    <a:srgbClr val="0033CC"/>
                  </a:solidFill>
                  <a:latin typeface="黑体" pitchFamily="49" charset="-122"/>
                </a:rPr>
                <a:t>2</a:t>
              </a:r>
            </a:p>
          </p:txBody>
        </p:sp>
        <p:sp>
          <p:nvSpPr>
            <p:cNvPr id="114713" name="Line 58"/>
            <p:cNvSpPr>
              <a:spLocks noChangeShapeType="1"/>
            </p:cNvSpPr>
            <p:nvPr/>
          </p:nvSpPr>
          <p:spPr bwMode="auto">
            <a:xfrm flipV="1">
              <a:off x="2676" y="1480"/>
              <a:ext cx="0" cy="7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4" name="Line 59"/>
            <p:cNvSpPr>
              <a:spLocks noChangeShapeType="1"/>
            </p:cNvSpPr>
            <p:nvPr/>
          </p:nvSpPr>
          <p:spPr bwMode="auto">
            <a:xfrm flipV="1">
              <a:off x="1474" y="1503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86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8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696075" y="0"/>
            <a:ext cx="2413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>
                <a:latin typeface="黑体" pitchFamily="49" charset="-122"/>
              </a:rPr>
              <a:t>Am2901A</a:t>
            </a:r>
          </a:p>
          <a:p>
            <a:pPr eaLnBrk="1" hangingPunct="1"/>
            <a:r>
              <a:rPr kumimoji="1" lang="zh-CN" altLang="en-US">
                <a:latin typeface="黑体" pitchFamily="49" charset="-122"/>
              </a:rPr>
              <a:t>四位运算器</a:t>
            </a:r>
          </a:p>
          <a:p>
            <a:pPr eaLnBrk="1" hangingPunct="1"/>
            <a:r>
              <a:rPr kumimoji="1" lang="zh-CN" altLang="en-US">
                <a:latin typeface="黑体" pitchFamily="49" charset="-122"/>
              </a:rPr>
              <a:t>逻辑示意图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80963"/>
            <a:ext cx="8667750" cy="6567487"/>
            <a:chOff x="96" y="51"/>
            <a:chExt cx="5460" cy="4137"/>
          </a:xfrm>
        </p:grpSpPr>
        <p:sp>
          <p:nvSpPr>
            <p:cNvPr id="115719" name="Line 4"/>
            <p:cNvSpPr>
              <a:spLocks noChangeShapeType="1"/>
            </p:cNvSpPr>
            <p:nvPr/>
          </p:nvSpPr>
          <p:spPr bwMode="auto">
            <a:xfrm>
              <a:off x="720" y="924"/>
              <a:ext cx="0" cy="326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0" name="Text Box 5"/>
            <p:cNvSpPr txBox="1">
              <a:spLocks noChangeArrowheads="1"/>
            </p:cNvSpPr>
            <p:nvPr/>
          </p:nvSpPr>
          <p:spPr bwMode="auto">
            <a:xfrm>
              <a:off x="96" y="1968"/>
              <a:ext cx="7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D</a:t>
              </a:r>
              <a:r>
                <a:rPr kumimoji="1" lang="zh-CN" altLang="en-US" sz="2400">
                  <a:latin typeface="黑体" pitchFamily="49" charset="-122"/>
                </a:rPr>
                <a:t>数据 输入</a:t>
              </a:r>
            </a:p>
          </p:txBody>
        </p:sp>
        <p:sp>
          <p:nvSpPr>
            <p:cNvPr id="115721" name="Line 6"/>
            <p:cNvSpPr>
              <a:spLocks noChangeShapeType="1"/>
            </p:cNvSpPr>
            <p:nvPr/>
          </p:nvSpPr>
          <p:spPr bwMode="auto">
            <a:xfrm flipV="1">
              <a:off x="2496" y="1980"/>
              <a:ext cx="0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2" name="Line 7"/>
            <p:cNvSpPr>
              <a:spLocks noChangeShapeType="1"/>
            </p:cNvSpPr>
            <p:nvPr/>
          </p:nvSpPr>
          <p:spPr bwMode="auto">
            <a:xfrm>
              <a:off x="912" y="828"/>
              <a:ext cx="0" cy="129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3" name="Line 8"/>
            <p:cNvSpPr>
              <a:spLocks noChangeShapeType="1"/>
            </p:cNvSpPr>
            <p:nvPr/>
          </p:nvSpPr>
          <p:spPr bwMode="auto">
            <a:xfrm flipV="1">
              <a:off x="1584" y="1980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4" name="Line 9"/>
            <p:cNvSpPr>
              <a:spLocks noChangeShapeType="1"/>
            </p:cNvSpPr>
            <p:nvPr/>
          </p:nvSpPr>
          <p:spPr bwMode="auto">
            <a:xfrm flipV="1">
              <a:off x="2928" y="1980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5" name="Line 10"/>
            <p:cNvSpPr>
              <a:spLocks noChangeShapeType="1"/>
            </p:cNvSpPr>
            <p:nvPr/>
          </p:nvSpPr>
          <p:spPr bwMode="auto">
            <a:xfrm flipV="1">
              <a:off x="2688" y="19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6" name="Line 11"/>
            <p:cNvSpPr>
              <a:spLocks noChangeShapeType="1"/>
            </p:cNvSpPr>
            <p:nvPr/>
          </p:nvSpPr>
          <p:spPr bwMode="auto">
            <a:xfrm flipV="1">
              <a:off x="1872" y="198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7" name="Rectangle 12"/>
            <p:cNvSpPr>
              <a:spLocks noChangeArrowheads="1"/>
            </p:cNvSpPr>
            <p:nvPr/>
          </p:nvSpPr>
          <p:spPr bwMode="auto">
            <a:xfrm>
              <a:off x="1488" y="3660"/>
              <a:ext cx="1584" cy="288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8" name="Rectangle 13"/>
            <p:cNvSpPr>
              <a:spLocks noChangeArrowheads="1"/>
            </p:cNvSpPr>
            <p:nvPr/>
          </p:nvSpPr>
          <p:spPr bwMode="auto">
            <a:xfrm>
              <a:off x="3840" y="2652"/>
              <a:ext cx="1104" cy="240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50000">
                  <a:srgbClr val="FFFFFF"/>
                </a:gs>
                <a:gs pos="100000">
                  <a:srgbClr val="99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128" y="3132"/>
              <a:ext cx="624" cy="384"/>
              <a:chOff x="3840" y="1680"/>
              <a:chExt cx="624" cy="384"/>
            </a:xfrm>
          </p:grpSpPr>
          <p:sp>
            <p:nvSpPr>
              <p:cNvPr id="115837" name="Rectangle 15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624" cy="384"/>
              </a:xfrm>
              <a:prstGeom prst="rect">
                <a:avLst/>
              </a:prstGeom>
              <a:gradFill rotWithShape="1">
                <a:gsLst>
                  <a:gs pos="0">
                    <a:srgbClr val="FFCCCC"/>
                  </a:gs>
                  <a:gs pos="50000">
                    <a:srgbClr val="FFFFFF"/>
                  </a:gs>
                  <a:gs pos="100000">
                    <a:srgbClr val="FFCCC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838" name="Line 16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39" name="Line 17"/>
              <p:cNvSpPr>
                <a:spLocks noChangeShapeType="1"/>
              </p:cNvSpPr>
              <p:nvPr/>
            </p:nvSpPr>
            <p:spPr bwMode="auto">
              <a:xfrm>
                <a:off x="4044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40" name="Line 18"/>
              <p:cNvSpPr>
                <a:spLocks noChangeShapeType="1"/>
              </p:cNvSpPr>
              <p:nvPr/>
            </p:nvSpPr>
            <p:spPr bwMode="auto">
              <a:xfrm>
                <a:off x="426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730" name="Line 19"/>
            <p:cNvSpPr>
              <a:spLocks noChangeShapeType="1"/>
            </p:cNvSpPr>
            <p:nvPr/>
          </p:nvSpPr>
          <p:spPr bwMode="auto">
            <a:xfrm flipV="1">
              <a:off x="2256" y="3420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1" name="Line 20"/>
            <p:cNvSpPr>
              <a:spLocks noChangeShapeType="1"/>
            </p:cNvSpPr>
            <p:nvPr/>
          </p:nvSpPr>
          <p:spPr bwMode="auto">
            <a:xfrm>
              <a:off x="720" y="4188"/>
              <a:ext cx="350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2" name="Line 21"/>
            <p:cNvSpPr>
              <a:spLocks noChangeShapeType="1"/>
            </p:cNvSpPr>
            <p:nvPr/>
          </p:nvSpPr>
          <p:spPr bwMode="auto">
            <a:xfrm flipV="1">
              <a:off x="4224" y="3516"/>
              <a:ext cx="0" cy="6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3" name="Line 22"/>
            <p:cNvSpPr>
              <a:spLocks noChangeShapeType="1"/>
            </p:cNvSpPr>
            <p:nvPr/>
          </p:nvSpPr>
          <p:spPr bwMode="auto">
            <a:xfrm flipV="1">
              <a:off x="2256" y="3948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4" name="Line 23"/>
            <p:cNvSpPr>
              <a:spLocks noChangeShapeType="1"/>
            </p:cNvSpPr>
            <p:nvPr/>
          </p:nvSpPr>
          <p:spPr bwMode="auto">
            <a:xfrm flipV="1">
              <a:off x="2268" y="3948"/>
              <a:ext cx="192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5" name="Line 24"/>
            <p:cNvSpPr>
              <a:spLocks noChangeShapeType="1"/>
            </p:cNvSpPr>
            <p:nvPr/>
          </p:nvSpPr>
          <p:spPr bwMode="auto">
            <a:xfrm flipH="1" flipV="1">
              <a:off x="2040" y="3948"/>
              <a:ext cx="192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6" name="Line 25"/>
            <p:cNvSpPr>
              <a:spLocks noChangeShapeType="1"/>
            </p:cNvSpPr>
            <p:nvPr/>
          </p:nvSpPr>
          <p:spPr bwMode="auto">
            <a:xfrm>
              <a:off x="1296" y="38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7" name="Line 26"/>
            <p:cNvSpPr>
              <a:spLocks noChangeShapeType="1"/>
            </p:cNvSpPr>
            <p:nvPr/>
          </p:nvSpPr>
          <p:spPr bwMode="auto">
            <a:xfrm>
              <a:off x="2880" y="38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8" name="Line 27"/>
            <p:cNvSpPr>
              <a:spLocks noChangeShapeType="1"/>
            </p:cNvSpPr>
            <p:nvPr/>
          </p:nvSpPr>
          <p:spPr bwMode="auto">
            <a:xfrm flipV="1">
              <a:off x="4416" y="2892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9" name="Line 28"/>
            <p:cNvSpPr>
              <a:spLocks noChangeShapeType="1"/>
            </p:cNvSpPr>
            <p:nvPr/>
          </p:nvSpPr>
          <p:spPr bwMode="auto">
            <a:xfrm flipV="1">
              <a:off x="4416" y="2220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0" name="Line 29"/>
            <p:cNvSpPr>
              <a:spLocks noChangeShapeType="1"/>
            </p:cNvSpPr>
            <p:nvPr/>
          </p:nvSpPr>
          <p:spPr bwMode="auto">
            <a:xfrm>
              <a:off x="5232" y="2220"/>
              <a:ext cx="0" cy="15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1" name="Line 30"/>
            <p:cNvSpPr>
              <a:spLocks noChangeShapeType="1"/>
            </p:cNvSpPr>
            <p:nvPr/>
          </p:nvSpPr>
          <p:spPr bwMode="auto">
            <a:xfrm>
              <a:off x="4560" y="3756"/>
              <a:ext cx="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2" name="Line 31"/>
            <p:cNvSpPr>
              <a:spLocks noChangeShapeType="1"/>
            </p:cNvSpPr>
            <p:nvPr/>
          </p:nvSpPr>
          <p:spPr bwMode="auto">
            <a:xfrm flipV="1">
              <a:off x="4560" y="3516"/>
              <a:ext cx="96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3" name="Line 32"/>
            <p:cNvSpPr>
              <a:spLocks noChangeShapeType="1"/>
            </p:cNvSpPr>
            <p:nvPr/>
          </p:nvSpPr>
          <p:spPr bwMode="auto">
            <a:xfrm flipH="1" flipV="1">
              <a:off x="4416" y="3516"/>
              <a:ext cx="144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4" name="Line 33"/>
            <p:cNvSpPr>
              <a:spLocks noChangeShapeType="1"/>
            </p:cNvSpPr>
            <p:nvPr/>
          </p:nvSpPr>
          <p:spPr bwMode="auto">
            <a:xfrm>
              <a:off x="3840" y="33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5" name="Line 34"/>
            <p:cNvSpPr>
              <a:spLocks noChangeShapeType="1"/>
            </p:cNvSpPr>
            <p:nvPr/>
          </p:nvSpPr>
          <p:spPr bwMode="auto">
            <a:xfrm>
              <a:off x="4800" y="33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6" name="Text Box 35"/>
            <p:cNvSpPr txBox="1">
              <a:spLocks noChangeArrowheads="1"/>
            </p:cNvSpPr>
            <p:nvPr/>
          </p:nvSpPr>
          <p:spPr bwMode="auto">
            <a:xfrm>
              <a:off x="3979" y="2636"/>
              <a:ext cx="9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Q</a:t>
              </a:r>
              <a:r>
                <a:rPr kumimoji="1" lang="zh-CN" altLang="en-US" sz="2400">
                  <a:latin typeface="黑体" pitchFamily="49" charset="-122"/>
                </a:rPr>
                <a:t>寄存器</a:t>
              </a:r>
            </a:p>
          </p:txBody>
        </p:sp>
        <p:sp>
          <p:nvSpPr>
            <p:cNvPr id="115747" name="Text Box 36"/>
            <p:cNvSpPr txBox="1">
              <a:spLocks noChangeArrowheads="1"/>
            </p:cNvSpPr>
            <p:nvPr/>
          </p:nvSpPr>
          <p:spPr bwMode="auto">
            <a:xfrm>
              <a:off x="4320" y="308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115748" name="Rectangle 37"/>
            <p:cNvSpPr>
              <a:spLocks noChangeArrowheads="1"/>
            </p:cNvSpPr>
            <p:nvPr/>
          </p:nvSpPr>
          <p:spPr bwMode="auto">
            <a:xfrm>
              <a:off x="1488" y="2796"/>
              <a:ext cx="158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49" name="Rectangle 38"/>
            <p:cNvSpPr>
              <a:spLocks noChangeArrowheads="1"/>
            </p:cNvSpPr>
            <p:nvPr/>
          </p:nvSpPr>
          <p:spPr bwMode="auto">
            <a:xfrm>
              <a:off x="1488" y="2988"/>
              <a:ext cx="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0" name="Rectangle 39"/>
            <p:cNvSpPr>
              <a:spLocks noChangeArrowheads="1"/>
            </p:cNvSpPr>
            <p:nvPr/>
          </p:nvSpPr>
          <p:spPr bwMode="auto">
            <a:xfrm>
              <a:off x="2112" y="3372"/>
              <a:ext cx="336" cy="4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1" name="Rectangle 40"/>
            <p:cNvSpPr>
              <a:spLocks noChangeArrowheads="1"/>
            </p:cNvSpPr>
            <p:nvPr/>
          </p:nvSpPr>
          <p:spPr bwMode="auto">
            <a:xfrm>
              <a:off x="3024" y="2988"/>
              <a:ext cx="48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2" name="Rectangle 41"/>
            <p:cNvSpPr>
              <a:spLocks noChangeArrowheads="1"/>
            </p:cNvSpPr>
            <p:nvPr/>
          </p:nvSpPr>
          <p:spPr bwMode="auto">
            <a:xfrm>
              <a:off x="2544" y="2796"/>
              <a:ext cx="336" cy="4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3" name="Rectangle 42"/>
            <p:cNvSpPr>
              <a:spLocks noChangeArrowheads="1"/>
            </p:cNvSpPr>
            <p:nvPr/>
          </p:nvSpPr>
          <p:spPr bwMode="auto">
            <a:xfrm>
              <a:off x="1728" y="2796"/>
              <a:ext cx="33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4" name="Line 43"/>
            <p:cNvSpPr>
              <a:spLocks noChangeShapeType="1"/>
            </p:cNvSpPr>
            <p:nvPr/>
          </p:nvSpPr>
          <p:spPr bwMode="auto">
            <a:xfrm flipV="1">
              <a:off x="2688" y="2556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5" name="Line 44"/>
            <p:cNvSpPr>
              <a:spLocks noChangeShapeType="1"/>
            </p:cNvSpPr>
            <p:nvPr/>
          </p:nvSpPr>
          <p:spPr bwMode="auto">
            <a:xfrm flipH="1" flipV="1">
              <a:off x="1872" y="2556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6" name="Line 45"/>
            <p:cNvSpPr>
              <a:spLocks noChangeShapeType="1"/>
            </p:cNvSpPr>
            <p:nvPr/>
          </p:nvSpPr>
          <p:spPr bwMode="auto">
            <a:xfrm>
              <a:off x="1248" y="3132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7" name="Line 46"/>
            <p:cNvSpPr>
              <a:spLocks noChangeShapeType="1"/>
            </p:cNvSpPr>
            <p:nvPr/>
          </p:nvSpPr>
          <p:spPr bwMode="auto">
            <a:xfrm flipH="1">
              <a:off x="3072" y="3132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8" name="Text Box 47"/>
            <p:cNvSpPr txBox="1">
              <a:spLocks noChangeArrowheads="1"/>
            </p:cNvSpPr>
            <p:nvPr/>
          </p:nvSpPr>
          <p:spPr bwMode="auto">
            <a:xfrm>
              <a:off x="1584" y="2892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黑体" pitchFamily="49" charset="-122"/>
                </a:rPr>
                <a:t>A</a:t>
              </a:r>
              <a:r>
                <a:rPr kumimoji="1" lang="zh-CN" altLang="en-US" sz="2000">
                  <a:latin typeface="黑体" pitchFamily="49" charset="-122"/>
                </a:rPr>
                <a:t>数据出  </a:t>
              </a:r>
              <a:r>
                <a:rPr kumimoji="1" lang="en-US" altLang="zh-CN" sz="2000">
                  <a:latin typeface="黑体" pitchFamily="49" charset="-122"/>
                </a:rPr>
                <a:t>B</a:t>
              </a:r>
              <a:r>
                <a:rPr kumimoji="1" lang="zh-CN" altLang="en-US" sz="2000">
                  <a:latin typeface="黑体" pitchFamily="49" charset="-122"/>
                </a:rPr>
                <a:t>数据出</a:t>
              </a:r>
            </a:p>
          </p:txBody>
        </p:sp>
        <p:sp>
          <p:nvSpPr>
            <p:cNvPr id="115759" name="Text Box 48"/>
            <p:cNvSpPr txBox="1">
              <a:spLocks noChangeArrowheads="1"/>
            </p:cNvSpPr>
            <p:nvPr/>
          </p:nvSpPr>
          <p:spPr bwMode="auto">
            <a:xfrm>
              <a:off x="1680" y="3132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黑体" pitchFamily="49" charset="-122"/>
                </a:rPr>
                <a:t>16</a:t>
              </a:r>
              <a:r>
                <a:rPr kumimoji="1" lang="en-US" altLang="en-US" sz="2000">
                  <a:latin typeface="黑体" pitchFamily="49" charset="-122"/>
                </a:rPr>
                <a:t>×</a:t>
              </a:r>
              <a:r>
                <a:rPr kumimoji="1" lang="en-US" altLang="zh-CN" sz="2000">
                  <a:latin typeface="黑体" pitchFamily="49" charset="-122"/>
                </a:rPr>
                <a:t>4 </a:t>
              </a:r>
              <a:r>
                <a:rPr kumimoji="1" lang="zh-CN" altLang="en-US" sz="2000">
                  <a:latin typeface="黑体" pitchFamily="49" charset="-122"/>
                </a:rPr>
                <a:t>寄存器组</a:t>
              </a:r>
            </a:p>
          </p:txBody>
        </p:sp>
        <p:sp>
          <p:nvSpPr>
            <p:cNvPr id="115760" name="Text Box 49"/>
            <p:cNvSpPr txBox="1">
              <a:spLocks noChangeArrowheads="1"/>
            </p:cNvSpPr>
            <p:nvPr/>
          </p:nvSpPr>
          <p:spPr bwMode="auto">
            <a:xfrm>
              <a:off x="864" y="3132"/>
              <a:ext cx="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黑体" pitchFamily="49" charset="-122"/>
                </a:rPr>
                <a:t>A</a:t>
              </a:r>
              <a:r>
                <a:rPr kumimoji="1" lang="zh-CN" altLang="en-US" sz="2000">
                  <a:latin typeface="黑体" pitchFamily="49" charset="-122"/>
                </a:rPr>
                <a:t>地址</a:t>
              </a:r>
            </a:p>
          </p:txBody>
        </p:sp>
        <p:sp>
          <p:nvSpPr>
            <p:cNvPr id="115761" name="Text Box 50"/>
            <p:cNvSpPr txBox="1">
              <a:spLocks noChangeArrowheads="1"/>
            </p:cNvSpPr>
            <p:nvPr/>
          </p:nvSpPr>
          <p:spPr bwMode="auto">
            <a:xfrm>
              <a:off x="3168" y="3132"/>
              <a:ext cx="5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黑体" pitchFamily="49" charset="-122"/>
                </a:rPr>
                <a:t>B</a:t>
              </a:r>
              <a:r>
                <a:rPr kumimoji="1" lang="zh-CN" altLang="en-US" sz="2000">
                  <a:latin typeface="黑体" pitchFamily="49" charset="-122"/>
                </a:rPr>
                <a:t>地址</a:t>
              </a:r>
            </a:p>
          </p:txBody>
        </p:sp>
        <p:sp>
          <p:nvSpPr>
            <p:cNvPr id="115762" name="Text Box 51"/>
            <p:cNvSpPr txBox="1">
              <a:spLocks noChangeArrowheads="1"/>
            </p:cNvSpPr>
            <p:nvPr/>
          </p:nvSpPr>
          <p:spPr bwMode="auto">
            <a:xfrm>
              <a:off x="2256" y="3400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黑体" pitchFamily="49" charset="-122"/>
                </a:rPr>
                <a:t>B </a:t>
              </a:r>
              <a:r>
                <a:rPr kumimoji="1" lang="zh-CN" altLang="en-US" sz="2000">
                  <a:latin typeface="黑体" pitchFamily="49" charset="-122"/>
                </a:rPr>
                <a:t>数据入</a:t>
              </a:r>
            </a:p>
          </p:txBody>
        </p:sp>
        <p:sp>
          <p:nvSpPr>
            <p:cNvPr id="115763" name="Text Box 52"/>
            <p:cNvSpPr txBox="1">
              <a:spLocks noChangeArrowheads="1"/>
            </p:cNvSpPr>
            <p:nvPr/>
          </p:nvSpPr>
          <p:spPr bwMode="auto">
            <a:xfrm>
              <a:off x="748" y="3656"/>
              <a:ext cx="6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RAM</a:t>
              </a:r>
              <a:r>
                <a:rPr kumimoji="1" lang="en-US" altLang="zh-CN" sz="20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5764" name="Text Box 53"/>
            <p:cNvSpPr txBox="1">
              <a:spLocks noChangeArrowheads="1"/>
            </p:cNvSpPr>
            <p:nvPr/>
          </p:nvSpPr>
          <p:spPr bwMode="auto">
            <a:xfrm>
              <a:off x="3840" y="3113"/>
              <a:ext cx="3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Q</a:t>
              </a:r>
              <a:r>
                <a:rPr kumimoji="1" lang="en-US" altLang="zh-CN" sz="20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5765" name="Text Box 54"/>
            <p:cNvSpPr txBox="1">
              <a:spLocks noChangeArrowheads="1"/>
            </p:cNvSpPr>
            <p:nvPr/>
          </p:nvSpPr>
          <p:spPr bwMode="auto">
            <a:xfrm>
              <a:off x="4800" y="3113"/>
              <a:ext cx="4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Q</a:t>
              </a:r>
              <a:r>
                <a:rPr kumimoji="1" lang="en-US" altLang="zh-CN" sz="20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5766" name="Text Box 55"/>
            <p:cNvSpPr txBox="1">
              <a:spLocks noChangeArrowheads="1"/>
            </p:cNvSpPr>
            <p:nvPr/>
          </p:nvSpPr>
          <p:spPr bwMode="auto">
            <a:xfrm>
              <a:off x="1746" y="3657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黑体" pitchFamily="49" charset="-122"/>
                </a:rPr>
                <a:t>移位器</a:t>
              </a:r>
            </a:p>
          </p:txBody>
        </p:sp>
        <p:sp>
          <p:nvSpPr>
            <p:cNvPr id="115767" name="Text Box 56"/>
            <p:cNvSpPr txBox="1">
              <a:spLocks noChangeArrowheads="1"/>
            </p:cNvSpPr>
            <p:nvPr/>
          </p:nvSpPr>
          <p:spPr bwMode="auto">
            <a:xfrm>
              <a:off x="3301" y="3679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RAM</a:t>
              </a:r>
              <a:r>
                <a:rPr kumimoji="1" lang="en-US" altLang="zh-CN" sz="20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5768" name="Line 57"/>
            <p:cNvSpPr>
              <a:spLocks noChangeShapeType="1"/>
            </p:cNvSpPr>
            <p:nvPr/>
          </p:nvSpPr>
          <p:spPr bwMode="auto">
            <a:xfrm flipV="1">
              <a:off x="912" y="2124"/>
              <a:ext cx="158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69" name="Line 58"/>
            <p:cNvSpPr>
              <a:spLocks noChangeShapeType="1"/>
            </p:cNvSpPr>
            <p:nvPr/>
          </p:nvSpPr>
          <p:spPr bwMode="auto">
            <a:xfrm>
              <a:off x="576" y="2268"/>
              <a:ext cx="100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0" name="Line 59"/>
            <p:cNvSpPr>
              <a:spLocks noChangeShapeType="1"/>
            </p:cNvSpPr>
            <p:nvPr/>
          </p:nvSpPr>
          <p:spPr bwMode="auto">
            <a:xfrm>
              <a:off x="2928" y="2220"/>
              <a:ext cx="230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1" name="Oval 60"/>
            <p:cNvSpPr>
              <a:spLocks noChangeArrowheads="1"/>
            </p:cNvSpPr>
            <p:nvPr/>
          </p:nvSpPr>
          <p:spPr bwMode="auto">
            <a:xfrm>
              <a:off x="1848" y="210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853" name="Rectangle 61"/>
            <p:cNvSpPr>
              <a:spLocks noChangeArrowheads="1"/>
            </p:cNvSpPr>
            <p:nvPr/>
          </p:nvSpPr>
          <p:spPr bwMode="auto">
            <a:xfrm>
              <a:off x="1536" y="2364"/>
              <a:ext cx="672" cy="240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50000">
                  <a:schemeClr val="bg1"/>
                </a:gs>
                <a:gs pos="100000">
                  <a:srgbClr val="00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15773" name="Rectangle 62"/>
            <p:cNvSpPr>
              <a:spLocks noChangeArrowheads="1"/>
            </p:cNvSpPr>
            <p:nvPr/>
          </p:nvSpPr>
          <p:spPr bwMode="auto">
            <a:xfrm>
              <a:off x="2352" y="2364"/>
              <a:ext cx="672" cy="240"/>
            </a:xfrm>
            <a:prstGeom prst="rect">
              <a:avLst/>
            </a:prstGeom>
            <a:gradFill rotWithShape="1">
              <a:gsLst>
                <a:gs pos="0">
                  <a:srgbClr val="66FF66"/>
                </a:gs>
                <a:gs pos="50000">
                  <a:srgbClr val="FFFFFF"/>
                </a:gs>
                <a:gs pos="100000">
                  <a:srgbClr val="66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74" name="Line 63"/>
            <p:cNvSpPr>
              <a:spLocks noChangeShapeType="1"/>
            </p:cNvSpPr>
            <p:nvPr/>
          </p:nvSpPr>
          <p:spPr bwMode="auto">
            <a:xfrm flipV="1">
              <a:off x="1872" y="21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5" name="Text Box 64"/>
            <p:cNvSpPr txBox="1">
              <a:spLocks noChangeArrowheads="1"/>
            </p:cNvSpPr>
            <p:nvPr/>
          </p:nvSpPr>
          <p:spPr bwMode="auto">
            <a:xfrm>
              <a:off x="1512" y="2364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黑体" pitchFamily="49" charset="-122"/>
                </a:rPr>
                <a:t>A</a:t>
              </a:r>
              <a:r>
                <a:rPr kumimoji="1" lang="zh-CN" altLang="en-US" sz="2000">
                  <a:latin typeface="黑体" pitchFamily="49" charset="-122"/>
                </a:rPr>
                <a:t>锁存器</a:t>
              </a:r>
            </a:p>
          </p:txBody>
        </p:sp>
        <p:sp>
          <p:nvSpPr>
            <p:cNvPr id="115776" name="Text Box 65"/>
            <p:cNvSpPr txBox="1">
              <a:spLocks noChangeArrowheads="1"/>
            </p:cNvSpPr>
            <p:nvPr/>
          </p:nvSpPr>
          <p:spPr bwMode="auto">
            <a:xfrm>
              <a:off x="2381" y="2364"/>
              <a:ext cx="7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黑体" pitchFamily="49" charset="-122"/>
                </a:rPr>
                <a:t>B</a:t>
              </a:r>
              <a:r>
                <a:rPr kumimoji="1" lang="zh-CN" altLang="en-US" sz="2000">
                  <a:latin typeface="黑体" pitchFamily="49" charset="-122"/>
                </a:rPr>
                <a:t>锁存器</a:t>
              </a:r>
            </a:p>
          </p:txBody>
        </p:sp>
        <p:sp>
          <p:nvSpPr>
            <p:cNvPr id="115777" name="Line 66"/>
            <p:cNvSpPr>
              <a:spLocks noChangeShapeType="1"/>
            </p:cNvSpPr>
            <p:nvPr/>
          </p:nvSpPr>
          <p:spPr bwMode="auto">
            <a:xfrm>
              <a:off x="588" y="2700"/>
              <a:ext cx="192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8" name="Line 67"/>
            <p:cNvSpPr>
              <a:spLocks noChangeShapeType="1"/>
            </p:cNvSpPr>
            <p:nvPr/>
          </p:nvSpPr>
          <p:spPr bwMode="auto">
            <a:xfrm flipV="1">
              <a:off x="2496" y="2604"/>
              <a:ext cx="0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9" name="Line 68"/>
            <p:cNvSpPr>
              <a:spLocks noChangeShapeType="1"/>
            </p:cNvSpPr>
            <p:nvPr/>
          </p:nvSpPr>
          <p:spPr bwMode="auto">
            <a:xfrm>
              <a:off x="1680" y="2604"/>
              <a:ext cx="0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0" name="Text Box 69"/>
            <p:cNvSpPr txBox="1">
              <a:spLocks noChangeArrowheads="1"/>
            </p:cNvSpPr>
            <p:nvPr/>
          </p:nvSpPr>
          <p:spPr bwMode="auto">
            <a:xfrm>
              <a:off x="192" y="25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CP</a:t>
              </a:r>
            </a:p>
          </p:txBody>
        </p:sp>
        <p:sp>
          <p:nvSpPr>
            <p:cNvPr id="115781" name="Rectangle 70"/>
            <p:cNvSpPr>
              <a:spLocks noChangeArrowheads="1"/>
            </p:cNvSpPr>
            <p:nvPr/>
          </p:nvSpPr>
          <p:spPr bwMode="auto">
            <a:xfrm>
              <a:off x="2016" y="300"/>
              <a:ext cx="576" cy="384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82" name="Rectangle 71"/>
            <p:cNvSpPr>
              <a:spLocks noChangeArrowheads="1"/>
            </p:cNvSpPr>
            <p:nvPr/>
          </p:nvSpPr>
          <p:spPr bwMode="auto">
            <a:xfrm>
              <a:off x="1488" y="1020"/>
              <a:ext cx="1536" cy="38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83" name="Rectangle 72"/>
            <p:cNvSpPr>
              <a:spLocks noChangeArrowheads="1"/>
            </p:cNvSpPr>
            <p:nvPr/>
          </p:nvSpPr>
          <p:spPr bwMode="auto">
            <a:xfrm>
              <a:off x="1488" y="1596"/>
              <a:ext cx="576" cy="384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84" name="Rectangle 73"/>
            <p:cNvSpPr>
              <a:spLocks noChangeArrowheads="1"/>
            </p:cNvSpPr>
            <p:nvPr/>
          </p:nvSpPr>
          <p:spPr bwMode="auto">
            <a:xfrm>
              <a:off x="2400" y="1596"/>
              <a:ext cx="624" cy="384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85" name="Line 74"/>
            <p:cNvSpPr>
              <a:spLocks noChangeShapeType="1"/>
            </p:cNvSpPr>
            <p:nvPr/>
          </p:nvSpPr>
          <p:spPr bwMode="auto">
            <a:xfrm>
              <a:off x="2016" y="4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6" name="Line 75"/>
            <p:cNvSpPr>
              <a:spLocks noChangeShapeType="1"/>
            </p:cNvSpPr>
            <p:nvPr/>
          </p:nvSpPr>
          <p:spPr bwMode="auto">
            <a:xfrm>
              <a:off x="1488" y="17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7" name="Line 76"/>
            <p:cNvSpPr>
              <a:spLocks noChangeShapeType="1"/>
            </p:cNvSpPr>
            <p:nvPr/>
          </p:nvSpPr>
          <p:spPr bwMode="auto">
            <a:xfrm>
              <a:off x="2400" y="17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8" name="Line 77"/>
            <p:cNvSpPr>
              <a:spLocks noChangeShapeType="1"/>
            </p:cNvSpPr>
            <p:nvPr/>
          </p:nvSpPr>
          <p:spPr bwMode="auto">
            <a:xfrm>
              <a:off x="1776" y="17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9" name="Line 78"/>
            <p:cNvSpPr>
              <a:spLocks noChangeShapeType="1"/>
            </p:cNvSpPr>
            <p:nvPr/>
          </p:nvSpPr>
          <p:spPr bwMode="auto">
            <a:xfrm>
              <a:off x="2604" y="17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0" name="Line 79"/>
            <p:cNvSpPr>
              <a:spLocks noChangeShapeType="1"/>
            </p:cNvSpPr>
            <p:nvPr/>
          </p:nvSpPr>
          <p:spPr bwMode="auto">
            <a:xfrm>
              <a:off x="2820" y="17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1" name="Line 80"/>
            <p:cNvSpPr>
              <a:spLocks noChangeShapeType="1"/>
            </p:cNvSpPr>
            <p:nvPr/>
          </p:nvSpPr>
          <p:spPr bwMode="auto">
            <a:xfrm>
              <a:off x="2304" y="4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2" name="Line 81"/>
            <p:cNvSpPr>
              <a:spLocks noChangeShapeType="1"/>
            </p:cNvSpPr>
            <p:nvPr/>
          </p:nvSpPr>
          <p:spPr bwMode="auto">
            <a:xfrm flipV="1">
              <a:off x="2688" y="1404"/>
              <a:ext cx="0" cy="19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3" name="Line 82"/>
            <p:cNvSpPr>
              <a:spLocks noChangeShapeType="1"/>
            </p:cNvSpPr>
            <p:nvPr/>
          </p:nvSpPr>
          <p:spPr bwMode="auto">
            <a:xfrm flipV="1">
              <a:off x="1776" y="1404"/>
              <a:ext cx="0" cy="19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4" name="Line 83"/>
            <p:cNvSpPr>
              <a:spLocks noChangeShapeType="1"/>
            </p:cNvSpPr>
            <p:nvPr/>
          </p:nvSpPr>
          <p:spPr bwMode="auto">
            <a:xfrm flipV="1">
              <a:off x="2160" y="684"/>
              <a:ext cx="0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5" name="Line 84"/>
            <p:cNvSpPr>
              <a:spLocks noChangeShapeType="1"/>
            </p:cNvSpPr>
            <p:nvPr/>
          </p:nvSpPr>
          <p:spPr bwMode="auto">
            <a:xfrm>
              <a:off x="912" y="828"/>
              <a:ext cx="124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6" name="Line 85"/>
            <p:cNvSpPr>
              <a:spLocks noChangeShapeType="1"/>
            </p:cNvSpPr>
            <p:nvPr/>
          </p:nvSpPr>
          <p:spPr bwMode="auto">
            <a:xfrm flipH="1">
              <a:off x="1344" y="1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7" name="Line 86"/>
            <p:cNvSpPr>
              <a:spLocks noChangeShapeType="1"/>
            </p:cNvSpPr>
            <p:nvPr/>
          </p:nvSpPr>
          <p:spPr bwMode="auto">
            <a:xfrm flipH="1">
              <a:off x="1344" y="12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8" name="Line 87"/>
            <p:cNvSpPr>
              <a:spLocks noChangeShapeType="1"/>
            </p:cNvSpPr>
            <p:nvPr/>
          </p:nvSpPr>
          <p:spPr bwMode="auto">
            <a:xfrm flipH="1">
              <a:off x="1344" y="1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99" name="Line 88"/>
            <p:cNvSpPr>
              <a:spLocks noChangeShapeType="1"/>
            </p:cNvSpPr>
            <p:nvPr/>
          </p:nvSpPr>
          <p:spPr bwMode="auto">
            <a:xfrm flipH="1">
              <a:off x="1344" y="15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0" name="Line 89"/>
            <p:cNvSpPr>
              <a:spLocks noChangeShapeType="1"/>
            </p:cNvSpPr>
            <p:nvPr/>
          </p:nvSpPr>
          <p:spPr bwMode="auto">
            <a:xfrm>
              <a:off x="1536" y="14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1" name="Line 90"/>
            <p:cNvSpPr>
              <a:spLocks noChangeShapeType="1"/>
            </p:cNvSpPr>
            <p:nvPr/>
          </p:nvSpPr>
          <p:spPr bwMode="auto">
            <a:xfrm flipV="1">
              <a:off x="2352" y="684"/>
              <a:ext cx="0" cy="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2" name="Line 91"/>
            <p:cNvSpPr>
              <a:spLocks noChangeShapeType="1"/>
            </p:cNvSpPr>
            <p:nvPr/>
          </p:nvSpPr>
          <p:spPr bwMode="auto">
            <a:xfrm>
              <a:off x="720" y="924"/>
              <a:ext cx="16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3" name="Line 92"/>
            <p:cNvSpPr>
              <a:spLocks noChangeShapeType="1"/>
            </p:cNvSpPr>
            <p:nvPr/>
          </p:nvSpPr>
          <p:spPr bwMode="auto">
            <a:xfrm flipV="1">
              <a:off x="2352" y="156"/>
              <a:ext cx="0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4" name="Line 93"/>
            <p:cNvSpPr>
              <a:spLocks noChangeShapeType="1"/>
            </p:cNvSpPr>
            <p:nvPr/>
          </p:nvSpPr>
          <p:spPr bwMode="auto">
            <a:xfrm flipH="1">
              <a:off x="3024" y="13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5" name="Text Box 94"/>
            <p:cNvSpPr txBox="1">
              <a:spLocks noChangeArrowheads="1"/>
            </p:cNvSpPr>
            <p:nvPr/>
          </p:nvSpPr>
          <p:spPr bwMode="auto">
            <a:xfrm>
              <a:off x="2592" y="154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+</a:t>
              </a:r>
            </a:p>
          </p:txBody>
        </p:sp>
        <p:sp>
          <p:nvSpPr>
            <p:cNvPr id="115806" name="Text Box 95"/>
            <p:cNvSpPr txBox="1">
              <a:spLocks noChangeArrowheads="1"/>
            </p:cNvSpPr>
            <p:nvPr/>
          </p:nvSpPr>
          <p:spPr bwMode="auto">
            <a:xfrm>
              <a:off x="1680" y="154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+</a:t>
              </a:r>
            </a:p>
          </p:txBody>
        </p:sp>
        <p:sp>
          <p:nvSpPr>
            <p:cNvPr id="115807" name="Text Box 96"/>
            <p:cNvSpPr txBox="1">
              <a:spLocks noChangeArrowheads="1"/>
            </p:cNvSpPr>
            <p:nvPr/>
          </p:nvSpPr>
          <p:spPr bwMode="auto">
            <a:xfrm>
              <a:off x="1776" y="1049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黑体" pitchFamily="49" charset="-122"/>
                </a:rPr>
                <a:t>八功能</a:t>
              </a:r>
              <a:r>
                <a:rPr kumimoji="1" lang="en-US" altLang="zh-CN" sz="2400">
                  <a:latin typeface="黑体" pitchFamily="49" charset="-122"/>
                </a:rPr>
                <a:t>ALU</a:t>
              </a:r>
            </a:p>
          </p:txBody>
        </p:sp>
        <p:sp>
          <p:nvSpPr>
            <p:cNvPr id="115808" name="Text Box 97"/>
            <p:cNvSpPr txBox="1">
              <a:spLocks noChangeArrowheads="1"/>
            </p:cNvSpPr>
            <p:nvPr/>
          </p:nvSpPr>
          <p:spPr bwMode="auto">
            <a:xfrm>
              <a:off x="2400" y="51"/>
              <a:ext cx="7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Y</a:t>
              </a:r>
              <a:r>
                <a:rPr kumimoji="1" lang="zh-CN" altLang="en-US" sz="2400">
                  <a:latin typeface="黑体" pitchFamily="49" charset="-122"/>
                </a:rPr>
                <a:t>输出</a:t>
              </a:r>
            </a:p>
          </p:txBody>
        </p:sp>
        <p:sp>
          <p:nvSpPr>
            <p:cNvPr id="115809" name="Text Box 98"/>
            <p:cNvSpPr txBox="1">
              <a:spLocks noChangeArrowheads="1"/>
            </p:cNvSpPr>
            <p:nvPr/>
          </p:nvSpPr>
          <p:spPr bwMode="auto">
            <a:xfrm>
              <a:off x="1008" y="935"/>
              <a:ext cx="44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</a:pPr>
              <a:r>
                <a:rPr kumimoji="1" lang="en-US" altLang="zh-CN" sz="2000">
                  <a:solidFill>
                    <a:srgbClr val="FF00FF"/>
                  </a:solidFill>
                  <a:latin typeface="黑体" pitchFamily="49" charset="-122"/>
                </a:rPr>
                <a:t>C</a:t>
              </a:r>
              <a:r>
                <a:rPr kumimoji="1" lang="en-US" altLang="zh-CN" sz="2000" baseline="-25000">
                  <a:solidFill>
                    <a:srgbClr val="FF00FF"/>
                  </a:solidFill>
                  <a:latin typeface="黑体" pitchFamily="49" charset="-122"/>
                </a:rPr>
                <a:t>n+4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kumimoji="1" lang="en-US" altLang="zh-CN" sz="2000">
                  <a:solidFill>
                    <a:srgbClr val="FF3300"/>
                  </a:solidFill>
                  <a:latin typeface="黑体" pitchFamily="49" charset="-122"/>
                </a:rPr>
                <a:t>F</a:t>
              </a:r>
              <a:r>
                <a:rPr kumimoji="1" lang="en-US" altLang="zh-CN" sz="2000" baseline="-25000">
                  <a:solidFill>
                    <a:srgbClr val="FF3300"/>
                  </a:solidFill>
                  <a:latin typeface="黑体" pitchFamily="49" charset="-122"/>
                </a:rPr>
                <a:t>3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黑体" pitchFamily="49" charset="-122"/>
                </a:rPr>
                <a:t>OVR</a:t>
              </a:r>
              <a:endParaRPr kumimoji="1" lang="en-US" altLang="zh-CN" sz="2000" baseline="-25000">
                <a:solidFill>
                  <a:srgbClr val="0000FF"/>
                </a:solidFill>
                <a:latin typeface="黑体" pitchFamily="49" charset="-122"/>
              </a:endParaRPr>
            </a:p>
          </p:txBody>
        </p:sp>
        <p:sp>
          <p:nvSpPr>
            <p:cNvPr id="115810" name="Text Box 99"/>
            <p:cNvSpPr txBox="1">
              <a:spLocks noChangeArrowheads="1"/>
            </p:cNvSpPr>
            <p:nvPr/>
          </p:nvSpPr>
          <p:spPr bwMode="auto">
            <a:xfrm>
              <a:off x="948" y="1453"/>
              <a:ext cx="7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latin typeface="黑体" pitchFamily="49" charset="-122"/>
                </a:rPr>
                <a:t>F=0000</a:t>
              </a:r>
            </a:p>
          </p:txBody>
        </p:sp>
        <p:sp>
          <p:nvSpPr>
            <p:cNvPr id="115811" name="Text Box 100"/>
            <p:cNvSpPr txBox="1">
              <a:spLocks noChangeArrowheads="1"/>
            </p:cNvSpPr>
            <p:nvPr/>
          </p:nvSpPr>
          <p:spPr bwMode="auto">
            <a:xfrm>
              <a:off x="1791" y="13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R</a:t>
              </a:r>
            </a:p>
          </p:txBody>
        </p:sp>
        <p:sp>
          <p:nvSpPr>
            <p:cNvPr id="115812" name="Text Box 101"/>
            <p:cNvSpPr txBox="1">
              <a:spLocks noChangeArrowheads="1"/>
            </p:cNvSpPr>
            <p:nvPr/>
          </p:nvSpPr>
          <p:spPr bwMode="auto">
            <a:xfrm>
              <a:off x="2715" y="13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S</a:t>
              </a:r>
            </a:p>
          </p:txBody>
        </p:sp>
        <p:sp>
          <p:nvSpPr>
            <p:cNvPr id="115813" name="Text Box 102"/>
            <p:cNvSpPr txBox="1">
              <a:spLocks noChangeArrowheads="1"/>
            </p:cNvSpPr>
            <p:nvPr/>
          </p:nvSpPr>
          <p:spPr bwMode="auto">
            <a:xfrm>
              <a:off x="3120" y="125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FF"/>
                  </a:solidFill>
                  <a:latin typeface="黑体" pitchFamily="49" charset="-122"/>
                </a:rPr>
                <a:t>C</a:t>
              </a:r>
              <a:r>
                <a:rPr kumimoji="1" lang="en-US" altLang="zh-CN" sz="2400" baseline="-25000">
                  <a:solidFill>
                    <a:srgbClr val="FF00FF"/>
                  </a:solidFill>
                  <a:latin typeface="黑体" pitchFamily="49" charset="-122"/>
                </a:rPr>
                <a:t>n</a:t>
              </a:r>
            </a:p>
          </p:txBody>
        </p:sp>
        <p:sp>
          <p:nvSpPr>
            <p:cNvPr id="115814" name="Text Box 103"/>
            <p:cNvSpPr txBox="1">
              <a:spLocks noChangeArrowheads="1"/>
            </p:cNvSpPr>
            <p:nvPr/>
          </p:nvSpPr>
          <p:spPr bwMode="auto">
            <a:xfrm>
              <a:off x="2196" y="25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+</a:t>
              </a:r>
            </a:p>
          </p:txBody>
        </p:sp>
        <p:sp>
          <p:nvSpPr>
            <p:cNvPr id="115815" name="AutoShape 104"/>
            <p:cNvSpPr>
              <a:spLocks noChangeArrowheads="1"/>
            </p:cNvSpPr>
            <p:nvPr/>
          </p:nvSpPr>
          <p:spPr bwMode="auto">
            <a:xfrm>
              <a:off x="2592" y="468"/>
              <a:ext cx="48" cy="48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16" name="Line 105"/>
            <p:cNvSpPr>
              <a:spLocks noChangeShapeType="1"/>
            </p:cNvSpPr>
            <p:nvPr/>
          </p:nvSpPr>
          <p:spPr bwMode="auto">
            <a:xfrm>
              <a:off x="2640" y="4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06"/>
            <p:cNvGrpSpPr>
              <a:grpSpLocks/>
            </p:cNvGrpSpPr>
            <p:nvPr/>
          </p:nvGrpSpPr>
          <p:grpSpPr bwMode="auto">
            <a:xfrm>
              <a:off x="2976" y="384"/>
              <a:ext cx="336" cy="250"/>
              <a:chOff x="2976" y="384"/>
              <a:chExt cx="336" cy="250"/>
            </a:xfrm>
          </p:grpSpPr>
          <p:sp>
            <p:nvSpPr>
              <p:cNvPr id="115835" name="Text Box 107"/>
              <p:cNvSpPr txBox="1">
                <a:spLocks noChangeArrowheads="1"/>
              </p:cNvSpPr>
              <p:nvPr/>
            </p:nvSpPr>
            <p:spPr bwMode="auto">
              <a:xfrm>
                <a:off x="2976" y="384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</a:rPr>
                  <a:t>OE</a:t>
                </a:r>
              </a:p>
            </p:txBody>
          </p:sp>
          <p:sp>
            <p:nvSpPr>
              <p:cNvPr id="115836" name="Line 108"/>
              <p:cNvSpPr>
                <a:spLocks noChangeShapeType="1"/>
              </p:cNvSpPr>
              <p:nvPr/>
            </p:nvSpPr>
            <p:spPr bwMode="auto">
              <a:xfrm>
                <a:off x="3024" y="4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818" name="Text Box 109"/>
            <p:cNvSpPr txBox="1">
              <a:spLocks noChangeArrowheads="1"/>
            </p:cNvSpPr>
            <p:nvPr/>
          </p:nvSpPr>
          <p:spPr bwMode="auto">
            <a:xfrm>
              <a:off x="2352" y="7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黑体" pitchFamily="49" charset="-122"/>
                </a:rPr>
                <a:t>F</a:t>
              </a:r>
            </a:p>
          </p:txBody>
        </p:sp>
        <p:grpSp>
          <p:nvGrpSpPr>
            <p:cNvPr id="5" name="Group 110"/>
            <p:cNvGrpSpPr>
              <a:grpSpLocks/>
            </p:cNvGrpSpPr>
            <p:nvPr/>
          </p:nvGrpSpPr>
          <p:grpSpPr bwMode="auto">
            <a:xfrm>
              <a:off x="3628" y="754"/>
              <a:ext cx="1928" cy="1352"/>
              <a:chOff x="3628" y="754"/>
              <a:chExt cx="1928" cy="1352"/>
            </a:xfrm>
          </p:grpSpPr>
          <p:sp>
            <p:nvSpPr>
              <p:cNvPr id="115820" name="Line 111"/>
              <p:cNvSpPr>
                <a:spLocks noChangeShapeType="1"/>
              </p:cNvSpPr>
              <p:nvPr/>
            </p:nvSpPr>
            <p:spPr bwMode="auto">
              <a:xfrm>
                <a:off x="3628" y="890"/>
                <a:ext cx="3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21" name="Line 112"/>
              <p:cNvSpPr>
                <a:spLocks noChangeShapeType="1"/>
              </p:cNvSpPr>
              <p:nvPr/>
            </p:nvSpPr>
            <p:spPr bwMode="auto">
              <a:xfrm>
                <a:off x="3628" y="1069"/>
                <a:ext cx="3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22" name="Line 113"/>
              <p:cNvSpPr>
                <a:spLocks noChangeShapeType="1"/>
              </p:cNvSpPr>
              <p:nvPr/>
            </p:nvSpPr>
            <p:spPr bwMode="auto">
              <a:xfrm>
                <a:off x="3628" y="1248"/>
                <a:ext cx="3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114"/>
              <p:cNvGrpSpPr>
                <a:grpSpLocks/>
              </p:cNvGrpSpPr>
              <p:nvPr/>
            </p:nvGrpSpPr>
            <p:grpSpPr bwMode="auto">
              <a:xfrm>
                <a:off x="3628" y="1616"/>
                <a:ext cx="383" cy="358"/>
                <a:chOff x="3628" y="1665"/>
                <a:chExt cx="383" cy="358"/>
              </a:xfrm>
            </p:grpSpPr>
            <p:sp>
              <p:nvSpPr>
                <p:cNvPr id="115832" name="Line 115"/>
                <p:cNvSpPr>
                  <a:spLocks noChangeShapeType="1"/>
                </p:cNvSpPr>
                <p:nvPr/>
              </p:nvSpPr>
              <p:spPr bwMode="auto">
                <a:xfrm>
                  <a:off x="3628" y="1665"/>
                  <a:ext cx="38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33" name="Line 116"/>
                <p:cNvSpPr>
                  <a:spLocks noChangeShapeType="1"/>
                </p:cNvSpPr>
                <p:nvPr/>
              </p:nvSpPr>
              <p:spPr bwMode="auto">
                <a:xfrm>
                  <a:off x="3628" y="1844"/>
                  <a:ext cx="38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34" name="Line 117"/>
                <p:cNvSpPr>
                  <a:spLocks noChangeShapeType="1"/>
                </p:cNvSpPr>
                <p:nvPr/>
              </p:nvSpPr>
              <p:spPr bwMode="auto">
                <a:xfrm>
                  <a:off x="3628" y="2023"/>
                  <a:ext cx="38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18"/>
              <p:cNvGrpSpPr>
                <a:grpSpLocks/>
              </p:cNvGrpSpPr>
              <p:nvPr/>
            </p:nvGrpSpPr>
            <p:grpSpPr bwMode="auto">
              <a:xfrm>
                <a:off x="4332" y="1261"/>
                <a:ext cx="402" cy="400"/>
                <a:chOff x="4464" y="1261"/>
                <a:chExt cx="519" cy="335"/>
              </a:xfrm>
            </p:grpSpPr>
            <p:sp>
              <p:nvSpPr>
                <p:cNvPr id="115829" name="Line 119"/>
                <p:cNvSpPr>
                  <a:spLocks noChangeShapeType="1"/>
                </p:cNvSpPr>
                <p:nvPr/>
              </p:nvSpPr>
              <p:spPr bwMode="auto">
                <a:xfrm>
                  <a:off x="4464" y="1435"/>
                  <a:ext cx="5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30" name="Line 120"/>
                <p:cNvSpPr>
                  <a:spLocks noChangeShapeType="1"/>
                </p:cNvSpPr>
                <p:nvPr/>
              </p:nvSpPr>
              <p:spPr bwMode="auto">
                <a:xfrm>
                  <a:off x="4464" y="1596"/>
                  <a:ext cx="5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31" name="Line 121"/>
                <p:cNvSpPr>
                  <a:spLocks noChangeShapeType="1"/>
                </p:cNvSpPr>
                <p:nvPr/>
              </p:nvSpPr>
              <p:spPr bwMode="auto">
                <a:xfrm>
                  <a:off x="4464" y="1261"/>
                  <a:ext cx="5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825" name="Text Box 122"/>
              <p:cNvSpPr txBox="1">
                <a:spLocks noChangeArrowheads="1"/>
              </p:cNvSpPr>
              <p:nvPr/>
            </p:nvSpPr>
            <p:spPr bwMode="auto">
              <a:xfrm>
                <a:off x="4011" y="1460"/>
                <a:ext cx="411" cy="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FF00FF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00FF"/>
                    </a:solidFill>
                    <a:ea typeface="宋体" pitchFamily="2" charset="-122"/>
                  </a:rPr>
                  <a:t>0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FF00FF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00FF"/>
                    </a:solidFill>
                    <a:ea typeface="宋体" pitchFamily="2" charset="-122"/>
                  </a:rPr>
                  <a:t>1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FF00FF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00FF"/>
                    </a:solidFill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15826" name="Text Box 123"/>
              <p:cNvSpPr txBox="1">
                <a:spLocks noChangeArrowheads="1"/>
              </p:cNvSpPr>
              <p:nvPr/>
            </p:nvSpPr>
            <p:spPr bwMode="auto">
              <a:xfrm>
                <a:off x="4011" y="754"/>
                <a:ext cx="411" cy="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6600FF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6600FF"/>
                    </a:solidFill>
                    <a:ea typeface="宋体" pitchFamily="2" charset="-122"/>
                  </a:rPr>
                  <a:t>3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6600FF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6600FF"/>
                    </a:solidFill>
                    <a:ea typeface="宋体" pitchFamily="2" charset="-122"/>
                  </a:rPr>
                  <a:t>4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6600FF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6600FF"/>
                    </a:solidFill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115827" name="Text Box 124"/>
              <p:cNvSpPr txBox="1">
                <a:spLocks noChangeArrowheads="1"/>
              </p:cNvSpPr>
              <p:nvPr/>
            </p:nvSpPr>
            <p:spPr bwMode="auto">
              <a:xfrm>
                <a:off x="4762" y="1117"/>
                <a:ext cx="324" cy="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3300"/>
                    </a:solidFill>
                    <a:ea typeface="宋体" pitchFamily="2" charset="-122"/>
                  </a:rPr>
                  <a:t>6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3300"/>
                    </a:solidFill>
                    <a:ea typeface="宋体" pitchFamily="2" charset="-122"/>
                  </a:rPr>
                  <a:t>7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kumimoji="1"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3300"/>
                    </a:solidFill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15828" name="Text Box 125"/>
              <p:cNvSpPr txBox="1">
                <a:spLocks noChangeArrowheads="1"/>
              </p:cNvSpPr>
              <p:nvPr/>
            </p:nvSpPr>
            <p:spPr bwMode="auto">
              <a:xfrm>
                <a:off x="5148" y="1026"/>
                <a:ext cx="408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0033CC"/>
                    </a:solidFill>
                  </a:rPr>
                  <a:t>控制信号</a:t>
                </a:r>
              </a:p>
            </p:txBody>
          </p:sp>
        </p:grpSp>
      </p:grpSp>
      <p:sp>
        <p:nvSpPr>
          <p:cNvPr id="115716" name="Text Box 126"/>
          <p:cNvSpPr txBox="1">
            <a:spLocks noChangeArrowheads="1"/>
          </p:cNvSpPr>
          <p:nvPr/>
        </p:nvSpPr>
        <p:spPr bwMode="auto">
          <a:xfrm>
            <a:off x="179388" y="58738"/>
            <a:ext cx="2663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CN" sz="4000">
                <a:latin typeface="隶书" pitchFamily="49" charset="-122"/>
                <a:ea typeface="隶书" pitchFamily="49" charset="-122"/>
              </a:rPr>
              <a:t>3.</a:t>
            </a:r>
            <a:r>
              <a:rPr lang="zh-CN" altLang="en-US" sz="4000">
                <a:latin typeface="隶书" pitchFamily="49" charset="-122"/>
                <a:ea typeface="隶书" pitchFamily="49" charset="-122"/>
              </a:rPr>
              <a:t>定点运算器举例</a:t>
            </a:r>
          </a:p>
        </p:txBody>
      </p:sp>
      <p:sp>
        <p:nvSpPr>
          <p:cNvPr id="115717" name="AutoShape 12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78788" y="6308725"/>
            <a:ext cx="381000" cy="304800"/>
          </a:xfrm>
          <a:prstGeom prst="curvedDownArrow">
            <a:avLst>
              <a:gd name="adj1" fmla="val 25000"/>
              <a:gd name="adj2" fmla="val 50000"/>
              <a:gd name="adj3" fmla="val 33333"/>
            </a:avLst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AutoShape 12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04113" y="6308725"/>
            <a:ext cx="381000" cy="304800"/>
          </a:xfrm>
          <a:prstGeom prst="curvedDownArrow">
            <a:avLst>
              <a:gd name="adj1" fmla="val 25000"/>
              <a:gd name="adj2" fmla="val 50000"/>
              <a:gd name="adj3" fmla="val 33333"/>
            </a:avLst>
          </a:prstGeom>
          <a:solidFill>
            <a:srgbClr val="CC00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7A005C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3810000"/>
            <a:ext cx="7315200" cy="2638425"/>
            <a:chOff x="480" y="2400"/>
            <a:chExt cx="4608" cy="166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48" y="2400"/>
              <a:ext cx="3840" cy="1662"/>
              <a:chOff x="624" y="2514"/>
              <a:chExt cx="3840" cy="1662"/>
            </a:xfrm>
          </p:grpSpPr>
          <p:sp>
            <p:nvSpPr>
              <p:cNvPr id="116761" name="Rectangle 4"/>
              <p:cNvSpPr>
                <a:spLocks noChangeArrowheads="1"/>
              </p:cNvSpPr>
              <p:nvPr/>
            </p:nvSpPr>
            <p:spPr bwMode="auto">
              <a:xfrm>
                <a:off x="624" y="2536"/>
                <a:ext cx="3840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2" name="Line 5"/>
              <p:cNvSpPr>
                <a:spLocks noChangeShapeType="1"/>
              </p:cNvSpPr>
              <p:nvPr/>
            </p:nvSpPr>
            <p:spPr bwMode="auto">
              <a:xfrm flipV="1">
                <a:off x="624" y="273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63" name="Line 6"/>
              <p:cNvSpPr>
                <a:spLocks noChangeShapeType="1"/>
              </p:cNvSpPr>
              <p:nvPr/>
            </p:nvSpPr>
            <p:spPr bwMode="auto">
              <a:xfrm>
                <a:off x="1464" y="253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64" name="Text Box 7"/>
              <p:cNvSpPr txBox="1">
                <a:spLocks noChangeArrowheads="1"/>
              </p:cNvSpPr>
              <p:nvPr/>
            </p:nvSpPr>
            <p:spPr bwMode="auto">
              <a:xfrm>
                <a:off x="768" y="2734"/>
                <a:ext cx="3648" cy="1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ea typeface="宋体" pitchFamily="2" charset="-122"/>
                  </a:rPr>
                  <a:t>0  0  0               —                     F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→Q</a:t>
                </a:r>
                <a:r>
                  <a:rPr kumimoji="1" lang="en-US" altLang="zh-CN" sz="2000">
                    <a:ea typeface="宋体" pitchFamily="2" charset="-122"/>
                  </a:rPr>
                  <a:t>                 F          0  0  1               —                       —                    F         0  1  0              F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→B                   —                 </a:t>
                </a:r>
                <a:r>
                  <a:rPr kumimoji="1" lang="en-US" altLang="zh-CN" sz="2000">
                    <a:solidFill>
                      <a:srgbClr val="CC00FF"/>
                    </a:solidFill>
                    <a:ea typeface="Arial Unicode MS" pitchFamily="34" charset="-122"/>
                    <a:cs typeface="Arial Unicode MS" pitchFamily="34" charset="-122"/>
                  </a:rPr>
                  <a:t>   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A         </a:t>
                </a:r>
                <a:r>
                  <a:rPr kumimoji="1" lang="en-US" altLang="zh-CN" sz="2000">
                    <a:ea typeface="宋体" pitchFamily="2" charset="-122"/>
                  </a:rPr>
                  <a:t> 0  1  1              F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→B                   —  </a:t>
                </a:r>
                <a:r>
                  <a:rPr kumimoji="1" lang="en-US" altLang="zh-CN" sz="2000">
                    <a:ea typeface="宋体" pitchFamily="2" charset="-122"/>
                  </a:rPr>
                  <a:t>                  F          1  0  0             F/2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→B               Q/2→Q</a:t>
                </a:r>
                <a:r>
                  <a:rPr kumimoji="1" lang="en-US" altLang="zh-CN" sz="2000">
                    <a:ea typeface="宋体" pitchFamily="2" charset="-122"/>
                  </a:rPr>
                  <a:t>              F      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   1  0  1             </a:t>
                </a:r>
                <a:r>
                  <a:rPr kumimoji="1" lang="en-US" altLang="zh-CN" sz="2000">
                    <a:ea typeface="宋体" pitchFamily="2" charset="-122"/>
                  </a:rPr>
                  <a:t>F/2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→B                   —                  F         1  1  0             2</a:t>
                </a:r>
                <a:r>
                  <a:rPr kumimoji="1" lang="en-US" altLang="zh-CN" sz="2000">
                    <a:ea typeface="宋体" pitchFamily="2" charset="-122"/>
                  </a:rPr>
                  <a:t>F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→B                2Q→Q               F          1  1  1             2</a:t>
                </a:r>
                <a:r>
                  <a:rPr kumimoji="1" lang="en-US" altLang="zh-CN" sz="2000">
                    <a:ea typeface="宋体" pitchFamily="2" charset="-122"/>
                  </a:rPr>
                  <a:t>F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→B                   —                   F</a:t>
                </a:r>
              </a:p>
            </p:txBody>
          </p:sp>
          <p:sp>
            <p:nvSpPr>
              <p:cNvPr id="116765" name="Text Box 8"/>
              <p:cNvSpPr txBox="1">
                <a:spLocks noChangeArrowheads="1"/>
              </p:cNvSpPr>
              <p:nvPr/>
            </p:nvSpPr>
            <p:spPr bwMode="auto">
              <a:xfrm>
                <a:off x="768" y="2514"/>
                <a:ext cx="36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FF3300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000" baseline="-25000">
                    <a:solidFill>
                      <a:srgbClr val="FF3300"/>
                    </a:solidFill>
                    <a:ea typeface="宋体" pitchFamily="2" charset="-122"/>
                  </a:rPr>
                  <a:t>8</a:t>
                </a:r>
                <a:r>
                  <a:rPr kumimoji="1" lang="en-US" altLang="zh-CN" sz="2000">
                    <a:solidFill>
                      <a:srgbClr val="FF3300"/>
                    </a:solidFill>
                    <a:ea typeface="宋体" pitchFamily="2" charset="-122"/>
                  </a:rPr>
                  <a:t> I</a:t>
                </a:r>
                <a:r>
                  <a:rPr kumimoji="1" lang="en-US" altLang="zh-CN" sz="2000" baseline="-25000">
                    <a:solidFill>
                      <a:srgbClr val="FF3300"/>
                    </a:solidFill>
                    <a:ea typeface="宋体" pitchFamily="2" charset="-122"/>
                  </a:rPr>
                  <a:t>7</a:t>
                </a:r>
                <a:r>
                  <a:rPr kumimoji="1" lang="en-US" altLang="zh-CN" sz="2000">
                    <a:solidFill>
                      <a:srgbClr val="FF3300"/>
                    </a:solidFill>
                    <a:ea typeface="宋体" pitchFamily="2" charset="-122"/>
                  </a:rPr>
                  <a:t> I</a:t>
                </a:r>
                <a:r>
                  <a:rPr kumimoji="1" lang="en-US" altLang="zh-CN" sz="2000" baseline="-25000">
                    <a:solidFill>
                      <a:srgbClr val="FF3300"/>
                    </a:solidFill>
                    <a:ea typeface="宋体" pitchFamily="2" charset="-122"/>
                  </a:rPr>
                  <a:t>6</a:t>
                </a:r>
                <a:r>
                  <a:rPr kumimoji="1" lang="en-US" altLang="zh-CN" sz="2000">
                    <a:ea typeface="宋体" pitchFamily="2" charset="-122"/>
                  </a:rPr>
                  <a:t>        </a:t>
                </a:r>
                <a:r>
                  <a:rPr kumimoji="1" lang="zh-CN" altLang="en-US" sz="2000">
                    <a:ea typeface="宋体" pitchFamily="2" charset="-122"/>
                  </a:rPr>
                  <a:t>寄存器组             </a:t>
                </a:r>
                <a:r>
                  <a:rPr kumimoji="1" lang="en-US" altLang="zh-CN" sz="2000">
                    <a:ea typeface="宋体" pitchFamily="2" charset="-122"/>
                  </a:rPr>
                  <a:t>Q</a:t>
                </a:r>
                <a:r>
                  <a:rPr kumimoji="1" lang="zh-CN" altLang="en-US" sz="2000">
                    <a:ea typeface="宋体" pitchFamily="2" charset="-122"/>
                  </a:rPr>
                  <a:t>寄存器         </a:t>
                </a:r>
                <a:r>
                  <a:rPr kumimoji="1" lang="en-US" altLang="zh-CN" sz="2000">
                    <a:ea typeface="宋体" pitchFamily="2" charset="-122"/>
                  </a:rPr>
                  <a:t>Y </a:t>
                </a:r>
                <a:r>
                  <a:rPr kumimoji="1" lang="zh-CN" altLang="en-US" sz="2000">
                    <a:ea typeface="宋体" pitchFamily="2" charset="-122"/>
                  </a:rPr>
                  <a:t>输出</a:t>
                </a:r>
              </a:p>
            </p:txBody>
          </p:sp>
          <p:sp>
            <p:nvSpPr>
              <p:cNvPr id="116766" name="Line 9"/>
              <p:cNvSpPr>
                <a:spLocks noChangeShapeType="1"/>
              </p:cNvSpPr>
              <p:nvPr/>
            </p:nvSpPr>
            <p:spPr bwMode="auto">
              <a:xfrm>
                <a:off x="2496" y="2544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67" name="Line 10"/>
              <p:cNvSpPr>
                <a:spLocks noChangeShapeType="1"/>
              </p:cNvSpPr>
              <p:nvPr/>
            </p:nvSpPr>
            <p:spPr bwMode="auto">
              <a:xfrm>
                <a:off x="3504" y="2544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6760" name="WordArt 11"/>
            <p:cNvSpPr>
              <a:spLocks noChangeArrowheads="1" noChangeShapeType="1" noTextEdit="1"/>
            </p:cNvSpPr>
            <p:nvPr/>
          </p:nvSpPr>
          <p:spPr bwMode="auto">
            <a:xfrm rot="5400000">
              <a:off x="-144" y="3024"/>
              <a:ext cx="1584" cy="336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fontAlgn="auto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hlink"/>
                  </a:solidFill>
                  <a:latin typeface="隶书"/>
                  <a:ea typeface="隶书"/>
                </a:rPr>
                <a:t>数据传送控制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3850" y="260350"/>
            <a:ext cx="3886200" cy="3352800"/>
            <a:chOff x="192" y="144"/>
            <a:chExt cx="2448" cy="211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624" y="570"/>
              <a:ext cx="1824" cy="1686"/>
              <a:chOff x="2784" y="522"/>
              <a:chExt cx="1824" cy="1686"/>
            </a:xfrm>
          </p:grpSpPr>
          <p:sp>
            <p:nvSpPr>
              <p:cNvPr id="116754" name="Rectangle 14"/>
              <p:cNvSpPr>
                <a:spLocks noChangeArrowheads="1"/>
              </p:cNvSpPr>
              <p:nvPr/>
            </p:nvSpPr>
            <p:spPr bwMode="auto">
              <a:xfrm>
                <a:off x="2784" y="568"/>
                <a:ext cx="1680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5" name="Line 15"/>
              <p:cNvSpPr>
                <a:spLocks noChangeShapeType="1"/>
              </p:cNvSpPr>
              <p:nvPr/>
            </p:nvSpPr>
            <p:spPr bwMode="auto">
              <a:xfrm>
                <a:off x="2784" y="760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6" name="Line 16"/>
              <p:cNvSpPr>
                <a:spLocks noChangeShapeType="1"/>
              </p:cNvSpPr>
              <p:nvPr/>
            </p:nvSpPr>
            <p:spPr bwMode="auto">
              <a:xfrm>
                <a:off x="3624" y="568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7" name="Text Box 17"/>
              <p:cNvSpPr txBox="1">
                <a:spLocks noChangeArrowheads="1"/>
              </p:cNvSpPr>
              <p:nvPr/>
            </p:nvSpPr>
            <p:spPr bwMode="auto">
              <a:xfrm>
                <a:off x="2928" y="766"/>
                <a:ext cx="1440" cy="1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ea typeface="宋体" pitchFamily="2" charset="-122"/>
                  </a:rPr>
                  <a:t>0  0  0          A     Q     0  0  1          A      B 0  1  0           0     Q     0  1  1           0      B    1  0  0           0      </a:t>
                </a:r>
                <a:r>
                  <a:rPr kumimoji="1" lang="en-US" altLang="zh-CN" sz="2000">
                    <a:ea typeface="Arial Unicode MS" pitchFamily="34" charset="-122"/>
                    <a:cs typeface="Arial Unicode MS" pitchFamily="34" charset="-122"/>
                  </a:rPr>
                  <a:t>A   1  0  1           D     A   1  1  0           D     Q   1  1  1           D      0</a:t>
                </a:r>
              </a:p>
            </p:txBody>
          </p:sp>
          <p:sp>
            <p:nvSpPr>
              <p:cNvPr id="116758" name="Text Box 18"/>
              <p:cNvSpPr txBox="1">
                <a:spLocks noChangeArrowheads="1"/>
              </p:cNvSpPr>
              <p:nvPr/>
            </p:nvSpPr>
            <p:spPr bwMode="auto">
              <a:xfrm>
                <a:off x="2928" y="522"/>
                <a:ext cx="16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CC00CC"/>
                    </a:solidFill>
                    <a:ea typeface="宋体" pitchFamily="2" charset="-122"/>
                  </a:rPr>
                  <a:t>I</a:t>
                </a:r>
                <a:r>
                  <a:rPr kumimoji="1" lang="en-US" altLang="zh-CN" sz="2000" baseline="-25000">
                    <a:solidFill>
                      <a:srgbClr val="CC00CC"/>
                    </a:solidFill>
                    <a:ea typeface="宋体" pitchFamily="2" charset="-122"/>
                  </a:rPr>
                  <a:t>2</a:t>
                </a:r>
                <a:r>
                  <a:rPr kumimoji="1" lang="en-US" altLang="zh-CN" sz="2000">
                    <a:solidFill>
                      <a:srgbClr val="CC00CC"/>
                    </a:solidFill>
                    <a:ea typeface="宋体" pitchFamily="2" charset="-122"/>
                  </a:rPr>
                  <a:t> I</a:t>
                </a:r>
                <a:r>
                  <a:rPr kumimoji="1" lang="en-US" altLang="zh-CN" sz="2000" baseline="-25000">
                    <a:solidFill>
                      <a:srgbClr val="CC00CC"/>
                    </a:solidFill>
                    <a:ea typeface="宋体" pitchFamily="2" charset="-122"/>
                  </a:rPr>
                  <a:t>1</a:t>
                </a:r>
                <a:r>
                  <a:rPr kumimoji="1" lang="en-US" altLang="zh-CN" sz="2000">
                    <a:solidFill>
                      <a:srgbClr val="CC00CC"/>
                    </a:solidFill>
                    <a:ea typeface="宋体" pitchFamily="2" charset="-122"/>
                  </a:rPr>
                  <a:t> I</a:t>
                </a:r>
                <a:r>
                  <a:rPr kumimoji="1" lang="en-US" altLang="zh-CN" sz="2000" baseline="-25000">
                    <a:solidFill>
                      <a:srgbClr val="CC00CC"/>
                    </a:solidFill>
                    <a:ea typeface="宋体" pitchFamily="2" charset="-122"/>
                  </a:rPr>
                  <a:t>0</a:t>
                </a:r>
                <a:r>
                  <a:rPr kumimoji="1" lang="en-US" altLang="zh-CN" sz="2000">
                    <a:ea typeface="宋体" pitchFamily="2" charset="-122"/>
                  </a:rPr>
                  <a:t>         R      S</a:t>
                </a:r>
              </a:p>
            </p:txBody>
          </p:sp>
        </p:grpSp>
        <p:sp>
          <p:nvSpPr>
            <p:cNvPr id="105883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192" y="144"/>
              <a:ext cx="2448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宋体"/>
                  <a:ea typeface="宋体"/>
                </a:rPr>
                <a:t>ALU</a:t>
              </a:r>
              <a:r>
                <a:rPr lang="zh-CN" altLang="en-US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宋体"/>
                  <a:ea typeface="宋体"/>
                </a:rPr>
                <a:t>的输入数据选择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932363" y="333375"/>
            <a:ext cx="3209925" cy="3276600"/>
            <a:chOff x="3120" y="192"/>
            <a:chExt cx="2022" cy="2064"/>
          </a:xfrm>
        </p:grpSpPr>
        <p:sp>
          <p:nvSpPr>
            <p:cNvPr id="116742" name="Rectangle 21"/>
            <p:cNvSpPr>
              <a:spLocks noChangeArrowheads="1"/>
            </p:cNvSpPr>
            <p:nvPr/>
          </p:nvSpPr>
          <p:spPr bwMode="auto">
            <a:xfrm>
              <a:off x="3168" y="616"/>
              <a:ext cx="1680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3" name="Line 22"/>
            <p:cNvSpPr>
              <a:spLocks noChangeShapeType="1"/>
            </p:cNvSpPr>
            <p:nvPr/>
          </p:nvSpPr>
          <p:spPr bwMode="auto">
            <a:xfrm>
              <a:off x="3168" y="80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Line 23"/>
            <p:cNvSpPr>
              <a:spLocks noChangeShapeType="1"/>
            </p:cNvSpPr>
            <p:nvPr/>
          </p:nvSpPr>
          <p:spPr bwMode="auto">
            <a:xfrm>
              <a:off x="4008" y="61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" name="Text Box 24"/>
            <p:cNvSpPr txBox="1">
              <a:spLocks noChangeArrowheads="1"/>
            </p:cNvSpPr>
            <p:nvPr/>
          </p:nvSpPr>
          <p:spPr bwMode="auto">
            <a:xfrm>
              <a:off x="3312" y="814"/>
              <a:ext cx="1440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0  0  0           R + S     0  0  1           S  - R     0  1  0           R  - S     0  1  1           R ∨</a:t>
              </a:r>
              <a:r>
                <a:rPr kumimoji="1" lang="en-US" altLang="zh-CN" sz="2000"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kumimoji="1" lang="en-US" altLang="zh-CN" sz="2000">
                  <a:ea typeface="宋体" pitchFamily="2" charset="-122"/>
                </a:rPr>
                <a:t>S    1  0  0           R</a:t>
              </a:r>
              <a:r>
                <a:rPr kumimoji="1" lang="en-US" altLang="zh-CN" sz="2000"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kumimoji="1" lang="en-US" altLang="zh-CN" sz="2000">
                  <a:ea typeface="宋体" pitchFamily="2" charset="-122"/>
                </a:rPr>
                <a:t>∧</a:t>
              </a:r>
              <a:r>
                <a:rPr kumimoji="1" lang="en-US" altLang="zh-CN" sz="2000">
                  <a:ea typeface="Arial Unicode MS" pitchFamily="34" charset="-122"/>
                  <a:cs typeface="Arial Unicode MS" pitchFamily="34" charset="-122"/>
                </a:rPr>
                <a:t> S   1  0  1           R </a:t>
              </a:r>
              <a:r>
                <a:rPr kumimoji="1" lang="en-US" altLang="zh-CN" sz="2000">
                  <a:ea typeface="宋体" pitchFamily="2" charset="-122"/>
                </a:rPr>
                <a:t>∧</a:t>
              </a:r>
              <a:r>
                <a:rPr kumimoji="1" lang="en-US" altLang="zh-CN" sz="2000">
                  <a:ea typeface="Arial Unicode MS" pitchFamily="34" charset="-122"/>
                  <a:cs typeface="Arial Unicode MS" pitchFamily="34" charset="-122"/>
                </a:rPr>
                <a:t> S   1  1  0           R </a:t>
              </a:r>
              <a:r>
                <a:rPr kumimoji="1" lang="en-US" altLang="zh-CN" sz="2000">
                  <a:latin typeface="宋体" pitchFamily="2" charset="-122"/>
                  <a:ea typeface="宋体" pitchFamily="2" charset="-122"/>
                </a:rPr>
                <a:t>∨</a:t>
              </a:r>
              <a:r>
                <a:rPr kumimoji="1" lang="en-US" altLang="zh-CN" sz="2000">
                  <a:ea typeface="Arial Unicode MS" pitchFamily="34" charset="-122"/>
                  <a:cs typeface="Arial Unicode MS" pitchFamily="34" charset="-122"/>
                </a:rPr>
                <a:t> S   1  1  1           R </a:t>
              </a:r>
              <a:r>
                <a:rPr kumimoji="1" lang="en-US" altLang="zh-CN" sz="2000">
                  <a:latin typeface="宋体" pitchFamily="2" charset="-122"/>
                  <a:ea typeface="宋体" pitchFamily="2" charset="-122"/>
                </a:rPr>
                <a:t>∨</a:t>
              </a:r>
              <a:r>
                <a:rPr kumimoji="1" lang="en-US" altLang="zh-CN" sz="2000">
                  <a:ea typeface="Arial Unicode MS" pitchFamily="34" charset="-122"/>
                  <a:cs typeface="Arial Unicode MS" pitchFamily="34" charset="-122"/>
                </a:rPr>
                <a:t> S</a:t>
              </a:r>
            </a:p>
          </p:txBody>
        </p:sp>
        <p:sp>
          <p:nvSpPr>
            <p:cNvPr id="116746" name="Line 25"/>
            <p:cNvSpPr>
              <a:spLocks noChangeShapeType="1"/>
            </p:cNvSpPr>
            <p:nvPr/>
          </p:nvSpPr>
          <p:spPr bwMode="auto">
            <a:xfrm>
              <a:off x="4188" y="17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7" name="Line 26"/>
            <p:cNvSpPr>
              <a:spLocks noChangeShapeType="1"/>
            </p:cNvSpPr>
            <p:nvPr/>
          </p:nvSpPr>
          <p:spPr bwMode="auto">
            <a:xfrm>
              <a:off x="4380" y="19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8" name="Line 27"/>
            <p:cNvSpPr>
              <a:spLocks noChangeShapeType="1"/>
            </p:cNvSpPr>
            <p:nvPr/>
          </p:nvSpPr>
          <p:spPr bwMode="auto">
            <a:xfrm>
              <a:off x="4188" y="20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9" name="Line 28"/>
            <p:cNvSpPr>
              <a:spLocks noChangeShapeType="1"/>
            </p:cNvSpPr>
            <p:nvPr/>
          </p:nvSpPr>
          <p:spPr bwMode="auto">
            <a:xfrm>
              <a:off x="4368" y="21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0" name="Text Box 29"/>
            <p:cNvSpPr txBox="1">
              <a:spLocks noChangeArrowheads="1"/>
            </p:cNvSpPr>
            <p:nvPr/>
          </p:nvSpPr>
          <p:spPr bwMode="auto">
            <a:xfrm>
              <a:off x="3312" y="582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FF"/>
                  </a:solidFill>
                  <a:ea typeface="宋体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5</a:t>
              </a:r>
              <a:r>
                <a:rPr kumimoji="1" lang="en-US" altLang="zh-CN" sz="2000">
                  <a:solidFill>
                    <a:srgbClr val="0000FF"/>
                  </a:solidFill>
                  <a:ea typeface="宋体" pitchFamily="2" charset="-122"/>
                </a:rPr>
                <a:t> I</a:t>
              </a:r>
              <a:r>
                <a:rPr kumimoji="1"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4</a:t>
              </a:r>
              <a:r>
                <a:rPr kumimoji="1" lang="en-US" altLang="zh-CN" sz="2000">
                  <a:solidFill>
                    <a:srgbClr val="0000FF"/>
                  </a:solidFill>
                  <a:ea typeface="宋体" pitchFamily="2" charset="-122"/>
                </a:rPr>
                <a:t> I</a:t>
              </a:r>
              <a:r>
                <a:rPr kumimoji="1"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3</a:t>
              </a:r>
              <a:r>
                <a:rPr kumimoji="1" lang="en-US" altLang="zh-CN" sz="2000">
                  <a:ea typeface="宋体" pitchFamily="2" charset="-122"/>
                </a:rPr>
                <a:t>         </a:t>
              </a:r>
              <a:r>
                <a:rPr kumimoji="1" lang="zh-CN" altLang="en-US" sz="2000">
                  <a:ea typeface="宋体" pitchFamily="2" charset="-122"/>
                </a:rPr>
                <a:t>功   能</a:t>
              </a:r>
            </a:p>
          </p:txBody>
        </p:sp>
        <p:sp>
          <p:nvSpPr>
            <p:cNvPr id="105884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3120" y="192"/>
              <a:ext cx="202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altLang="zh-CN" sz="3600" kern="10">
                  <a:ln w="19050">
                    <a:solidFill>
                      <a:srgbClr val="3366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中宋"/>
                  <a:ea typeface="华文中宋"/>
                </a:rPr>
                <a:t>ALU</a:t>
              </a:r>
              <a:r>
                <a:rPr lang="zh-CN" altLang="en-US" sz="3600" kern="10">
                  <a:ln w="19050">
                    <a:solidFill>
                      <a:srgbClr val="3366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中宋"/>
                  <a:ea typeface="华文中宋"/>
                </a:rPr>
                <a:t>的功能选择</a:t>
              </a:r>
            </a:p>
          </p:txBody>
        </p:sp>
      </p:grpSp>
      <p:sp>
        <p:nvSpPr>
          <p:cNvPr id="116741" name="AutoShape 3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316913" y="6092825"/>
            <a:ext cx="381000" cy="304800"/>
          </a:xfrm>
          <a:prstGeom prst="curvedUpArrow">
            <a:avLst>
              <a:gd name="adj1" fmla="val 25000"/>
              <a:gd name="adj2" fmla="val 50000"/>
              <a:gd name="adj3" fmla="val 33333"/>
            </a:avLst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57200" y="1241425"/>
            <a:ext cx="843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ea typeface="宋体" pitchFamily="2" charset="-122"/>
              </a:rPr>
              <a:t>汇编指令               </a:t>
            </a:r>
            <a:r>
              <a:rPr kumimoji="1" lang="en-US" altLang="zh-CN">
                <a:ea typeface="宋体" pitchFamily="2" charset="-122"/>
              </a:rPr>
              <a:t>A </a:t>
            </a:r>
            <a:r>
              <a:rPr kumimoji="1" lang="zh-CN" altLang="en-US">
                <a:ea typeface="宋体" pitchFamily="2" charset="-122"/>
              </a:rPr>
              <a:t>口     </a:t>
            </a:r>
            <a:r>
              <a:rPr kumimoji="1" lang="en-US" altLang="zh-CN">
                <a:ea typeface="宋体" pitchFamily="2" charset="-122"/>
              </a:rPr>
              <a:t>B</a:t>
            </a:r>
            <a:r>
              <a:rPr kumimoji="1" lang="zh-CN" altLang="en-US">
                <a:ea typeface="宋体" pitchFamily="2" charset="-122"/>
              </a:rPr>
              <a:t>口    </a:t>
            </a:r>
            <a:r>
              <a:rPr kumimoji="1" lang="en-US" altLang="zh-CN">
                <a:ea typeface="宋体" pitchFamily="2" charset="-122"/>
              </a:rPr>
              <a:t>I8-6    I5-3   I2-0   Cn</a:t>
            </a:r>
          </a:p>
        </p:txBody>
      </p:sp>
      <p:sp>
        <p:nvSpPr>
          <p:cNvPr id="1059843" name="Text Box 3"/>
          <p:cNvSpPr txBox="1">
            <a:spLocks noChangeArrowheads="1"/>
          </p:cNvSpPr>
          <p:nvPr/>
        </p:nvSpPr>
        <p:spPr bwMode="auto">
          <a:xfrm>
            <a:off x="381000" y="193516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</a:rPr>
              <a:t>MOV   R0 ,Data</a:t>
            </a:r>
          </a:p>
        </p:txBody>
      </p:sp>
      <p:sp>
        <p:nvSpPr>
          <p:cNvPr id="1059844" name="Text Box 4"/>
          <p:cNvSpPr txBox="1">
            <a:spLocks noChangeArrowheads="1"/>
          </p:cNvSpPr>
          <p:nvPr/>
        </p:nvSpPr>
        <p:spPr bwMode="auto">
          <a:xfrm>
            <a:off x="3276600" y="2620963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</a:rPr>
              <a:t>0010    0001    011    000    001     0</a:t>
            </a:r>
          </a:p>
        </p:txBody>
      </p:sp>
      <p:sp>
        <p:nvSpPr>
          <p:cNvPr id="1059845" name="Text Box 5"/>
          <p:cNvSpPr txBox="1">
            <a:spLocks noChangeArrowheads="1"/>
          </p:cNvSpPr>
          <p:nvPr/>
        </p:nvSpPr>
        <p:spPr bwMode="auto">
          <a:xfrm>
            <a:off x="381000" y="33829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</a:rPr>
              <a:t>INC   R3</a:t>
            </a:r>
          </a:p>
        </p:txBody>
      </p:sp>
      <p:sp>
        <p:nvSpPr>
          <p:cNvPr id="1059846" name="Text Box 6"/>
          <p:cNvSpPr txBox="1">
            <a:spLocks noChangeArrowheads="1"/>
          </p:cNvSpPr>
          <p:nvPr/>
        </p:nvSpPr>
        <p:spPr bwMode="auto">
          <a:xfrm>
            <a:off x="381000" y="4068763"/>
            <a:ext cx="281940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kumimoji="1" lang="en-US" altLang="zh-CN">
                <a:ea typeface="宋体" pitchFamily="2" charset="-122"/>
              </a:rPr>
              <a:t>R8 – R9</a:t>
            </a:r>
            <a:r>
              <a:rPr kumimoji="1" lang="en-US" altLang="zh-CN">
                <a:ea typeface="Arial Unicode MS" pitchFamily="34" charset="-122"/>
                <a:cs typeface="Arial Unicode MS" pitchFamily="34" charset="-122"/>
              </a:rPr>
              <a:t>→R9   </a:t>
            </a:r>
          </a:p>
          <a:p>
            <a:pPr algn="l" eaLnBrk="1" hangingPunct="1">
              <a:spcBef>
                <a:spcPct val="30000"/>
              </a:spcBef>
            </a:pPr>
            <a:r>
              <a:rPr kumimoji="1" lang="en-US" altLang="zh-CN">
                <a:ea typeface="Arial Unicode MS" pitchFamily="34" charset="-122"/>
                <a:cs typeface="Arial Unicode MS" pitchFamily="34" charset="-122"/>
              </a:rPr>
              <a:t>R8 →Y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" y="1858963"/>
            <a:ext cx="8515350" cy="3276600"/>
            <a:chOff x="192" y="1003"/>
            <a:chExt cx="4992" cy="2064"/>
          </a:xfrm>
        </p:grpSpPr>
        <p:sp>
          <p:nvSpPr>
            <p:cNvPr id="117774" name="Line 8"/>
            <p:cNvSpPr>
              <a:spLocks noChangeShapeType="1"/>
            </p:cNvSpPr>
            <p:nvPr/>
          </p:nvSpPr>
          <p:spPr bwMode="auto">
            <a:xfrm>
              <a:off x="192" y="1003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5" name="Line 9"/>
            <p:cNvSpPr>
              <a:spLocks noChangeShapeType="1"/>
            </p:cNvSpPr>
            <p:nvPr/>
          </p:nvSpPr>
          <p:spPr bwMode="auto">
            <a:xfrm>
              <a:off x="192" y="1435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6" name="Line 10"/>
            <p:cNvSpPr>
              <a:spLocks noChangeShapeType="1"/>
            </p:cNvSpPr>
            <p:nvPr/>
          </p:nvSpPr>
          <p:spPr bwMode="auto">
            <a:xfrm>
              <a:off x="192" y="1867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7" name="Line 11"/>
            <p:cNvSpPr>
              <a:spLocks noChangeShapeType="1"/>
            </p:cNvSpPr>
            <p:nvPr/>
          </p:nvSpPr>
          <p:spPr bwMode="auto">
            <a:xfrm>
              <a:off x="192" y="2299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8" name="Line 12"/>
            <p:cNvSpPr>
              <a:spLocks noChangeShapeType="1"/>
            </p:cNvSpPr>
            <p:nvPr/>
          </p:nvSpPr>
          <p:spPr bwMode="auto">
            <a:xfrm>
              <a:off x="192" y="3067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9853" name="Text Box 13"/>
          <p:cNvSpPr txBox="1">
            <a:spLocks noChangeArrowheads="1"/>
          </p:cNvSpPr>
          <p:nvPr/>
        </p:nvSpPr>
        <p:spPr bwMode="auto">
          <a:xfrm>
            <a:off x="3352800" y="1935163"/>
            <a:ext cx="546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—       0000    011    000    111     0</a:t>
            </a:r>
          </a:p>
        </p:txBody>
      </p:sp>
      <p:sp>
        <p:nvSpPr>
          <p:cNvPr id="1059854" name="Text Box 14"/>
          <p:cNvSpPr txBox="1">
            <a:spLocks noChangeArrowheads="1"/>
          </p:cNvSpPr>
          <p:nvPr/>
        </p:nvSpPr>
        <p:spPr bwMode="auto">
          <a:xfrm>
            <a:off x="395288" y="269716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</a:rPr>
              <a:t>ADD  R1 ,R2</a:t>
            </a:r>
          </a:p>
        </p:txBody>
      </p:sp>
      <p:sp>
        <p:nvSpPr>
          <p:cNvPr id="1059855" name="Text Box 15"/>
          <p:cNvSpPr txBox="1">
            <a:spLocks noChangeArrowheads="1"/>
          </p:cNvSpPr>
          <p:nvPr/>
        </p:nvSpPr>
        <p:spPr bwMode="auto">
          <a:xfrm>
            <a:off x="3352800" y="3306763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—       0011    011    000    011     1   </a:t>
            </a:r>
            <a:endParaRPr kumimoji="1" lang="en-US" altLang="zh-CN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9856" name="Text Box 16"/>
          <p:cNvSpPr txBox="1">
            <a:spLocks noChangeArrowheads="1"/>
          </p:cNvSpPr>
          <p:nvPr/>
        </p:nvSpPr>
        <p:spPr bwMode="auto">
          <a:xfrm>
            <a:off x="3200400" y="4297363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Arial Unicode MS" pitchFamily="34" charset="-122"/>
                <a:cs typeface="Arial Unicode MS" pitchFamily="34" charset="-122"/>
              </a:rPr>
              <a:t>1000     1001    010     010    001    0</a:t>
            </a:r>
            <a:endParaRPr kumimoji="1" lang="en-US" altLang="zh-CN" b="0">
              <a:ea typeface="宋体" pitchFamily="2" charset="-122"/>
            </a:endParaRPr>
          </a:p>
        </p:txBody>
      </p:sp>
      <p:sp>
        <p:nvSpPr>
          <p:cNvPr id="117772" name="Text Box 17"/>
          <p:cNvSpPr txBox="1">
            <a:spLocks noChangeArrowheads="1"/>
          </p:cNvSpPr>
          <p:nvPr/>
        </p:nvSpPr>
        <p:spPr bwMode="auto">
          <a:xfrm>
            <a:off x="1619250" y="188913"/>
            <a:ext cx="5689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800">
                <a:latin typeface="隶书" pitchFamily="49" charset="-122"/>
                <a:ea typeface="隶书" pitchFamily="49" charset="-122"/>
              </a:rPr>
              <a:t>指令举例</a:t>
            </a:r>
          </a:p>
        </p:txBody>
      </p:sp>
      <p:sp>
        <p:nvSpPr>
          <p:cNvPr id="117773" name="AutoShape 1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211638" y="6308725"/>
            <a:ext cx="381000" cy="304800"/>
          </a:xfrm>
          <a:prstGeom prst="curvedUpArrow">
            <a:avLst>
              <a:gd name="adj1" fmla="val 25000"/>
              <a:gd name="adj2" fmla="val 50000"/>
              <a:gd name="adj3" fmla="val 33333"/>
            </a:avLst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3" grpId="0" autoUpdateAnimBg="0"/>
      <p:bldP spid="1059844" grpId="0" autoUpdateAnimBg="0"/>
      <p:bldP spid="1059845" grpId="0" autoUpdateAnimBg="0"/>
      <p:bldP spid="1059846" grpId="0" autoUpdateAnimBg="0"/>
      <p:bldP spid="1059853" grpId="0" autoUpdateAnimBg="0"/>
      <p:bldP spid="1059854" grpId="0" autoUpdateAnimBg="0"/>
      <p:bldP spid="1059855" grpId="0" autoUpdateAnimBg="0"/>
      <p:bldP spid="1059856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68313" y="388938"/>
            <a:ext cx="8424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4000">
                <a:latin typeface="隶书" pitchFamily="49" charset="-122"/>
                <a:ea typeface="隶书" pitchFamily="49" charset="-122"/>
              </a:rPr>
              <a:t>四片</a:t>
            </a:r>
            <a:r>
              <a:rPr kumimoji="1" lang="en-US" altLang="zh-CN" sz="4000">
                <a:latin typeface="隶书" pitchFamily="49" charset="-122"/>
                <a:ea typeface="隶书" pitchFamily="49" charset="-122"/>
              </a:rPr>
              <a:t>Am2901</a:t>
            </a:r>
            <a:r>
              <a:rPr kumimoji="1" lang="zh-CN" altLang="en-US" sz="4000">
                <a:latin typeface="隶书" pitchFamily="49" charset="-122"/>
                <a:ea typeface="隶书" pitchFamily="49" charset="-122"/>
              </a:rPr>
              <a:t>组成的</a:t>
            </a:r>
            <a:r>
              <a:rPr kumimoji="1" lang="en-US" altLang="zh-CN" sz="4000">
                <a:latin typeface="隶书" pitchFamily="49" charset="-122"/>
                <a:ea typeface="隶书" pitchFamily="49" charset="-122"/>
              </a:rPr>
              <a:t>16</a:t>
            </a:r>
            <a:r>
              <a:rPr kumimoji="1" lang="zh-CN" altLang="en-US" sz="4000">
                <a:latin typeface="隶书" pitchFamily="49" charset="-122"/>
                <a:ea typeface="隶书" pitchFamily="49" charset="-122"/>
              </a:rPr>
              <a:t>位定点运算器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263650"/>
            <a:ext cx="8229600" cy="5334000"/>
            <a:chOff x="192" y="672"/>
            <a:chExt cx="5184" cy="3360"/>
          </a:xfrm>
        </p:grpSpPr>
        <p:sp>
          <p:nvSpPr>
            <p:cNvPr id="118796" name="Rectangle 4"/>
            <p:cNvSpPr>
              <a:spLocks noChangeArrowheads="1"/>
            </p:cNvSpPr>
            <p:nvPr/>
          </p:nvSpPr>
          <p:spPr bwMode="auto">
            <a:xfrm>
              <a:off x="1645" y="1377"/>
              <a:ext cx="2063" cy="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Rectangle 5"/>
            <p:cNvSpPr>
              <a:spLocks noChangeArrowheads="1"/>
            </p:cNvSpPr>
            <p:nvPr/>
          </p:nvSpPr>
          <p:spPr bwMode="auto">
            <a:xfrm>
              <a:off x="525" y="2501"/>
              <a:ext cx="709" cy="1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8" y="2546"/>
              <a:ext cx="167" cy="44"/>
              <a:chOff x="3120" y="2952"/>
              <a:chExt cx="192" cy="48"/>
            </a:xfrm>
          </p:grpSpPr>
          <p:sp>
            <p:nvSpPr>
              <p:cNvPr id="119088" name="Oval 7"/>
              <p:cNvSpPr>
                <a:spLocks noChangeArrowheads="1"/>
              </p:cNvSpPr>
              <p:nvPr/>
            </p:nvSpPr>
            <p:spPr bwMode="auto">
              <a:xfrm>
                <a:off x="3264" y="29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89" name="Line 8"/>
              <p:cNvSpPr>
                <a:spLocks noChangeShapeType="1"/>
              </p:cNvSpPr>
              <p:nvPr/>
            </p:nvSpPr>
            <p:spPr bwMode="auto">
              <a:xfrm>
                <a:off x="312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48" y="2634"/>
              <a:ext cx="167" cy="45"/>
              <a:chOff x="3120" y="2952"/>
              <a:chExt cx="192" cy="48"/>
            </a:xfrm>
          </p:grpSpPr>
          <p:sp>
            <p:nvSpPr>
              <p:cNvPr id="119086" name="Oval 10"/>
              <p:cNvSpPr>
                <a:spLocks noChangeArrowheads="1"/>
              </p:cNvSpPr>
              <p:nvPr/>
            </p:nvSpPr>
            <p:spPr bwMode="auto">
              <a:xfrm>
                <a:off x="3264" y="29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87" name="Line 11"/>
              <p:cNvSpPr>
                <a:spLocks noChangeShapeType="1"/>
              </p:cNvSpPr>
              <p:nvPr/>
            </p:nvSpPr>
            <p:spPr bwMode="auto">
              <a:xfrm>
                <a:off x="312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800" name="Line 12"/>
            <p:cNvSpPr>
              <a:spLocks noChangeShapeType="1"/>
            </p:cNvSpPr>
            <p:nvPr/>
          </p:nvSpPr>
          <p:spPr bwMode="auto">
            <a:xfrm>
              <a:off x="359" y="2990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1" name="Line 13"/>
            <p:cNvSpPr>
              <a:spLocks noChangeShapeType="1"/>
            </p:cNvSpPr>
            <p:nvPr/>
          </p:nvSpPr>
          <p:spPr bwMode="auto">
            <a:xfrm>
              <a:off x="359" y="3257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2" name="Line 14"/>
            <p:cNvSpPr>
              <a:spLocks noChangeShapeType="1"/>
            </p:cNvSpPr>
            <p:nvPr/>
          </p:nvSpPr>
          <p:spPr bwMode="auto">
            <a:xfrm>
              <a:off x="317" y="3391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3" name="Line 15"/>
            <p:cNvSpPr>
              <a:spLocks noChangeShapeType="1"/>
            </p:cNvSpPr>
            <p:nvPr/>
          </p:nvSpPr>
          <p:spPr bwMode="auto">
            <a:xfrm>
              <a:off x="359" y="3525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4" name="Line 16"/>
            <p:cNvSpPr>
              <a:spLocks noChangeShapeType="1"/>
            </p:cNvSpPr>
            <p:nvPr/>
          </p:nvSpPr>
          <p:spPr bwMode="auto">
            <a:xfrm>
              <a:off x="359" y="3658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5" name="Line 17"/>
            <p:cNvSpPr>
              <a:spLocks noChangeShapeType="1"/>
            </p:cNvSpPr>
            <p:nvPr/>
          </p:nvSpPr>
          <p:spPr bwMode="auto">
            <a:xfrm>
              <a:off x="359" y="2768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6" name="Line 18"/>
            <p:cNvSpPr>
              <a:spLocks noChangeShapeType="1"/>
            </p:cNvSpPr>
            <p:nvPr/>
          </p:nvSpPr>
          <p:spPr bwMode="auto">
            <a:xfrm>
              <a:off x="1234" y="2634"/>
              <a:ext cx="1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7" name="Line 19"/>
            <p:cNvSpPr>
              <a:spLocks noChangeShapeType="1"/>
            </p:cNvSpPr>
            <p:nvPr/>
          </p:nvSpPr>
          <p:spPr bwMode="auto">
            <a:xfrm>
              <a:off x="1246" y="2784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8" name="Line 20"/>
            <p:cNvSpPr>
              <a:spLocks noChangeShapeType="1"/>
            </p:cNvSpPr>
            <p:nvPr/>
          </p:nvSpPr>
          <p:spPr bwMode="auto">
            <a:xfrm>
              <a:off x="1246" y="2976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244" y="3213"/>
              <a:ext cx="125" cy="89"/>
              <a:chOff x="3552" y="2880"/>
              <a:chExt cx="192" cy="192"/>
            </a:xfrm>
          </p:grpSpPr>
          <p:sp>
            <p:nvSpPr>
              <p:cNvPr id="119082" name="Line 22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83" name="Line 23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84" name="Line 24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85" name="Line 25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244" y="3368"/>
              <a:ext cx="125" cy="90"/>
              <a:chOff x="3552" y="2880"/>
              <a:chExt cx="192" cy="192"/>
            </a:xfrm>
          </p:grpSpPr>
          <p:sp>
            <p:nvSpPr>
              <p:cNvPr id="119078" name="Line 27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9" name="Line 28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80" name="Line 29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81" name="Line 30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244" y="3525"/>
              <a:ext cx="115" cy="88"/>
              <a:chOff x="3648" y="3360"/>
              <a:chExt cx="192" cy="192"/>
            </a:xfrm>
          </p:grpSpPr>
          <p:sp>
            <p:nvSpPr>
              <p:cNvPr id="119073" name="Line 32"/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4" name="Line 33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5" name="Line 34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6" name="Line 35"/>
              <p:cNvSpPr>
                <a:spLocks noChangeShapeType="1"/>
              </p:cNvSpPr>
              <p:nvPr/>
            </p:nvSpPr>
            <p:spPr bwMode="auto">
              <a:xfrm flipV="1">
                <a:off x="3648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7" name="Line 36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812" name="AutoShape 37"/>
            <p:cNvSpPr>
              <a:spLocks noChangeArrowheads="1"/>
            </p:cNvSpPr>
            <p:nvPr/>
          </p:nvSpPr>
          <p:spPr bwMode="auto">
            <a:xfrm>
              <a:off x="900" y="2279"/>
              <a:ext cx="84" cy="222"/>
            </a:xfrm>
            <a:prstGeom prst="upArrow">
              <a:avLst>
                <a:gd name="adj1" fmla="val 50000"/>
                <a:gd name="adj2" fmla="val 660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8813" name="Text Box 38"/>
            <p:cNvSpPr txBox="1">
              <a:spLocks noChangeArrowheads="1"/>
            </p:cNvSpPr>
            <p:nvPr/>
          </p:nvSpPr>
          <p:spPr bwMode="auto">
            <a:xfrm>
              <a:off x="525" y="2490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</a:p>
          </p:txBody>
        </p:sp>
        <p:sp>
          <p:nvSpPr>
            <p:cNvPr id="118814" name="Text Box 39"/>
            <p:cNvSpPr txBox="1">
              <a:spLocks noChangeArrowheads="1"/>
            </p:cNvSpPr>
            <p:nvPr/>
          </p:nvSpPr>
          <p:spPr bwMode="auto">
            <a:xfrm>
              <a:off x="525" y="2601"/>
              <a:ext cx="6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 Am2901</a:t>
              </a:r>
            </a:p>
          </p:txBody>
        </p:sp>
        <p:sp>
          <p:nvSpPr>
            <p:cNvPr id="118815" name="Text Box 40"/>
            <p:cNvSpPr txBox="1">
              <a:spLocks noChangeArrowheads="1"/>
            </p:cNvSpPr>
            <p:nvPr/>
          </p:nvSpPr>
          <p:spPr bwMode="auto">
            <a:xfrm>
              <a:off x="525" y="2704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816" name="Text Box 41"/>
            <p:cNvSpPr txBox="1">
              <a:spLocks noChangeArrowheads="1"/>
            </p:cNvSpPr>
            <p:nvPr/>
          </p:nvSpPr>
          <p:spPr bwMode="auto">
            <a:xfrm>
              <a:off x="525" y="3123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FF3300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FF3300"/>
                  </a:solidFill>
                  <a:ea typeface="宋体" pitchFamily="2" charset="-122"/>
                </a:rPr>
                <a:t>n+4</a:t>
              </a:r>
            </a:p>
          </p:txBody>
        </p:sp>
        <p:sp>
          <p:nvSpPr>
            <p:cNvPr id="118817" name="Text Box 42"/>
            <p:cNvSpPr txBox="1">
              <a:spLocks noChangeArrowheads="1"/>
            </p:cNvSpPr>
            <p:nvPr/>
          </p:nvSpPr>
          <p:spPr bwMode="auto">
            <a:xfrm>
              <a:off x="525" y="2881"/>
              <a:ext cx="8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3   </a:t>
              </a: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818" name="Text Box 43"/>
            <p:cNvSpPr txBox="1">
              <a:spLocks noChangeArrowheads="1"/>
            </p:cNvSpPr>
            <p:nvPr/>
          </p:nvSpPr>
          <p:spPr bwMode="auto">
            <a:xfrm>
              <a:off x="1025" y="2688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819" name="Text Box 44"/>
            <p:cNvSpPr txBox="1">
              <a:spLocks noChangeArrowheads="1"/>
            </p:cNvSpPr>
            <p:nvPr/>
          </p:nvSpPr>
          <p:spPr bwMode="auto">
            <a:xfrm>
              <a:off x="1025" y="2546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CC00FF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CC00FF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118820" name="Text Box 45"/>
            <p:cNvSpPr txBox="1">
              <a:spLocks noChangeArrowheads="1"/>
            </p:cNvSpPr>
            <p:nvPr/>
          </p:nvSpPr>
          <p:spPr bwMode="auto">
            <a:xfrm>
              <a:off x="525" y="3416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821" name="Text Box 46"/>
            <p:cNvSpPr txBox="1">
              <a:spLocks noChangeArrowheads="1"/>
            </p:cNvSpPr>
            <p:nvPr/>
          </p:nvSpPr>
          <p:spPr bwMode="auto">
            <a:xfrm>
              <a:off x="525" y="3550"/>
              <a:ext cx="70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F=0000</a:t>
              </a:r>
            </a:p>
          </p:txBody>
        </p:sp>
        <p:sp>
          <p:nvSpPr>
            <p:cNvPr id="118822" name="Text Box 47"/>
            <p:cNvSpPr txBox="1">
              <a:spLocks noChangeArrowheads="1"/>
            </p:cNvSpPr>
            <p:nvPr/>
          </p:nvSpPr>
          <p:spPr bwMode="auto">
            <a:xfrm>
              <a:off x="525" y="3283"/>
              <a:ext cx="41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OVR</a:t>
              </a:r>
            </a:p>
          </p:txBody>
        </p:sp>
        <p:sp>
          <p:nvSpPr>
            <p:cNvPr id="118823" name="Text Box 48"/>
            <p:cNvSpPr txBox="1">
              <a:spLocks noChangeArrowheads="1"/>
            </p:cNvSpPr>
            <p:nvPr/>
          </p:nvSpPr>
          <p:spPr bwMode="auto">
            <a:xfrm>
              <a:off x="942" y="3346"/>
              <a:ext cx="33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“B”</a:t>
              </a:r>
            </a:p>
          </p:txBody>
        </p:sp>
        <p:sp>
          <p:nvSpPr>
            <p:cNvPr id="118824" name="Text Box 49"/>
            <p:cNvSpPr txBox="1">
              <a:spLocks noChangeArrowheads="1"/>
            </p:cNvSpPr>
            <p:nvPr/>
          </p:nvSpPr>
          <p:spPr bwMode="auto">
            <a:xfrm>
              <a:off x="942" y="3150"/>
              <a:ext cx="33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“A”</a:t>
              </a:r>
            </a:p>
          </p:txBody>
        </p:sp>
        <p:sp>
          <p:nvSpPr>
            <p:cNvPr id="118825" name="Text Box 50"/>
            <p:cNvSpPr txBox="1">
              <a:spLocks noChangeArrowheads="1"/>
            </p:cNvSpPr>
            <p:nvPr/>
          </p:nvSpPr>
          <p:spPr bwMode="auto">
            <a:xfrm>
              <a:off x="734" y="2082"/>
              <a:ext cx="5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Y</a:t>
              </a:r>
              <a:r>
                <a:rPr kumimoji="1" lang="en-US" altLang="zh-CN" sz="1400" baseline="-25000">
                  <a:ea typeface="宋体" pitchFamily="2" charset="-122"/>
                </a:rPr>
                <a:t>15</a:t>
              </a:r>
              <a:r>
                <a:rPr kumimoji="1" lang="en-US" altLang="zh-CN" sz="1400">
                  <a:ea typeface="宋体" pitchFamily="2" charset="-122"/>
                </a:rPr>
                <a:t>~Y</a:t>
              </a:r>
              <a:r>
                <a:rPr kumimoji="1" lang="en-US" altLang="zh-CN" sz="1400" baseline="-25000">
                  <a:ea typeface="宋体" pitchFamily="2" charset="-122"/>
                </a:rPr>
                <a:t>12</a:t>
              </a:r>
            </a:p>
          </p:txBody>
        </p:sp>
        <p:sp>
          <p:nvSpPr>
            <p:cNvPr id="118826" name="Text Box 51"/>
            <p:cNvSpPr txBox="1">
              <a:spLocks noChangeArrowheads="1"/>
            </p:cNvSpPr>
            <p:nvPr/>
          </p:nvSpPr>
          <p:spPr bwMode="auto">
            <a:xfrm>
              <a:off x="192" y="3169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FF3300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18827" name="Text Box 52"/>
            <p:cNvSpPr txBox="1">
              <a:spLocks noChangeArrowheads="1"/>
            </p:cNvSpPr>
            <p:nvPr/>
          </p:nvSpPr>
          <p:spPr bwMode="auto">
            <a:xfrm>
              <a:off x="192" y="3283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V</a:t>
              </a:r>
            </a:p>
          </p:txBody>
        </p:sp>
        <p:sp>
          <p:nvSpPr>
            <p:cNvPr id="118828" name="Text Box 53"/>
            <p:cNvSpPr txBox="1">
              <a:spLocks noChangeArrowheads="1"/>
            </p:cNvSpPr>
            <p:nvPr/>
          </p:nvSpPr>
          <p:spPr bwMode="auto">
            <a:xfrm>
              <a:off x="192" y="3416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N</a:t>
              </a:r>
            </a:p>
          </p:txBody>
        </p:sp>
        <p:sp>
          <p:nvSpPr>
            <p:cNvPr id="118829" name="Text Box 54"/>
            <p:cNvSpPr txBox="1">
              <a:spLocks noChangeArrowheads="1"/>
            </p:cNvSpPr>
            <p:nvPr/>
          </p:nvSpPr>
          <p:spPr bwMode="auto">
            <a:xfrm>
              <a:off x="192" y="3550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Z</a:t>
              </a:r>
            </a:p>
          </p:txBody>
        </p:sp>
        <p:sp>
          <p:nvSpPr>
            <p:cNvPr id="118830" name="Oval 55"/>
            <p:cNvSpPr>
              <a:spLocks noChangeArrowheads="1"/>
            </p:cNvSpPr>
            <p:nvPr/>
          </p:nvSpPr>
          <p:spPr bwMode="auto">
            <a:xfrm rot="5400000">
              <a:off x="1107" y="2457"/>
              <a:ext cx="44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1" name="Line 56"/>
            <p:cNvSpPr>
              <a:spLocks noChangeShapeType="1"/>
            </p:cNvSpPr>
            <p:nvPr/>
          </p:nvSpPr>
          <p:spPr bwMode="auto">
            <a:xfrm rot="5400000">
              <a:off x="1088" y="2413"/>
              <a:ext cx="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32" name="AutoShape 57"/>
            <p:cNvSpPr>
              <a:spLocks noChangeArrowheads="1"/>
            </p:cNvSpPr>
            <p:nvPr/>
          </p:nvSpPr>
          <p:spPr bwMode="auto">
            <a:xfrm>
              <a:off x="817" y="3703"/>
              <a:ext cx="125" cy="114"/>
            </a:xfrm>
            <a:prstGeom prst="upArrow">
              <a:avLst>
                <a:gd name="adj1" fmla="val 35602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3" name="Text Box 58"/>
            <p:cNvSpPr txBox="1">
              <a:spLocks noChangeArrowheads="1"/>
            </p:cNvSpPr>
            <p:nvPr/>
          </p:nvSpPr>
          <p:spPr bwMode="auto">
            <a:xfrm>
              <a:off x="650" y="3837"/>
              <a:ext cx="5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D</a:t>
              </a:r>
              <a:r>
                <a:rPr kumimoji="1" lang="en-US" altLang="zh-CN" sz="1400" baseline="-25000">
                  <a:ea typeface="宋体" pitchFamily="2" charset="-122"/>
                </a:rPr>
                <a:t>15</a:t>
              </a:r>
              <a:r>
                <a:rPr kumimoji="1" lang="en-US" altLang="zh-CN" sz="1400">
                  <a:ea typeface="宋体" pitchFamily="2" charset="-122"/>
                </a:rPr>
                <a:t>~D</a:t>
              </a:r>
              <a:r>
                <a:rPr kumimoji="1" lang="en-US" altLang="zh-CN" sz="1400" baseline="-25000">
                  <a:ea typeface="宋体" pitchFamily="2" charset="-122"/>
                </a:rPr>
                <a:t>12</a:t>
              </a:r>
            </a:p>
          </p:txBody>
        </p:sp>
        <p:sp>
          <p:nvSpPr>
            <p:cNvPr id="118834" name="Rectangle 59"/>
            <p:cNvSpPr>
              <a:spLocks noChangeArrowheads="1"/>
            </p:cNvSpPr>
            <p:nvPr/>
          </p:nvSpPr>
          <p:spPr bwMode="auto">
            <a:xfrm>
              <a:off x="1744" y="2504"/>
              <a:ext cx="709" cy="1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5" name="Oval 60"/>
            <p:cNvSpPr>
              <a:spLocks noChangeArrowheads="1"/>
            </p:cNvSpPr>
            <p:nvPr/>
          </p:nvSpPr>
          <p:spPr bwMode="auto">
            <a:xfrm>
              <a:off x="1692" y="2560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6" name="Line 61"/>
            <p:cNvSpPr>
              <a:spLocks noChangeShapeType="1"/>
            </p:cNvSpPr>
            <p:nvPr/>
          </p:nvSpPr>
          <p:spPr bwMode="auto">
            <a:xfrm>
              <a:off x="1598" y="2586"/>
              <a:ext cx="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37" name="Oval 62"/>
            <p:cNvSpPr>
              <a:spLocks noChangeArrowheads="1"/>
            </p:cNvSpPr>
            <p:nvPr/>
          </p:nvSpPr>
          <p:spPr bwMode="auto">
            <a:xfrm>
              <a:off x="1692" y="2660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8" name="Line 63"/>
            <p:cNvSpPr>
              <a:spLocks noChangeShapeType="1"/>
            </p:cNvSpPr>
            <p:nvPr/>
          </p:nvSpPr>
          <p:spPr bwMode="auto">
            <a:xfrm>
              <a:off x="1567" y="2682"/>
              <a:ext cx="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39" name="Line 64"/>
            <p:cNvSpPr>
              <a:spLocks noChangeShapeType="1"/>
            </p:cNvSpPr>
            <p:nvPr/>
          </p:nvSpPr>
          <p:spPr bwMode="auto">
            <a:xfrm flipV="1">
              <a:off x="1440" y="3260"/>
              <a:ext cx="30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0" name="Line 65"/>
            <p:cNvSpPr>
              <a:spLocks noChangeShapeType="1"/>
            </p:cNvSpPr>
            <p:nvPr/>
          </p:nvSpPr>
          <p:spPr bwMode="auto">
            <a:xfrm>
              <a:off x="1536" y="3394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1" name="Line 66"/>
            <p:cNvSpPr>
              <a:spLocks noChangeShapeType="1"/>
            </p:cNvSpPr>
            <p:nvPr/>
          </p:nvSpPr>
          <p:spPr bwMode="auto">
            <a:xfrm>
              <a:off x="1578" y="3528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2" name="Line 67"/>
            <p:cNvSpPr>
              <a:spLocks noChangeShapeType="1"/>
            </p:cNvSpPr>
            <p:nvPr/>
          </p:nvSpPr>
          <p:spPr bwMode="auto">
            <a:xfrm>
              <a:off x="1578" y="3661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3" name="Line 68"/>
            <p:cNvSpPr>
              <a:spLocks noChangeShapeType="1"/>
            </p:cNvSpPr>
            <p:nvPr/>
          </p:nvSpPr>
          <p:spPr bwMode="auto">
            <a:xfrm>
              <a:off x="2453" y="2649"/>
              <a:ext cx="12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4" name="Line 69"/>
            <p:cNvSpPr>
              <a:spLocks noChangeShapeType="1"/>
            </p:cNvSpPr>
            <p:nvPr/>
          </p:nvSpPr>
          <p:spPr bwMode="auto">
            <a:xfrm>
              <a:off x="2453" y="2778"/>
              <a:ext cx="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5" name="Line 70"/>
            <p:cNvSpPr>
              <a:spLocks noChangeShapeType="1"/>
            </p:cNvSpPr>
            <p:nvPr/>
          </p:nvSpPr>
          <p:spPr bwMode="auto">
            <a:xfrm>
              <a:off x="2453" y="2993"/>
              <a:ext cx="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2463" y="3216"/>
              <a:ext cx="125" cy="88"/>
              <a:chOff x="3552" y="2880"/>
              <a:chExt cx="192" cy="192"/>
            </a:xfrm>
          </p:grpSpPr>
          <p:sp>
            <p:nvSpPr>
              <p:cNvPr id="119069" name="Line 72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0" name="Line 73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1" name="Line 74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72" name="Line 75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76"/>
            <p:cNvGrpSpPr>
              <a:grpSpLocks/>
            </p:cNvGrpSpPr>
            <p:nvPr/>
          </p:nvGrpSpPr>
          <p:grpSpPr bwMode="auto">
            <a:xfrm>
              <a:off x="2463" y="3371"/>
              <a:ext cx="125" cy="90"/>
              <a:chOff x="3552" y="2880"/>
              <a:chExt cx="192" cy="192"/>
            </a:xfrm>
          </p:grpSpPr>
          <p:sp>
            <p:nvSpPr>
              <p:cNvPr id="119065" name="Line 77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6" name="Line 78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7" name="Line 79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8" name="Line 80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81"/>
            <p:cNvGrpSpPr>
              <a:grpSpLocks/>
            </p:cNvGrpSpPr>
            <p:nvPr/>
          </p:nvGrpSpPr>
          <p:grpSpPr bwMode="auto">
            <a:xfrm>
              <a:off x="2463" y="3528"/>
              <a:ext cx="115" cy="88"/>
              <a:chOff x="3648" y="3360"/>
              <a:chExt cx="192" cy="192"/>
            </a:xfrm>
          </p:grpSpPr>
          <p:sp>
            <p:nvSpPr>
              <p:cNvPr id="119060" name="Line 82"/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1" name="Line 83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2" name="Line 84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3" name="Line 85"/>
              <p:cNvSpPr>
                <a:spLocks noChangeShapeType="1"/>
              </p:cNvSpPr>
              <p:nvPr/>
            </p:nvSpPr>
            <p:spPr bwMode="auto">
              <a:xfrm flipV="1">
                <a:off x="3648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4" name="Line 86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849" name="AutoShape 87"/>
            <p:cNvSpPr>
              <a:spLocks noChangeArrowheads="1"/>
            </p:cNvSpPr>
            <p:nvPr/>
          </p:nvSpPr>
          <p:spPr bwMode="auto">
            <a:xfrm>
              <a:off x="2119" y="2281"/>
              <a:ext cx="84" cy="223"/>
            </a:xfrm>
            <a:prstGeom prst="upArrow">
              <a:avLst>
                <a:gd name="adj1" fmla="val 50000"/>
                <a:gd name="adj2" fmla="val 663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8850" name="Text Box 88"/>
            <p:cNvSpPr txBox="1">
              <a:spLocks noChangeArrowheads="1"/>
            </p:cNvSpPr>
            <p:nvPr/>
          </p:nvSpPr>
          <p:spPr bwMode="auto">
            <a:xfrm>
              <a:off x="1744" y="2493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</a:p>
          </p:txBody>
        </p:sp>
        <p:sp>
          <p:nvSpPr>
            <p:cNvPr id="118851" name="Text Box 89"/>
            <p:cNvSpPr txBox="1">
              <a:spLocks noChangeArrowheads="1"/>
            </p:cNvSpPr>
            <p:nvPr/>
          </p:nvSpPr>
          <p:spPr bwMode="auto">
            <a:xfrm>
              <a:off x="1744" y="2603"/>
              <a:ext cx="7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 Am2901</a:t>
              </a:r>
            </a:p>
          </p:txBody>
        </p:sp>
        <p:sp>
          <p:nvSpPr>
            <p:cNvPr id="118852" name="Text Box 90"/>
            <p:cNvSpPr txBox="1">
              <a:spLocks noChangeArrowheads="1"/>
            </p:cNvSpPr>
            <p:nvPr/>
          </p:nvSpPr>
          <p:spPr bwMode="auto">
            <a:xfrm>
              <a:off x="1744" y="2707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853" name="Text Box 91"/>
            <p:cNvSpPr txBox="1">
              <a:spLocks noChangeArrowheads="1"/>
            </p:cNvSpPr>
            <p:nvPr/>
          </p:nvSpPr>
          <p:spPr bwMode="auto">
            <a:xfrm>
              <a:off x="1744" y="3126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FF3300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FF3300"/>
                  </a:solidFill>
                  <a:ea typeface="宋体" pitchFamily="2" charset="-122"/>
                </a:rPr>
                <a:t>n+4</a:t>
              </a:r>
            </a:p>
          </p:txBody>
        </p:sp>
        <p:sp>
          <p:nvSpPr>
            <p:cNvPr id="118854" name="Text Box 92"/>
            <p:cNvSpPr txBox="1">
              <a:spLocks noChangeArrowheads="1"/>
            </p:cNvSpPr>
            <p:nvPr/>
          </p:nvSpPr>
          <p:spPr bwMode="auto">
            <a:xfrm>
              <a:off x="1744" y="2885"/>
              <a:ext cx="83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3   </a:t>
              </a: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855" name="Text Box 93"/>
            <p:cNvSpPr txBox="1">
              <a:spLocks noChangeArrowheads="1"/>
            </p:cNvSpPr>
            <p:nvPr/>
          </p:nvSpPr>
          <p:spPr bwMode="auto">
            <a:xfrm>
              <a:off x="2244" y="2688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856" name="Text Box 94"/>
            <p:cNvSpPr txBox="1">
              <a:spLocks noChangeArrowheads="1"/>
            </p:cNvSpPr>
            <p:nvPr/>
          </p:nvSpPr>
          <p:spPr bwMode="auto">
            <a:xfrm>
              <a:off x="2244" y="2549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CC00FF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CC00FF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118857" name="Text Box 95"/>
            <p:cNvSpPr txBox="1">
              <a:spLocks noChangeArrowheads="1"/>
            </p:cNvSpPr>
            <p:nvPr/>
          </p:nvSpPr>
          <p:spPr bwMode="auto">
            <a:xfrm>
              <a:off x="1744" y="3419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858" name="Text Box 96"/>
            <p:cNvSpPr txBox="1">
              <a:spLocks noChangeArrowheads="1"/>
            </p:cNvSpPr>
            <p:nvPr/>
          </p:nvSpPr>
          <p:spPr bwMode="auto">
            <a:xfrm>
              <a:off x="1744" y="3553"/>
              <a:ext cx="7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F=0000</a:t>
              </a:r>
            </a:p>
          </p:txBody>
        </p:sp>
        <p:sp>
          <p:nvSpPr>
            <p:cNvPr id="118859" name="Text Box 97"/>
            <p:cNvSpPr txBox="1">
              <a:spLocks noChangeArrowheads="1"/>
            </p:cNvSpPr>
            <p:nvPr/>
          </p:nvSpPr>
          <p:spPr bwMode="auto">
            <a:xfrm>
              <a:off x="1744" y="3286"/>
              <a:ext cx="41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OVR</a:t>
              </a:r>
            </a:p>
          </p:txBody>
        </p:sp>
        <p:sp>
          <p:nvSpPr>
            <p:cNvPr id="118860" name="Text Box 98"/>
            <p:cNvSpPr txBox="1">
              <a:spLocks noChangeArrowheads="1"/>
            </p:cNvSpPr>
            <p:nvPr/>
          </p:nvSpPr>
          <p:spPr bwMode="auto">
            <a:xfrm>
              <a:off x="2161" y="3349"/>
              <a:ext cx="33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“B”</a:t>
              </a:r>
            </a:p>
          </p:txBody>
        </p:sp>
        <p:sp>
          <p:nvSpPr>
            <p:cNvPr id="118861" name="Text Box 99"/>
            <p:cNvSpPr txBox="1">
              <a:spLocks noChangeArrowheads="1"/>
            </p:cNvSpPr>
            <p:nvPr/>
          </p:nvSpPr>
          <p:spPr bwMode="auto">
            <a:xfrm>
              <a:off x="2161" y="3153"/>
              <a:ext cx="33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“A”</a:t>
              </a:r>
            </a:p>
          </p:txBody>
        </p:sp>
        <p:sp>
          <p:nvSpPr>
            <p:cNvPr id="118862" name="Text Box 100"/>
            <p:cNvSpPr txBox="1">
              <a:spLocks noChangeArrowheads="1"/>
            </p:cNvSpPr>
            <p:nvPr/>
          </p:nvSpPr>
          <p:spPr bwMode="auto">
            <a:xfrm>
              <a:off x="1953" y="2124"/>
              <a:ext cx="5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Y</a:t>
              </a:r>
              <a:r>
                <a:rPr kumimoji="1" lang="en-US" altLang="zh-CN" sz="1400" baseline="-25000">
                  <a:ea typeface="宋体" pitchFamily="2" charset="-122"/>
                </a:rPr>
                <a:t>11</a:t>
              </a:r>
              <a:r>
                <a:rPr kumimoji="1" lang="en-US" altLang="zh-CN" sz="1400">
                  <a:ea typeface="宋体" pitchFamily="2" charset="-122"/>
                </a:rPr>
                <a:t>~Y</a:t>
              </a:r>
              <a:r>
                <a:rPr kumimoji="1" lang="en-US" altLang="zh-CN" sz="1400" baseline="-25000">
                  <a:ea typeface="宋体" pitchFamily="2" charset="-122"/>
                </a:rPr>
                <a:t>8</a:t>
              </a:r>
            </a:p>
          </p:txBody>
        </p:sp>
        <p:sp>
          <p:nvSpPr>
            <p:cNvPr id="118863" name="Oval 101"/>
            <p:cNvSpPr>
              <a:spLocks noChangeArrowheads="1"/>
            </p:cNvSpPr>
            <p:nvPr/>
          </p:nvSpPr>
          <p:spPr bwMode="auto">
            <a:xfrm rot="5400000">
              <a:off x="2325" y="2460"/>
              <a:ext cx="45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64" name="Line 102"/>
            <p:cNvSpPr>
              <a:spLocks noChangeShapeType="1"/>
            </p:cNvSpPr>
            <p:nvPr/>
          </p:nvSpPr>
          <p:spPr bwMode="auto">
            <a:xfrm rot="5400000">
              <a:off x="2305" y="2414"/>
              <a:ext cx="8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65" name="AutoShape 103"/>
            <p:cNvSpPr>
              <a:spLocks noChangeArrowheads="1"/>
            </p:cNvSpPr>
            <p:nvPr/>
          </p:nvSpPr>
          <p:spPr bwMode="auto">
            <a:xfrm>
              <a:off x="2036" y="3705"/>
              <a:ext cx="125" cy="112"/>
            </a:xfrm>
            <a:prstGeom prst="upArrow">
              <a:avLst>
                <a:gd name="adj1" fmla="val 35602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66" name="Text Box 104"/>
            <p:cNvSpPr txBox="1">
              <a:spLocks noChangeArrowheads="1"/>
            </p:cNvSpPr>
            <p:nvPr/>
          </p:nvSpPr>
          <p:spPr bwMode="auto">
            <a:xfrm>
              <a:off x="1868" y="3840"/>
              <a:ext cx="5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D</a:t>
              </a:r>
              <a:r>
                <a:rPr kumimoji="1" lang="en-US" altLang="zh-CN" sz="1400" baseline="-25000">
                  <a:ea typeface="宋体" pitchFamily="2" charset="-122"/>
                </a:rPr>
                <a:t>11</a:t>
              </a:r>
              <a:r>
                <a:rPr kumimoji="1" lang="en-US" altLang="zh-CN" sz="1400">
                  <a:ea typeface="宋体" pitchFamily="2" charset="-122"/>
                </a:rPr>
                <a:t>~D</a:t>
              </a:r>
              <a:r>
                <a:rPr kumimoji="1" lang="en-US" altLang="zh-CN" sz="1400" baseline="-25000">
                  <a:ea typeface="宋体" pitchFamily="2" charset="-122"/>
                </a:rPr>
                <a:t>8</a:t>
              </a:r>
            </a:p>
          </p:txBody>
        </p:sp>
        <p:sp>
          <p:nvSpPr>
            <p:cNvPr id="118867" name="Rectangle 105"/>
            <p:cNvSpPr>
              <a:spLocks noChangeArrowheads="1"/>
            </p:cNvSpPr>
            <p:nvPr/>
          </p:nvSpPr>
          <p:spPr bwMode="auto">
            <a:xfrm>
              <a:off x="2916" y="2504"/>
              <a:ext cx="709" cy="1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68" name="Oval 106"/>
            <p:cNvSpPr>
              <a:spLocks noChangeArrowheads="1"/>
            </p:cNvSpPr>
            <p:nvPr/>
          </p:nvSpPr>
          <p:spPr bwMode="auto">
            <a:xfrm>
              <a:off x="2864" y="2537"/>
              <a:ext cx="42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69" name="Line 107"/>
            <p:cNvSpPr>
              <a:spLocks noChangeShapeType="1"/>
            </p:cNvSpPr>
            <p:nvPr/>
          </p:nvSpPr>
          <p:spPr bwMode="auto">
            <a:xfrm flipV="1">
              <a:off x="2817" y="2564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08"/>
            <p:cNvGrpSpPr>
              <a:grpSpLocks/>
            </p:cNvGrpSpPr>
            <p:nvPr/>
          </p:nvGrpSpPr>
          <p:grpSpPr bwMode="auto">
            <a:xfrm>
              <a:off x="2739" y="2626"/>
              <a:ext cx="167" cy="44"/>
              <a:chOff x="3120" y="2952"/>
              <a:chExt cx="192" cy="48"/>
            </a:xfrm>
          </p:grpSpPr>
          <p:sp>
            <p:nvSpPr>
              <p:cNvPr id="119058" name="Oval 109"/>
              <p:cNvSpPr>
                <a:spLocks noChangeArrowheads="1"/>
              </p:cNvSpPr>
              <p:nvPr/>
            </p:nvSpPr>
            <p:spPr bwMode="auto">
              <a:xfrm>
                <a:off x="3264" y="29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59" name="Line 110"/>
              <p:cNvSpPr>
                <a:spLocks noChangeShapeType="1"/>
              </p:cNvSpPr>
              <p:nvPr/>
            </p:nvSpPr>
            <p:spPr bwMode="auto">
              <a:xfrm>
                <a:off x="312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871" name="Line 111"/>
            <p:cNvSpPr>
              <a:spLocks noChangeShapeType="1"/>
            </p:cNvSpPr>
            <p:nvPr/>
          </p:nvSpPr>
          <p:spPr bwMode="auto">
            <a:xfrm>
              <a:off x="2750" y="2993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2" name="Line 112"/>
            <p:cNvSpPr>
              <a:spLocks noChangeShapeType="1"/>
            </p:cNvSpPr>
            <p:nvPr/>
          </p:nvSpPr>
          <p:spPr bwMode="auto">
            <a:xfrm>
              <a:off x="2708" y="3394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3" name="Line 113"/>
            <p:cNvSpPr>
              <a:spLocks noChangeShapeType="1"/>
            </p:cNvSpPr>
            <p:nvPr/>
          </p:nvSpPr>
          <p:spPr bwMode="auto">
            <a:xfrm>
              <a:off x="2750" y="3528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4" name="Line 114"/>
            <p:cNvSpPr>
              <a:spLocks noChangeShapeType="1"/>
            </p:cNvSpPr>
            <p:nvPr/>
          </p:nvSpPr>
          <p:spPr bwMode="auto">
            <a:xfrm>
              <a:off x="2750" y="3661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5" name="Line 115"/>
            <p:cNvSpPr>
              <a:spLocks noChangeShapeType="1"/>
            </p:cNvSpPr>
            <p:nvPr/>
          </p:nvSpPr>
          <p:spPr bwMode="auto">
            <a:xfrm flipV="1">
              <a:off x="3625" y="2592"/>
              <a:ext cx="215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6" name="Line 116"/>
            <p:cNvSpPr>
              <a:spLocks noChangeShapeType="1"/>
            </p:cNvSpPr>
            <p:nvPr/>
          </p:nvSpPr>
          <p:spPr bwMode="auto">
            <a:xfrm>
              <a:off x="3625" y="2778"/>
              <a:ext cx="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7" name="Line 117"/>
            <p:cNvSpPr>
              <a:spLocks noChangeShapeType="1"/>
            </p:cNvSpPr>
            <p:nvPr/>
          </p:nvSpPr>
          <p:spPr bwMode="auto">
            <a:xfrm>
              <a:off x="3625" y="2993"/>
              <a:ext cx="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18"/>
            <p:cNvGrpSpPr>
              <a:grpSpLocks/>
            </p:cNvGrpSpPr>
            <p:nvPr/>
          </p:nvGrpSpPr>
          <p:grpSpPr bwMode="auto">
            <a:xfrm>
              <a:off x="3635" y="3216"/>
              <a:ext cx="125" cy="88"/>
              <a:chOff x="3552" y="2880"/>
              <a:chExt cx="192" cy="192"/>
            </a:xfrm>
          </p:grpSpPr>
          <p:sp>
            <p:nvSpPr>
              <p:cNvPr id="119054" name="Line 119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55" name="Line 120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56" name="Line 121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57" name="Line 122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23"/>
            <p:cNvGrpSpPr>
              <a:grpSpLocks/>
            </p:cNvGrpSpPr>
            <p:nvPr/>
          </p:nvGrpSpPr>
          <p:grpSpPr bwMode="auto">
            <a:xfrm>
              <a:off x="3635" y="3371"/>
              <a:ext cx="125" cy="90"/>
              <a:chOff x="3552" y="2880"/>
              <a:chExt cx="192" cy="192"/>
            </a:xfrm>
          </p:grpSpPr>
          <p:sp>
            <p:nvSpPr>
              <p:cNvPr id="119050" name="Line 124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51" name="Line 125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52" name="Line 126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53" name="Line 127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28"/>
            <p:cNvGrpSpPr>
              <a:grpSpLocks/>
            </p:cNvGrpSpPr>
            <p:nvPr/>
          </p:nvGrpSpPr>
          <p:grpSpPr bwMode="auto">
            <a:xfrm>
              <a:off x="3635" y="3528"/>
              <a:ext cx="115" cy="88"/>
              <a:chOff x="3648" y="3360"/>
              <a:chExt cx="192" cy="192"/>
            </a:xfrm>
          </p:grpSpPr>
          <p:sp>
            <p:nvSpPr>
              <p:cNvPr id="119045" name="Line 129"/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46" name="Line 130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47" name="Line 131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48" name="Line 132"/>
              <p:cNvSpPr>
                <a:spLocks noChangeShapeType="1"/>
              </p:cNvSpPr>
              <p:nvPr/>
            </p:nvSpPr>
            <p:spPr bwMode="auto">
              <a:xfrm flipV="1">
                <a:off x="3648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49" name="Line 133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881" name="AutoShape 134"/>
            <p:cNvSpPr>
              <a:spLocks noChangeArrowheads="1"/>
            </p:cNvSpPr>
            <p:nvPr/>
          </p:nvSpPr>
          <p:spPr bwMode="auto">
            <a:xfrm>
              <a:off x="3291" y="2281"/>
              <a:ext cx="84" cy="223"/>
            </a:xfrm>
            <a:prstGeom prst="upArrow">
              <a:avLst>
                <a:gd name="adj1" fmla="val 50000"/>
                <a:gd name="adj2" fmla="val 663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8882" name="Text Box 135"/>
            <p:cNvSpPr txBox="1">
              <a:spLocks noChangeArrowheads="1"/>
            </p:cNvSpPr>
            <p:nvPr/>
          </p:nvSpPr>
          <p:spPr bwMode="auto">
            <a:xfrm>
              <a:off x="2915" y="2493"/>
              <a:ext cx="2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</a:p>
          </p:txBody>
        </p:sp>
        <p:sp>
          <p:nvSpPr>
            <p:cNvPr id="118883" name="Text Box 136"/>
            <p:cNvSpPr txBox="1">
              <a:spLocks noChangeArrowheads="1"/>
            </p:cNvSpPr>
            <p:nvPr/>
          </p:nvSpPr>
          <p:spPr bwMode="auto">
            <a:xfrm>
              <a:off x="2915" y="2603"/>
              <a:ext cx="6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 Am2901</a:t>
              </a:r>
            </a:p>
          </p:txBody>
        </p:sp>
        <p:sp>
          <p:nvSpPr>
            <p:cNvPr id="118884" name="Text Box 137"/>
            <p:cNvSpPr txBox="1">
              <a:spLocks noChangeArrowheads="1"/>
            </p:cNvSpPr>
            <p:nvPr/>
          </p:nvSpPr>
          <p:spPr bwMode="auto">
            <a:xfrm>
              <a:off x="2915" y="2707"/>
              <a:ext cx="2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885" name="Text Box 138"/>
            <p:cNvSpPr txBox="1">
              <a:spLocks noChangeArrowheads="1"/>
            </p:cNvSpPr>
            <p:nvPr/>
          </p:nvSpPr>
          <p:spPr bwMode="auto">
            <a:xfrm>
              <a:off x="2915" y="3126"/>
              <a:ext cx="3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FF3300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FF3300"/>
                  </a:solidFill>
                  <a:ea typeface="宋体" pitchFamily="2" charset="-122"/>
                </a:rPr>
                <a:t>n+4</a:t>
              </a:r>
            </a:p>
          </p:txBody>
        </p:sp>
        <p:sp>
          <p:nvSpPr>
            <p:cNvPr id="118886" name="Text Box 139"/>
            <p:cNvSpPr txBox="1">
              <a:spLocks noChangeArrowheads="1"/>
            </p:cNvSpPr>
            <p:nvPr/>
          </p:nvSpPr>
          <p:spPr bwMode="auto">
            <a:xfrm>
              <a:off x="2915" y="2885"/>
              <a:ext cx="835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3   </a:t>
              </a: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887" name="Text Box 140"/>
            <p:cNvSpPr txBox="1">
              <a:spLocks noChangeArrowheads="1"/>
            </p:cNvSpPr>
            <p:nvPr/>
          </p:nvSpPr>
          <p:spPr bwMode="auto">
            <a:xfrm>
              <a:off x="3416" y="2688"/>
              <a:ext cx="24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888" name="Text Box 141"/>
            <p:cNvSpPr txBox="1">
              <a:spLocks noChangeArrowheads="1"/>
            </p:cNvSpPr>
            <p:nvPr/>
          </p:nvSpPr>
          <p:spPr bwMode="auto">
            <a:xfrm>
              <a:off x="3416" y="2549"/>
              <a:ext cx="2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CC00FF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CC00FF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118889" name="Text Box 142"/>
            <p:cNvSpPr txBox="1">
              <a:spLocks noChangeArrowheads="1"/>
            </p:cNvSpPr>
            <p:nvPr/>
          </p:nvSpPr>
          <p:spPr bwMode="auto">
            <a:xfrm>
              <a:off x="2915" y="3419"/>
              <a:ext cx="2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890" name="Text Box 143"/>
            <p:cNvSpPr txBox="1">
              <a:spLocks noChangeArrowheads="1"/>
            </p:cNvSpPr>
            <p:nvPr/>
          </p:nvSpPr>
          <p:spPr bwMode="auto">
            <a:xfrm>
              <a:off x="2915" y="3553"/>
              <a:ext cx="7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F=0000</a:t>
              </a:r>
            </a:p>
          </p:txBody>
        </p:sp>
        <p:sp>
          <p:nvSpPr>
            <p:cNvPr id="118891" name="Text Box 144"/>
            <p:cNvSpPr txBox="1">
              <a:spLocks noChangeArrowheads="1"/>
            </p:cNvSpPr>
            <p:nvPr/>
          </p:nvSpPr>
          <p:spPr bwMode="auto">
            <a:xfrm>
              <a:off x="2915" y="3286"/>
              <a:ext cx="41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OVR</a:t>
              </a:r>
            </a:p>
          </p:txBody>
        </p:sp>
        <p:sp>
          <p:nvSpPr>
            <p:cNvPr id="118892" name="Text Box 145"/>
            <p:cNvSpPr txBox="1">
              <a:spLocks noChangeArrowheads="1"/>
            </p:cNvSpPr>
            <p:nvPr/>
          </p:nvSpPr>
          <p:spPr bwMode="auto">
            <a:xfrm>
              <a:off x="3333" y="3349"/>
              <a:ext cx="33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“B”</a:t>
              </a:r>
            </a:p>
          </p:txBody>
        </p:sp>
        <p:sp>
          <p:nvSpPr>
            <p:cNvPr id="118893" name="Text Box 146"/>
            <p:cNvSpPr txBox="1">
              <a:spLocks noChangeArrowheads="1"/>
            </p:cNvSpPr>
            <p:nvPr/>
          </p:nvSpPr>
          <p:spPr bwMode="auto">
            <a:xfrm>
              <a:off x="3333" y="3153"/>
              <a:ext cx="33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“A”</a:t>
              </a:r>
            </a:p>
          </p:txBody>
        </p:sp>
        <p:sp>
          <p:nvSpPr>
            <p:cNvPr id="118894" name="Text Box 147"/>
            <p:cNvSpPr txBox="1">
              <a:spLocks noChangeArrowheads="1"/>
            </p:cNvSpPr>
            <p:nvPr/>
          </p:nvSpPr>
          <p:spPr bwMode="auto">
            <a:xfrm>
              <a:off x="3098" y="2112"/>
              <a:ext cx="5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Y</a:t>
              </a:r>
              <a:r>
                <a:rPr kumimoji="1" lang="en-US" altLang="zh-CN" sz="1400" baseline="-25000">
                  <a:ea typeface="宋体" pitchFamily="2" charset="-122"/>
                </a:rPr>
                <a:t>7</a:t>
              </a:r>
              <a:r>
                <a:rPr kumimoji="1" lang="en-US" altLang="zh-CN" sz="1400">
                  <a:ea typeface="宋体" pitchFamily="2" charset="-122"/>
                </a:rPr>
                <a:t>~Y</a:t>
              </a:r>
              <a:r>
                <a:rPr kumimoji="1" lang="en-US" altLang="zh-CN" sz="1400" baseline="-25000">
                  <a:ea typeface="宋体" pitchFamily="2" charset="-122"/>
                </a:rPr>
                <a:t>4</a:t>
              </a:r>
            </a:p>
          </p:txBody>
        </p:sp>
        <p:sp>
          <p:nvSpPr>
            <p:cNvPr id="118895" name="Oval 148"/>
            <p:cNvSpPr>
              <a:spLocks noChangeArrowheads="1"/>
            </p:cNvSpPr>
            <p:nvPr/>
          </p:nvSpPr>
          <p:spPr bwMode="auto">
            <a:xfrm rot="5400000">
              <a:off x="3497" y="2460"/>
              <a:ext cx="45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96" name="Line 149"/>
            <p:cNvSpPr>
              <a:spLocks noChangeShapeType="1"/>
            </p:cNvSpPr>
            <p:nvPr/>
          </p:nvSpPr>
          <p:spPr bwMode="auto">
            <a:xfrm rot="5400000">
              <a:off x="3477" y="2414"/>
              <a:ext cx="8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97" name="AutoShape 150"/>
            <p:cNvSpPr>
              <a:spLocks noChangeArrowheads="1"/>
            </p:cNvSpPr>
            <p:nvPr/>
          </p:nvSpPr>
          <p:spPr bwMode="auto">
            <a:xfrm>
              <a:off x="3208" y="3705"/>
              <a:ext cx="125" cy="112"/>
            </a:xfrm>
            <a:prstGeom prst="upArrow">
              <a:avLst>
                <a:gd name="adj1" fmla="val 35602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98" name="Text Box 151"/>
            <p:cNvSpPr txBox="1">
              <a:spLocks noChangeArrowheads="1"/>
            </p:cNvSpPr>
            <p:nvPr/>
          </p:nvSpPr>
          <p:spPr bwMode="auto">
            <a:xfrm>
              <a:off x="3041" y="3840"/>
              <a:ext cx="5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D</a:t>
              </a:r>
              <a:r>
                <a:rPr kumimoji="1" lang="en-US" altLang="zh-CN" sz="1400" baseline="-25000">
                  <a:ea typeface="宋体" pitchFamily="2" charset="-122"/>
                </a:rPr>
                <a:t>7</a:t>
              </a:r>
              <a:r>
                <a:rPr kumimoji="1" lang="en-US" altLang="zh-CN" sz="1400">
                  <a:ea typeface="宋体" pitchFamily="2" charset="-122"/>
                </a:rPr>
                <a:t>~D</a:t>
              </a:r>
              <a:r>
                <a:rPr kumimoji="1" lang="en-US" altLang="zh-CN" sz="1400" baseline="-25000">
                  <a:ea typeface="宋体" pitchFamily="2" charset="-122"/>
                </a:rPr>
                <a:t>4</a:t>
              </a:r>
            </a:p>
          </p:txBody>
        </p:sp>
        <p:sp>
          <p:nvSpPr>
            <p:cNvPr id="118899" name="Rectangle 152"/>
            <p:cNvSpPr>
              <a:spLocks noChangeArrowheads="1"/>
            </p:cNvSpPr>
            <p:nvPr/>
          </p:nvSpPr>
          <p:spPr bwMode="auto">
            <a:xfrm>
              <a:off x="4088" y="2504"/>
              <a:ext cx="709" cy="1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00" name="Oval 153"/>
            <p:cNvSpPr>
              <a:spLocks noChangeArrowheads="1"/>
            </p:cNvSpPr>
            <p:nvPr/>
          </p:nvSpPr>
          <p:spPr bwMode="auto">
            <a:xfrm>
              <a:off x="4036" y="2549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01" name="Line 154"/>
            <p:cNvSpPr>
              <a:spLocks noChangeShapeType="1"/>
            </p:cNvSpPr>
            <p:nvPr/>
          </p:nvSpPr>
          <p:spPr bwMode="auto">
            <a:xfrm>
              <a:off x="3942" y="2575"/>
              <a:ext cx="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55"/>
            <p:cNvGrpSpPr>
              <a:grpSpLocks/>
            </p:cNvGrpSpPr>
            <p:nvPr/>
          </p:nvGrpSpPr>
          <p:grpSpPr bwMode="auto">
            <a:xfrm>
              <a:off x="3911" y="2637"/>
              <a:ext cx="167" cy="44"/>
              <a:chOff x="3120" y="2952"/>
              <a:chExt cx="192" cy="48"/>
            </a:xfrm>
          </p:grpSpPr>
          <p:sp>
            <p:nvSpPr>
              <p:cNvPr id="119043" name="Oval 156"/>
              <p:cNvSpPr>
                <a:spLocks noChangeArrowheads="1"/>
              </p:cNvSpPr>
              <p:nvPr/>
            </p:nvSpPr>
            <p:spPr bwMode="auto">
              <a:xfrm>
                <a:off x="3264" y="29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44" name="Line 157"/>
              <p:cNvSpPr>
                <a:spLocks noChangeShapeType="1"/>
              </p:cNvSpPr>
              <p:nvPr/>
            </p:nvSpPr>
            <p:spPr bwMode="auto">
              <a:xfrm>
                <a:off x="312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903" name="Line 158"/>
            <p:cNvSpPr>
              <a:spLocks noChangeShapeType="1"/>
            </p:cNvSpPr>
            <p:nvPr/>
          </p:nvSpPr>
          <p:spPr bwMode="auto">
            <a:xfrm>
              <a:off x="3922" y="2993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4" name="Line 159"/>
            <p:cNvSpPr>
              <a:spLocks noChangeShapeType="1"/>
            </p:cNvSpPr>
            <p:nvPr/>
          </p:nvSpPr>
          <p:spPr bwMode="auto">
            <a:xfrm flipV="1">
              <a:off x="3984" y="3260"/>
              <a:ext cx="104" cy="4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5" name="Line 160"/>
            <p:cNvSpPr>
              <a:spLocks noChangeShapeType="1"/>
            </p:cNvSpPr>
            <p:nvPr/>
          </p:nvSpPr>
          <p:spPr bwMode="auto">
            <a:xfrm>
              <a:off x="3880" y="3394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6" name="Line 161"/>
            <p:cNvSpPr>
              <a:spLocks noChangeShapeType="1"/>
            </p:cNvSpPr>
            <p:nvPr/>
          </p:nvSpPr>
          <p:spPr bwMode="auto">
            <a:xfrm>
              <a:off x="3922" y="3528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7" name="Line 162"/>
            <p:cNvSpPr>
              <a:spLocks noChangeShapeType="1"/>
            </p:cNvSpPr>
            <p:nvPr/>
          </p:nvSpPr>
          <p:spPr bwMode="auto">
            <a:xfrm>
              <a:off x="3922" y="3661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8" name="Line 163"/>
            <p:cNvSpPr>
              <a:spLocks noChangeShapeType="1"/>
            </p:cNvSpPr>
            <p:nvPr/>
          </p:nvSpPr>
          <p:spPr bwMode="auto">
            <a:xfrm>
              <a:off x="4798" y="2643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9" name="Line 164"/>
            <p:cNvSpPr>
              <a:spLocks noChangeShapeType="1"/>
            </p:cNvSpPr>
            <p:nvPr/>
          </p:nvSpPr>
          <p:spPr bwMode="auto">
            <a:xfrm>
              <a:off x="4797" y="2778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10" name="Line 165"/>
            <p:cNvSpPr>
              <a:spLocks noChangeShapeType="1"/>
            </p:cNvSpPr>
            <p:nvPr/>
          </p:nvSpPr>
          <p:spPr bwMode="auto">
            <a:xfrm>
              <a:off x="4798" y="299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66"/>
            <p:cNvGrpSpPr>
              <a:grpSpLocks/>
            </p:cNvGrpSpPr>
            <p:nvPr/>
          </p:nvGrpSpPr>
          <p:grpSpPr bwMode="auto">
            <a:xfrm>
              <a:off x="4806" y="3216"/>
              <a:ext cx="125" cy="88"/>
              <a:chOff x="3552" y="2880"/>
              <a:chExt cx="192" cy="192"/>
            </a:xfrm>
          </p:grpSpPr>
          <p:sp>
            <p:nvSpPr>
              <p:cNvPr id="119039" name="Line 167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40" name="Line 168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41" name="Line 169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42" name="Line 170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71"/>
            <p:cNvGrpSpPr>
              <a:grpSpLocks/>
            </p:cNvGrpSpPr>
            <p:nvPr/>
          </p:nvGrpSpPr>
          <p:grpSpPr bwMode="auto">
            <a:xfrm>
              <a:off x="4806" y="3371"/>
              <a:ext cx="125" cy="90"/>
              <a:chOff x="3552" y="2880"/>
              <a:chExt cx="192" cy="192"/>
            </a:xfrm>
          </p:grpSpPr>
          <p:sp>
            <p:nvSpPr>
              <p:cNvPr id="119035" name="Line 172"/>
              <p:cNvSpPr>
                <a:spLocks noChangeShapeType="1"/>
              </p:cNvSpPr>
              <p:nvPr/>
            </p:nvSpPr>
            <p:spPr bwMode="auto">
              <a:xfrm>
                <a:off x="3600" y="29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36" name="Line 173"/>
              <p:cNvSpPr>
                <a:spLocks noChangeShapeType="1"/>
              </p:cNvSpPr>
              <p:nvPr/>
            </p:nvSpPr>
            <p:spPr bwMode="auto">
              <a:xfrm>
                <a:off x="3600" y="30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37" name="Line 174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38" name="Line 175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76"/>
            <p:cNvGrpSpPr>
              <a:grpSpLocks/>
            </p:cNvGrpSpPr>
            <p:nvPr/>
          </p:nvGrpSpPr>
          <p:grpSpPr bwMode="auto">
            <a:xfrm>
              <a:off x="4806" y="3528"/>
              <a:ext cx="116" cy="88"/>
              <a:chOff x="3648" y="3360"/>
              <a:chExt cx="192" cy="192"/>
            </a:xfrm>
          </p:grpSpPr>
          <p:sp>
            <p:nvSpPr>
              <p:cNvPr id="119030" name="Line 177"/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31" name="Line 178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32" name="Line 179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33" name="Line 180"/>
              <p:cNvSpPr>
                <a:spLocks noChangeShapeType="1"/>
              </p:cNvSpPr>
              <p:nvPr/>
            </p:nvSpPr>
            <p:spPr bwMode="auto">
              <a:xfrm flipV="1">
                <a:off x="3648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34" name="Line 181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914" name="AutoShape 182"/>
            <p:cNvSpPr>
              <a:spLocks noChangeArrowheads="1"/>
            </p:cNvSpPr>
            <p:nvPr/>
          </p:nvSpPr>
          <p:spPr bwMode="auto">
            <a:xfrm>
              <a:off x="4463" y="2281"/>
              <a:ext cx="84" cy="223"/>
            </a:xfrm>
            <a:prstGeom prst="upArrow">
              <a:avLst>
                <a:gd name="adj1" fmla="val 50000"/>
                <a:gd name="adj2" fmla="val 663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8915" name="Text Box 183"/>
            <p:cNvSpPr txBox="1">
              <a:spLocks noChangeArrowheads="1"/>
            </p:cNvSpPr>
            <p:nvPr/>
          </p:nvSpPr>
          <p:spPr bwMode="auto">
            <a:xfrm>
              <a:off x="4088" y="2493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</a:p>
          </p:txBody>
        </p:sp>
        <p:sp>
          <p:nvSpPr>
            <p:cNvPr id="118916" name="Text Box 184"/>
            <p:cNvSpPr txBox="1">
              <a:spLocks noChangeArrowheads="1"/>
            </p:cNvSpPr>
            <p:nvPr/>
          </p:nvSpPr>
          <p:spPr bwMode="auto">
            <a:xfrm>
              <a:off x="4088" y="2603"/>
              <a:ext cx="7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 Am2901</a:t>
              </a:r>
            </a:p>
          </p:txBody>
        </p:sp>
        <p:sp>
          <p:nvSpPr>
            <p:cNvPr id="118917" name="Text Box 185"/>
            <p:cNvSpPr txBox="1">
              <a:spLocks noChangeArrowheads="1"/>
            </p:cNvSpPr>
            <p:nvPr/>
          </p:nvSpPr>
          <p:spPr bwMode="auto">
            <a:xfrm>
              <a:off x="4088" y="2707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918" name="Text Box 186"/>
            <p:cNvSpPr txBox="1">
              <a:spLocks noChangeArrowheads="1"/>
            </p:cNvSpPr>
            <p:nvPr/>
          </p:nvSpPr>
          <p:spPr bwMode="auto">
            <a:xfrm>
              <a:off x="4088" y="3126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FF3300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FF3300"/>
                  </a:solidFill>
                  <a:ea typeface="宋体" pitchFamily="2" charset="-122"/>
                </a:rPr>
                <a:t>n+4</a:t>
              </a:r>
            </a:p>
          </p:txBody>
        </p:sp>
        <p:sp>
          <p:nvSpPr>
            <p:cNvPr id="118919" name="Text Box 187"/>
            <p:cNvSpPr txBox="1">
              <a:spLocks noChangeArrowheads="1"/>
            </p:cNvSpPr>
            <p:nvPr/>
          </p:nvSpPr>
          <p:spPr bwMode="auto">
            <a:xfrm>
              <a:off x="4088" y="2885"/>
              <a:ext cx="83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3   </a:t>
              </a:r>
              <a:r>
                <a:rPr kumimoji="1" lang="en-US" altLang="zh-CN" sz="1400">
                  <a:ea typeface="宋体" pitchFamily="2" charset="-122"/>
                </a:rPr>
                <a:t>RAM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920" name="Text Box 188"/>
            <p:cNvSpPr txBox="1">
              <a:spLocks noChangeArrowheads="1"/>
            </p:cNvSpPr>
            <p:nvPr/>
          </p:nvSpPr>
          <p:spPr bwMode="auto">
            <a:xfrm>
              <a:off x="4588" y="2688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Q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921" name="Text Box 189"/>
            <p:cNvSpPr txBox="1">
              <a:spLocks noChangeArrowheads="1"/>
            </p:cNvSpPr>
            <p:nvPr/>
          </p:nvSpPr>
          <p:spPr bwMode="auto">
            <a:xfrm>
              <a:off x="4588" y="2549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CC00FF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CC00FF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118922" name="Text Box 190"/>
            <p:cNvSpPr txBox="1">
              <a:spLocks noChangeArrowheads="1"/>
            </p:cNvSpPr>
            <p:nvPr/>
          </p:nvSpPr>
          <p:spPr bwMode="auto">
            <a:xfrm>
              <a:off x="4088" y="3419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118923" name="Text Box 191"/>
            <p:cNvSpPr txBox="1">
              <a:spLocks noChangeArrowheads="1"/>
            </p:cNvSpPr>
            <p:nvPr/>
          </p:nvSpPr>
          <p:spPr bwMode="auto">
            <a:xfrm>
              <a:off x="4088" y="3553"/>
              <a:ext cx="7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F=0000</a:t>
              </a:r>
            </a:p>
          </p:txBody>
        </p:sp>
        <p:sp>
          <p:nvSpPr>
            <p:cNvPr id="118924" name="Text Box 192"/>
            <p:cNvSpPr txBox="1">
              <a:spLocks noChangeArrowheads="1"/>
            </p:cNvSpPr>
            <p:nvPr/>
          </p:nvSpPr>
          <p:spPr bwMode="auto">
            <a:xfrm>
              <a:off x="4088" y="3286"/>
              <a:ext cx="4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OVR</a:t>
              </a:r>
            </a:p>
          </p:txBody>
        </p:sp>
        <p:sp>
          <p:nvSpPr>
            <p:cNvPr id="118925" name="Text Box 193"/>
            <p:cNvSpPr txBox="1">
              <a:spLocks noChangeArrowheads="1"/>
            </p:cNvSpPr>
            <p:nvPr/>
          </p:nvSpPr>
          <p:spPr bwMode="auto">
            <a:xfrm>
              <a:off x="4505" y="3349"/>
              <a:ext cx="33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“B”</a:t>
              </a:r>
            </a:p>
          </p:txBody>
        </p:sp>
        <p:sp>
          <p:nvSpPr>
            <p:cNvPr id="118926" name="Text Box 194"/>
            <p:cNvSpPr txBox="1">
              <a:spLocks noChangeArrowheads="1"/>
            </p:cNvSpPr>
            <p:nvPr/>
          </p:nvSpPr>
          <p:spPr bwMode="auto">
            <a:xfrm>
              <a:off x="4505" y="3153"/>
              <a:ext cx="3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“A”</a:t>
              </a:r>
            </a:p>
          </p:txBody>
        </p:sp>
        <p:sp>
          <p:nvSpPr>
            <p:cNvPr id="118927" name="Text Box 195"/>
            <p:cNvSpPr txBox="1">
              <a:spLocks noChangeArrowheads="1"/>
            </p:cNvSpPr>
            <p:nvPr/>
          </p:nvSpPr>
          <p:spPr bwMode="auto">
            <a:xfrm>
              <a:off x="4297" y="2085"/>
              <a:ext cx="5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Y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  <a:r>
                <a:rPr kumimoji="1" lang="en-US" altLang="zh-CN" sz="1400">
                  <a:ea typeface="宋体" pitchFamily="2" charset="-122"/>
                </a:rPr>
                <a:t>~Y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928" name="Oval 196"/>
            <p:cNvSpPr>
              <a:spLocks noChangeArrowheads="1"/>
            </p:cNvSpPr>
            <p:nvPr/>
          </p:nvSpPr>
          <p:spPr bwMode="auto">
            <a:xfrm rot="5400000">
              <a:off x="4669" y="2460"/>
              <a:ext cx="45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29" name="Line 197"/>
            <p:cNvSpPr>
              <a:spLocks noChangeShapeType="1"/>
            </p:cNvSpPr>
            <p:nvPr/>
          </p:nvSpPr>
          <p:spPr bwMode="auto">
            <a:xfrm rot="5400000">
              <a:off x="4649" y="2414"/>
              <a:ext cx="8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30" name="AutoShape 198"/>
            <p:cNvSpPr>
              <a:spLocks noChangeArrowheads="1"/>
            </p:cNvSpPr>
            <p:nvPr/>
          </p:nvSpPr>
          <p:spPr bwMode="auto">
            <a:xfrm>
              <a:off x="4380" y="3705"/>
              <a:ext cx="125" cy="112"/>
            </a:xfrm>
            <a:prstGeom prst="upArrow">
              <a:avLst>
                <a:gd name="adj1" fmla="val 35602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31" name="Text Box 199"/>
            <p:cNvSpPr txBox="1">
              <a:spLocks noChangeArrowheads="1"/>
            </p:cNvSpPr>
            <p:nvPr/>
          </p:nvSpPr>
          <p:spPr bwMode="auto">
            <a:xfrm>
              <a:off x="4213" y="3840"/>
              <a:ext cx="54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D</a:t>
              </a:r>
              <a:r>
                <a:rPr kumimoji="1" lang="en-US" altLang="zh-CN" sz="1400" baseline="-25000">
                  <a:ea typeface="宋体" pitchFamily="2" charset="-122"/>
                </a:rPr>
                <a:t>3</a:t>
              </a:r>
              <a:r>
                <a:rPr kumimoji="1" lang="en-US" altLang="zh-CN" sz="1400">
                  <a:ea typeface="宋体" pitchFamily="2" charset="-122"/>
                </a:rPr>
                <a:t>~D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932" name="Oval 200"/>
            <p:cNvSpPr>
              <a:spLocks noChangeArrowheads="1"/>
            </p:cNvSpPr>
            <p:nvPr/>
          </p:nvSpPr>
          <p:spPr bwMode="auto">
            <a:xfrm>
              <a:off x="1603" y="1467"/>
              <a:ext cx="42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33" name="Line 201"/>
            <p:cNvSpPr>
              <a:spLocks noChangeShapeType="1"/>
            </p:cNvSpPr>
            <p:nvPr/>
          </p:nvSpPr>
          <p:spPr bwMode="auto">
            <a:xfrm>
              <a:off x="1536" y="1488"/>
              <a:ext cx="6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34" name="Oval 202"/>
            <p:cNvSpPr>
              <a:spLocks noChangeArrowheads="1"/>
            </p:cNvSpPr>
            <p:nvPr/>
          </p:nvSpPr>
          <p:spPr bwMode="auto">
            <a:xfrm>
              <a:off x="1603" y="1556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35" name="Line 203"/>
            <p:cNvSpPr>
              <a:spLocks noChangeShapeType="1"/>
            </p:cNvSpPr>
            <p:nvPr/>
          </p:nvSpPr>
          <p:spPr bwMode="auto">
            <a:xfrm>
              <a:off x="1536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36" name="Text Box 204"/>
            <p:cNvSpPr txBox="1">
              <a:spLocks noChangeArrowheads="1"/>
            </p:cNvSpPr>
            <p:nvPr/>
          </p:nvSpPr>
          <p:spPr bwMode="auto">
            <a:xfrm>
              <a:off x="2098" y="1693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</a:t>
              </a:r>
              <a:r>
                <a:rPr kumimoji="1" lang="en-US" altLang="zh-CN" sz="1400" baseline="-25000">
                  <a:ea typeface="宋体" pitchFamily="2" charset="-122"/>
                </a:rPr>
                <a:t>2</a:t>
              </a:r>
            </a:p>
          </p:txBody>
        </p:sp>
        <p:sp>
          <p:nvSpPr>
            <p:cNvPr id="118937" name="Text Box 205"/>
            <p:cNvSpPr txBox="1">
              <a:spLocks noChangeArrowheads="1"/>
            </p:cNvSpPr>
            <p:nvPr/>
          </p:nvSpPr>
          <p:spPr bwMode="auto">
            <a:xfrm>
              <a:off x="2583" y="1693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</a:t>
              </a:r>
              <a:r>
                <a:rPr kumimoji="1" lang="en-US" altLang="zh-CN" sz="1400" baseline="-25000">
                  <a:ea typeface="宋体" pitchFamily="2" charset="-122"/>
                </a:rPr>
                <a:t>1</a:t>
              </a:r>
            </a:p>
          </p:txBody>
        </p:sp>
        <p:sp>
          <p:nvSpPr>
            <p:cNvPr id="118938" name="Text Box 206"/>
            <p:cNvSpPr txBox="1">
              <a:spLocks noChangeArrowheads="1"/>
            </p:cNvSpPr>
            <p:nvPr/>
          </p:nvSpPr>
          <p:spPr bwMode="auto">
            <a:xfrm>
              <a:off x="2239" y="1693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  <a:r>
                <a:rPr kumimoji="1" lang="en-US" altLang="zh-CN" sz="1400" baseline="-25000">
                  <a:ea typeface="宋体" pitchFamily="2" charset="-122"/>
                </a:rPr>
                <a:t>2</a:t>
              </a:r>
            </a:p>
          </p:txBody>
        </p:sp>
        <p:sp>
          <p:nvSpPr>
            <p:cNvPr id="118939" name="Text Box 207"/>
            <p:cNvSpPr txBox="1">
              <a:spLocks noChangeArrowheads="1"/>
            </p:cNvSpPr>
            <p:nvPr/>
          </p:nvSpPr>
          <p:spPr bwMode="auto">
            <a:xfrm>
              <a:off x="2755" y="1693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  <a:r>
                <a:rPr kumimoji="1" lang="en-US" altLang="zh-CN" sz="1400" baseline="-25000">
                  <a:ea typeface="宋体" pitchFamily="2" charset="-122"/>
                </a:rPr>
                <a:t>1</a:t>
              </a:r>
            </a:p>
          </p:txBody>
        </p:sp>
        <p:sp>
          <p:nvSpPr>
            <p:cNvPr id="118940" name="Text Box 208"/>
            <p:cNvSpPr txBox="1">
              <a:spLocks noChangeArrowheads="1"/>
            </p:cNvSpPr>
            <p:nvPr/>
          </p:nvSpPr>
          <p:spPr bwMode="auto">
            <a:xfrm>
              <a:off x="3223" y="1693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941" name="Text Box 209"/>
            <p:cNvSpPr txBox="1">
              <a:spLocks noChangeArrowheads="1"/>
            </p:cNvSpPr>
            <p:nvPr/>
          </p:nvSpPr>
          <p:spPr bwMode="auto">
            <a:xfrm>
              <a:off x="3380" y="1693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942" name="Text Box 210"/>
            <p:cNvSpPr txBox="1">
              <a:spLocks noChangeArrowheads="1"/>
            </p:cNvSpPr>
            <p:nvPr/>
          </p:nvSpPr>
          <p:spPr bwMode="auto">
            <a:xfrm>
              <a:off x="1676" y="1377"/>
              <a:ext cx="25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G</a:t>
              </a:r>
              <a:endParaRPr kumimoji="1" lang="en-US" altLang="zh-CN" sz="1400" baseline="-25000">
                <a:ea typeface="宋体" pitchFamily="2" charset="-122"/>
              </a:endParaRPr>
            </a:p>
          </p:txBody>
        </p:sp>
        <p:sp>
          <p:nvSpPr>
            <p:cNvPr id="118943" name="Text Box 211"/>
            <p:cNvSpPr txBox="1">
              <a:spLocks noChangeArrowheads="1"/>
            </p:cNvSpPr>
            <p:nvPr/>
          </p:nvSpPr>
          <p:spPr bwMode="auto">
            <a:xfrm>
              <a:off x="1692" y="1512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P</a:t>
              </a:r>
              <a:endParaRPr kumimoji="1" lang="en-US" altLang="zh-CN" sz="1400" baseline="-25000">
                <a:ea typeface="宋体" pitchFamily="2" charset="-122"/>
              </a:endParaRPr>
            </a:p>
          </p:txBody>
        </p:sp>
        <p:sp>
          <p:nvSpPr>
            <p:cNvPr id="118944" name="Line 212"/>
            <p:cNvSpPr>
              <a:spLocks noChangeShapeType="1"/>
            </p:cNvSpPr>
            <p:nvPr/>
          </p:nvSpPr>
          <p:spPr bwMode="auto">
            <a:xfrm>
              <a:off x="3708" y="1603"/>
              <a:ext cx="121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45" name="Text Box 213"/>
            <p:cNvSpPr txBox="1">
              <a:spLocks noChangeArrowheads="1"/>
            </p:cNvSpPr>
            <p:nvPr/>
          </p:nvSpPr>
          <p:spPr bwMode="auto">
            <a:xfrm>
              <a:off x="2348" y="1513"/>
              <a:ext cx="6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itchFamily="2" charset="-122"/>
                </a:rPr>
                <a:t>Am2902</a:t>
              </a:r>
              <a:endParaRPr kumimoji="1" lang="en-US" altLang="zh-CN" sz="1800" baseline="-25000">
                <a:ea typeface="宋体" pitchFamily="2" charset="-122"/>
              </a:endParaRPr>
            </a:p>
          </p:txBody>
        </p:sp>
        <p:sp>
          <p:nvSpPr>
            <p:cNvPr id="118946" name="Text Box 214"/>
            <p:cNvSpPr txBox="1">
              <a:spLocks noChangeArrowheads="1"/>
            </p:cNvSpPr>
            <p:nvPr/>
          </p:nvSpPr>
          <p:spPr bwMode="auto">
            <a:xfrm>
              <a:off x="3505" y="1512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118947" name="Text Box 215"/>
            <p:cNvSpPr txBox="1">
              <a:spLocks noChangeArrowheads="1"/>
            </p:cNvSpPr>
            <p:nvPr/>
          </p:nvSpPr>
          <p:spPr bwMode="auto">
            <a:xfrm>
              <a:off x="1872" y="1377"/>
              <a:ext cx="375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ea typeface="宋体" pitchFamily="2" charset="-122"/>
                </a:rPr>
                <a:t>n+z</a:t>
              </a:r>
            </a:p>
          </p:txBody>
        </p:sp>
        <p:sp>
          <p:nvSpPr>
            <p:cNvPr id="118948" name="Text Box 216"/>
            <p:cNvSpPr txBox="1">
              <a:spLocks noChangeArrowheads="1"/>
            </p:cNvSpPr>
            <p:nvPr/>
          </p:nvSpPr>
          <p:spPr bwMode="auto">
            <a:xfrm>
              <a:off x="2448" y="1377"/>
              <a:ext cx="37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ea typeface="宋体" pitchFamily="2" charset="-122"/>
                </a:rPr>
                <a:t>n+y</a:t>
              </a:r>
            </a:p>
          </p:txBody>
        </p:sp>
        <p:sp>
          <p:nvSpPr>
            <p:cNvPr id="118949" name="Text Box 217"/>
            <p:cNvSpPr txBox="1">
              <a:spLocks noChangeArrowheads="1"/>
            </p:cNvSpPr>
            <p:nvPr/>
          </p:nvSpPr>
          <p:spPr bwMode="auto">
            <a:xfrm>
              <a:off x="3072" y="1377"/>
              <a:ext cx="375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ea typeface="宋体" pitchFamily="2" charset="-122"/>
                </a:rPr>
                <a:t>n+x</a:t>
              </a:r>
            </a:p>
          </p:txBody>
        </p:sp>
        <p:sp>
          <p:nvSpPr>
            <p:cNvPr id="118950" name="Oval 218"/>
            <p:cNvSpPr>
              <a:spLocks noChangeArrowheads="1"/>
            </p:cNvSpPr>
            <p:nvPr/>
          </p:nvSpPr>
          <p:spPr bwMode="auto">
            <a:xfrm>
              <a:off x="3450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1" name="Oval 219"/>
            <p:cNvSpPr>
              <a:spLocks noChangeArrowheads="1"/>
            </p:cNvSpPr>
            <p:nvPr/>
          </p:nvSpPr>
          <p:spPr bwMode="auto">
            <a:xfrm>
              <a:off x="2208" y="120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2" name="Oval 220"/>
            <p:cNvSpPr>
              <a:spLocks noChangeArrowheads="1"/>
            </p:cNvSpPr>
            <p:nvPr/>
          </p:nvSpPr>
          <p:spPr bwMode="auto">
            <a:xfrm>
              <a:off x="2766" y="1200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3" name="Oval 221"/>
            <p:cNvSpPr>
              <a:spLocks noChangeArrowheads="1"/>
            </p:cNvSpPr>
            <p:nvPr/>
          </p:nvSpPr>
          <p:spPr bwMode="auto">
            <a:xfrm>
              <a:off x="1786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4" name="Oval 222"/>
            <p:cNvSpPr>
              <a:spLocks noChangeArrowheads="1"/>
            </p:cNvSpPr>
            <p:nvPr/>
          </p:nvSpPr>
          <p:spPr bwMode="auto">
            <a:xfrm>
              <a:off x="1926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5" name="Oval 223"/>
            <p:cNvSpPr>
              <a:spLocks noChangeArrowheads="1"/>
            </p:cNvSpPr>
            <p:nvPr/>
          </p:nvSpPr>
          <p:spPr bwMode="auto">
            <a:xfrm>
              <a:off x="2236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6" name="Oval 224"/>
            <p:cNvSpPr>
              <a:spLocks noChangeArrowheads="1"/>
            </p:cNvSpPr>
            <p:nvPr/>
          </p:nvSpPr>
          <p:spPr bwMode="auto">
            <a:xfrm>
              <a:off x="2325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7" name="Oval 225"/>
            <p:cNvSpPr>
              <a:spLocks noChangeArrowheads="1"/>
            </p:cNvSpPr>
            <p:nvPr/>
          </p:nvSpPr>
          <p:spPr bwMode="auto">
            <a:xfrm>
              <a:off x="2705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8" name="Oval 226"/>
            <p:cNvSpPr>
              <a:spLocks noChangeArrowheads="1"/>
            </p:cNvSpPr>
            <p:nvPr/>
          </p:nvSpPr>
          <p:spPr bwMode="auto">
            <a:xfrm>
              <a:off x="2794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59" name="Oval 227"/>
            <p:cNvSpPr>
              <a:spLocks noChangeArrowheads="1"/>
            </p:cNvSpPr>
            <p:nvPr/>
          </p:nvSpPr>
          <p:spPr bwMode="auto">
            <a:xfrm>
              <a:off x="3361" y="187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60" name="Line 228"/>
            <p:cNvSpPr>
              <a:spLocks noChangeShapeType="1"/>
            </p:cNvSpPr>
            <p:nvPr/>
          </p:nvSpPr>
          <p:spPr bwMode="auto">
            <a:xfrm>
              <a:off x="4927" y="1604"/>
              <a:ext cx="0" cy="1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61" name="Oval 229"/>
            <p:cNvSpPr>
              <a:spLocks noChangeArrowheads="1"/>
            </p:cNvSpPr>
            <p:nvPr/>
          </p:nvSpPr>
          <p:spPr bwMode="auto">
            <a:xfrm>
              <a:off x="4903" y="2620"/>
              <a:ext cx="42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62" name="Line 230"/>
            <p:cNvSpPr>
              <a:spLocks noChangeShapeType="1"/>
            </p:cNvSpPr>
            <p:nvPr/>
          </p:nvSpPr>
          <p:spPr bwMode="auto">
            <a:xfrm>
              <a:off x="1130" y="2372"/>
              <a:ext cx="4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63" name="Oval 231"/>
            <p:cNvSpPr>
              <a:spLocks noChangeArrowheads="1"/>
            </p:cNvSpPr>
            <p:nvPr/>
          </p:nvSpPr>
          <p:spPr bwMode="auto">
            <a:xfrm>
              <a:off x="1106" y="2349"/>
              <a:ext cx="42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64" name="Oval 232"/>
            <p:cNvSpPr>
              <a:spLocks noChangeArrowheads="1"/>
            </p:cNvSpPr>
            <p:nvPr/>
          </p:nvSpPr>
          <p:spPr bwMode="auto">
            <a:xfrm>
              <a:off x="3497" y="2349"/>
              <a:ext cx="42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65" name="Oval 233"/>
            <p:cNvSpPr>
              <a:spLocks noChangeArrowheads="1"/>
            </p:cNvSpPr>
            <p:nvPr/>
          </p:nvSpPr>
          <p:spPr bwMode="auto">
            <a:xfrm>
              <a:off x="2325" y="2349"/>
              <a:ext cx="42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66" name="Oval 234"/>
            <p:cNvSpPr>
              <a:spLocks noChangeArrowheads="1"/>
            </p:cNvSpPr>
            <p:nvPr/>
          </p:nvSpPr>
          <p:spPr bwMode="auto">
            <a:xfrm>
              <a:off x="4674" y="2350"/>
              <a:ext cx="42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67" name="Line 235"/>
            <p:cNvSpPr>
              <a:spLocks noChangeShapeType="1"/>
            </p:cNvSpPr>
            <p:nvPr/>
          </p:nvSpPr>
          <p:spPr bwMode="auto">
            <a:xfrm flipV="1">
              <a:off x="2772" y="8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68" name="Line 236"/>
            <p:cNvSpPr>
              <a:spLocks noChangeShapeType="1"/>
            </p:cNvSpPr>
            <p:nvPr/>
          </p:nvSpPr>
          <p:spPr bwMode="auto">
            <a:xfrm flipV="1">
              <a:off x="3144" y="7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69" name="Line 237"/>
            <p:cNvSpPr>
              <a:spLocks noChangeShapeType="1"/>
            </p:cNvSpPr>
            <p:nvPr/>
          </p:nvSpPr>
          <p:spPr bwMode="auto">
            <a:xfrm>
              <a:off x="2664" y="2148"/>
              <a:ext cx="11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0" name="Line 238"/>
            <p:cNvSpPr>
              <a:spLocks noChangeShapeType="1"/>
            </p:cNvSpPr>
            <p:nvPr/>
          </p:nvSpPr>
          <p:spPr bwMode="auto">
            <a:xfrm>
              <a:off x="2583" y="2158"/>
              <a:ext cx="0" cy="497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1" name="Line 239"/>
            <p:cNvSpPr>
              <a:spLocks noChangeShapeType="1"/>
            </p:cNvSpPr>
            <p:nvPr/>
          </p:nvSpPr>
          <p:spPr bwMode="auto">
            <a:xfrm flipH="1" flipV="1">
              <a:off x="3473" y="1920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2" name="Line 240"/>
            <p:cNvSpPr>
              <a:spLocks noChangeShapeType="1"/>
            </p:cNvSpPr>
            <p:nvPr/>
          </p:nvSpPr>
          <p:spPr bwMode="auto">
            <a:xfrm flipV="1">
              <a:off x="3380" y="192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3" name="Line 241"/>
            <p:cNvSpPr>
              <a:spLocks noChangeShapeType="1"/>
            </p:cNvSpPr>
            <p:nvPr/>
          </p:nvSpPr>
          <p:spPr bwMode="auto">
            <a:xfrm>
              <a:off x="3473" y="2010"/>
              <a:ext cx="4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4" name="Line 242"/>
            <p:cNvSpPr>
              <a:spLocks noChangeShapeType="1"/>
            </p:cNvSpPr>
            <p:nvPr/>
          </p:nvSpPr>
          <p:spPr bwMode="auto">
            <a:xfrm>
              <a:off x="3942" y="2010"/>
              <a:ext cx="0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5" name="Line 243"/>
            <p:cNvSpPr>
              <a:spLocks noChangeShapeType="1"/>
            </p:cNvSpPr>
            <p:nvPr/>
          </p:nvSpPr>
          <p:spPr bwMode="auto">
            <a:xfrm>
              <a:off x="3380" y="2056"/>
              <a:ext cx="5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6" name="Line 244"/>
            <p:cNvSpPr>
              <a:spLocks noChangeShapeType="1"/>
            </p:cNvSpPr>
            <p:nvPr/>
          </p:nvSpPr>
          <p:spPr bwMode="auto">
            <a:xfrm>
              <a:off x="3895" y="2056"/>
              <a:ext cx="0" cy="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7" name="Line 245"/>
            <p:cNvSpPr>
              <a:spLocks noChangeShapeType="1"/>
            </p:cNvSpPr>
            <p:nvPr/>
          </p:nvSpPr>
          <p:spPr bwMode="auto">
            <a:xfrm flipV="1">
              <a:off x="2723" y="1920"/>
              <a:ext cx="0" cy="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8" name="Line 246"/>
            <p:cNvSpPr>
              <a:spLocks noChangeShapeType="1"/>
            </p:cNvSpPr>
            <p:nvPr/>
          </p:nvSpPr>
          <p:spPr bwMode="auto">
            <a:xfrm flipV="1">
              <a:off x="2817" y="1920"/>
              <a:ext cx="0" cy="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79" name="Line 247"/>
            <p:cNvSpPr>
              <a:spLocks noChangeShapeType="1"/>
            </p:cNvSpPr>
            <p:nvPr/>
          </p:nvSpPr>
          <p:spPr bwMode="auto">
            <a:xfrm flipV="1">
              <a:off x="2255" y="1920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0" name="Line 248"/>
            <p:cNvSpPr>
              <a:spLocks noChangeShapeType="1"/>
            </p:cNvSpPr>
            <p:nvPr/>
          </p:nvSpPr>
          <p:spPr bwMode="auto">
            <a:xfrm flipV="1">
              <a:off x="2348" y="192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1" name="Line 249"/>
            <p:cNvSpPr>
              <a:spLocks noChangeShapeType="1"/>
            </p:cNvSpPr>
            <p:nvPr/>
          </p:nvSpPr>
          <p:spPr bwMode="auto">
            <a:xfrm>
              <a:off x="1551" y="2010"/>
              <a:ext cx="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2" name="Line 250"/>
            <p:cNvSpPr>
              <a:spLocks noChangeShapeType="1"/>
            </p:cNvSpPr>
            <p:nvPr/>
          </p:nvSpPr>
          <p:spPr bwMode="auto">
            <a:xfrm>
              <a:off x="1598" y="2056"/>
              <a:ext cx="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3" name="Line 251"/>
            <p:cNvSpPr>
              <a:spLocks noChangeShapeType="1"/>
            </p:cNvSpPr>
            <p:nvPr/>
          </p:nvSpPr>
          <p:spPr bwMode="auto">
            <a:xfrm>
              <a:off x="1598" y="2056"/>
              <a:ext cx="0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4" name="Line 252"/>
            <p:cNvSpPr>
              <a:spLocks noChangeShapeType="1"/>
            </p:cNvSpPr>
            <p:nvPr/>
          </p:nvSpPr>
          <p:spPr bwMode="auto">
            <a:xfrm>
              <a:off x="1551" y="2010"/>
              <a:ext cx="0" cy="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5" name="Line 253"/>
            <p:cNvSpPr>
              <a:spLocks noChangeShapeType="1"/>
            </p:cNvSpPr>
            <p:nvPr/>
          </p:nvSpPr>
          <p:spPr bwMode="auto">
            <a:xfrm flipH="1">
              <a:off x="2568" y="87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6" name="Text Box 254"/>
            <p:cNvSpPr txBox="1">
              <a:spLocks noChangeArrowheads="1"/>
            </p:cNvSpPr>
            <p:nvPr/>
          </p:nvSpPr>
          <p:spPr bwMode="auto">
            <a:xfrm>
              <a:off x="5020" y="2146"/>
              <a:ext cx="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600">
                  <a:ea typeface="宋体" pitchFamily="2" charset="-122"/>
                </a:rPr>
                <a:t>OE</a:t>
              </a:r>
            </a:p>
          </p:txBody>
        </p:sp>
        <p:sp>
          <p:nvSpPr>
            <p:cNvPr id="118987" name="Text Box 255"/>
            <p:cNvSpPr txBox="1">
              <a:spLocks noChangeArrowheads="1"/>
            </p:cNvSpPr>
            <p:nvPr/>
          </p:nvSpPr>
          <p:spPr bwMode="auto">
            <a:xfrm>
              <a:off x="5005" y="2462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CC00FF"/>
                  </a:solidFill>
                  <a:ea typeface="宋体" pitchFamily="2" charset="-122"/>
                </a:rPr>
                <a:t>C</a:t>
              </a:r>
              <a:r>
                <a:rPr kumimoji="1" lang="en-US" altLang="zh-CN" sz="1400" baseline="-25000">
                  <a:solidFill>
                    <a:srgbClr val="CC00FF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118988" name="Text Box 256"/>
            <p:cNvSpPr txBox="1">
              <a:spLocks noChangeArrowheads="1"/>
            </p:cNvSpPr>
            <p:nvPr/>
          </p:nvSpPr>
          <p:spPr bwMode="auto">
            <a:xfrm>
              <a:off x="4786" y="3592"/>
              <a:ext cx="54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400">
                  <a:ea typeface="宋体" pitchFamily="2" charset="-122"/>
                </a:rPr>
                <a:t>I</a:t>
              </a:r>
              <a:r>
                <a:rPr kumimoji="1" lang="en-US" altLang="zh-CN" sz="1400" baseline="-25000">
                  <a:ea typeface="宋体" pitchFamily="2" charset="-122"/>
                </a:rPr>
                <a:t>8</a:t>
              </a:r>
              <a:r>
                <a:rPr kumimoji="1" lang="en-US" altLang="zh-CN" sz="1400">
                  <a:ea typeface="宋体" pitchFamily="2" charset="-122"/>
                </a:rPr>
                <a:t>~I</a:t>
              </a:r>
              <a:r>
                <a:rPr kumimoji="1" lang="en-US" altLang="zh-CN" sz="1400" baseline="-25000">
                  <a:ea typeface="宋体" pitchFamily="2" charset="-122"/>
                </a:rPr>
                <a:t>0</a:t>
              </a:r>
            </a:p>
          </p:txBody>
        </p:sp>
        <p:sp>
          <p:nvSpPr>
            <p:cNvPr id="118989" name="Line 257"/>
            <p:cNvSpPr>
              <a:spLocks noChangeShapeType="1"/>
            </p:cNvSpPr>
            <p:nvPr/>
          </p:nvSpPr>
          <p:spPr bwMode="auto">
            <a:xfrm>
              <a:off x="5091" y="2168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90" name="Oval 258"/>
            <p:cNvSpPr>
              <a:spLocks noChangeArrowheads="1"/>
            </p:cNvSpPr>
            <p:nvPr/>
          </p:nvSpPr>
          <p:spPr bwMode="auto">
            <a:xfrm>
              <a:off x="3360" y="960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259"/>
            <p:cNvGrpSpPr>
              <a:grpSpLocks/>
            </p:cNvGrpSpPr>
            <p:nvPr/>
          </p:nvGrpSpPr>
          <p:grpSpPr bwMode="auto">
            <a:xfrm>
              <a:off x="3360" y="1200"/>
              <a:ext cx="42" cy="180"/>
              <a:chOff x="3360" y="1200"/>
              <a:chExt cx="42" cy="180"/>
            </a:xfrm>
          </p:grpSpPr>
          <p:sp>
            <p:nvSpPr>
              <p:cNvPr id="119028" name="Oval 260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42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29" name="Line 261"/>
              <p:cNvSpPr>
                <a:spLocks noChangeShapeType="1"/>
              </p:cNvSpPr>
              <p:nvPr/>
            </p:nvSpPr>
            <p:spPr bwMode="auto">
              <a:xfrm flipV="1">
                <a:off x="3384" y="12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992" name="Oval 262"/>
            <p:cNvSpPr>
              <a:spLocks noChangeArrowheads="1"/>
            </p:cNvSpPr>
            <p:nvPr/>
          </p:nvSpPr>
          <p:spPr bwMode="auto">
            <a:xfrm>
              <a:off x="2754" y="96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93" name="Line 263"/>
            <p:cNvSpPr>
              <a:spLocks noChangeShapeType="1"/>
            </p:cNvSpPr>
            <p:nvPr/>
          </p:nvSpPr>
          <p:spPr bwMode="auto">
            <a:xfrm flipV="1">
              <a:off x="2784" y="12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94" name="Line 264"/>
            <p:cNvSpPr>
              <a:spLocks noChangeShapeType="1"/>
            </p:cNvSpPr>
            <p:nvPr/>
          </p:nvSpPr>
          <p:spPr bwMode="auto">
            <a:xfrm flipV="1">
              <a:off x="2232" y="12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95" name="Oval 265"/>
            <p:cNvSpPr>
              <a:spLocks noChangeArrowheads="1"/>
            </p:cNvSpPr>
            <p:nvPr/>
          </p:nvSpPr>
          <p:spPr bwMode="auto">
            <a:xfrm>
              <a:off x="2214" y="964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266"/>
            <p:cNvGrpSpPr>
              <a:grpSpLocks/>
            </p:cNvGrpSpPr>
            <p:nvPr/>
          </p:nvGrpSpPr>
          <p:grpSpPr bwMode="auto">
            <a:xfrm>
              <a:off x="3126" y="1200"/>
              <a:ext cx="42" cy="180"/>
              <a:chOff x="3360" y="1200"/>
              <a:chExt cx="42" cy="180"/>
            </a:xfrm>
          </p:grpSpPr>
          <p:sp>
            <p:nvSpPr>
              <p:cNvPr id="119026" name="Oval 267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42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27" name="Line 268"/>
              <p:cNvSpPr>
                <a:spLocks noChangeShapeType="1"/>
              </p:cNvSpPr>
              <p:nvPr/>
            </p:nvSpPr>
            <p:spPr bwMode="auto">
              <a:xfrm flipV="1">
                <a:off x="3384" y="12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269"/>
            <p:cNvGrpSpPr>
              <a:grpSpLocks/>
            </p:cNvGrpSpPr>
            <p:nvPr/>
          </p:nvGrpSpPr>
          <p:grpSpPr bwMode="auto">
            <a:xfrm>
              <a:off x="2544" y="1200"/>
              <a:ext cx="42" cy="180"/>
              <a:chOff x="3360" y="1200"/>
              <a:chExt cx="42" cy="180"/>
            </a:xfrm>
          </p:grpSpPr>
          <p:sp>
            <p:nvSpPr>
              <p:cNvPr id="119024" name="Oval 270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42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25" name="Line 271"/>
              <p:cNvSpPr>
                <a:spLocks noChangeShapeType="1"/>
              </p:cNvSpPr>
              <p:nvPr/>
            </p:nvSpPr>
            <p:spPr bwMode="auto">
              <a:xfrm flipV="1">
                <a:off x="3384" y="12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272"/>
            <p:cNvGrpSpPr>
              <a:grpSpLocks/>
            </p:cNvGrpSpPr>
            <p:nvPr/>
          </p:nvGrpSpPr>
          <p:grpSpPr bwMode="auto">
            <a:xfrm>
              <a:off x="1956" y="1200"/>
              <a:ext cx="42" cy="180"/>
              <a:chOff x="3360" y="1200"/>
              <a:chExt cx="42" cy="180"/>
            </a:xfrm>
          </p:grpSpPr>
          <p:sp>
            <p:nvSpPr>
              <p:cNvPr id="119022" name="Oval 273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42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23" name="Line 274"/>
              <p:cNvSpPr>
                <a:spLocks noChangeShapeType="1"/>
              </p:cNvSpPr>
              <p:nvPr/>
            </p:nvSpPr>
            <p:spPr bwMode="auto">
              <a:xfrm flipV="1">
                <a:off x="3384" y="12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999" name="Oval 275"/>
            <p:cNvSpPr>
              <a:spLocks noChangeArrowheads="1"/>
            </p:cNvSpPr>
            <p:nvPr/>
          </p:nvSpPr>
          <p:spPr bwMode="auto">
            <a:xfrm>
              <a:off x="3126" y="960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000" name="Oval 276"/>
            <p:cNvSpPr>
              <a:spLocks noChangeArrowheads="1"/>
            </p:cNvSpPr>
            <p:nvPr/>
          </p:nvSpPr>
          <p:spPr bwMode="auto">
            <a:xfrm>
              <a:off x="2544" y="960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001" name="Oval 277"/>
            <p:cNvSpPr>
              <a:spLocks noChangeArrowheads="1"/>
            </p:cNvSpPr>
            <p:nvPr/>
          </p:nvSpPr>
          <p:spPr bwMode="auto">
            <a:xfrm>
              <a:off x="1956" y="960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002" name="Line 278"/>
            <p:cNvSpPr>
              <a:spLocks noChangeShapeType="1"/>
            </p:cNvSpPr>
            <p:nvPr/>
          </p:nvSpPr>
          <p:spPr bwMode="auto">
            <a:xfrm flipV="1">
              <a:off x="2244" y="7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3" name="Line 279"/>
            <p:cNvSpPr>
              <a:spLocks noChangeShapeType="1"/>
            </p:cNvSpPr>
            <p:nvPr/>
          </p:nvSpPr>
          <p:spPr bwMode="auto">
            <a:xfrm flipV="1">
              <a:off x="1980" y="672"/>
              <a:ext cx="0" cy="28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4" name="Line 280"/>
            <p:cNvSpPr>
              <a:spLocks noChangeShapeType="1"/>
            </p:cNvSpPr>
            <p:nvPr/>
          </p:nvSpPr>
          <p:spPr bwMode="auto">
            <a:xfrm flipV="1">
              <a:off x="3384" y="684"/>
              <a:ext cx="0" cy="288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5" name="Line 281"/>
            <p:cNvSpPr>
              <a:spLocks noChangeShapeType="1"/>
            </p:cNvSpPr>
            <p:nvPr/>
          </p:nvSpPr>
          <p:spPr bwMode="auto">
            <a:xfrm flipV="1">
              <a:off x="1356" y="672"/>
              <a:ext cx="0" cy="19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6" name="Line 282"/>
            <p:cNvSpPr>
              <a:spLocks noChangeShapeType="1"/>
            </p:cNvSpPr>
            <p:nvPr/>
          </p:nvSpPr>
          <p:spPr bwMode="auto">
            <a:xfrm>
              <a:off x="1356" y="672"/>
              <a:ext cx="6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7" name="Line 283"/>
            <p:cNvSpPr>
              <a:spLocks noChangeShapeType="1"/>
            </p:cNvSpPr>
            <p:nvPr/>
          </p:nvSpPr>
          <p:spPr bwMode="auto">
            <a:xfrm flipH="1">
              <a:off x="1428" y="768"/>
              <a:ext cx="8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8" name="Line 284"/>
            <p:cNvSpPr>
              <a:spLocks noChangeShapeType="1"/>
            </p:cNvSpPr>
            <p:nvPr/>
          </p:nvSpPr>
          <p:spPr bwMode="auto">
            <a:xfrm flipH="1" flipV="1">
              <a:off x="1428" y="768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9" name="Line 285"/>
            <p:cNvSpPr>
              <a:spLocks noChangeShapeType="1"/>
            </p:cNvSpPr>
            <p:nvPr/>
          </p:nvSpPr>
          <p:spPr bwMode="auto">
            <a:xfrm>
              <a:off x="3984" y="684"/>
              <a:ext cx="0" cy="2592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0" name="Line 286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1" name="Line 287"/>
            <p:cNvSpPr>
              <a:spLocks noChangeShapeType="1"/>
            </p:cNvSpPr>
            <p:nvPr/>
          </p:nvSpPr>
          <p:spPr bwMode="auto">
            <a:xfrm>
              <a:off x="3384" y="684"/>
              <a:ext cx="600" cy="0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2" name="Line 288"/>
            <p:cNvSpPr>
              <a:spLocks noChangeShapeType="1"/>
            </p:cNvSpPr>
            <p:nvPr/>
          </p:nvSpPr>
          <p:spPr bwMode="auto">
            <a:xfrm>
              <a:off x="3144" y="768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3" name="Line 289"/>
            <p:cNvSpPr>
              <a:spLocks noChangeShapeType="1"/>
            </p:cNvSpPr>
            <p:nvPr/>
          </p:nvSpPr>
          <p:spPr bwMode="auto">
            <a:xfrm>
              <a:off x="2664" y="2148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4" name="Line 290"/>
            <p:cNvSpPr>
              <a:spLocks noChangeShapeType="1"/>
            </p:cNvSpPr>
            <p:nvPr/>
          </p:nvSpPr>
          <p:spPr bwMode="auto">
            <a:xfrm>
              <a:off x="2676" y="3240"/>
              <a:ext cx="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5" name="Line 291"/>
            <p:cNvSpPr>
              <a:spLocks noChangeShapeType="1"/>
            </p:cNvSpPr>
            <p:nvPr/>
          </p:nvSpPr>
          <p:spPr bwMode="auto">
            <a:xfrm flipV="1">
              <a:off x="3744" y="852"/>
              <a:ext cx="0" cy="12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6" name="Line 292"/>
            <p:cNvSpPr>
              <a:spLocks noChangeShapeType="1"/>
            </p:cNvSpPr>
            <p:nvPr/>
          </p:nvSpPr>
          <p:spPr bwMode="auto">
            <a:xfrm>
              <a:off x="2772" y="864"/>
              <a:ext cx="9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7" name="Line 293"/>
            <p:cNvSpPr>
              <a:spLocks noChangeShapeType="1"/>
            </p:cNvSpPr>
            <p:nvPr/>
          </p:nvSpPr>
          <p:spPr bwMode="auto">
            <a:xfrm flipH="1">
              <a:off x="1488" y="2160"/>
              <a:ext cx="1104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8" name="Line 294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1296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9" name="Line 295"/>
            <p:cNvSpPr>
              <a:spLocks noChangeShapeType="1"/>
            </p:cNvSpPr>
            <p:nvPr/>
          </p:nvSpPr>
          <p:spPr bwMode="auto">
            <a:xfrm>
              <a:off x="1488" y="864"/>
              <a:ext cx="1104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20" name="Text Box 296"/>
            <p:cNvSpPr txBox="1">
              <a:spLocks noChangeArrowheads="1"/>
            </p:cNvSpPr>
            <p:nvPr/>
          </p:nvSpPr>
          <p:spPr bwMode="auto">
            <a:xfrm>
              <a:off x="1824" y="912"/>
              <a:ext cx="1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itchFamily="2" charset="-122"/>
                </a:rPr>
                <a:t>1     2       3    4        5    6</a:t>
              </a:r>
            </a:p>
          </p:txBody>
        </p:sp>
        <p:sp>
          <p:nvSpPr>
            <p:cNvPr id="119021" name="Text Box 297"/>
            <p:cNvSpPr txBox="1">
              <a:spLocks noChangeArrowheads="1"/>
            </p:cNvSpPr>
            <p:nvPr/>
          </p:nvSpPr>
          <p:spPr bwMode="auto">
            <a:xfrm>
              <a:off x="1728" y="1113"/>
              <a:ext cx="1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itchFamily="2" charset="-122"/>
                </a:rPr>
                <a:t>12   11     10     9       8     7</a:t>
              </a:r>
            </a:p>
          </p:txBody>
        </p:sp>
      </p:grpSp>
      <p:grpSp>
        <p:nvGrpSpPr>
          <p:cNvPr id="23" name="Group 298"/>
          <p:cNvGrpSpPr>
            <a:grpSpLocks/>
          </p:cNvGrpSpPr>
          <p:nvPr/>
        </p:nvGrpSpPr>
        <p:grpSpPr bwMode="auto">
          <a:xfrm>
            <a:off x="3124200" y="1758950"/>
            <a:ext cx="2286000" cy="19050"/>
            <a:chOff x="1968" y="972"/>
            <a:chExt cx="1440" cy="12"/>
          </a:xfrm>
        </p:grpSpPr>
        <p:sp>
          <p:nvSpPr>
            <p:cNvPr id="118793" name="Line 299"/>
            <p:cNvSpPr>
              <a:spLocks noChangeShapeType="1"/>
            </p:cNvSpPr>
            <p:nvPr/>
          </p:nvSpPr>
          <p:spPr bwMode="auto">
            <a:xfrm>
              <a:off x="1968" y="972"/>
              <a:ext cx="288" cy="0"/>
            </a:xfrm>
            <a:prstGeom prst="line">
              <a:avLst/>
            </a:prstGeom>
            <a:noFill/>
            <a:ln w="57150">
              <a:pattFill prst="dkVert">
                <a:fgClr>
                  <a:schemeClr val="folHlink"/>
                </a:fgClr>
                <a:bgClr>
                  <a:schemeClr val="accent2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4" name="Line 300"/>
            <p:cNvSpPr>
              <a:spLocks noChangeShapeType="1"/>
            </p:cNvSpPr>
            <p:nvPr/>
          </p:nvSpPr>
          <p:spPr bwMode="auto">
            <a:xfrm>
              <a:off x="2544" y="984"/>
              <a:ext cx="288" cy="0"/>
            </a:xfrm>
            <a:prstGeom prst="line">
              <a:avLst/>
            </a:prstGeom>
            <a:noFill/>
            <a:ln w="57150">
              <a:pattFill prst="dkVert">
                <a:fgClr>
                  <a:schemeClr val="folHlink"/>
                </a:fgClr>
                <a:bgClr>
                  <a:schemeClr val="accent2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5" name="Line 301"/>
            <p:cNvSpPr>
              <a:spLocks noChangeShapeType="1"/>
            </p:cNvSpPr>
            <p:nvPr/>
          </p:nvSpPr>
          <p:spPr bwMode="auto">
            <a:xfrm>
              <a:off x="3120" y="972"/>
              <a:ext cx="288" cy="0"/>
            </a:xfrm>
            <a:prstGeom prst="line">
              <a:avLst/>
            </a:prstGeom>
            <a:noFill/>
            <a:ln w="57150">
              <a:pattFill prst="dkVert">
                <a:fgClr>
                  <a:schemeClr val="folHlink"/>
                </a:fgClr>
                <a:bgClr>
                  <a:schemeClr val="accent2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02"/>
          <p:cNvGrpSpPr>
            <a:grpSpLocks/>
          </p:cNvGrpSpPr>
          <p:nvPr/>
        </p:nvGrpSpPr>
        <p:grpSpPr bwMode="auto">
          <a:xfrm>
            <a:off x="3143250" y="1720850"/>
            <a:ext cx="1885950" cy="457200"/>
            <a:chOff x="1980" y="960"/>
            <a:chExt cx="1152" cy="288"/>
          </a:xfrm>
        </p:grpSpPr>
        <p:sp>
          <p:nvSpPr>
            <p:cNvPr id="118790" name="Line 303"/>
            <p:cNvSpPr>
              <a:spLocks noChangeShapeType="1"/>
            </p:cNvSpPr>
            <p:nvPr/>
          </p:nvSpPr>
          <p:spPr bwMode="auto">
            <a:xfrm rot="-5400000">
              <a:off x="1836" y="1104"/>
              <a:ext cx="2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1" name="Line 304"/>
            <p:cNvSpPr>
              <a:spLocks noChangeShapeType="1"/>
            </p:cNvSpPr>
            <p:nvPr/>
          </p:nvSpPr>
          <p:spPr bwMode="auto">
            <a:xfrm rot="-5400000">
              <a:off x="2412" y="1104"/>
              <a:ext cx="2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2" name="Line 305"/>
            <p:cNvSpPr>
              <a:spLocks noChangeShapeType="1"/>
            </p:cNvSpPr>
            <p:nvPr/>
          </p:nvSpPr>
          <p:spPr bwMode="auto">
            <a:xfrm rot="5400000">
              <a:off x="2988" y="1104"/>
              <a:ext cx="2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57200" y="84138"/>
            <a:ext cx="81470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80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完整的</a:t>
            </a:r>
            <a:r>
              <a:rPr kumimoji="1" lang="en-US" altLang="zh-CN" sz="480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16</a:t>
            </a:r>
            <a:r>
              <a:rPr kumimoji="1" lang="zh-CN" altLang="en-US" sz="480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位定点运算器</a:t>
            </a:r>
          </a:p>
        </p:txBody>
      </p:sp>
      <p:sp>
        <p:nvSpPr>
          <p:cNvPr id="1061891" name="Rectangle 3"/>
          <p:cNvSpPr>
            <a:spLocks noChangeArrowheads="1"/>
          </p:cNvSpPr>
          <p:nvPr/>
        </p:nvSpPr>
        <p:spPr bwMode="auto">
          <a:xfrm>
            <a:off x="3505200" y="1639888"/>
            <a:ext cx="1524000" cy="3352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1371600" y="1563688"/>
            <a:ext cx="990600" cy="17526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61893" name="Rectangle 5"/>
          <p:cNvSpPr>
            <a:spLocks noChangeArrowheads="1"/>
          </p:cNvSpPr>
          <p:nvPr/>
        </p:nvSpPr>
        <p:spPr bwMode="auto">
          <a:xfrm>
            <a:off x="6172200" y="1716088"/>
            <a:ext cx="1066800" cy="16764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61894" name="Rectangle 6"/>
          <p:cNvSpPr>
            <a:spLocks noChangeArrowheads="1"/>
          </p:cNvSpPr>
          <p:nvPr/>
        </p:nvSpPr>
        <p:spPr bwMode="auto">
          <a:xfrm>
            <a:off x="1295400" y="4230688"/>
            <a:ext cx="1066800" cy="16764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61895" name="Rectangle 7"/>
          <p:cNvSpPr>
            <a:spLocks noChangeArrowheads="1"/>
          </p:cNvSpPr>
          <p:nvPr/>
        </p:nvSpPr>
        <p:spPr bwMode="auto">
          <a:xfrm>
            <a:off x="6172200" y="4230688"/>
            <a:ext cx="1066800" cy="16764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19816" name="AutoShape 8"/>
          <p:cNvSpPr>
            <a:spLocks noChangeArrowheads="1"/>
          </p:cNvSpPr>
          <p:nvPr/>
        </p:nvSpPr>
        <p:spPr bwMode="auto">
          <a:xfrm>
            <a:off x="4191000" y="1182688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17" name="AutoShape 9"/>
          <p:cNvSpPr>
            <a:spLocks noChangeArrowheads="1"/>
          </p:cNvSpPr>
          <p:nvPr/>
        </p:nvSpPr>
        <p:spPr bwMode="auto">
          <a:xfrm>
            <a:off x="4800600" y="4992688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18" name="AutoShape 10"/>
          <p:cNvSpPr>
            <a:spLocks noChangeArrowheads="1"/>
          </p:cNvSpPr>
          <p:nvPr/>
        </p:nvSpPr>
        <p:spPr bwMode="auto">
          <a:xfrm>
            <a:off x="4419600" y="4992688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19" name="AutoShape 11"/>
          <p:cNvSpPr>
            <a:spLocks noChangeArrowheads="1"/>
          </p:cNvSpPr>
          <p:nvPr/>
        </p:nvSpPr>
        <p:spPr bwMode="auto">
          <a:xfrm>
            <a:off x="3962400" y="4992688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3581400" y="4992688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124200" y="5449888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B</a:t>
            </a:r>
            <a:r>
              <a:rPr kumimoji="1" lang="zh-CN" altLang="en-US" sz="2400">
                <a:ea typeface="宋体" pitchFamily="2" charset="-122"/>
              </a:rPr>
              <a:t>口 </a:t>
            </a:r>
            <a:r>
              <a:rPr kumimoji="1" lang="en-US" altLang="zh-CN" sz="2400">
                <a:ea typeface="宋体" pitchFamily="2" charset="-122"/>
              </a:rPr>
              <a:t>A</a:t>
            </a:r>
            <a:r>
              <a:rPr kumimoji="1" lang="zh-CN" altLang="en-US" sz="2400">
                <a:ea typeface="宋体" pitchFamily="2" charset="-122"/>
              </a:rPr>
              <a:t>口 </a:t>
            </a:r>
            <a:r>
              <a:rPr kumimoji="1" lang="en-US" altLang="zh-CN" sz="2400">
                <a:ea typeface="宋体" pitchFamily="2" charset="-122"/>
              </a:rPr>
              <a:t>I</a:t>
            </a:r>
            <a:r>
              <a:rPr kumimoji="1" lang="en-US" altLang="zh-CN" sz="2400" baseline="-25000">
                <a:ea typeface="宋体" pitchFamily="2" charset="-122"/>
              </a:rPr>
              <a:t>8-0</a:t>
            </a:r>
            <a:r>
              <a:rPr kumimoji="1" lang="en-US" altLang="zh-CN" sz="2400">
                <a:ea typeface="宋体" pitchFamily="2" charset="-122"/>
              </a:rPr>
              <a:t> D</a:t>
            </a:r>
            <a:r>
              <a:rPr kumimoji="1" lang="en-US" altLang="zh-CN" sz="2400" baseline="-25000">
                <a:ea typeface="宋体" pitchFamily="2" charset="-122"/>
              </a:rPr>
              <a:t>15-0</a:t>
            </a: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2362200" y="4459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2362200" y="40020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RAM</a:t>
            </a:r>
            <a:r>
              <a:rPr kumimoji="1" lang="en-US" altLang="zh-CN" sz="2400" baseline="-25000">
                <a:ea typeface="宋体" pitchFamily="2" charset="-122"/>
              </a:rPr>
              <a:t>15</a:t>
            </a:r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2362200" y="4916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2590800" y="44592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Q</a:t>
            </a:r>
            <a:r>
              <a:rPr kumimoji="1" lang="en-US" altLang="zh-CN" sz="2400" baseline="-25000">
                <a:ea typeface="宋体" pitchFamily="2" charset="-122"/>
              </a:rPr>
              <a:t>15</a:t>
            </a:r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 flipH="1">
            <a:off x="5029200" y="4459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 flipH="1">
            <a:off x="5029200" y="4916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5029200" y="40020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RAM</a:t>
            </a:r>
            <a:r>
              <a:rPr kumimoji="1" lang="en-US" altLang="zh-CN" sz="2400" baseline="-25000">
                <a:ea typeface="宋体" pitchFamily="2" charset="-122"/>
              </a:rPr>
              <a:t>0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5257800" y="44592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Q</a:t>
            </a:r>
            <a:r>
              <a:rPr kumimoji="1" lang="en-US" altLang="zh-CN" sz="2400" baseline="-25000">
                <a:ea typeface="宋体" pitchFamily="2" charset="-122"/>
              </a:rPr>
              <a:t>0</a:t>
            </a:r>
          </a:p>
        </p:txBody>
      </p:sp>
      <p:sp>
        <p:nvSpPr>
          <p:cNvPr id="119830" name="Line 22"/>
          <p:cNvSpPr>
            <a:spLocks noChangeShapeType="1"/>
          </p:cNvSpPr>
          <p:nvPr/>
        </p:nvSpPr>
        <p:spPr bwMode="auto">
          <a:xfrm flipH="1">
            <a:off x="2362200" y="1792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 flipH="1">
            <a:off x="2362200" y="2173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 flipH="1">
            <a:off x="2362200" y="2554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2362200" y="29543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 flipH="1">
            <a:off x="5029200" y="24018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 flipH="1">
            <a:off x="2362200" y="3163888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 flipH="1">
            <a:off x="1066800" y="1792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 flipH="1">
            <a:off x="1066800" y="2173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H="1">
            <a:off x="1066800" y="255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1066800" y="2935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838200" y="4459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838200" y="4840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838200" y="5221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>
            <a:off x="838200" y="5602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7239000" y="1792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 flipH="1">
            <a:off x="7239000" y="2173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6" name="Line 38"/>
          <p:cNvSpPr>
            <a:spLocks noChangeShapeType="1"/>
          </p:cNvSpPr>
          <p:nvPr/>
        </p:nvSpPr>
        <p:spPr bwMode="auto">
          <a:xfrm flipH="1">
            <a:off x="7239000" y="2554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7" name="Line 39"/>
          <p:cNvSpPr>
            <a:spLocks noChangeShapeType="1"/>
          </p:cNvSpPr>
          <p:nvPr/>
        </p:nvSpPr>
        <p:spPr bwMode="auto">
          <a:xfrm flipH="1">
            <a:off x="7239000" y="2935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8" name="Line 40"/>
          <p:cNvSpPr>
            <a:spLocks noChangeShapeType="1"/>
          </p:cNvSpPr>
          <p:nvPr/>
        </p:nvSpPr>
        <p:spPr bwMode="auto">
          <a:xfrm flipH="1">
            <a:off x="7239000" y="3316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49" name="AutoShape 41"/>
          <p:cNvSpPr>
            <a:spLocks noChangeArrowheads="1"/>
          </p:cNvSpPr>
          <p:nvPr/>
        </p:nvSpPr>
        <p:spPr bwMode="auto">
          <a:xfrm>
            <a:off x="1981200" y="590708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50" name="AutoShape 42"/>
          <p:cNvSpPr>
            <a:spLocks noChangeArrowheads="1"/>
          </p:cNvSpPr>
          <p:nvPr/>
        </p:nvSpPr>
        <p:spPr bwMode="auto">
          <a:xfrm>
            <a:off x="6477000" y="590708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51" name="AutoShape 43"/>
          <p:cNvSpPr>
            <a:spLocks noChangeArrowheads="1"/>
          </p:cNvSpPr>
          <p:nvPr/>
        </p:nvSpPr>
        <p:spPr bwMode="auto">
          <a:xfrm flipV="1">
            <a:off x="1524000" y="118268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52" name="AutoShape 44"/>
          <p:cNvSpPr>
            <a:spLocks noChangeArrowheads="1"/>
          </p:cNvSpPr>
          <p:nvPr/>
        </p:nvSpPr>
        <p:spPr bwMode="auto">
          <a:xfrm flipV="1">
            <a:off x="6324600" y="133508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53" name="AutoShape 45"/>
          <p:cNvSpPr>
            <a:spLocks noChangeArrowheads="1"/>
          </p:cNvSpPr>
          <p:nvPr/>
        </p:nvSpPr>
        <p:spPr bwMode="auto">
          <a:xfrm flipV="1">
            <a:off x="2057400" y="118268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54" name="AutoShape 46"/>
          <p:cNvSpPr>
            <a:spLocks noChangeArrowheads="1"/>
          </p:cNvSpPr>
          <p:nvPr/>
        </p:nvSpPr>
        <p:spPr bwMode="auto">
          <a:xfrm flipV="1">
            <a:off x="6858000" y="133508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1219200" y="8016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SST    IB</a:t>
            </a:r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609600" y="1639888"/>
            <a:ext cx="6096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C 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Z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V 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S</a:t>
            </a:r>
          </a:p>
        </p:txBody>
      </p:sp>
      <p:sp>
        <p:nvSpPr>
          <p:cNvPr id="119857" name="Text Box 49"/>
          <p:cNvSpPr txBox="1">
            <a:spLocks noChangeArrowheads="1"/>
          </p:cNvSpPr>
          <p:nvPr/>
        </p:nvSpPr>
        <p:spPr bwMode="auto">
          <a:xfrm>
            <a:off x="228600" y="4306888"/>
            <a:ext cx="12954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  0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 C 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CY </a:t>
            </a:r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152400" y="55260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RAM</a:t>
            </a:r>
            <a:r>
              <a:rPr kumimoji="1" lang="en-US" altLang="zh-CN" sz="2400" baseline="-25000">
                <a:ea typeface="宋体" pitchFamily="2" charset="-122"/>
              </a:rPr>
              <a:t>0</a:t>
            </a:r>
          </a:p>
        </p:txBody>
      </p:sp>
      <p:sp>
        <p:nvSpPr>
          <p:cNvPr id="119859" name="Text Box 51"/>
          <p:cNvSpPr txBox="1">
            <a:spLocks noChangeArrowheads="1"/>
          </p:cNvSpPr>
          <p:nvPr/>
        </p:nvSpPr>
        <p:spPr bwMode="auto">
          <a:xfrm>
            <a:off x="7772400" y="4306888"/>
            <a:ext cx="6096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  0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 C </a:t>
            </a:r>
          </a:p>
        </p:txBody>
      </p:sp>
      <p:sp>
        <p:nvSpPr>
          <p:cNvPr id="119860" name="Line 52"/>
          <p:cNvSpPr>
            <a:spLocks noChangeShapeType="1"/>
          </p:cNvSpPr>
          <p:nvPr/>
        </p:nvSpPr>
        <p:spPr bwMode="auto">
          <a:xfrm flipH="1">
            <a:off x="7239000" y="4459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61" name="Line 53"/>
          <p:cNvSpPr>
            <a:spLocks noChangeShapeType="1"/>
          </p:cNvSpPr>
          <p:nvPr/>
        </p:nvSpPr>
        <p:spPr bwMode="auto">
          <a:xfrm flipH="1">
            <a:off x="7239000" y="4840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62" name="Line 54"/>
          <p:cNvSpPr>
            <a:spLocks noChangeShapeType="1"/>
          </p:cNvSpPr>
          <p:nvPr/>
        </p:nvSpPr>
        <p:spPr bwMode="auto">
          <a:xfrm flipH="1">
            <a:off x="7239000" y="5221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63" name="Line 55"/>
          <p:cNvSpPr>
            <a:spLocks noChangeShapeType="1"/>
          </p:cNvSpPr>
          <p:nvPr/>
        </p:nvSpPr>
        <p:spPr bwMode="auto">
          <a:xfrm flipH="1">
            <a:off x="7239000" y="5602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7848600" y="49926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Q</a:t>
            </a:r>
            <a:r>
              <a:rPr kumimoji="1" lang="en-US" altLang="zh-CN" sz="2400" baseline="-25000">
                <a:ea typeface="宋体" pitchFamily="2" charset="-122"/>
              </a:rPr>
              <a:t>15</a:t>
            </a:r>
          </a:p>
        </p:txBody>
      </p:sp>
      <p:sp>
        <p:nvSpPr>
          <p:cNvPr id="119865" name="Text Box 57"/>
          <p:cNvSpPr txBox="1">
            <a:spLocks noChangeArrowheads="1"/>
          </p:cNvSpPr>
          <p:nvPr/>
        </p:nvSpPr>
        <p:spPr bwMode="auto">
          <a:xfrm>
            <a:off x="7848600" y="54498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/F</a:t>
            </a:r>
            <a:r>
              <a:rPr kumimoji="1" lang="en-US" altLang="zh-CN" sz="2400" baseline="-25000">
                <a:ea typeface="宋体" pitchFamily="2" charset="-122"/>
              </a:rPr>
              <a:t>15</a:t>
            </a:r>
          </a:p>
        </p:txBody>
      </p:sp>
      <p:sp>
        <p:nvSpPr>
          <p:cNvPr id="119866" name="Line 58"/>
          <p:cNvSpPr>
            <a:spLocks noChangeShapeType="1"/>
          </p:cNvSpPr>
          <p:nvPr/>
        </p:nvSpPr>
        <p:spPr bwMode="auto">
          <a:xfrm flipV="1">
            <a:off x="1524000" y="5907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67" name="Line 59"/>
          <p:cNvSpPr>
            <a:spLocks noChangeShapeType="1"/>
          </p:cNvSpPr>
          <p:nvPr/>
        </p:nvSpPr>
        <p:spPr bwMode="auto">
          <a:xfrm flipV="1">
            <a:off x="7010400" y="5907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68" name="Text Box 60"/>
          <p:cNvSpPr txBox="1">
            <a:spLocks noChangeArrowheads="1"/>
          </p:cNvSpPr>
          <p:nvPr/>
        </p:nvSpPr>
        <p:spPr bwMode="auto">
          <a:xfrm>
            <a:off x="4038600" y="72548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Y</a:t>
            </a:r>
            <a:r>
              <a:rPr kumimoji="1" lang="en-US" altLang="zh-CN" sz="2400" baseline="-25000">
                <a:ea typeface="宋体" pitchFamily="2" charset="-122"/>
              </a:rPr>
              <a:t>15-0</a:t>
            </a:r>
          </a:p>
        </p:txBody>
      </p:sp>
      <p:sp>
        <p:nvSpPr>
          <p:cNvPr id="119869" name="Text Box 61"/>
          <p:cNvSpPr txBox="1">
            <a:spLocks noChangeArrowheads="1"/>
          </p:cNvSpPr>
          <p:nvPr/>
        </p:nvSpPr>
        <p:spPr bwMode="auto">
          <a:xfrm>
            <a:off x="6096000" y="8778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SCi</a:t>
            </a:r>
          </a:p>
        </p:txBody>
      </p:sp>
      <p:sp>
        <p:nvSpPr>
          <p:cNvPr id="119870" name="Text Box 62"/>
          <p:cNvSpPr txBox="1">
            <a:spLocks noChangeArrowheads="1"/>
          </p:cNvSpPr>
          <p:nvPr/>
        </p:nvSpPr>
        <p:spPr bwMode="auto">
          <a:xfrm>
            <a:off x="2590800" y="1495425"/>
            <a:ext cx="9144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CY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F0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OVR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F</a:t>
            </a:r>
            <a:r>
              <a:rPr kumimoji="1" lang="en-US" altLang="zh-CN" sz="2400" baseline="-25000">
                <a:ea typeface="宋体" pitchFamily="2" charset="-122"/>
              </a:rPr>
              <a:t>15</a:t>
            </a:r>
          </a:p>
        </p:txBody>
      </p:sp>
      <p:sp>
        <p:nvSpPr>
          <p:cNvPr id="119871" name="Text Box 63"/>
          <p:cNvSpPr txBox="1">
            <a:spLocks noChangeArrowheads="1"/>
          </p:cNvSpPr>
          <p:nvPr/>
        </p:nvSpPr>
        <p:spPr bwMode="auto">
          <a:xfrm>
            <a:off x="1905000" y="3240088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宋体" pitchFamily="2" charset="-122"/>
              </a:rPr>
              <a:t>0,1, RAM</a:t>
            </a:r>
            <a:r>
              <a:rPr kumimoji="1" lang="en-US" altLang="zh-CN" sz="2400" baseline="-25000">
                <a:solidFill>
                  <a:srgbClr val="FF3300"/>
                </a:solidFill>
                <a:ea typeface="宋体" pitchFamily="2" charset="-122"/>
              </a:rPr>
              <a:t>0</a:t>
            </a:r>
            <a:r>
              <a:rPr kumimoji="1" lang="en-US" altLang="zh-CN" sz="2400">
                <a:solidFill>
                  <a:srgbClr val="FF3300"/>
                </a:solidFill>
                <a:ea typeface="宋体" pitchFamily="2" charset="-122"/>
              </a:rPr>
              <a:t>, Q</a:t>
            </a:r>
            <a:r>
              <a:rPr kumimoji="1" lang="en-US" altLang="zh-CN" sz="2400" baseline="-25000">
                <a:solidFill>
                  <a:srgbClr val="FF3300"/>
                </a:solidFill>
                <a:ea typeface="宋体" pitchFamily="2" charset="-122"/>
              </a:rPr>
              <a:t>0</a:t>
            </a:r>
            <a:r>
              <a:rPr kumimoji="1" lang="en-US" altLang="zh-CN" sz="2400">
                <a:solidFill>
                  <a:srgbClr val="FF3300"/>
                </a:solidFill>
                <a:ea typeface="宋体" pitchFamily="2" charset="-122"/>
              </a:rPr>
              <a:t>, RAM</a:t>
            </a:r>
            <a:r>
              <a:rPr kumimoji="1" lang="en-US" altLang="zh-CN" sz="2400" baseline="-25000">
                <a:solidFill>
                  <a:srgbClr val="FF3300"/>
                </a:solidFill>
                <a:ea typeface="宋体" pitchFamily="2" charset="-122"/>
              </a:rPr>
              <a:t>15</a:t>
            </a:r>
          </a:p>
        </p:txBody>
      </p:sp>
      <p:sp>
        <p:nvSpPr>
          <p:cNvPr id="119872" name="Text Box 64"/>
          <p:cNvSpPr txBox="1">
            <a:spLocks noChangeArrowheads="1"/>
          </p:cNvSpPr>
          <p:nvPr/>
        </p:nvSpPr>
        <p:spPr bwMode="auto">
          <a:xfrm>
            <a:off x="1371600" y="17160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GAL</a:t>
            </a:r>
            <a:r>
              <a:rPr kumimoji="1" lang="en-US" altLang="zh-CN" sz="2400" baseline="-25000">
                <a:ea typeface="宋体" pitchFamily="2" charset="-122"/>
              </a:rPr>
              <a:t>1</a:t>
            </a:r>
          </a:p>
        </p:txBody>
      </p:sp>
      <p:sp>
        <p:nvSpPr>
          <p:cNvPr id="119873" name="Text Box 65"/>
          <p:cNvSpPr txBox="1">
            <a:spLocks noChangeArrowheads="1"/>
          </p:cNvSpPr>
          <p:nvPr/>
        </p:nvSpPr>
        <p:spPr bwMode="auto">
          <a:xfrm>
            <a:off x="1371600" y="2173288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ea typeface="宋体" pitchFamily="2" charset="-122"/>
              </a:rPr>
              <a:t>  </a:t>
            </a:r>
            <a:r>
              <a:rPr kumimoji="1" lang="zh-CN" altLang="en-US" sz="2000">
                <a:ea typeface="宋体" pitchFamily="2" charset="-122"/>
              </a:rPr>
              <a:t>四位标志位</a:t>
            </a:r>
          </a:p>
        </p:txBody>
      </p:sp>
      <p:sp>
        <p:nvSpPr>
          <p:cNvPr id="119874" name="Text Box 66"/>
          <p:cNvSpPr txBox="1">
            <a:spLocks noChangeArrowheads="1"/>
          </p:cNvSpPr>
          <p:nvPr/>
        </p:nvSpPr>
        <p:spPr bwMode="auto">
          <a:xfrm>
            <a:off x="6248400" y="23256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GAL</a:t>
            </a:r>
            <a:r>
              <a:rPr kumimoji="1" lang="en-US" altLang="zh-CN" sz="2400" baseline="-25000">
                <a:ea typeface="宋体" pitchFamily="2" charset="-122"/>
              </a:rPr>
              <a:t>3</a:t>
            </a:r>
          </a:p>
        </p:txBody>
      </p:sp>
      <p:sp>
        <p:nvSpPr>
          <p:cNvPr id="119875" name="Text Box 67"/>
          <p:cNvSpPr txBox="1">
            <a:spLocks noChangeArrowheads="1"/>
          </p:cNvSpPr>
          <p:nvPr/>
        </p:nvSpPr>
        <p:spPr bwMode="auto">
          <a:xfrm>
            <a:off x="6248400" y="43830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GAL</a:t>
            </a:r>
            <a:r>
              <a:rPr kumimoji="1" lang="en-US" altLang="zh-CN" sz="2400" baseline="-25000">
                <a:ea typeface="宋体" pitchFamily="2" charset="-122"/>
              </a:rPr>
              <a:t>3</a:t>
            </a:r>
          </a:p>
        </p:txBody>
      </p:sp>
      <p:sp>
        <p:nvSpPr>
          <p:cNvPr id="119876" name="Text Box 68"/>
          <p:cNvSpPr txBox="1">
            <a:spLocks noChangeArrowheads="1"/>
          </p:cNvSpPr>
          <p:nvPr/>
        </p:nvSpPr>
        <p:spPr bwMode="auto">
          <a:xfrm>
            <a:off x="1371600" y="43830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GAL</a:t>
            </a:r>
            <a:r>
              <a:rPr kumimoji="1" lang="en-US" altLang="zh-CN" sz="2400" baseline="-25000">
                <a:ea typeface="宋体" pitchFamily="2" charset="-122"/>
              </a:rPr>
              <a:t>3</a:t>
            </a:r>
          </a:p>
        </p:txBody>
      </p:sp>
      <p:sp>
        <p:nvSpPr>
          <p:cNvPr id="119877" name="Text Box 69"/>
          <p:cNvSpPr txBox="1">
            <a:spLocks noChangeArrowheads="1"/>
          </p:cNvSpPr>
          <p:nvPr/>
        </p:nvSpPr>
        <p:spPr bwMode="auto">
          <a:xfrm>
            <a:off x="1371600" y="4840288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右移输入信号</a:t>
            </a:r>
          </a:p>
        </p:txBody>
      </p:sp>
      <p:sp>
        <p:nvSpPr>
          <p:cNvPr id="119878" name="Text Box 70"/>
          <p:cNvSpPr txBox="1">
            <a:spLocks noChangeArrowheads="1"/>
          </p:cNvSpPr>
          <p:nvPr/>
        </p:nvSpPr>
        <p:spPr bwMode="auto">
          <a:xfrm>
            <a:off x="6248400" y="4840288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左移输入信号</a:t>
            </a:r>
          </a:p>
        </p:txBody>
      </p:sp>
      <p:sp>
        <p:nvSpPr>
          <p:cNvPr id="119879" name="Text Box 71"/>
          <p:cNvSpPr txBox="1">
            <a:spLocks noChangeArrowheads="1"/>
          </p:cNvSpPr>
          <p:nvPr/>
        </p:nvSpPr>
        <p:spPr bwMode="auto">
          <a:xfrm>
            <a:off x="6629400" y="621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左移控制</a:t>
            </a:r>
          </a:p>
        </p:txBody>
      </p:sp>
      <p:sp>
        <p:nvSpPr>
          <p:cNvPr id="119880" name="Text Box 72"/>
          <p:cNvSpPr txBox="1">
            <a:spLocks noChangeArrowheads="1"/>
          </p:cNvSpPr>
          <p:nvPr/>
        </p:nvSpPr>
        <p:spPr bwMode="auto">
          <a:xfrm>
            <a:off x="457200" y="6211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右移控制</a:t>
            </a:r>
          </a:p>
        </p:txBody>
      </p:sp>
      <p:sp>
        <p:nvSpPr>
          <p:cNvPr id="119881" name="Text Box 73"/>
          <p:cNvSpPr txBox="1">
            <a:spLocks noChangeArrowheads="1"/>
          </p:cNvSpPr>
          <p:nvPr/>
        </p:nvSpPr>
        <p:spPr bwMode="auto">
          <a:xfrm>
            <a:off x="2057400" y="621188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SSH</a:t>
            </a:r>
          </a:p>
        </p:txBody>
      </p:sp>
      <p:sp>
        <p:nvSpPr>
          <p:cNvPr id="119882" name="Text Box 74"/>
          <p:cNvSpPr txBox="1">
            <a:spLocks noChangeArrowheads="1"/>
          </p:cNvSpPr>
          <p:nvPr/>
        </p:nvSpPr>
        <p:spPr bwMode="auto">
          <a:xfrm>
            <a:off x="5715000" y="621188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SSH</a:t>
            </a:r>
          </a:p>
        </p:txBody>
      </p:sp>
      <p:sp>
        <p:nvSpPr>
          <p:cNvPr id="119883" name="Text Box 75"/>
          <p:cNvSpPr txBox="1">
            <a:spLocks noChangeArrowheads="1"/>
          </p:cNvSpPr>
          <p:nvPr/>
        </p:nvSpPr>
        <p:spPr bwMode="auto">
          <a:xfrm>
            <a:off x="3638550" y="2554288"/>
            <a:ext cx="12954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</a:rPr>
              <a:t>16</a:t>
            </a:r>
            <a:r>
              <a:rPr kumimoji="1" lang="zh-CN" altLang="en-US">
                <a:ea typeface="宋体" pitchFamily="2" charset="-122"/>
              </a:rPr>
              <a:t>位的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ea typeface="宋体" pitchFamily="2" charset="-122"/>
              </a:rPr>
              <a:t>运算器</a:t>
            </a:r>
          </a:p>
        </p:txBody>
      </p:sp>
      <p:sp>
        <p:nvSpPr>
          <p:cNvPr id="119884" name="Text Box 76"/>
          <p:cNvSpPr txBox="1">
            <a:spLocks noChangeArrowheads="1"/>
          </p:cNvSpPr>
          <p:nvPr/>
        </p:nvSpPr>
        <p:spPr bwMode="auto">
          <a:xfrm>
            <a:off x="6705600" y="877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运算功能码</a:t>
            </a:r>
          </a:p>
        </p:txBody>
      </p:sp>
      <p:sp>
        <p:nvSpPr>
          <p:cNvPr id="119885" name="Text Box 77"/>
          <p:cNvSpPr txBox="1">
            <a:spLocks noChangeArrowheads="1"/>
          </p:cNvSpPr>
          <p:nvPr/>
        </p:nvSpPr>
        <p:spPr bwMode="auto">
          <a:xfrm>
            <a:off x="7772400" y="1647825"/>
            <a:ext cx="7620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 0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 1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 C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/C</a:t>
            </a:r>
          </a:p>
        </p:txBody>
      </p:sp>
      <p:sp>
        <p:nvSpPr>
          <p:cNvPr id="119886" name="Text Box 78"/>
          <p:cNvSpPr txBox="1">
            <a:spLocks noChangeArrowheads="1"/>
          </p:cNvSpPr>
          <p:nvPr/>
        </p:nvSpPr>
        <p:spPr bwMode="auto">
          <a:xfrm>
            <a:off x="7696200" y="30876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方波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2.6.4 </a:t>
            </a:r>
            <a:r>
              <a:rPr lang="zh-CN" altLang="en-US" smtClean="0"/>
              <a:t>浮点运算器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125538"/>
            <a:ext cx="9036050" cy="1638300"/>
          </a:xfrm>
        </p:spPr>
        <p:txBody>
          <a:bodyPr/>
          <a:lstStyle/>
          <a:p>
            <a:r>
              <a:rPr lang="zh-CN" altLang="en-US" smtClean="0"/>
              <a:t>浮点运算器（</a:t>
            </a:r>
            <a:r>
              <a:rPr lang="en-US" altLang="zh-CN" smtClean="0"/>
              <a:t>floating point unit</a:t>
            </a:r>
            <a:r>
              <a:rPr lang="zh-CN" altLang="en-US" smtClean="0"/>
              <a:t>，</a:t>
            </a:r>
            <a:r>
              <a:rPr lang="en-US" altLang="zh-CN" smtClean="0"/>
              <a:t>FPU</a:t>
            </a:r>
            <a:r>
              <a:rPr lang="zh-CN" altLang="en-US" smtClean="0"/>
              <a:t>）的基本结构如下图。浮点运算可用两个松散连接的定点运算器部件来实现，即阶码部件</a:t>
            </a:r>
            <a:r>
              <a:rPr lang="en-US" altLang="zh-CN" smtClean="0"/>
              <a:t>EU</a:t>
            </a:r>
            <a:r>
              <a:rPr lang="zh-CN" altLang="en-US" smtClean="0"/>
              <a:t>和尾数部件</a:t>
            </a:r>
            <a:r>
              <a:rPr lang="en-US" altLang="zh-CN" smtClean="0"/>
              <a:t>MU</a:t>
            </a:r>
            <a:r>
              <a:rPr lang="zh-CN" altLang="en-US" smtClean="0"/>
              <a:t>。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684213" y="2600325"/>
          <a:ext cx="7704137" cy="3781425"/>
        </p:xfrm>
        <a:graphic>
          <a:graphicData uri="http://schemas.openxmlformats.org/presentationml/2006/ole">
            <p:oleObj spid="_x0000_s4098" name="Visio" r:id="rId3" imgW="3925824" imgH="214007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2.7</a:t>
            </a:r>
            <a:r>
              <a:rPr lang="zh-CN" altLang="en-US" smtClean="0"/>
              <a:t>运算方法与运算器的综合例题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89025"/>
            <a:ext cx="8642350" cy="2808288"/>
          </a:xfrm>
        </p:spPr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2.22.</a:t>
            </a:r>
            <a:r>
              <a:rPr lang="zh-CN" altLang="en-US" smtClean="0"/>
              <a:t>一个可完成加、减、乘、除</a:t>
            </a:r>
            <a:r>
              <a:rPr lang="en-US" altLang="zh-CN" smtClean="0"/>
              <a:t>4</a:t>
            </a:r>
            <a:r>
              <a:rPr lang="zh-CN" altLang="en-US" smtClean="0"/>
              <a:t>种定点运算的运算器结构如下图所示。图中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为寄存器，并且</a:t>
            </a:r>
            <a:r>
              <a:rPr lang="en-US" altLang="zh-CN" smtClean="0"/>
              <a:t>A</a:t>
            </a:r>
            <a:r>
              <a:rPr lang="zh-CN" altLang="en-US" smtClean="0"/>
              <a:t>与</a:t>
            </a:r>
            <a:r>
              <a:rPr lang="en-US" altLang="zh-CN" smtClean="0"/>
              <a:t>B</a:t>
            </a:r>
            <a:r>
              <a:rPr lang="zh-CN" altLang="en-US" smtClean="0"/>
              <a:t>寄存器具联合左移、右移位的功能，∑为可完成加减运算的加法器，箭头及连接线标明了数据流通的方向，试说明加法和乘法运算在该图上是如何实现的，写出基本步骤。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323850" y="3933825"/>
          <a:ext cx="3348038" cy="2698750"/>
        </p:xfrm>
        <a:graphic>
          <a:graphicData uri="http://schemas.openxmlformats.org/presentationml/2006/ole">
            <p:oleObj spid="_x0000_s5122" name="Visio" r:id="rId3" imgW="2014728" imgH="1160907" progId="Visio.Drawing.11">
              <p:embed/>
            </p:oleObj>
          </a:graphicData>
        </a:graphic>
      </p:graphicFrame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3743325" y="3752850"/>
            <a:ext cx="5148263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>
                <a:latin typeface="黑体" pitchFamily="49" charset="-122"/>
              </a:rPr>
              <a:t>在定点运算器上完成</a:t>
            </a:r>
            <a:r>
              <a:rPr lang="en-US" altLang="zh-CN">
                <a:latin typeface="黑体" pitchFamily="49" charset="-122"/>
              </a:rPr>
              <a:t>(X)+(Y)→(A)</a:t>
            </a:r>
            <a:r>
              <a:rPr lang="zh-CN" altLang="en-US">
                <a:latin typeface="黑体" pitchFamily="49" charset="-122"/>
              </a:rPr>
              <a:t>的步骤可描述为：</a:t>
            </a:r>
          </a:p>
          <a:p>
            <a:pPr algn="l" eaLnBrk="1" hangingPunct="1"/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① </a:t>
            </a:r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(X)→A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，</a:t>
            </a:r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(Y)→(C)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② (A)→∑.L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，</a:t>
            </a:r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(C)→∑.R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，</a:t>
            </a:r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ADD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，∑</a:t>
            </a:r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.O→A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③ 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将结果送入</a:t>
            </a:r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Z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latin typeface="黑体" pitchFamily="49" charset="-122"/>
              </a:rPr>
              <a:t>(A)→Z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895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89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89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89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89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381000" y="15240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(5) 举例</a:t>
            </a:r>
          </a:p>
        </p:txBody>
      </p:sp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1635125" y="21637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4648200" y="21637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+ 0.0001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1635125" y="4273550"/>
            <a:ext cx="3394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解：由定义得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2590800" y="488791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– 2 </a:t>
            </a:r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2886075" y="5500688"/>
            <a:ext cx="3362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1.0001 – 10.0000</a:t>
            </a: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6219825" y="3660775"/>
            <a:ext cx="2757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 =   1.1111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50925" y="3048000"/>
            <a:ext cx="4787900" cy="1192213"/>
            <a:chOff x="662" y="1920"/>
            <a:chExt cx="3016" cy="751"/>
          </a:xfrm>
        </p:grpSpPr>
        <p:sp>
          <p:nvSpPr>
            <p:cNvPr id="691210" name="Text Box 10"/>
            <p:cNvSpPr txBox="1">
              <a:spLocks noChangeArrowheads="1"/>
            </p:cNvSpPr>
            <p:nvPr/>
          </p:nvSpPr>
          <p:spPr bwMode="auto">
            <a:xfrm>
              <a:off x="662" y="1920"/>
              <a:ext cx="3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例 6.6    已知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1.0001</a:t>
              </a: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1584" y="2306"/>
              <a:ext cx="5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endParaRPr lang="zh-CN" altLang="en-US" sz="3200" i="1">
                <a:latin typeface="Times New Roman" pitchFamily="18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219825" y="2849563"/>
            <a:ext cx="2492375" cy="777875"/>
            <a:chOff x="3918" y="1795"/>
            <a:chExt cx="1570" cy="490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18" y="1920"/>
              <a:ext cx="1570" cy="365"/>
              <a:chOff x="3918" y="1920"/>
              <a:chExt cx="1570" cy="365"/>
            </a:xfrm>
          </p:grpSpPr>
          <p:sp>
            <p:nvSpPr>
              <p:cNvPr id="691214" name="Text Box 14"/>
              <p:cNvSpPr txBox="1">
                <a:spLocks noChangeArrowheads="1"/>
              </p:cNvSpPr>
              <p:nvPr/>
            </p:nvSpPr>
            <p:spPr bwMode="auto">
              <a:xfrm>
                <a:off x="3918" y="1920"/>
                <a:ext cx="157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[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]</a:t>
                </a:r>
                <a:r>
                  <a:rPr lang="zh-CN" altLang="en-US" sz="2800" baseline="-25000">
                    <a:latin typeface="Times New Roman" pitchFamily="18" charset="0"/>
                  </a:rPr>
                  <a:t>补</a:t>
                </a:r>
                <a:r>
                  <a:rPr lang="zh-CN" altLang="en-US" sz="3200" baseline="-25000">
                    <a:latin typeface="Times New Roman" pitchFamily="18" charset="0"/>
                  </a:rPr>
                  <a:t> </a:t>
                </a:r>
                <a:r>
                  <a:rPr lang="zh-CN" altLang="en-US" sz="3200">
                    <a:latin typeface="Times New Roman" pitchFamily="18" charset="0"/>
                  </a:rPr>
                  <a:t>       [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]</a:t>
                </a:r>
                <a:r>
                  <a:rPr lang="zh-CN" altLang="en-US" sz="2800" baseline="-25000">
                    <a:latin typeface="Times New Roman" pitchFamily="18" charset="0"/>
                  </a:rPr>
                  <a:t>原</a:t>
                </a:r>
                <a:r>
                  <a:rPr lang="zh-CN" altLang="en-US" sz="32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691215" name="Line 15"/>
              <p:cNvSpPr>
                <a:spLocks noChangeShapeType="1"/>
              </p:cNvSpPr>
              <p:nvPr/>
            </p:nvSpPr>
            <p:spPr bwMode="auto">
              <a:xfrm>
                <a:off x="4560" y="21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1216" name="Text Box 16"/>
            <p:cNvSpPr txBox="1">
              <a:spLocks noChangeArrowheads="1"/>
            </p:cNvSpPr>
            <p:nvPr/>
          </p:nvSpPr>
          <p:spPr bwMode="auto">
            <a:xfrm>
              <a:off x="4523" y="17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？</a:t>
              </a:r>
            </a:p>
          </p:txBody>
        </p:sp>
      </p:grpSp>
      <p:sp>
        <p:nvSpPr>
          <p:cNvPr id="691217" name="Text Box 17"/>
          <p:cNvSpPr txBox="1">
            <a:spLocks noChangeArrowheads="1"/>
          </p:cNvSpPr>
          <p:nvPr/>
        </p:nvSpPr>
        <p:spPr bwMode="auto">
          <a:xfrm>
            <a:off x="2463800" y="2163763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</a:p>
        </p:txBody>
      </p:sp>
      <p:sp>
        <p:nvSpPr>
          <p:cNvPr id="691218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050925" y="868363"/>
            <a:ext cx="6721475" cy="1235075"/>
            <a:chOff x="662" y="547"/>
            <a:chExt cx="4234" cy="778"/>
          </a:xfrm>
        </p:grpSpPr>
        <p:sp>
          <p:nvSpPr>
            <p:cNvPr id="691220" name="Text Box 20"/>
            <p:cNvSpPr txBox="1">
              <a:spLocks noChangeArrowheads="1"/>
            </p:cNvSpPr>
            <p:nvPr/>
          </p:nvSpPr>
          <p:spPr bwMode="auto">
            <a:xfrm>
              <a:off x="662" y="547"/>
              <a:ext cx="42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例 6.5    已知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0.0001</a:t>
              </a:r>
            </a:p>
          </p:txBody>
        </p:sp>
        <p:sp>
          <p:nvSpPr>
            <p:cNvPr id="691221" name="Text Box 21"/>
            <p:cNvSpPr txBox="1">
              <a:spLocks noChangeArrowheads="1"/>
            </p:cNvSpPr>
            <p:nvPr/>
          </p:nvSpPr>
          <p:spPr bwMode="auto">
            <a:xfrm>
              <a:off x="1584" y="960"/>
              <a:ext cx="15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endParaRPr lang="zh-CN" altLang="en-US" sz="3200" i="1">
                <a:latin typeface="Times New Roman" pitchFamily="18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232525" y="4267200"/>
            <a:ext cx="2754313" cy="579438"/>
            <a:chOff x="3926" y="2688"/>
            <a:chExt cx="1735" cy="365"/>
          </a:xfrm>
        </p:grpSpPr>
        <p:sp>
          <p:nvSpPr>
            <p:cNvPr id="691223" name="Text Box 23"/>
            <p:cNvSpPr txBox="1">
              <a:spLocks noChangeArrowheads="1"/>
            </p:cNvSpPr>
            <p:nvPr/>
          </p:nvSpPr>
          <p:spPr bwMode="auto">
            <a:xfrm>
              <a:off x="3926" y="2688"/>
              <a:ext cx="17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∴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=   0.1111</a:t>
              </a:r>
            </a:p>
          </p:txBody>
        </p:sp>
        <p:sp>
          <p:nvSpPr>
            <p:cNvPr id="691224" name="Rectangle 24"/>
            <p:cNvSpPr>
              <a:spLocks noChangeArrowheads="1"/>
            </p:cNvSpPr>
            <p:nvPr/>
          </p:nvSpPr>
          <p:spPr bwMode="auto">
            <a:xfrm>
              <a:off x="4676" y="2689"/>
              <a:ext cx="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–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895600" y="6115050"/>
            <a:ext cx="1838325" cy="579438"/>
            <a:chOff x="1824" y="3852"/>
            <a:chExt cx="1158" cy="365"/>
          </a:xfrm>
        </p:grpSpPr>
        <p:sp>
          <p:nvSpPr>
            <p:cNvPr id="691226" name="Text Box 26"/>
            <p:cNvSpPr txBox="1">
              <a:spLocks noChangeArrowheads="1"/>
            </p:cNvSpPr>
            <p:nvPr/>
          </p:nvSpPr>
          <p:spPr bwMode="auto">
            <a:xfrm>
              <a:off x="1824" y="3852"/>
              <a:ext cx="11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  0.1111</a:t>
              </a:r>
            </a:p>
          </p:txBody>
        </p:sp>
        <p:sp>
          <p:nvSpPr>
            <p:cNvPr id="691227" name="Rectangle 27"/>
            <p:cNvSpPr>
              <a:spLocks noChangeArrowheads="1"/>
            </p:cNvSpPr>
            <p:nvPr/>
          </p:nvSpPr>
          <p:spPr bwMode="auto">
            <a:xfrm>
              <a:off x="1994" y="3858"/>
              <a:ext cx="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–</a:t>
              </a:r>
            </a:p>
          </p:txBody>
        </p:sp>
      </p:grpSp>
      <p:sp>
        <p:nvSpPr>
          <p:cNvPr id="691228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51E0-BBB9-480A-B5A8-3FD2C62B93A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autoUpdateAnimBg="0"/>
      <p:bldP spid="691204" grpId="0" autoUpdateAnimBg="0"/>
      <p:bldP spid="691205" grpId="0" autoUpdateAnimBg="0"/>
      <p:bldP spid="691206" grpId="0" autoUpdateAnimBg="0"/>
      <p:bldP spid="691207" grpId="0" autoUpdateAnimBg="0"/>
      <p:bldP spid="691208" grpId="0" autoUpdateAnimBg="0"/>
      <p:bldP spid="6912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1328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6.7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066800" y="194945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1997075" y="2681288"/>
            <a:ext cx="3336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– 2</a:t>
            </a:r>
            <a:r>
              <a:rPr lang="zh-CN" altLang="en-US" sz="3200" baseline="40000">
                <a:latin typeface="Times New Roman" pitchFamily="18" charset="0"/>
              </a:rPr>
              <a:t>4+1</a:t>
            </a:r>
            <a:r>
              <a:rPr lang="zh-CN" altLang="en-US" sz="3200">
                <a:latin typeface="Times New Roman" pitchFamily="18" charset="0"/>
              </a:rPr>
              <a:t> 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2301875" y="3413125"/>
            <a:ext cx="3260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1,1110 – 100000</a:t>
            </a: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6092825" y="2681288"/>
            <a:ext cx="2554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 = 1,0010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5056188"/>
            <a:ext cx="7934325" cy="1420812"/>
            <a:chOff x="768" y="3185"/>
            <a:chExt cx="4774" cy="895"/>
          </a:xfrm>
        </p:grpSpPr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768" y="3185"/>
              <a:ext cx="47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当真值为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 </a:t>
              </a:r>
              <a:r>
                <a:rPr lang="zh-CN" altLang="en-US" sz="3200">
                  <a:latin typeface="Times New Roman" pitchFamily="18" charset="0"/>
                </a:rPr>
                <a:t>时，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 </a:t>
              </a:r>
              <a:r>
                <a:rPr lang="zh-CN" altLang="en-US" sz="3200">
                  <a:latin typeface="Times New Roman" pitchFamily="18" charset="0"/>
                </a:rPr>
                <a:t>可用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补码除符号位外</a:t>
              </a: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768" y="3715"/>
              <a:ext cx="28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每位取反，末位加 1 求得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96000" y="1782763"/>
            <a:ext cx="2517775" cy="746125"/>
            <a:chOff x="3840" y="1123"/>
            <a:chExt cx="1586" cy="470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3840" y="1228"/>
              <a:ext cx="1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 baseline="-25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     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32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92236" name="Line 12"/>
            <p:cNvSpPr>
              <a:spLocks noChangeShapeType="1"/>
            </p:cNvSpPr>
            <p:nvPr/>
          </p:nvSpPr>
          <p:spPr bwMode="auto">
            <a:xfrm>
              <a:off x="4501" y="14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464" y="1123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？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07125" y="3413125"/>
            <a:ext cx="2347913" cy="579438"/>
            <a:chOff x="3936" y="2150"/>
            <a:chExt cx="1479" cy="365"/>
          </a:xfrm>
        </p:grpSpPr>
        <p:sp>
          <p:nvSpPr>
            <p:cNvPr id="692239" name="Text Box 15"/>
            <p:cNvSpPr txBox="1">
              <a:spLocks noChangeArrowheads="1"/>
            </p:cNvSpPr>
            <p:nvPr/>
          </p:nvSpPr>
          <p:spPr bwMode="auto">
            <a:xfrm>
              <a:off x="3936" y="2150"/>
              <a:ext cx="14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∴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0010</a:t>
              </a: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>
              <a:off x="4704" y="23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01875" y="4144963"/>
            <a:ext cx="1533525" cy="579437"/>
            <a:chOff x="1392" y="2611"/>
            <a:chExt cx="966" cy="365"/>
          </a:xfrm>
        </p:grpSpPr>
        <p:sp>
          <p:nvSpPr>
            <p:cNvPr id="692242" name="Text Box 18"/>
            <p:cNvSpPr txBox="1">
              <a:spLocks noChangeArrowheads="1"/>
            </p:cNvSpPr>
            <p:nvPr/>
          </p:nvSpPr>
          <p:spPr bwMode="auto">
            <a:xfrm>
              <a:off x="1392" y="2611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  0010</a:t>
              </a:r>
            </a:p>
          </p:txBody>
        </p:sp>
        <p:sp>
          <p:nvSpPr>
            <p:cNvPr id="692243" name="Line 19"/>
            <p:cNvSpPr>
              <a:spLocks noChangeShapeType="1"/>
            </p:cNvSpPr>
            <p:nvPr/>
          </p:nvSpPr>
          <p:spPr bwMode="auto">
            <a:xfrm>
              <a:off x="1642" y="27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989138" y="323850"/>
            <a:ext cx="3390900" cy="1320800"/>
            <a:chOff x="1253" y="204"/>
            <a:chExt cx="2136" cy="832"/>
          </a:xfrm>
        </p:grpSpPr>
        <p:sp>
          <p:nvSpPr>
            <p:cNvPr id="692245" name="Text Box 21"/>
            <p:cNvSpPr txBox="1">
              <a:spLocks noChangeArrowheads="1"/>
            </p:cNvSpPr>
            <p:nvPr/>
          </p:nvSpPr>
          <p:spPr bwMode="auto">
            <a:xfrm>
              <a:off x="1296" y="671"/>
              <a:ext cx="5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1253" y="204"/>
              <a:ext cx="21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已知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32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1,1110</a:t>
              </a:r>
            </a:p>
          </p:txBody>
        </p:sp>
      </p:grpSp>
      <p:sp>
        <p:nvSpPr>
          <p:cNvPr id="692247" name="Text Box 23"/>
          <p:cNvSpPr txBox="1">
            <a:spLocks noChangeArrowheads="1"/>
          </p:cNvSpPr>
          <p:nvPr/>
        </p:nvSpPr>
        <p:spPr bwMode="auto">
          <a:xfrm>
            <a:off x="1989138" y="194945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</a:p>
        </p:txBody>
      </p:sp>
      <p:sp>
        <p:nvSpPr>
          <p:cNvPr id="6922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2249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9814-6E92-4D8C-BA52-07CF1529536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autoUpdateAnimBg="0"/>
      <p:bldP spid="692228" grpId="0" autoUpdateAnimBg="0"/>
      <p:bldP spid="692229" grpId="0" autoUpdateAnimBg="0"/>
      <p:bldP spid="692230" grpId="0" autoUpdateAnimBg="0"/>
      <p:bldP spid="6922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1447800" y="9413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真值</a:t>
            </a:r>
            <a:endParaRPr lang="zh-CN" altLang="en-US" sz="32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4479925" y="1603375"/>
            <a:ext cx="207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0, 1000110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4479925" y="2076450"/>
            <a:ext cx="207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1, 0111010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5102225" y="2547938"/>
            <a:ext cx="141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0.1110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102225" y="3019425"/>
            <a:ext cx="163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1.0010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5102225" y="34909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5102225" y="3962400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102225" y="4433888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1.0000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6902450" y="1603375"/>
            <a:ext cx="224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0,1000110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6902450" y="2076450"/>
            <a:ext cx="199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1,1000110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7435850" y="2547938"/>
            <a:ext cx="145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0.1110</a:t>
            </a:r>
          </a:p>
        </p:txBody>
      </p:sp>
      <p:sp>
        <p:nvSpPr>
          <p:cNvPr id="693261" name="Text Box 13"/>
          <p:cNvSpPr txBox="1">
            <a:spLocks noChangeArrowheads="1"/>
          </p:cNvSpPr>
          <p:nvPr/>
        </p:nvSpPr>
        <p:spPr bwMode="auto">
          <a:xfrm>
            <a:off x="7435850" y="3019425"/>
            <a:ext cx="170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1.1110</a:t>
            </a:r>
          </a:p>
        </p:txBody>
      </p:sp>
      <p:sp>
        <p:nvSpPr>
          <p:cNvPr id="693262" name="Text Box 14"/>
          <p:cNvSpPr txBox="1">
            <a:spLocks noChangeArrowheads="1"/>
          </p:cNvSpPr>
          <p:nvPr/>
        </p:nvSpPr>
        <p:spPr bwMode="auto">
          <a:xfrm>
            <a:off x="7435850" y="3490913"/>
            <a:ext cx="145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63" name="Text Box 15"/>
          <p:cNvSpPr txBox="1">
            <a:spLocks noChangeArrowheads="1"/>
          </p:cNvSpPr>
          <p:nvPr/>
        </p:nvSpPr>
        <p:spPr bwMode="auto">
          <a:xfrm>
            <a:off x="7435850" y="3962400"/>
            <a:ext cx="145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1.0000</a:t>
            </a:r>
          </a:p>
        </p:txBody>
      </p:sp>
      <p:sp>
        <p:nvSpPr>
          <p:cNvPr id="693264" name="Text Box 16"/>
          <p:cNvSpPr txBox="1">
            <a:spLocks noChangeArrowheads="1"/>
          </p:cNvSpPr>
          <p:nvPr/>
        </p:nvSpPr>
        <p:spPr bwMode="auto">
          <a:xfrm>
            <a:off x="7200900" y="446405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不能表示</a:t>
            </a:r>
          </a:p>
        </p:txBody>
      </p:sp>
      <p:sp>
        <p:nvSpPr>
          <p:cNvPr id="693265" name="Text Box 17"/>
          <p:cNvSpPr txBox="1">
            <a:spLocks noChangeArrowheads="1"/>
          </p:cNvSpPr>
          <p:nvPr/>
        </p:nvSpPr>
        <p:spPr bwMode="auto">
          <a:xfrm>
            <a:off x="269875" y="196850"/>
            <a:ext cx="171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练习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93266" name="Text Box 18"/>
          <p:cNvSpPr txBox="1">
            <a:spLocks noChangeArrowheads="1"/>
          </p:cNvSpPr>
          <p:nvPr/>
        </p:nvSpPr>
        <p:spPr bwMode="auto">
          <a:xfrm>
            <a:off x="1600200" y="307975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求下列真值的补码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19200" y="6186488"/>
            <a:ext cx="7467600" cy="519112"/>
            <a:chOff x="768" y="3897"/>
            <a:chExt cx="4704" cy="327"/>
          </a:xfrm>
        </p:grpSpPr>
        <p:sp>
          <p:nvSpPr>
            <p:cNvPr id="693268" name="Text Box 20"/>
            <p:cNvSpPr txBox="1">
              <a:spLocks noChangeArrowheads="1"/>
            </p:cNvSpPr>
            <p:nvPr/>
          </p:nvSpPr>
          <p:spPr bwMode="auto">
            <a:xfrm>
              <a:off x="768" y="3897"/>
              <a:ext cx="47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[  1]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2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10.0000    1.0000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1.0000</a:t>
              </a:r>
            </a:p>
          </p:txBody>
        </p:sp>
        <p:sp>
          <p:nvSpPr>
            <p:cNvPr id="693269" name="Line 21"/>
            <p:cNvSpPr>
              <a:spLocks noChangeShapeType="1"/>
            </p:cNvSpPr>
            <p:nvPr/>
          </p:nvSpPr>
          <p:spPr bwMode="auto">
            <a:xfrm>
              <a:off x="912" y="408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>
              <a:off x="3072" y="40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029200" y="3578225"/>
            <a:ext cx="1295400" cy="842963"/>
            <a:chOff x="3168" y="2254"/>
            <a:chExt cx="816" cy="531"/>
          </a:xfrm>
        </p:grpSpPr>
        <p:sp>
          <p:nvSpPr>
            <p:cNvPr id="693272" name="AutoShape 24"/>
            <p:cNvSpPr>
              <a:spLocks noChangeArrowheads="1"/>
            </p:cNvSpPr>
            <p:nvPr/>
          </p:nvSpPr>
          <p:spPr bwMode="auto">
            <a:xfrm>
              <a:off x="3168" y="2254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73" name="AutoShape 25"/>
            <p:cNvSpPr>
              <a:spLocks noChangeArrowheads="1"/>
            </p:cNvSpPr>
            <p:nvPr/>
          </p:nvSpPr>
          <p:spPr bwMode="auto">
            <a:xfrm>
              <a:off x="3168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95400" y="3582988"/>
            <a:ext cx="1295400" cy="838200"/>
            <a:chOff x="816" y="2257"/>
            <a:chExt cx="816" cy="528"/>
          </a:xfrm>
        </p:grpSpPr>
        <p:sp>
          <p:nvSpPr>
            <p:cNvPr id="693275" name="AutoShape 27"/>
            <p:cNvSpPr>
              <a:spLocks noChangeArrowheads="1"/>
            </p:cNvSpPr>
            <p:nvPr/>
          </p:nvSpPr>
          <p:spPr bwMode="auto">
            <a:xfrm>
              <a:off x="816" y="2257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76" name="AutoShape 28"/>
            <p:cNvSpPr>
              <a:spLocks noChangeArrowheads="1"/>
            </p:cNvSpPr>
            <p:nvPr/>
          </p:nvSpPr>
          <p:spPr bwMode="auto">
            <a:xfrm>
              <a:off x="816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590800" y="3497263"/>
            <a:ext cx="2365375" cy="519112"/>
            <a:chOff x="1632" y="2442"/>
            <a:chExt cx="1490" cy="327"/>
          </a:xfrm>
        </p:grpSpPr>
        <p:sp>
          <p:nvSpPr>
            <p:cNvPr id="693278" name="Text Box 30"/>
            <p:cNvSpPr txBox="1">
              <a:spLocks noChangeArrowheads="1"/>
            </p:cNvSpPr>
            <p:nvPr/>
          </p:nvSpPr>
          <p:spPr bwMode="auto">
            <a:xfrm>
              <a:off x="1632" y="2442"/>
              <a:ext cx="14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[+ 0]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= [   0]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693279" name="Line 31"/>
            <p:cNvSpPr>
              <a:spLocks noChangeShapeType="1"/>
            </p:cNvSpPr>
            <p:nvPr/>
          </p:nvSpPr>
          <p:spPr bwMode="auto">
            <a:xfrm>
              <a:off x="2592" y="2618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3280" name="Text Box 32"/>
          <p:cNvSpPr txBox="1">
            <a:spLocks noChangeArrowheads="1"/>
          </p:cNvSpPr>
          <p:nvPr/>
        </p:nvSpPr>
        <p:spPr bwMode="auto">
          <a:xfrm>
            <a:off x="685800" y="52720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由小数补码定义</a:t>
            </a:r>
          </a:p>
        </p:txBody>
      </p:sp>
      <p:sp>
        <p:nvSpPr>
          <p:cNvPr id="693281" name="Text Box 33"/>
          <p:cNvSpPr txBox="1">
            <a:spLocks noChangeArrowheads="1"/>
          </p:cNvSpPr>
          <p:nvPr/>
        </p:nvSpPr>
        <p:spPr bwMode="auto">
          <a:xfrm>
            <a:off x="2057400" y="160337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=    1000110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784725" y="941388"/>
            <a:ext cx="3749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[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                [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原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93283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85800" y="1603375"/>
            <a:ext cx="1898650" cy="3349625"/>
            <a:chOff x="432" y="1010"/>
            <a:chExt cx="1196" cy="2110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432" y="1010"/>
              <a:ext cx="1196" cy="2110"/>
              <a:chOff x="432" y="1010"/>
              <a:chExt cx="1196" cy="2110"/>
            </a:xfrm>
          </p:grpSpPr>
          <p:sp>
            <p:nvSpPr>
              <p:cNvPr id="693286" name="Text Box 38"/>
              <p:cNvSpPr txBox="1">
                <a:spLocks noChangeArrowheads="1"/>
              </p:cNvSpPr>
              <p:nvPr/>
            </p:nvSpPr>
            <p:spPr bwMode="auto">
              <a:xfrm>
                <a:off x="432" y="1010"/>
                <a:ext cx="8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+70</a:t>
                </a:r>
              </a:p>
            </p:txBody>
          </p:sp>
          <p:sp>
            <p:nvSpPr>
              <p:cNvPr id="693287" name="Text Box 39"/>
              <p:cNvSpPr txBox="1">
                <a:spLocks noChangeArrowheads="1"/>
              </p:cNvSpPr>
              <p:nvPr/>
            </p:nvSpPr>
            <p:spPr bwMode="auto">
              <a:xfrm>
                <a:off x="432" y="1605"/>
                <a:ext cx="11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0.1110</a:t>
                </a:r>
              </a:p>
            </p:txBody>
          </p:sp>
          <p:sp>
            <p:nvSpPr>
              <p:cNvPr id="693288" name="Text Box 40"/>
              <p:cNvSpPr txBox="1">
                <a:spLocks noChangeArrowheads="1"/>
              </p:cNvSpPr>
              <p:nvPr/>
            </p:nvSpPr>
            <p:spPr bwMode="auto">
              <a:xfrm>
                <a:off x="432" y="2199"/>
                <a:ext cx="11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0.0000</a:t>
                </a:r>
              </a:p>
            </p:txBody>
          </p:sp>
          <p:sp>
            <p:nvSpPr>
              <p:cNvPr id="693289" name="Text Box 41"/>
              <p:cNvSpPr txBox="1">
                <a:spLocks noChangeArrowheads="1"/>
              </p:cNvSpPr>
              <p:nvPr/>
            </p:nvSpPr>
            <p:spPr bwMode="auto">
              <a:xfrm>
                <a:off x="432" y="1308"/>
                <a:ext cx="80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70</a:t>
                </a:r>
              </a:p>
            </p:txBody>
          </p: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432" y="1902"/>
                <a:ext cx="1196" cy="327"/>
                <a:chOff x="432" y="1902"/>
                <a:chExt cx="1196" cy="327"/>
              </a:xfrm>
            </p:grpSpPr>
            <p:sp>
              <p:nvSpPr>
                <p:cNvPr id="6932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2" y="1902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0.1110</a:t>
                  </a:r>
                </a:p>
              </p:txBody>
            </p:sp>
            <p:sp>
              <p:nvSpPr>
                <p:cNvPr id="693292" name="Line 44"/>
                <p:cNvSpPr>
                  <a:spLocks noChangeShapeType="1"/>
                </p:cNvSpPr>
                <p:nvPr/>
              </p:nvSpPr>
              <p:spPr bwMode="auto">
                <a:xfrm>
                  <a:off x="816" y="20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432" y="2496"/>
                <a:ext cx="1196" cy="327"/>
                <a:chOff x="432" y="2496"/>
                <a:chExt cx="1196" cy="327"/>
              </a:xfrm>
            </p:grpSpPr>
            <p:sp>
              <p:nvSpPr>
                <p:cNvPr id="6932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2" y="2496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0.0000</a:t>
                  </a:r>
                </a:p>
              </p:txBody>
            </p:sp>
            <p:sp>
              <p:nvSpPr>
                <p:cNvPr id="693295" name="Line 47"/>
                <p:cNvSpPr>
                  <a:spLocks noChangeShapeType="1"/>
                </p:cNvSpPr>
                <p:nvPr/>
              </p:nvSpPr>
              <p:spPr bwMode="auto">
                <a:xfrm>
                  <a:off x="816" y="26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432" y="2793"/>
                <a:ext cx="1196" cy="327"/>
                <a:chOff x="432" y="2793"/>
                <a:chExt cx="1196" cy="327"/>
              </a:xfrm>
            </p:grpSpPr>
            <p:sp>
              <p:nvSpPr>
                <p:cNvPr id="6932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32" y="2793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1.0000</a:t>
                  </a:r>
                </a:p>
              </p:txBody>
            </p:sp>
            <p:sp>
              <p:nvSpPr>
                <p:cNvPr id="693298" name="Line 50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93299" name="Line 51"/>
            <p:cNvSpPr>
              <a:spLocks noChangeShapeType="1"/>
            </p:cNvSpPr>
            <p:nvPr/>
          </p:nvSpPr>
          <p:spPr bwMode="auto">
            <a:xfrm>
              <a:off x="816" y="14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2057400" y="2057400"/>
            <a:ext cx="2438400" cy="519113"/>
            <a:chOff x="1296" y="1296"/>
            <a:chExt cx="1536" cy="327"/>
          </a:xfrm>
        </p:grpSpPr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1296" y="1296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=    1000110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93302" name="Line 54"/>
            <p:cNvSpPr>
              <a:spLocks noChangeShapeType="1"/>
            </p:cNvSpPr>
            <p:nvPr/>
          </p:nvSpPr>
          <p:spPr bwMode="auto">
            <a:xfrm>
              <a:off x="1565" y="14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590925" y="5029200"/>
            <a:ext cx="6315075" cy="1020763"/>
            <a:chOff x="2262" y="3168"/>
            <a:chExt cx="3978" cy="643"/>
          </a:xfrm>
        </p:grpSpPr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2262" y="3168"/>
              <a:ext cx="3978" cy="643"/>
              <a:chOff x="2118" y="3168"/>
              <a:chExt cx="3978" cy="643"/>
            </a:xfrm>
          </p:grpSpPr>
          <p:sp>
            <p:nvSpPr>
              <p:cNvPr id="693305" name="Text Box 57"/>
              <p:cNvSpPr txBox="1">
                <a:spLocks noChangeArrowheads="1"/>
              </p:cNvSpPr>
              <p:nvPr/>
            </p:nvSpPr>
            <p:spPr bwMode="auto">
              <a:xfrm>
                <a:off x="2118" y="3360"/>
                <a:ext cx="6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r>
                  <a:rPr lang="zh-CN" altLang="en-US" sz="2400">
                    <a:latin typeface="Times New Roman" pitchFamily="18" charset="0"/>
                  </a:rPr>
                  <a:t> = </a:t>
                </a:r>
              </a:p>
            </p:txBody>
          </p:sp>
          <p:sp>
            <p:nvSpPr>
              <p:cNvPr id="693306" name="Text Box 58"/>
              <p:cNvSpPr txBox="1">
                <a:spLocks noChangeArrowheads="1"/>
              </p:cNvSpPr>
              <p:nvPr/>
            </p:nvSpPr>
            <p:spPr bwMode="auto">
              <a:xfrm>
                <a:off x="2826" y="3168"/>
                <a:ext cx="23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            </a:t>
                </a:r>
                <a:r>
                  <a:rPr lang="en-US" altLang="zh-CN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1 </a:t>
                </a:r>
                <a:r>
                  <a:rPr lang="en-US" altLang="zh-CN" sz="2000">
                    <a:latin typeface="Times New Roman" pitchFamily="18" charset="0"/>
                  </a:rPr>
                  <a:t>＞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≥</a:t>
                </a:r>
                <a:r>
                  <a:rPr lang="en-US" altLang="zh-CN" sz="2400">
                    <a:latin typeface="Times New Roman" pitchFamily="18" charset="0"/>
                  </a:rPr>
                  <a:t>   0</a:t>
                </a:r>
              </a:p>
            </p:txBody>
          </p:sp>
          <p:sp>
            <p:nvSpPr>
              <p:cNvPr id="693307" name="Text Box 59"/>
              <p:cNvSpPr txBox="1">
                <a:spLocks noChangeArrowheads="1"/>
              </p:cNvSpPr>
              <p:nvPr/>
            </p:nvSpPr>
            <p:spPr bwMode="auto">
              <a:xfrm>
                <a:off x="2832" y="3523"/>
                <a:ext cx="32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2+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       0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＞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≥</a:t>
                </a:r>
                <a:r>
                  <a:rPr lang="en-US" altLang="zh-CN" sz="2400">
                    <a:latin typeface="Times New Roman" pitchFamily="18" charset="0"/>
                  </a:rPr>
                  <a:t>   1（mod 2）</a:t>
                </a:r>
              </a:p>
            </p:txBody>
          </p:sp>
          <p:sp>
            <p:nvSpPr>
              <p:cNvPr id="693308" name="AutoShape 60"/>
              <p:cNvSpPr>
                <a:spLocks/>
              </p:cNvSpPr>
              <p:nvPr/>
            </p:nvSpPr>
            <p:spPr bwMode="auto">
              <a:xfrm>
                <a:off x="2739" y="3264"/>
                <a:ext cx="99" cy="514"/>
              </a:xfrm>
              <a:prstGeom prst="leftBrace">
                <a:avLst>
                  <a:gd name="adj1" fmla="val 4326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41" y="367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3310" name="AutoShape 6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日期占位符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E8E-F0B4-498A-A91C-1FAB394D015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5" name="页脚占位符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9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autoUpdateAnimBg="0"/>
      <p:bldP spid="693251" grpId="0" autoUpdateAnimBg="0"/>
      <p:bldP spid="693252" grpId="0" autoUpdateAnimBg="0"/>
      <p:bldP spid="693253" grpId="0" autoUpdateAnimBg="0"/>
      <p:bldP spid="693254" grpId="0" autoUpdateAnimBg="0"/>
      <p:bldP spid="693255" grpId="0" autoUpdateAnimBg="0"/>
      <p:bldP spid="693256" grpId="0" autoUpdateAnimBg="0"/>
      <p:bldP spid="693257" grpId="0" autoUpdateAnimBg="0"/>
      <p:bldP spid="693258" grpId="0" autoUpdateAnimBg="0"/>
      <p:bldP spid="693259" grpId="0" autoUpdateAnimBg="0"/>
      <p:bldP spid="693260" grpId="0" autoUpdateAnimBg="0"/>
      <p:bldP spid="693261" grpId="0" autoUpdateAnimBg="0"/>
      <p:bldP spid="693262" grpId="0" autoUpdateAnimBg="0"/>
      <p:bldP spid="693263" grpId="0" autoUpdateAnimBg="0"/>
      <p:bldP spid="693264" grpId="0" autoUpdateAnimBg="0"/>
      <p:bldP spid="693266" grpId="0" autoUpdateAnimBg="0"/>
      <p:bldP spid="693280" grpId="0" autoUpdateAnimBg="0"/>
      <p:bldP spid="693281" grpId="0" autoUpdateAnimBg="0"/>
      <p:bldP spid="6932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323850" y="1968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反码表示法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781050" y="933450"/>
            <a:ext cx="253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定义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1270000" y="15240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2060575"/>
            <a:ext cx="9215437" cy="1235075"/>
            <a:chOff x="295" y="1298"/>
            <a:chExt cx="5805" cy="778"/>
          </a:xfrm>
        </p:grpSpPr>
        <p:sp>
          <p:nvSpPr>
            <p:cNvPr id="694278" name="Text Box 6"/>
            <p:cNvSpPr txBox="1">
              <a:spLocks noChangeArrowheads="1"/>
            </p:cNvSpPr>
            <p:nvPr/>
          </p:nvSpPr>
          <p:spPr bwMode="auto">
            <a:xfrm>
              <a:off x="295" y="1538"/>
              <a:ext cx="17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94279" name="Text Box 7"/>
            <p:cNvSpPr txBox="1">
              <a:spLocks noChangeArrowheads="1"/>
            </p:cNvSpPr>
            <p:nvPr/>
          </p:nvSpPr>
          <p:spPr bwMode="auto">
            <a:xfrm>
              <a:off x="1142" y="1298"/>
              <a:ext cx="3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0，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   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＞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≥ 0</a:t>
              </a:r>
            </a:p>
          </p:txBody>
        </p:sp>
        <p:sp>
          <p:nvSpPr>
            <p:cNvPr id="694280" name="Text Box 8"/>
            <p:cNvSpPr txBox="1">
              <a:spLocks noChangeArrowheads="1"/>
            </p:cNvSpPr>
            <p:nvPr/>
          </p:nvSpPr>
          <p:spPr bwMode="auto">
            <a:xfrm>
              <a:off x="1152" y="1749"/>
              <a:ext cx="4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 – 1)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0  ≥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＞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（mod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 baseline="30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1）</a:t>
              </a:r>
              <a:endParaRPr lang="en-US" altLang="zh-CN" sz="2800" baseline="30000">
                <a:latin typeface="Times New Roman" pitchFamily="18" charset="0"/>
              </a:endParaRPr>
            </a:p>
          </p:txBody>
        </p:sp>
        <p:sp>
          <p:nvSpPr>
            <p:cNvPr id="694281" name="AutoShape 9"/>
            <p:cNvSpPr>
              <a:spLocks/>
            </p:cNvSpPr>
            <p:nvPr/>
          </p:nvSpPr>
          <p:spPr bwMode="auto">
            <a:xfrm>
              <a:off x="1008" y="1404"/>
              <a:ext cx="103" cy="632"/>
            </a:xfrm>
            <a:prstGeom prst="leftBrace">
              <a:avLst>
                <a:gd name="adj1" fmla="val 511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2" name="Line 10"/>
            <p:cNvSpPr>
              <a:spLocks noChangeShapeType="1"/>
            </p:cNvSpPr>
            <p:nvPr/>
          </p:nvSpPr>
          <p:spPr bwMode="auto">
            <a:xfrm>
              <a:off x="3691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4283" name="Line 11"/>
            <p:cNvSpPr>
              <a:spLocks noChangeShapeType="1"/>
            </p:cNvSpPr>
            <p:nvPr/>
          </p:nvSpPr>
          <p:spPr bwMode="auto">
            <a:xfrm>
              <a:off x="5155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4284" name="Text Box 12"/>
          <p:cNvSpPr txBox="1">
            <a:spLocks noChangeArrowheads="1"/>
          </p:cNvSpPr>
          <p:nvPr/>
        </p:nvSpPr>
        <p:spPr bwMode="auto">
          <a:xfrm>
            <a:off x="492125" y="3914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1787525" y="3886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1400">
                <a:latin typeface="Times New Roman" pitchFamily="18" charset="0"/>
              </a:rPr>
              <a:t> 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+1101</a:t>
            </a:r>
          </a:p>
        </p:txBody>
      </p:sp>
      <p:sp>
        <p:nvSpPr>
          <p:cNvPr id="694286" name="Text Box 14"/>
          <p:cNvSpPr txBox="1">
            <a:spLocks noChangeArrowheads="1"/>
          </p:cNvSpPr>
          <p:nvPr/>
        </p:nvSpPr>
        <p:spPr bwMode="auto">
          <a:xfrm>
            <a:off x="1238250" y="4495800"/>
            <a:ext cx="2554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反</a:t>
            </a:r>
            <a:r>
              <a:rPr lang="zh-CN" altLang="en-US" sz="3200">
                <a:latin typeface="Times New Roman" pitchFamily="18" charset="0"/>
              </a:rPr>
              <a:t> = 0,1101 </a:t>
            </a:r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5280025" y="5573713"/>
            <a:ext cx="163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1,0010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978400" y="3886200"/>
            <a:ext cx="1838325" cy="579438"/>
            <a:chOff x="3258" y="2448"/>
            <a:chExt cx="1158" cy="365"/>
          </a:xfrm>
        </p:grpSpPr>
        <p:sp>
          <p:nvSpPr>
            <p:cNvPr id="694289" name="Text Box 17"/>
            <p:cNvSpPr txBox="1">
              <a:spLocks noChangeArrowheads="1"/>
            </p:cNvSpPr>
            <p:nvPr/>
          </p:nvSpPr>
          <p:spPr bwMode="auto">
            <a:xfrm>
              <a:off x="3258" y="2448"/>
              <a:ext cx="11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1101</a:t>
              </a:r>
            </a:p>
          </p:txBody>
        </p:sp>
        <p:sp>
          <p:nvSpPr>
            <p:cNvPr id="694290" name="Line 18"/>
            <p:cNvSpPr>
              <a:spLocks noChangeShapeType="1"/>
            </p:cNvSpPr>
            <p:nvPr/>
          </p:nvSpPr>
          <p:spPr bwMode="auto">
            <a:xfrm>
              <a:off x="3696" y="264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448175" y="4495800"/>
            <a:ext cx="3954463" cy="579438"/>
            <a:chOff x="2901" y="2928"/>
            <a:chExt cx="2491" cy="365"/>
          </a:xfrm>
        </p:grpSpPr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2901" y="2928"/>
              <a:ext cx="24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反</a:t>
              </a:r>
              <a:r>
                <a:rPr lang="zh-CN" altLang="en-US" sz="3200">
                  <a:latin typeface="Times New Roman" pitchFamily="18" charset="0"/>
                </a:rPr>
                <a:t> = (2</a:t>
              </a:r>
              <a:r>
                <a:rPr lang="zh-CN" altLang="en-US" sz="3200" baseline="45000">
                  <a:latin typeface="Times New Roman" pitchFamily="18" charset="0"/>
                </a:rPr>
                <a:t>4+1</a:t>
              </a:r>
              <a:r>
                <a:rPr lang="zh-CN" altLang="en-US" sz="3200">
                  <a:latin typeface="Times New Roman" pitchFamily="18" charset="0"/>
                </a:rPr>
                <a:t>   1)   1101 </a:t>
              </a:r>
            </a:p>
          </p:txBody>
        </p:sp>
        <p:sp>
          <p:nvSpPr>
            <p:cNvPr id="694293" name="Line 21"/>
            <p:cNvSpPr>
              <a:spLocks noChangeShapeType="1"/>
            </p:cNvSpPr>
            <p:nvPr/>
          </p:nvSpPr>
          <p:spPr bwMode="auto">
            <a:xfrm>
              <a:off x="4224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4294" name="Line 22"/>
            <p:cNvSpPr>
              <a:spLocks noChangeShapeType="1"/>
            </p:cNvSpPr>
            <p:nvPr/>
          </p:nvSpPr>
          <p:spPr bwMode="auto">
            <a:xfrm>
              <a:off x="4608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280025" y="5029200"/>
            <a:ext cx="2651125" cy="579438"/>
            <a:chOff x="3466" y="3401"/>
            <a:chExt cx="1670" cy="365"/>
          </a:xfrm>
        </p:grpSpPr>
        <p:sp>
          <p:nvSpPr>
            <p:cNvPr id="694296" name="Text Box 24"/>
            <p:cNvSpPr txBox="1">
              <a:spLocks noChangeArrowheads="1"/>
            </p:cNvSpPr>
            <p:nvPr/>
          </p:nvSpPr>
          <p:spPr bwMode="auto">
            <a:xfrm>
              <a:off x="3466" y="3401"/>
              <a:ext cx="16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   1101</a:t>
              </a: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4415" y="36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254125" y="5583238"/>
            <a:ext cx="2481263" cy="969962"/>
            <a:chOff x="790" y="3517"/>
            <a:chExt cx="1563" cy="611"/>
          </a:xfrm>
        </p:grpSpPr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790" y="3517"/>
              <a:ext cx="156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逗号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790" y="3840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94301" name="Line 29"/>
          <p:cNvSpPr>
            <a:spLocks noChangeShapeType="1"/>
          </p:cNvSpPr>
          <p:nvPr/>
        </p:nvSpPr>
        <p:spPr bwMode="auto">
          <a:xfrm flipV="1">
            <a:off x="2744788" y="502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4302" name="Freeform 30"/>
          <p:cNvSpPr>
            <a:spLocks/>
          </p:cNvSpPr>
          <p:nvPr/>
        </p:nvSpPr>
        <p:spPr bwMode="auto">
          <a:xfrm>
            <a:off x="3779838" y="6116638"/>
            <a:ext cx="2171700" cy="265112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536" y="144"/>
              </a:cxn>
              <a:cxn ang="0">
                <a:pos x="1536" y="0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4303" name="Text Box 31"/>
          <p:cNvSpPr txBox="1">
            <a:spLocks noChangeArrowheads="1"/>
          </p:cNvSpPr>
          <p:nvPr/>
        </p:nvSpPr>
        <p:spPr bwMode="auto">
          <a:xfrm>
            <a:off x="492125" y="3341688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为真值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94304" name="Text Box 32"/>
          <p:cNvSpPr txBox="1">
            <a:spLocks noChangeArrowheads="1"/>
          </p:cNvSpPr>
          <p:nvPr/>
        </p:nvSpPr>
        <p:spPr bwMode="auto">
          <a:xfrm>
            <a:off x="3311525" y="3341688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为整数的位数</a:t>
            </a:r>
          </a:p>
        </p:txBody>
      </p:sp>
      <p:sp>
        <p:nvSpPr>
          <p:cNvPr id="694305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4306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日期占位符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DBA6-D482-45A4-9AA9-5653257068F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9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69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autoUpdateAnimBg="0"/>
      <p:bldP spid="694276" grpId="0" autoUpdateAnimBg="0"/>
      <p:bldP spid="694284" grpId="0" autoUpdateAnimBg="0"/>
      <p:bldP spid="694285" grpId="0" autoUpdateAnimBg="0"/>
      <p:bldP spid="694286" grpId="0" autoUpdateAnimBg="0"/>
      <p:bldP spid="694287" grpId="0" autoUpdateAnimBg="0"/>
      <p:bldP spid="694301" grpId="0" animBg="1"/>
      <p:bldP spid="694302" grpId="0" animBg="1"/>
      <p:bldP spid="694303" grpId="0" autoUpdateAnimBg="0"/>
      <p:bldP spid="6943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1941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1565275" y="3576638"/>
            <a:ext cx="3078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+ 0.1101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1066800" y="4262438"/>
            <a:ext cx="314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反</a:t>
            </a:r>
            <a:r>
              <a:rPr lang="zh-CN" altLang="en-US" sz="3200">
                <a:latin typeface="Times New Roman" pitchFamily="18" charset="0"/>
              </a:rPr>
              <a:t> =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0.1101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3546475"/>
            <a:ext cx="2143125" cy="579438"/>
            <a:chOff x="3216" y="2234"/>
            <a:chExt cx="1350" cy="365"/>
          </a:xfrm>
        </p:grpSpPr>
        <p:sp>
          <p:nvSpPr>
            <p:cNvPr id="695302" name="Text Box 6"/>
            <p:cNvSpPr txBox="1">
              <a:spLocks noChangeArrowheads="1"/>
            </p:cNvSpPr>
            <p:nvPr/>
          </p:nvSpPr>
          <p:spPr bwMode="auto">
            <a:xfrm>
              <a:off x="3216" y="2234"/>
              <a:ext cx="1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0.1010</a:t>
              </a:r>
            </a:p>
          </p:txBody>
        </p:sp>
        <p:sp>
          <p:nvSpPr>
            <p:cNvPr id="695303" name="Line 7"/>
            <p:cNvSpPr>
              <a:spLocks noChangeShapeType="1"/>
            </p:cNvSpPr>
            <p:nvPr/>
          </p:nvSpPr>
          <p:spPr bwMode="auto">
            <a:xfrm>
              <a:off x="3648" y="24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4262438"/>
            <a:ext cx="4572000" cy="579437"/>
            <a:chOff x="2880" y="2685"/>
            <a:chExt cx="2880" cy="365"/>
          </a:xfrm>
        </p:grpSpPr>
        <p:sp>
          <p:nvSpPr>
            <p:cNvPr id="695305" name="Text Box 9"/>
            <p:cNvSpPr txBox="1">
              <a:spLocks noChangeArrowheads="1"/>
            </p:cNvSpPr>
            <p:nvPr/>
          </p:nvSpPr>
          <p:spPr bwMode="auto">
            <a:xfrm>
              <a:off x="2880" y="2685"/>
              <a:ext cx="28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反</a:t>
              </a:r>
              <a:r>
                <a:rPr lang="zh-CN" altLang="en-US" sz="3200">
                  <a:latin typeface="Times New Roman" pitchFamily="18" charset="0"/>
                </a:rPr>
                <a:t> = (2  2</a:t>
              </a:r>
              <a:r>
                <a:rPr lang="zh-CN" altLang="en-US" sz="2800" baseline="40000">
                  <a:latin typeface="Times New Roman" pitchFamily="18" charset="0"/>
                </a:rPr>
                <a:t>-4</a:t>
              </a:r>
              <a:r>
                <a:rPr lang="zh-CN" altLang="en-US" sz="3200">
                  <a:latin typeface="Times New Roman" pitchFamily="18" charset="0"/>
                </a:rPr>
                <a:t>)  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zh-CN" altLang="en-US" sz="3200">
                  <a:latin typeface="Times New Roman" pitchFamily="18" charset="0"/>
                </a:rPr>
                <a:t>0.1010</a:t>
              </a:r>
            </a:p>
          </p:txBody>
        </p:sp>
        <p:sp>
          <p:nvSpPr>
            <p:cNvPr id="695306" name="Line 10"/>
            <p:cNvSpPr>
              <a:spLocks noChangeShapeType="1"/>
            </p:cNvSpPr>
            <p:nvPr/>
          </p:nvSpPr>
          <p:spPr bwMode="auto">
            <a:xfrm>
              <a:off x="3915" y="287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5307" name="Line 11"/>
            <p:cNvSpPr>
              <a:spLocks noChangeShapeType="1"/>
            </p:cNvSpPr>
            <p:nvPr/>
          </p:nvSpPr>
          <p:spPr bwMode="auto">
            <a:xfrm>
              <a:off x="4425" y="287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10200" y="4953000"/>
            <a:ext cx="3733800" cy="579438"/>
            <a:chOff x="3408" y="3120"/>
            <a:chExt cx="2352" cy="365"/>
          </a:xfrm>
        </p:grpSpPr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3408" y="3120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1.1111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0.1010</a:t>
              </a:r>
            </a:p>
          </p:txBody>
        </p:sp>
        <p:sp>
          <p:nvSpPr>
            <p:cNvPr id="695310" name="Line 14"/>
            <p:cNvSpPr>
              <a:spLocks noChangeShapeType="1"/>
            </p:cNvSpPr>
            <p:nvPr/>
          </p:nvSpPr>
          <p:spPr bwMode="auto">
            <a:xfrm>
              <a:off x="4425" y="33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5311" name="Text Box 15"/>
          <p:cNvSpPr txBox="1">
            <a:spLocks noChangeArrowheads="1"/>
          </p:cNvSpPr>
          <p:nvPr/>
        </p:nvSpPr>
        <p:spPr bwMode="auto">
          <a:xfrm>
            <a:off x="5410200" y="55626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1.0101</a:t>
            </a:r>
          </a:p>
        </p:txBody>
      </p:sp>
      <p:sp>
        <p:nvSpPr>
          <p:cNvPr id="695312" name="Text Box 16"/>
          <p:cNvSpPr txBox="1">
            <a:spLocks noChangeArrowheads="1"/>
          </p:cNvSpPr>
          <p:nvPr/>
        </p:nvSpPr>
        <p:spPr bwMode="auto">
          <a:xfrm>
            <a:off x="762000" y="31527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2000" y="1066800"/>
            <a:ext cx="8382000" cy="1235075"/>
            <a:chOff x="480" y="854"/>
            <a:chExt cx="5280" cy="778"/>
          </a:xfrm>
        </p:grpSpPr>
        <p:sp>
          <p:nvSpPr>
            <p:cNvPr id="695314" name="Text Box 18"/>
            <p:cNvSpPr txBox="1">
              <a:spLocks noChangeArrowheads="1"/>
            </p:cNvSpPr>
            <p:nvPr/>
          </p:nvSpPr>
          <p:spPr bwMode="auto">
            <a:xfrm>
              <a:off x="480" y="1094"/>
              <a:ext cx="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95315" name="Text Box 19"/>
            <p:cNvSpPr txBox="1">
              <a:spLocks noChangeArrowheads="1"/>
            </p:cNvSpPr>
            <p:nvPr/>
          </p:nvSpPr>
          <p:spPr bwMode="auto">
            <a:xfrm>
              <a:off x="1344" y="854"/>
              <a:ext cx="32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            1 ＞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 0</a:t>
              </a:r>
            </a:p>
          </p:txBody>
        </p:sp>
        <p:sp>
          <p:nvSpPr>
            <p:cNvPr id="695316" name="Text Box 20"/>
            <p:cNvSpPr txBox="1">
              <a:spLocks noChangeArrowheads="1"/>
            </p:cNvSpPr>
            <p:nvPr/>
          </p:nvSpPr>
          <p:spPr bwMode="auto">
            <a:xfrm>
              <a:off x="1354" y="1305"/>
              <a:ext cx="44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( 2</a:t>
              </a:r>
              <a:r>
                <a:rPr lang="en-US" altLang="zh-CN" sz="2800">
                  <a:latin typeface="Times New Roman" pitchFamily="18" charset="0"/>
                </a:rPr>
                <a:t> – 2</a:t>
              </a:r>
              <a:r>
                <a:rPr lang="en-US" altLang="zh-CN" sz="2800" baseline="40000">
                  <a:latin typeface="Times New Roman" pitchFamily="18" charset="0"/>
                </a:rPr>
                <a:t>-</a:t>
              </a:r>
              <a:r>
                <a:rPr lang="en-US" altLang="zh-CN" sz="2800" i="1" baseline="40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 +</a:t>
              </a:r>
              <a:r>
                <a:rPr lang="en-US" altLang="zh-CN" sz="2800" i="1">
                  <a:latin typeface="Times New Roman" pitchFamily="18" charset="0"/>
                </a:rPr>
                <a:t> x</a:t>
              </a:r>
              <a:r>
                <a:rPr lang="en-US" altLang="zh-CN" sz="2800">
                  <a:latin typeface="Times New Roman" pitchFamily="18" charset="0"/>
                </a:rPr>
                <a:t>      0 ≥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＞  1（mod 2   2</a:t>
              </a:r>
              <a:r>
                <a:rPr lang="en-US" altLang="zh-CN" sz="2800" baseline="40000">
                  <a:latin typeface="Times New Roman" pitchFamily="18" charset="0"/>
                </a:rPr>
                <a:t>-</a:t>
              </a:r>
              <a:r>
                <a:rPr lang="en-US" altLang="zh-CN" sz="2800" i="1" baseline="40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  <a:endParaRPr lang="en-US" altLang="zh-CN" sz="2800" baseline="30000">
                <a:latin typeface="Times New Roman" pitchFamily="18" charset="0"/>
              </a:endParaRPr>
            </a:p>
          </p:txBody>
        </p:sp>
        <p:sp>
          <p:nvSpPr>
            <p:cNvPr id="695317" name="AutoShape 21"/>
            <p:cNvSpPr>
              <a:spLocks/>
            </p:cNvSpPr>
            <p:nvPr/>
          </p:nvSpPr>
          <p:spPr bwMode="auto">
            <a:xfrm>
              <a:off x="1200" y="960"/>
              <a:ext cx="151" cy="632"/>
            </a:xfrm>
            <a:prstGeom prst="leftBrace">
              <a:avLst>
                <a:gd name="adj1" fmla="val 3487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8" name="Line 22"/>
            <p:cNvSpPr>
              <a:spLocks noChangeShapeType="1"/>
            </p:cNvSpPr>
            <p:nvPr/>
          </p:nvSpPr>
          <p:spPr bwMode="auto">
            <a:xfrm>
              <a:off x="4800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>
              <a:off x="3744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447800" y="5583238"/>
            <a:ext cx="2787650" cy="969962"/>
            <a:chOff x="912" y="3517"/>
            <a:chExt cx="1756" cy="611"/>
          </a:xfrm>
        </p:grpSpPr>
        <p:sp>
          <p:nvSpPr>
            <p:cNvPr id="695321" name="Text Box 25"/>
            <p:cNvSpPr txBox="1">
              <a:spLocks noChangeArrowheads="1"/>
            </p:cNvSpPr>
            <p:nvPr/>
          </p:nvSpPr>
          <p:spPr bwMode="auto">
            <a:xfrm>
              <a:off x="912" y="3517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小数点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</p:txBody>
        </p:sp>
        <p:sp>
          <p:nvSpPr>
            <p:cNvPr id="695322" name="Text Box 26"/>
            <p:cNvSpPr txBox="1">
              <a:spLocks noChangeArrowheads="1"/>
            </p:cNvSpPr>
            <p:nvPr/>
          </p:nvSpPr>
          <p:spPr bwMode="auto">
            <a:xfrm>
              <a:off x="912" y="3840"/>
              <a:ext cx="1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95323" name="Line 27"/>
          <p:cNvSpPr>
            <a:spLocks noChangeShapeType="1"/>
          </p:cNvSpPr>
          <p:nvPr/>
        </p:nvSpPr>
        <p:spPr bwMode="auto">
          <a:xfrm flipV="1">
            <a:off x="2895600" y="47513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24" name="Freeform 28"/>
          <p:cNvSpPr>
            <a:spLocks/>
          </p:cNvSpPr>
          <p:nvPr/>
        </p:nvSpPr>
        <p:spPr bwMode="auto">
          <a:xfrm>
            <a:off x="3851275" y="6096000"/>
            <a:ext cx="2244725" cy="2127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536" y="144"/>
              </a:cxn>
              <a:cxn ang="0">
                <a:pos x="1536" y="0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25" name="Text Box 29"/>
          <p:cNvSpPr txBox="1">
            <a:spLocks noChangeArrowheads="1"/>
          </p:cNvSpPr>
          <p:nvPr/>
        </p:nvSpPr>
        <p:spPr bwMode="auto">
          <a:xfrm>
            <a:off x="762000" y="2514600"/>
            <a:ext cx="697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</a:p>
        </p:txBody>
      </p:sp>
      <p:sp>
        <p:nvSpPr>
          <p:cNvPr id="695326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5327" name="Text Box 31"/>
          <p:cNvSpPr txBox="1">
            <a:spLocks noChangeArrowheads="1"/>
          </p:cNvSpPr>
          <p:nvPr/>
        </p:nvSpPr>
        <p:spPr bwMode="auto">
          <a:xfrm>
            <a:off x="2700338" y="2492375"/>
            <a:ext cx="697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 </a:t>
            </a:r>
            <a:r>
              <a:rPr lang="zh-CN" altLang="en-US" sz="2800">
                <a:latin typeface="Times New Roman" pitchFamily="18" charset="0"/>
              </a:rPr>
              <a:t>为小数的位数</a:t>
            </a:r>
          </a:p>
        </p:txBody>
      </p:sp>
      <p:sp>
        <p:nvSpPr>
          <p:cNvPr id="695328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F1-A8F3-42A0-A17D-BB098E349AD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6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autoUpdateAnimBg="0"/>
      <p:bldP spid="695300" grpId="0" autoUpdateAnimBg="0"/>
      <p:bldP spid="695312" grpId="0" autoUpdateAnimBg="0"/>
      <p:bldP spid="695323" grpId="0" animBg="1"/>
      <p:bldP spid="695324" grpId="0" animBg="1"/>
      <p:bldP spid="695325" grpId="0" autoUpdateAnimBg="0"/>
      <p:bldP spid="6953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6.1  无符号数和有符号数</a:t>
            </a:r>
          </a:p>
        </p:txBody>
      </p:sp>
      <p:sp>
        <p:nvSpPr>
          <p:cNvPr id="65" name="日期占位符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C1B-171A-40B3-9EFF-A28AB01F929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517525" y="12954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一、无符号数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8125" y="2057400"/>
            <a:ext cx="5334000" cy="1341438"/>
            <a:chOff x="950" y="1296"/>
            <a:chExt cx="3360" cy="845"/>
          </a:xfrm>
        </p:grpSpPr>
        <p:sp>
          <p:nvSpPr>
            <p:cNvPr id="363525" name="Text Box 5"/>
            <p:cNvSpPr txBox="1">
              <a:spLocks noChangeArrowheads="1"/>
            </p:cNvSpPr>
            <p:nvPr/>
          </p:nvSpPr>
          <p:spPr bwMode="auto">
            <a:xfrm>
              <a:off x="950" y="1296"/>
              <a:ext cx="21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latin typeface="Times New Roman" pitchFamily="18" charset="0"/>
                </a:rPr>
                <a:t>寄存器的位数</a:t>
              </a:r>
            </a:p>
          </p:txBody>
        </p:sp>
        <p:sp>
          <p:nvSpPr>
            <p:cNvPr id="363526" name="Text Box 6"/>
            <p:cNvSpPr txBox="1">
              <a:spLocks noChangeArrowheads="1"/>
            </p:cNvSpPr>
            <p:nvPr/>
          </p:nvSpPr>
          <p:spPr bwMode="auto">
            <a:xfrm>
              <a:off x="950" y="1776"/>
              <a:ext cx="33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latin typeface="Times New Roman" pitchFamily="18" charset="0"/>
                </a:rPr>
                <a:t>反映无符号数的表示范围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749675"/>
            <a:ext cx="3581400" cy="517525"/>
            <a:chOff x="1488" y="2304"/>
            <a:chExt cx="2256" cy="326"/>
          </a:xfrm>
        </p:grpSpPr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346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318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0" name="Rectangle 10"/>
            <p:cNvSpPr>
              <a:spLocks noChangeArrowheads="1"/>
            </p:cNvSpPr>
            <p:nvPr/>
          </p:nvSpPr>
          <p:spPr bwMode="auto">
            <a:xfrm>
              <a:off x="289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>
              <a:off x="2616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2334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3" name="Rectangle 13"/>
            <p:cNvSpPr>
              <a:spLocks noChangeArrowheads="1"/>
            </p:cNvSpPr>
            <p:nvPr/>
          </p:nvSpPr>
          <p:spPr bwMode="auto">
            <a:xfrm>
              <a:off x="205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4" name="Rectangle 14"/>
            <p:cNvSpPr>
              <a:spLocks noChangeArrowheads="1"/>
            </p:cNvSpPr>
            <p:nvPr/>
          </p:nvSpPr>
          <p:spPr bwMode="auto">
            <a:xfrm>
              <a:off x="177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148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1488" y="2304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1488" y="26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>
              <a:off x="1488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>
              <a:off x="177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0" name="Line 20"/>
            <p:cNvSpPr>
              <a:spLocks noChangeShapeType="1"/>
            </p:cNvSpPr>
            <p:nvPr/>
          </p:nvSpPr>
          <p:spPr bwMode="auto">
            <a:xfrm>
              <a:off x="205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1" name="Line 21"/>
            <p:cNvSpPr>
              <a:spLocks noChangeShapeType="1"/>
            </p:cNvSpPr>
            <p:nvPr/>
          </p:nvSpPr>
          <p:spPr bwMode="auto">
            <a:xfrm>
              <a:off x="2334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2" name="Line 22"/>
            <p:cNvSpPr>
              <a:spLocks noChangeShapeType="1"/>
            </p:cNvSpPr>
            <p:nvPr/>
          </p:nvSpPr>
          <p:spPr bwMode="auto">
            <a:xfrm>
              <a:off x="2616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3" name="Line 23"/>
            <p:cNvSpPr>
              <a:spLocks noChangeShapeType="1"/>
            </p:cNvSpPr>
            <p:nvPr/>
          </p:nvSpPr>
          <p:spPr bwMode="auto">
            <a:xfrm>
              <a:off x="318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4" name="Line 24"/>
            <p:cNvSpPr>
              <a:spLocks noChangeShapeType="1"/>
            </p:cNvSpPr>
            <p:nvPr/>
          </p:nvSpPr>
          <p:spPr bwMode="auto">
            <a:xfrm>
              <a:off x="346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5" name="Line 25"/>
            <p:cNvSpPr>
              <a:spLocks noChangeShapeType="1"/>
            </p:cNvSpPr>
            <p:nvPr/>
          </p:nvSpPr>
          <p:spPr bwMode="auto">
            <a:xfrm>
              <a:off x="3744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1660525" y="4419600"/>
            <a:ext cx="6035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8 位                       0 ~ 255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1660525" y="58213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16 位                       0 ~ 65535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95400" y="5197475"/>
            <a:ext cx="7162800" cy="517525"/>
            <a:chOff x="960" y="3130"/>
            <a:chExt cx="4512" cy="326"/>
          </a:xfrm>
        </p:grpSpPr>
        <p:sp>
          <p:nvSpPr>
            <p:cNvPr id="363549" name="Rectangle 29"/>
            <p:cNvSpPr>
              <a:spLocks noChangeArrowheads="1"/>
            </p:cNvSpPr>
            <p:nvPr/>
          </p:nvSpPr>
          <p:spPr bwMode="auto">
            <a:xfrm>
              <a:off x="293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0" name="Rectangle 30"/>
            <p:cNvSpPr>
              <a:spLocks noChangeArrowheads="1"/>
            </p:cNvSpPr>
            <p:nvPr/>
          </p:nvSpPr>
          <p:spPr bwMode="auto">
            <a:xfrm>
              <a:off x="265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1" name="Rectangle 31"/>
            <p:cNvSpPr>
              <a:spLocks noChangeArrowheads="1"/>
            </p:cNvSpPr>
            <p:nvPr/>
          </p:nvSpPr>
          <p:spPr bwMode="auto">
            <a:xfrm>
              <a:off x="237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2" name="Rectangle 32"/>
            <p:cNvSpPr>
              <a:spLocks noChangeArrowheads="1"/>
            </p:cNvSpPr>
            <p:nvPr/>
          </p:nvSpPr>
          <p:spPr bwMode="auto">
            <a:xfrm>
              <a:off x="2088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3" name="Rectangle 33"/>
            <p:cNvSpPr>
              <a:spLocks noChangeArrowheads="1"/>
            </p:cNvSpPr>
            <p:nvPr/>
          </p:nvSpPr>
          <p:spPr bwMode="auto">
            <a:xfrm>
              <a:off x="1806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4" name="Rectangle 34"/>
            <p:cNvSpPr>
              <a:spLocks noChangeArrowheads="1"/>
            </p:cNvSpPr>
            <p:nvPr/>
          </p:nvSpPr>
          <p:spPr bwMode="auto">
            <a:xfrm>
              <a:off x="152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5" name="Rectangle 35"/>
            <p:cNvSpPr>
              <a:spLocks noChangeArrowheads="1"/>
            </p:cNvSpPr>
            <p:nvPr/>
          </p:nvSpPr>
          <p:spPr bwMode="auto">
            <a:xfrm>
              <a:off x="124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6" name="Rectangle 36"/>
            <p:cNvSpPr>
              <a:spLocks noChangeArrowheads="1"/>
            </p:cNvSpPr>
            <p:nvPr/>
          </p:nvSpPr>
          <p:spPr bwMode="auto">
            <a:xfrm>
              <a:off x="96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7" name="Line 37"/>
            <p:cNvSpPr>
              <a:spLocks noChangeShapeType="1"/>
            </p:cNvSpPr>
            <p:nvPr/>
          </p:nvSpPr>
          <p:spPr bwMode="auto">
            <a:xfrm>
              <a:off x="960" y="31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8" name="Line 38"/>
            <p:cNvSpPr>
              <a:spLocks noChangeShapeType="1"/>
            </p:cNvSpPr>
            <p:nvPr/>
          </p:nvSpPr>
          <p:spPr bwMode="auto">
            <a:xfrm>
              <a:off x="960" y="3456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9" name="Line 39"/>
            <p:cNvSpPr>
              <a:spLocks noChangeShapeType="1"/>
            </p:cNvSpPr>
            <p:nvPr/>
          </p:nvSpPr>
          <p:spPr bwMode="auto">
            <a:xfrm>
              <a:off x="960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0" name="Line 40"/>
            <p:cNvSpPr>
              <a:spLocks noChangeShapeType="1"/>
            </p:cNvSpPr>
            <p:nvPr/>
          </p:nvSpPr>
          <p:spPr bwMode="auto">
            <a:xfrm>
              <a:off x="1524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1" name="Line 41"/>
            <p:cNvSpPr>
              <a:spLocks noChangeShapeType="1"/>
            </p:cNvSpPr>
            <p:nvPr/>
          </p:nvSpPr>
          <p:spPr bwMode="auto">
            <a:xfrm>
              <a:off x="1806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2" name="Line 42"/>
            <p:cNvSpPr>
              <a:spLocks noChangeShapeType="1"/>
            </p:cNvSpPr>
            <p:nvPr/>
          </p:nvSpPr>
          <p:spPr bwMode="auto">
            <a:xfrm>
              <a:off x="2088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3" name="Line 43"/>
            <p:cNvSpPr>
              <a:spLocks noChangeShapeType="1"/>
            </p:cNvSpPr>
            <p:nvPr/>
          </p:nvSpPr>
          <p:spPr bwMode="auto">
            <a:xfrm>
              <a:off x="2652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4" name="Line 44"/>
            <p:cNvSpPr>
              <a:spLocks noChangeShapeType="1"/>
            </p:cNvSpPr>
            <p:nvPr/>
          </p:nvSpPr>
          <p:spPr bwMode="auto">
            <a:xfrm>
              <a:off x="3216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216" y="3130"/>
              <a:ext cx="2256" cy="326"/>
              <a:chOff x="1488" y="2304"/>
              <a:chExt cx="2256" cy="326"/>
            </a:xfrm>
          </p:grpSpPr>
          <p:sp>
            <p:nvSpPr>
              <p:cNvPr id="363566" name="Rectangle 46"/>
              <p:cNvSpPr>
                <a:spLocks noChangeArrowheads="1"/>
              </p:cNvSpPr>
              <p:nvPr/>
            </p:nvSpPr>
            <p:spPr bwMode="auto">
              <a:xfrm>
                <a:off x="346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7" name="Rectangle 47"/>
              <p:cNvSpPr>
                <a:spLocks noChangeArrowheads="1"/>
              </p:cNvSpPr>
              <p:nvPr/>
            </p:nvSpPr>
            <p:spPr bwMode="auto">
              <a:xfrm>
                <a:off x="318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8" name="Rectangle 48"/>
              <p:cNvSpPr>
                <a:spLocks noChangeArrowheads="1"/>
              </p:cNvSpPr>
              <p:nvPr/>
            </p:nvSpPr>
            <p:spPr bwMode="auto">
              <a:xfrm>
                <a:off x="289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9" name="Rectangle 49"/>
              <p:cNvSpPr>
                <a:spLocks noChangeArrowheads="1"/>
              </p:cNvSpPr>
              <p:nvPr/>
            </p:nvSpPr>
            <p:spPr bwMode="auto">
              <a:xfrm>
                <a:off x="2616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0" name="Rectangle 50"/>
              <p:cNvSpPr>
                <a:spLocks noChangeArrowheads="1"/>
              </p:cNvSpPr>
              <p:nvPr/>
            </p:nvSpPr>
            <p:spPr bwMode="auto">
              <a:xfrm>
                <a:off x="2334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1" name="Rectangle 51"/>
              <p:cNvSpPr>
                <a:spLocks noChangeArrowheads="1"/>
              </p:cNvSpPr>
              <p:nvPr/>
            </p:nvSpPr>
            <p:spPr bwMode="auto">
              <a:xfrm>
                <a:off x="205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2" name="Rectangle 52"/>
              <p:cNvSpPr>
                <a:spLocks noChangeArrowheads="1"/>
              </p:cNvSpPr>
              <p:nvPr/>
            </p:nvSpPr>
            <p:spPr bwMode="auto">
              <a:xfrm>
                <a:off x="177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3" name="Rectangle 5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4" name="Line 5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5" name="Line 55"/>
              <p:cNvSpPr>
                <a:spLocks noChangeShapeType="1"/>
              </p:cNvSpPr>
              <p:nvPr/>
            </p:nvSpPr>
            <p:spPr bwMode="auto">
              <a:xfrm>
                <a:off x="1488" y="2630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6" name="Line 56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7" name="Line 57"/>
              <p:cNvSpPr>
                <a:spLocks noChangeShapeType="1"/>
              </p:cNvSpPr>
              <p:nvPr/>
            </p:nvSpPr>
            <p:spPr bwMode="auto">
              <a:xfrm>
                <a:off x="177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8" name="Line 58"/>
              <p:cNvSpPr>
                <a:spLocks noChangeShapeType="1"/>
              </p:cNvSpPr>
              <p:nvPr/>
            </p:nvSpPr>
            <p:spPr bwMode="auto">
              <a:xfrm>
                <a:off x="205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9" name="Line 59"/>
              <p:cNvSpPr>
                <a:spLocks noChangeShapeType="1"/>
              </p:cNvSpPr>
              <p:nvPr/>
            </p:nvSpPr>
            <p:spPr bwMode="auto">
              <a:xfrm>
                <a:off x="2334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0" name="Line 60"/>
              <p:cNvSpPr>
                <a:spLocks noChangeShapeType="1"/>
              </p:cNvSpPr>
              <p:nvPr/>
            </p:nvSpPr>
            <p:spPr bwMode="auto">
              <a:xfrm>
                <a:off x="2616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1" name="Line 61"/>
              <p:cNvSpPr>
                <a:spLocks noChangeShapeType="1"/>
              </p:cNvSpPr>
              <p:nvPr/>
            </p:nvSpPr>
            <p:spPr bwMode="auto">
              <a:xfrm>
                <a:off x="318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2" name="Line 62"/>
              <p:cNvSpPr>
                <a:spLocks noChangeShapeType="1"/>
              </p:cNvSpPr>
              <p:nvPr/>
            </p:nvSpPr>
            <p:spPr bwMode="auto">
              <a:xfrm>
                <a:off x="346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3" name="Line 63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utoUpdateAnimBg="0"/>
      <p:bldP spid="363546" grpId="0" autoUpdateAnimBg="0"/>
      <p:bldP spid="36354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228600" y="20796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举例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539750" y="4076700"/>
            <a:ext cx="471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 6.10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求 0 的反码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981200" y="4573588"/>
            <a:ext cx="316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</a:t>
            </a:r>
            <a:r>
              <a:rPr lang="en-US" altLang="zh-CN" sz="1000">
                <a:latin typeface="Times New Roman" pitchFamily="18" charset="0"/>
              </a:rPr>
              <a:t>  </a:t>
            </a:r>
            <a:r>
              <a:rPr lang="en-US" altLang="zh-CN" sz="2800">
                <a:latin typeface="Times New Roman" pitchFamily="18" charset="0"/>
              </a:rPr>
              <a:t>0.0000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4905375" y="4573588"/>
            <a:ext cx="4238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[+0.0000]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= 0.0000</a:t>
            </a:r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930275" y="45735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533400" y="55816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同理，对于整数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3579813" y="5581650"/>
            <a:ext cx="293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[+0]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= 0,0000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533400" y="2133600"/>
            <a:ext cx="749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例6.9       已知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1,1110     求 </a:t>
            </a:r>
            <a:r>
              <a:rPr lang="en-US" altLang="zh-CN" sz="2800" i="1">
                <a:latin typeface="Times New Roman" pitchFamily="18" charset="0"/>
              </a:rPr>
              <a:t>x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533400" y="904875"/>
            <a:ext cx="706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例6.8       已知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0,1110     求 </a:t>
            </a:r>
            <a:r>
              <a:rPr lang="en-US" altLang="zh-CN" sz="2800" i="1">
                <a:latin typeface="Times New Roman" pitchFamily="18" charset="0"/>
              </a:rPr>
              <a:t>x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930275" y="26384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32" name="Text Box 12"/>
          <p:cNvSpPr txBox="1">
            <a:spLocks noChangeArrowheads="1"/>
          </p:cNvSpPr>
          <p:nvPr/>
        </p:nvSpPr>
        <p:spPr bwMode="auto">
          <a:xfrm>
            <a:off x="1981200" y="1409700"/>
            <a:ext cx="489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由定义得     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+ 1110</a:t>
            </a:r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930275" y="14097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34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10050" y="3141663"/>
            <a:ext cx="3241675" cy="519112"/>
            <a:chOff x="2652" y="1979"/>
            <a:chExt cx="2042" cy="327"/>
          </a:xfrm>
        </p:grpSpPr>
        <p:sp>
          <p:nvSpPr>
            <p:cNvPr id="696336" name="Text Box 16"/>
            <p:cNvSpPr txBox="1">
              <a:spLocks noChangeArrowheads="1"/>
            </p:cNvSpPr>
            <p:nvPr/>
          </p:nvSpPr>
          <p:spPr bwMode="auto">
            <a:xfrm>
              <a:off x="2652" y="1979"/>
              <a:ext cx="2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1,1110  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11111</a:t>
              </a:r>
            </a:p>
          </p:txBody>
        </p:sp>
        <p:sp>
          <p:nvSpPr>
            <p:cNvPr id="696337" name="Line 17"/>
            <p:cNvSpPr>
              <a:spLocks noChangeShapeType="1"/>
            </p:cNvSpPr>
            <p:nvPr/>
          </p:nvSpPr>
          <p:spPr bwMode="auto">
            <a:xfrm>
              <a:off x="3567" y="216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10050" y="3646488"/>
            <a:ext cx="1454150" cy="519112"/>
            <a:chOff x="2652" y="2297"/>
            <a:chExt cx="916" cy="327"/>
          </a:xfrm>
        </p:grpSpPr>
        <p:sp>
          <p:nvSpPr>
            <p:cNvPr id="696339" name="Text Box 19"/>
            <p:cNvSpPr txBox="1">
              <a:spLocks noChangeArrowheads="1"/>
            </p:cNvSpPr>
            <p:nvPr/>
          </p:nvSpPr>
          <p:spPr bwMode="auto">
            <a:xfrm>
              <a:off x="2652" y="2297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 0001</a:t>
              </a:r>
            </a:p>
          </p:txBody>
        </p:sp>
        <p:sp>
          <p:nvSpPr>
            <p:cNvPr id="696340" name="Line 20"/>
            <p:cNvSpPr>
              <a:spLocks noChangeShapeType="1"/>
            </p:cNvSpPr>
            <p:nvPr/>
          </p:nvSpPr>
          <p:spPr bwMode="auto">
            <a:xfrm>
              <a:off x="2920" y="246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81200" y="2638425"/>
            <a:ext cx="6781800" cy="519113"/>
            <a:chOff x="1248" y="1662"/>
            <a:chExt cx="4272" cy="327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248" y="1662"/>
              <a:ext cx="4272" cy="327"/>
              <a:chOff x="1248" y="1662"/>
              <a:chExt cx="4272" cy="327"/>
            </a:xfrm>
          </p:grpSpPr>
          <p:sp>
            <p:nvSpPr>
              <p:cNvPr id="696343" name="Text Box 23"/>
              <p:cNvSpPr txBox="1">
                <a:spLocks noChangeArrowheads="1"/>
              </p:cNvSpPr>
              <p:nvPr/>
            </p:nvSpPr>
            <p:spPr bwMode="auto">
              <a:xfrm>
                <a:off x="1248" y="1662"/>
                <a:ext cx="17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由定义得</a:t>
                </a:r>
              </a:p>
            </p:txBody>
          </p:sp>
          <p:sp>
            <p:nvSpPr>
              <p:cNvPr id="696344" name="Text Box 24"/>
              <p:cNvSpPr txBox="1">
                <a:spLocks noChangeArrowheads="1"/>
              </p:cNvSpPr>
              <p:nvPr/>
            </p:nvSpPr>
            <p:spPr bwMode="auto">
              <a:xfrm>
                <a:off x="2496" y="1662"/>
                <a:ext cx="30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[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反 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   (2</a:t>
                </a:r>
                <a:r>
                  <a:rPr lang="zh-CN" altLang="en-US" sz="2800" baseline="40000">
                    <a:latin typeface="Times New Roman" pitchFamily="18" charset="0"/>
                    <a:cs typeface="Times New Roman" pitchFamily="18" charset="0"/>
                  </a:rPr>
                  <a:t>4+1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    1)</a:t>
                </a:r>
              </a:p>
            </p:txBody>
          </p:sp>
        </p:grpSp>
        <p:sp>
          <p:nvSpPr>
            <p:cNvPr id="696345" name="Line 25"/>
            <p:cNvSpPr>
              <a:spLocks noChangeShapeType="1"/>
            </p:cNvSpPr>
            <p:nvPr/>
          </p:nvSpPr>
          <p:spPr bwMode="auto">
            <a:xfrm>
              <a:off x="4002" y="18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346" name="Line 26"/>
            <p:cNvSpPr>
              <a:spLocks noChangeShapeType="1"/>
            </p:cNvSpPr>
            <p:nvPr/>
          </p:nvSpPr>
          <p:spPr bwMode="auto">
            <a:xfrm>
              <a:off x="3367" y="18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438400" y="5076825"/>
            <a:ext cx="2205038" cy="519113"/>
            <a:chOff x="1536" y="3198"/>
            <a:chExt cx="1389" cy="327"/>
          </a:xfrm>
        </p:grpSpPr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1536" y="3198"/>
              <a:ext cx="13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0.0000</a:t>
              </a:r>
            </a:p>
          </p:txBody>
        </p:sp>
        <p:sp>
          <p:nvSpPr>
            <p:cNvPr id="696349" name="Line 29"/>
            <p:cNvSpPr>
              <a:spLocks noChangeShapeType="1"/>
            </p:cNvSpPr>
            <p:nvPr/>
          </p:nvSpPr>
          <p:spPr bwMode="auto">
            <a:xfrm>
              <a:off x="1949" y="337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897438" y="5076825"/>
            <a:ext cx="3865562" cy="519113"/>
            <a:chOff x="3085" y="3198"/>
            <a:chExt cx="2435" cy="327"/>
          </a:xfrm>
        </p:grpSpPr>
        <p:sp>
          <p:nvSpPr>
            <p:cNvPr id="696351" name="Text Box 31"/>
            <p:cNvSpPr txBox="1">
              <a:spLocks noChangeArrowheads="1"/>
            </p:cNvSpPr>
            <p:nvPr/>
          </p:nvSpPr>
          <p:spPr bwMode="auto">
            <a:xfrm>
              <a:off x="3085" y="3198"/>
              <a:ext cx="24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0.0000]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= 1.1111</a:t>
              </a:r>
            </a:p>
          </p:txBody>
        </p:sp>
        <p:sp>
          <p:nvSpPr>
            <p:cNvPr id="696352" name="Line 32"/>
            <p:cNvSpPr>
              <a:spLocks noChangeShapeType="1"/>
            </p:cNvSpPr>
            <p:nvPr/>
          </p:nvSpPr>
          <p:spPr bwMode="auto">
            <a:xfrm>
              <a:off x="3231" y="337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15038" y="5581650"/>
            <a:ext cx="2824162" cy="519113"/>
            <a:chOff x="3789" y="3516"/>
            <a:chExt cx="1779" cy="327"/>
          </a:xfrm>
        </p:grpSpPr>
        <p:sp>
          <p:nvSpPr>
            <p:cNvPr id="696354" name="Text Box 34"/>
            <p:cNvSpPr txBox="1">
              <a:spLocks noChangeArrowheads="1"/>
            </p:cNvSpPr>
            <p:nvPr/>
          </p:nvSpPr>
          <p:spPr bwMode="auto">
            <a:xfrm>
              <a:off x="3789" y="3516"/>
              <a:ext cx="17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  0]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= 1,1111</a:t>
              </a:r>
            </a:p>
          </p:txBody>
        </p:sp>
        <p:sp>
          <p:nvSpPr>
            <p:cNvPr id="696355" name="Line 35"/>
            <p:cNvSpPr>
              <a:spLocks noChangeShapeType="1"/>
            </p:cNvSpPr>
            <p:nvPr/>
          </p:nvSpPr>
          <p:spPr bwMode="auto">
            <a:xfrm>
              <a:off x="3947" y="36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514600" y="6161088"/>
            <a:ext cx="3929063" cy="519112"/>
            <a:chOff x="1584" y="3881"/>
            <a:chExt cx="2475" cy="327"/>
          </a:xfrm>
        </p:grpSpPr>
        <p:sp>
          <p:nvSpPr>
            <p:cNvPr id="696357" name="Text Box 37"/>
            <p:cNvSpPr txBox="1">
              <a:spLocks noChangeArrowheads="1"/>
            </p:cNvSpPr>
            <p:nvPr/>
          </p:nvSpPr>
          <p:spPr bwMode="auto">
            <a:xfrm>
              <a:off x="1584" y="3881"/>
              <a:ext cx="24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∴   [+ 0]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≠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[   0]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96358" name="Line 38"/>
            <p:cNvSpPr>
              <a:spLocks noChangeShapeType="1"/>
            </p:cNvSpPr>
            <p:nvPr/>
          </p:nvSpPr>
          <p:spPr bwMode="auto">
            <a:xfrm>
              <a:off x="3049" y="405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6359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2E24-509E-4ECA-82F7-D4368CDFFA12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autoUpdateAnimBg="0"/>
      <p:bldP spid="696324" grpId="0" autoUpdateAnimBg="0"/>
      <p:bldP spid="696325" grpId="0" autoUpdateAnimBg="0"/>
      <p:bldP spid="696326" grpId="0" autoUpdateAnimBg="0"/>
      <p:bldP spid="696327" grpId="0" autoUpdateAnimBg="0"/>
      <p:bldP spid="696328" grpId="0" autoUpdateAnimBg="0"/>
      <p:bldP spid="696329" grpId="0" autoUpdateAnimBg="0"/>
      <p:bldP spid="696330" grpId="0" autoUpdateAnimBg="0"/>
      <p:bldP spid="696331" grpId="0" autoUpdateAnimBg="0"/>
      <p:bldP spid="696332" grpId="0" autoUpdateAnimBg="0"/>
      <p:bldP spid="6963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304800" y="404813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三种机器数的小结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838200" y="3059113"/>
            <a:ext cx="5965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对于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正数</a:t>
            </a:r>
            <a:r>
              <a:rPr lang="zh-CN" altLang="en-US" sz="3200">
                <a:latin typeface="Times New Roman" pitchFamily="18" charset="0"/>
              </a:rPr>
              <a:t>，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原码 = 补码 = 反码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979863"/>
            <a:ext cx="8305800" cy="1963737"/>
            <a:chOff x="528" y="2507"/>
            <a:chExt cx="5232" cy="1237"/>
          </a:xfrm>
        </p:grpSpPr>
        <p:sp>
          <p:nvSpPr>
            <p:cNvPr id="697349" name="Text Box 5"/>
            <p:cNvSpPr txBox="1">
              <a:spLocks noChangeArrowheads="1"/>
            </p:cNvSpPr>
            <p:nvPr/>
          </p:nvSpPr>
          <p:spPr bwMode="auto">
            <a:xfrm>
              <a:off x="528" y="2507"/>
              <a:ext cx="49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对于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负数 </a:t>
              </a:r>
              <a:r>
                <a:rPr lang="zh-CN" altLang="en-US" sz="3200">
                  <a:latin typeface="Times New Roman" pitchFamily="18" charset="0"/>
                </a:rPr>
                <a:t>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符号位为 1，</a:t>
              </a:r>
              <a:r>
                <a:rPr lang="zh-CN" altLang="en-US" sz="3200">
                  <a:latin typeface="Times New Roman" pitchFamily="18" charset="0"/>
                </a:rPr>
                <a:t>其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774" y="2943"/>
              <a:ext cx="49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原码除符号位外每位取反末位加 1</a:t>
              </a:r>
              <a:r>
                <a:rPr lang="zh-CN" altLang="en-US" sz="3200">
                  <a:latin typeface="Times New Roman" pitchFamily="18" charset="0"/>
                </a:rPr>
                <a:t>     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</a:t>
              </a:r>
            </a:p>
          </p:txBody>
        </p:sp>
        <p:sp>
          <p:nvSpPr>
            <p:cNvPr id="697351" name="Text Box 7"/>
            <p:cNvSpPr txBox="1">
              <a:spLocks noChangeArrowheads="1"/>
            </p:cNvSpPr>
            <p:nvPr/>
          </p:nvSpPr>
          <p:spPr bwMode="auto">
            <a:xfrm>
              <a:off x="774" y="3379"/>
              <a:ext cx="43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原码除符号位外每位取反      反码</a:t>
              </a:r>
            </a:p>
          </p:txBody>
        </p:sp>
        <p:sp>
          <p:nvSpPr>
            <p:cNvPr id="697352" name="Line 8"/>
            <p:cNvSpPr>
              <a:spLocks noChangeShapeType="1"/>
            </p:cNvSpPr>
            <p:nvPr/>
          </p:nvSpPr>
          <p:spPr bwMode="auto">
            <a:xfrm>
              <a:off x="3696" y="3552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53" name="Line 9"/>
            <p:cNvSpPr>
              <a:spLocks noChangeShapeType="1"/>
            </p:cNvSpPr>
            <p:nvPr/>
          </p:nvSpPr>
          <p:spPr bwMode="auto">
            <a:xfrm>
              <a:off x="4656" y="3120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38200" y="1447800"/>
            <a:ext cx="7643813" cy="1270000"/>
            <a:chOff x="528" y="912"/>
            <a:chExt cx="4815" cy="800"/>
          </a:xfrm>
        </p:grpSpPr>
        <p:sp>
          <p:nvSpPr>
            <p:cNvPr id="697355" name="Text Box 11"/>
            <p:cNvSpPr txBox="1">
              <a:spLocks noChangeArrowheads="1"/>
            </p:cNvSpPr>
            <p:nvPr/>
          </p:nvSpPr>
          <p:spPr bwMode="auto">
            <a:xfrm>
              <a:off x="528" y="912"/>
              <a:ext cx="481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最高位</a:t>
              </a:r>
              <a:r>
                <a:rPr lang="zh-CN" altLang="en-US" sz="3200">
                  <a:latin typeface="Times New Roman" pitchFamily="18" charset="0"/>
                </a:rPr>
                <a:t>为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符号位</a:t>
              </a:r>
              <a:r>
                <a:rPr lang="zh-CN" altLang="en-US" sz="3200">
                  <a:latin typeface="Times New Roman" pitchFamily="18" charset="0"/>
                </a:rPr>
                <a:t>，书写上用“,”（整数）</a:t>
              </a:r>
            </a:p>
          </p:txBody>
        </p:sp>
        <p:sp>
          <p:nvSpPr>
            <p:cNvPr id="697356" name="Text Box 12"/>
            <p:cNvSpPr txBox="1">
              <a:spLocks noChangeArrowheads="1"/>
            </p:cNvSpPr>
            <p:nvPr/>
          </p:nvSpPr>
          <p:spPr bwMode="auto">
            <a:xfrm>
              <a:off x="774" y="1347"/>
              <a:ext cx="45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或“.”（小数）将数值部分和符号位隔开</a:t>
              </a:r>
            </a:p>
          </p:txBody>
        </p:sp>
      </p:grpSp>
      <p:sp>
        <p:nvSpPr>
          <p:cNvPr id="697357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7358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E7E0-872A-4235-9555-7B20C7B13CE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228600" y="182563"/>
            <a:ext cx="1404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例6.11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381250"/>
            <a:ext cx="1420813" cy="4038600"/>
            <a:chOff x="517" y="1212"/>
            <a:chExt cx="895" cy="2544"/>
          </a:xfrm>
        </p:grpSpPr>
        <p:sp>
          <p:nvSpPr>
            <p:cNvPr id="698372" name="Text Box 4"/>
            <p:cNvSpPr txBox="1">
              <a:spLocks noChangeArrowheads="1"/>
            </p:cNvSpPr>
            <p:nvPr/>
          </p:nvSpPr>
          <p:spPr bwMode="auto">
            <a:xfrm>
              <a:off x="517" y="121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00000000</a:t>
              </a:r>
            </a:p>
          </p:txBody>
        </p:sp>
        <p:sp>
          <p:nvSpPr>
            <p:cNvPr id="698373" name="Text Box 5"/>
            <p:cNvSpPr txBox="1">
              <a:spLocks noChangeArrowheads="1"/>
            </p:cNvSpPr>
            <p:nvPr/>
          </p:nvSpPr>
          <p:spPr bwMode="auto">
            <a:xfrm>
              <a:off x="528" y="140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00000001</a:t>
              </a:r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517" y="160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00000010</a:t>
              </a:r>
            </a:p>
          </p:txBody>
        </p:sp>
        <p:sp>
          <p:nvSpPr>
            <p:cNvPr id="698375" name="Text Box 7"/>
            <p:cNvSpPr txBox="1">
              <a:spLocks noChangeArrowheads="1"/>
            </p:cNvSpPr>
            <p:nvPr/>
          </p:nvSpPr>
          <p:spPr bwMode="auto">
            <a:xfrm>
              <a:off x="853" y="187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8376" name="Text Box 8"/>
            <p:cNvSpPr txBox="1">
              <a:spLocks noChangeArrowheads="1"/>
            </p:cNvSpPr>
            <p:nvPr/>
          </p:nvSpPr>
          <p:spPr bwMode="auto">
            <a:xfrm>
              <a:off x="517" y="212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01111111</a:t>
              </a:r>
            </a:p>
          </p:txBody>
        </p:sp>
        <p:sp>
          <p:nvSpPr>
            <p:cNvPr id="698377" name="Text Box 9"/>
            <p:cNvSpPr txBox="1">
              <a:spLocks noChangeArrowheads="1"/>
            </p:cNvSpPr>
            <p:nvPr/>
          </p:nvSpPr>
          <p:spPr bwMode="auto">
            <a:xfrm>
              <a:off x="517" y="231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10000000</a:t>
              </a:r>
            </a:p>
          </p:txBody>
        </p:sp>
        <p:sp>
          <p:nvSpPr>
            <p:cNvPr id="698378" name="Text Box 10"/>
            <p:cNvSpPr txBox="1">
              <a:spLocks noChangeArrowheads="1"/>
            </p:cNvSpPr>
            <p:nvPr/>
          </p:nvSpPr>
          <p:spPr bwMode="auto">
            <a:xfrm>
              <a:off x="517" y="250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10000001</a:t>
              </a:r>
            </a:p>
          </p:txBody>
        </p:sp>
        <p:sp>
          <p:nvSpPr>
            <p:cNvPr id="698379" name="Text Box 11"/>
            <p:cNvSpPr txBox="1">
              <a:spLocks noChangeArrowheads="1"/>
            </p:cNvSpPr>
            <p:nvPr/>
          </p:nvSpPr>
          <p:spPr bwMode="auto">
            <a:xfrm>
              <a:off x="517" y="308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11111101</a:t>
              </a:r>
            </a:p>
          </p:txBody>
        </p:sp>
        <p:sp>
          <p:nvSpPr>
            <p:cNvPr id="698380" name="Text Box 12"/>
            <p:cNvSpPr txBox="1">
              <a:spLocks noChangeArrowheads="1"/>
            </p:cNvSpPr>
            <p:nvPr/>
          </p:nvSpPr>
          <p:spPr bwMode="auto">
            <a:xfrm>
              <a:off x="517" y="327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11111110</a:t>
              </a:r>
            </a:p>
          </p:txBody>
        </p:sp>
        <p:sp>
          <p:nvSpPr>
            <p:cNvPr id="698381" name="Text Box 13"/>
            <p:cNvSpPr txBox="1">
              <a:spLocks noChangeArrowheads="1"/>
            </p:cNvSpPr>
            <p:nvPr/>
          </p:nvSpPr>
          <p:spPr bwMode="auto">
            <a:xfrm>
              <a:off x="517" y="346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11111111</a:t>
              </a:r>
            </a:p>
          </p:txBody>
        </p:sp>
        <p:sp>
          <p:nvSpPr>
            <p:cNvPr id="698382" name="Text Box 14"/>
            <p:cNvSpPr txBox="1">
              <a:spLocks noChangeArrowheads="1"/>
            </p:cNvSpPr>
            <p:nvPr/>
          </p:nvSpPr>
          <p:spPr bwMode="auto">
            <a:xfrm>
              <a:off x="854" y="284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74925" y="4133850"/>
            <a:ext cx="641350" cy="762000"/>
            <a:chOff x="1862" y="2316"/>
            <a:chExt cx="404" cy="480"/>
          </a:xfrm>
        </p:grpSpPr>
        <p:sp>
          <p:nvSpPr>
            <p:cNvPr id="698384" name="Text Box 16"/>
            <p:cNvSpPr txBox="1">
              <a:spLocks noChangeArrowheads="1"/>
            </p:cNvSpPr>
            <p:nvPr/>
          </p:nvSpPr>
          <p:spPr bwMode="auto">
            <a:xfrm>
              <a:off x="1862" y="2316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128</a:t>
              </a:r>
            </a:p>
          </p:txBody>
        </p:sp>
        <p:sp>
          <p:nvSpPr>
            <p:cNvPr id="698385" name="Text Box 17"/>
            <p:cNvSpPr txBox="1">
              <a:spLocks noChangeArrowheads="1"/>
            </p:cNvSpPr>
            <p:nvPr/>
          </p:nvSpPr>
          <p:spPr bwMode="auto">
            <a:xfrm>
              <a:off x="1862" y="250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129</a:t>
              </a:r>
            </a:p>
          </p:txBody>
        </p:sp>
      </p:grpSp>
      <p:sp>
        <p:nvSpPr>
          <p:cNvPr id="698386" name="Text Box 18"/>
          <p:cNvSpPr txBox="1">
            <a:spLocks noChangeArrowheads="1"/>
          </p:cNvSpPr>
          <p:nvPr/>
        </p:nvSpPr>
        <p:spPr bwMode="auto">
          <a:xfrm>
            <a:off x="4419600" y="41338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-0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98387" name="Text Box 19"/>
          <p:cNvSpPr txBox="1">
            <a:spLocks noChangeArrowheads="1"/>
          </p:cNvSpPr>
          <p:nvPr/>
        </p:nvSpPr>
        <p:spPr bwMode="auto">
          <a:xfrm>
            <a:off x="4435475" y="44386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</a:t>
            </a:r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5932488" y="41338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-128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98389" name="Text Box 21"/>
          <p:cNvSpPr txBox="1">
            <a:spLocks noChangeArrowheads="1"/>
          </p:cNvSpPr>
          <p:nvPr/>
        </p:nvSpPr>
        <p:spPr bwMode="auto">
          <a:xfrm>
            <a:off x="5932488" y="44386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-127</a:t>
            </a:r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7462838" y="41338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-127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98391" name="Text Box 23"/>
          <p:cNvSpPr txBox="1">
            <a:spLocks noChangeArrowheads="1"/>
          </p:cNvSpPr>
          <p:nvPr/>
        </p:nvSpPr>
        <p:spPr bwMode="auto">
          <a:xfrm>
            <a:off x="7462838" y="44386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-126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" y="1752600"/>
            <a:ext cx="8382000" cy="4667250"/>
            <a:chOff x="192" y="1104"/>
            <a:chExt cx="5280" cy="2940"/>
          </a:xfrm>
        </p:grpSpPr>
        <p:sp>
          <p:nvSpPr>
            <p:cNvPr id="698393" name="Freeform 25"/>
            <p:cNvSpPr>
              <a:spLocks/>
            </p:cNvSpPr>
            <p:nvPr/>
          </p:nvSpPr>
          <p:spPr bwMode="auto">
            <a:xfrm>
              <a:off x="204" y="1548"/>
              <a:ext cx="52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68" y="1"/>
                </a:cxn>
              </a:cxnLst>
              <a:rect l="0" t="0" r="r" b="b"/>
              <a:pathLst>
                <a:path w="5268" h="1">
                  <a:moveTo>
                    <a:pt x="0" y="0"/>
                  </a:moveTo>
                  <a:lnTo>
                    <a:pt x="5268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92" y="1104"/>
              <a:ext cx="5280" cy="2940"/>
              <a:chOff x="192" y="1104"/>
              <a:chExt cx="5280" cy="2940"/>
            </a:xfrm>
          </p:grpSpPr>
          <p:sp>
            <p:nvSpPr>
              <p:cNvPr id="698395" name="Freeform 27"/>
              <p:cNvSpPr>
                <a:spLocks/>
              </p:cNvSpPr>
              <p:nvPr/>
            </p:nvSpPr>
            <p:spPr bwMode="auto">
              <a:xfrm>
                <a:off x="1248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6" name="Freeform 28"/>
              <p:cNvSpPr>
                <a:spLocks/>
              </p:cNvSpPr>
              <p:nvPr/>
            </p:nvSpPr>
            <p:spPr bwMode="auto">
              <a:xfrm>
                <a:off x="2304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7" name="Freeform 29"/>
              <p:cNvSpPr>
                <a:spLocks/>
              </p:cNvSpPr>
              <p:nvPr/>
            </p:nvSpPr>
            <p:spPr bwMode="auto">
              <a:xfrm>
                <a:off x="3360" y="1116"/>
                <a:ext cx="4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744"/>
                  </a:cxn>
                </a:cxnLst>
                <a:rect l="0" t="0" r="r" b="b"/>
                <a:pathLst>
                  <a:path w="4" h="3744">
                    <a:moveTo>
                      <a:pt x="0" y="0"/>
                    </a:moveTo>
                    <a:lnTo>
                      <a:pt x="4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8" name="Freeform 30"/>
              <p:cNvSpPr>
                <a:spLocks/>
              </p:cNvSpPr>
              <p:nvPr/>
            </p:nvSpPr>
            <p:spPr bwMode="auto">
              <a:xfrm>
                <a:off x="4416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192" y="1104"/>
                <a:ext cx="5280" cy="2940"/>
                <a:chOff x="192" y="1104"/>
                <a:chExt cx="5280" cy="2940"/>
              </a:xfrm>
            </p:grpSpPr>
            <p:sp>
              <p:nvSpPr>
                <p:cNvPr id="6984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0" y="1212"/>
                  <a:ext cx="921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二进制代码</a:t>
                  </a:r>
                </a:p>
              </p:txBody>
            </p:sp>
            <p:sp>
              <p:nvSpPr>
                <p:cNvPr id="6984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44" y="1104"/>
                  <a:ext cx="921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无符号数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对应的真值</a:t>
                  </a:r>
                </a:p>
              </p:txBody>
            </p:sp>
            <p:sp>
              <p:nvSpPr>
                <p:cNvPr id="6984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448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原码对应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86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补码对应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20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反码对应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" y="1116"/>
                  <a:ext cx="5280" cy="29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74925" y="2381250"/>
            <a:ext cx="681038" cy="1905000"/>
            <a:chOff x="1862" y="1212"/>
            <a:chExt cx="429" cy="1200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862" y="1212"/>
              <a:ext cx="404" cy="1200"/>
              <a:chOff x="1862" y="1212"/>
              <a:chExt cx="404" cy="1200"/>
            </a:xfrm>
          </p:grpSpPr>
          <p:sp>
            <p:nvSpPr>
              <p:cNvPr id="698408" name="Text Box 40"/>
              <p:cNvSpPr txBox="1">
                <a:spLocks noChangeArrowheads="1"/>
              </p:cNvSpPr>
              <p:nvPr/>
            </p:nvSpPr>
            <p:spPr bwMode="auto">
              <a:xfrm>
                <a:off x="1948" y="121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98409" name="Text Box 41"/>
              <p:cNvSpPr txBox="1">
                <a:spLocks noChangeArrowheads="1"/>
              </p:cNvSpPr>
              <p:nvPr/>
            </p:nvSpPr>
            <p:spPr bwMode="auto">
              <a:xfrm>
                <a:off x="1948" y="140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98410" name="Text Box 42"/>
              <p:cNvSpPr txBox="1">
                <a:spLocks noChangeArrowheads="1"/>
              </p:cNvSpPr>
              <p:nvPr/>
            </p:nvSpPr>
            <p:spPr bwMode="auto">
              <a:xfrm>
                <a:off x="1948" y="16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98411" name="Text Box 43"/>
              <p:cNvSpPr txBox="1">
                <a:spLocks noChangeArrowheads="1"/>
              </p:cNvSpPr>
              <p:nvPr/>
            </p:nvSpPr>
            <p:spPr bwMode="auto">
              <a:xfrm>
                <a:off x="1862" y="2124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127</a:t>
                </a:r>
              </a:p>
            </p:txBody>
          </p:sp>
        </p:grpSp>
        <p:sp>
          <p:nvSpPr>
            <p:cNvPr id="698412" name="Text Box 44"/>
            <p:cNvSpPr txBox="1">
              <a:spLocks noChangeArrowheads="1"/>
            </p:cNvSpPr>
            <p:nvPr/>
          </p:nvSpPr>
          <p:spPr bwMode="auto">
            <a:xfrm>
              <a:off x="1906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574925" y="4962525"/>
            <a:ext cx="701675" cy="1457325"/>
            <a:chOff x="1862" y="2838"/>
            <a:chExt cx="442" cy="918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1862" y="3084"/>
              <a:ext cx="404" cy="672"/>
              <a:chOff x="1862" y="3084"/>
              <a:chExt cx="404" cy="672"/>
            </a:xfrm>
          </p:grpSpPr>
          <p:sp>
            <p:nvSpPr>
              <p:cNvPr id="698415" name="Text Box 47"/>
              <p:cNvSpPr txBox="1">
                <a:spLocks noChangeArrowheads="1"/>
              </p:cNvSpPr>
              <p:nvPr/>
            </p:nvSpPr>
            <p:spPr bwMode="auto">
              <a:xfrm>
                <a:off x="1862" y="3084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253</a:t>
                </a:r>
              </a:p>
            </p:txBody>
          </p:sp>
          <p:sp>
            <p:nvSpPr>
              <p:cNvPr id="698416" name="Text Box 48"/>
              <p:cNvSpPr txBox="1">
                <a:spLocks noChangeArrowheads="1"/>
              </p:cNvSpPr>
              <p:nvPr/>
            </p:nvSpPr>
            <p:spPr bwMode="auto">
              <a:xfrm>
                <a:off x="1862" y="3276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254</a:t>
                </a:r>
              </a:p>
            </p:txBody>
          </p:sp>
          <p:sp>
            <p:nvSpPr>
              <p:cNvPr id="698417" name="Text Box 49"/>
              <p:cNvSpPr txBox="1">
                <a:spLocks noChangeArrowheads="1"/>
              </p:cNvSpPr>
              <p:nvPr/>
            </p:nvSpPr>
            <p:spPr bwMode="auto">
              <a:xfrm>
                <a:off x="1862" y="3468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255</a:t>
                </a:r>
              </a:p>
            </p:txBody>
          </p:sp>
        </p:grpSp>
        <p:sp>
          <p:nvSpPr>
            <p:cNvPr id="698418" name="Text Box 50"/>
            <p:cNvSpPr txBox="1">
              <a:spLocks noChangeArrowheads="1"/>
            </p:cNvSpPr>
            <p:nvPr/>
          </p:nvSpPr>
          <p:spPr bwMode="auto">
            <a:xfrm>
              <a:off x="1919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191000" y="4962525"/>
            <a:ext cx="854075" cy="1457325"/>
            <a:chOff x="2918" y="2838"/>
            <a:chExt cx="538" cy="918"/>
          </a:xfrm>
        </p:grpSpPr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918" y="3084"/>
              <a:ext cx="468" cy="672"/>
              <a:chOff x="2918" y="3084"/>
              <a:chExt cx="468" cy="672"/>
            </a:xfrm>
          </p:grpSpPr>
          <p:sp>
            <p:nvSpPr>
              <p:cNvPr id="698421" name="Text Box 53"/>
              <p:cNvSpPr txBox="1">
                <a:spLocks noChangeArrowheads="1"/>
              </p:cNvSpPr>
              <p:nvPr/>
            </p:nvSpPr>
            <p:spPr bwMode="auto">
              <a:xfrm>
                <a:off x="2918" y="3084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-125</a:t>
                </a:r>
              </a:p>
            </p:txBody>
          </p:sp>
          <p:sp>
            <p:nvSpPr>
              <p:cNvPr id="698422" name="Text Box 54"/>
              <p:cNvSpPr txBox="1">
                <a:spLocks noChangeArrowheads="1"/>
              </p:cNvSpPr>
              <p:nvPr/>
            </p:nvSpPr>
            <p:spPr bwMode="auto">
              <a:xfrm>
                <a:off x="2918" y="3276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-126</a:t>
                </a:r>
              </a:p>
            </p:txBody>
          </p:sp>
          <p:sp>
            <p:nvSpPr>
              <p:cNvPr id="698423" name="Text Box 55"/>
              <p:cNvSpPr txBox="1">
                <a:spLocks noChangeArrowheads="1"/>
              </p:cNvSpPr>
              <p:nvPr/>
            </p:nvSpPr>
            <p:spPr bwMode="auto">
              <a:xfrm>
                <a:off x="2918" y="3468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-127</a:t>
                </a:r>
              </a:p>
            </p:txBody>
          </p:sp>
        </p:grpSp>
        <p:sp>
          <p:nvSpPr>
            <p:cNvPr id="698424" name="Text Box 56"/>
            <p:cNvSpPr txBox="1">
              <a:spLocks noChangeArrowheads="1"/>
            </p:cNvSpPr>
            <p:nvPr/>
          </p:nvSpPr>
          <p:spPr bwMode="auto">
            <a:xfrm>
              <a:off x="3071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8425" name="Text Box 57"/>
          <p:cNvSpPr txBox="1">
            <a:spLocks noChangeArrowheads="1"/>
          </p:cNvSpPr>
          <p:nvPr/>
        </p:nvSpPr>
        <p:spPr bwMode="auto">
          <a:xfrm>
            <a:off x="6115050" y="53530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-3</a:t>
            </a:r>
          </a:p>
        </p:txBody>
      </p:sp>
      <p:sp>
        <p:nvSpPr>
          <p:cNvPr id="698426" name="Text Box 58"/>
          <p:cNvSpPr txBox="1">
            <a:spLocks noChangeArrowheads="1"/>
          </p:cNvSpPr>
          <p:nvPr/>
        </p:nvSpPr>
        <p:spPr bwMode="auto">
          <a:xfrm>
            <a:off x="6115050" y="56578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-2</a:t>
            </a:r>
          </a:p>
        </p:txBody>
      </p:sp>
      <p:sp>
        <p:nvSpPr>
          <p:cNvPr id="698427" name="Text Box 59"/>
          <p:cNvSpPr txBox="1">
            <a:spLocks noChangeArrowheads="1"/>
          </p:cNvSpPr>
          <p:nvPr/>
        </p:nvSpPr>
        <p:spPr bwMode="auto">
          <a:xfrm>
            <a:off x="6115050" y="59626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</a:t>
            </a:r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6170613" y="4962525"/>
            <a:ext cx="6111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7639050" y="4962525"/>
            <a:ext cx="666750" cy="1457325"/>
            <a:chOff x="4908" y="2838"/>
            <a:chExt cx="420" cy="918"/>
          </a:xfrm>
        </p:grpSpPr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4908" y="3084"/>
              <a:ext cx="276" cy="672"/>
              <a:chOff x="4956" y="3084"/>
              <a:chExt cx="276" cy="672"/>
            </a:xfrm>
          </p:grpSpPr>
          <p:sp>
            <p:nvSpPr>
              <p:cNvPr id="698431" name="Text Box 63"/>
              <p:cNvSpPr txBox="1">
                <a:spLocks noChangeArrowheads="1"/>
              </p:cNvSpPr>
              <p:nvPr/>
            </p:nvSpPr>
            <p:spPr bwMode="auto">
              <a:xfrm>
                <a:off x="4956" y="308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-2</a:t>
                </a:r>
              </a:p>
            </p:txBody>
          </p:sp>
          <p:sp>
            <p:nvSpPr>
              <p:cNvPr id="698432" name="Text Box 64"/>
              <p:cNvSpPr txBox="1">
                <a:spLocks noChangeArrowheads="1"/>
              </p:cNvSpPr>
              <p:nvPr/>
            </p:nvSpPr>
            <p:spPr bwMode="auto">
              <a:xfrm>
                <a:off x="4956" y="327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698433" name="Text Box 65"/>
              <p:cNvSpPr txBox="1">
                <a:spLocks noChangeArrowheads="1"/>
              </p:cNvSpPr>
              <p:nvPr/>
            </p:nvSpPr>
            <p:spPr bwMode="auto">
              <a:xfrm>
                <a:off x="4956" y="346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-0</a:t>
                </a:r>
              </a:p>
            </p:txBody>
          </p:sp>
        </p:grpSp>
        <p:sp>
          <p:nvSpPr>
            <p:cNvPr id="698434" name="Text Box 66"/>
            <p:cNvSpPr txBox="1">
              <a:spLocks noChangeArrowheads="1"/>
            </p:cNvSpPr>
            <p:nvPr/>
          </p:nvSpPr>
          <p:spPr bwMode="auto">
            <a:xfrm>
              <a:off x="4943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5861050" y="2381250"/>
            <a:ext cx="920750" cy="1905000"/>
            <a:chOff x="3692" y="1500"/>
            <a:chExt cx="580" cy="1200"/>
          </a:xfrm>
        </p:grpSpPr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3692" y="1500"/>
              <a:ext cx="513" cy="1200"/>
              <a:chOff x="3692" y="1500"/>
              <a:chExt cx="513" cy="1200"/>
            </a:xfrm>
          </p:grpSpPr>
          <p:sp>
            <p:nvSpPr>
              <p:cNvPr id="698437" name="Text Box 69"/>
              <p:cNvSpPr txBox="1">
                <a:spLocks noChangeArrowheads="1"/>
              </p:cNvSpPr>
              <p:nvPr/>
            </p:nvSpPr>
            <p:spPr bwMode="auto">
              <a:xfrm>
                <a:off x="3772" y="15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38" name="Text Box 70"/>
              <p:cNvSpPr txBox="1">
                <a:spLocks noChangeArrowheads="1"/>
              </p:cNvSpPr>
              <p:nvPr/>
            </p:nvSpPr>
            <p:spPr bwMode="auto">
              <a:xfrm>
                <a:off x="3772" y="1694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39" name="Text Box 71"/>
              <p:cNvSpPr txBox="1">
                <a:spLocks noChangeArrowheads="1"/>
              </p:cNvSpPr>
              <p:nvPr/>
            </p:nvSpPr>
            <p:spPr bwMode="auto">
              <a:xfrm>
                <a:off x="3772" y="1888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40" name="Text Box 72"/>
              <p:cNvSpPr txBox="1">
                <a:spLocks noChangeArrowheads="1"/>
              </p:cNvSpPr>
              <p:nvPr/>
            </p:nvSpPr>
            <p:spPr bwMode="auto">
              <a:xfrm>
                <a:off x="3692" y="2412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41" name="Text Box 73"/>
            <p:cNvSpPr txBox="1">
              <a:spLocks noChangeArrowheads="1"/>
            </p:cNvSpPr>
            <p:nvPr/>
          </p:nvSpPr>
          <p:spPr bwMode="auto">
            <a:xfrm>
              <a:off x="3887" y="2166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7" name="Group 74"/>
          <p:cNvGrpSpPr>
            <a:grpSpLocks/>
          </p:cNvGrpSpPr>
          <p:nvPr/>
        </p:nvGrpSpPr>
        <p:grpSpPr bwMode="auto">
          <a:xfrm>
            <a:off x="7415213" y="2381250"/>
            <a:ext cx="892175" cy="1905000"/>
            <a:chOff x="4767" y="1212"/>
            <a:chExt cx="562" cy="1200"/>
          </a:xfrm>
        </p:grpSpPr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4767" y="1212"/>
              <a:ext cx="513" cy="1200"/>
              <a:chOff x="4767" y="1212"/>
              <a:chExt cx="513" cy="1200"/>
            </a:xfrm>
          </p:grpSpPr>
          <p:sp>
            <p:nvSpPr>
              <p:cNvPr id="698444" name="Text Box 76"/>
              <p:cNvSpPr txBox="1">
                <a:spLocks noChangeArrowheads="1"/>
              </p:cNvSpPr>
              <p:nvPr/>
            </p:nvSpPr>
            <p:spPr bwMode="auto">
              <a:xfrm>
                <a:off x="4863" y="1212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45" name="Text Box 77"/>
              <p:cNvSpPr txBox="1">
                <a:spLocks noChangeArrowheads="1"/>
              </p:cNvSpPr>
              <p:nvPr/>
            </p:nvSpPr>
            <p:spPr bwMode="auto">
              <a:xfrm>
                <a:off x="4863" y="1406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46" name="Text Box 78"/>
              <p:cNvSpPr txBox="1">
                <a:spLocks noChangeArrowheads="1"/>
              </p:cNvSpPr>
              <p:nvPr/>
            </p:nvSpPr>
            <p:spPr bwMode="auto">
              <a:xfrm>
                <a:off x="4863" y="16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47" name="Text Box 79"/>
              <p:cNvSpPr txBox="1">
                <a:spLocks noChangeArrowheads="1"/>
              </p:cNvSpPr>
              <p:nvPr/>
            </p:nvSpPr>
            <p:spPr bwMode="auto">
              <a:xfrm>
                <a:off x="4767" y="2124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48" name="Text Box 80"/>
            <p:cNvSpPr txBox="1">
              <a:spLocks noChangeArrowheads="1"/>
            </p:cNvSpPr>
            <p:nvPr/>
          </p:nvSpPr>
          <p:spPr bwMode="auto">
            <a:xfrm>
              <a:off x="4944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4191000" y="2381250"/>
            <a:ext cx="854075" cy="1905000"/>
            <a:chOff x="2918" y="1212"/>
            <a:chExt cx="538" cy="1200"/>
          </a:xfrm>
        </p:grpSpPr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918" y="1212"/>
              <a:ext cx="513" cy="1200"/>
              <a:chOff x="2918" y="1212"/>
              <a:chExt cx="513" cy="1200"/>
            </a:xfrm>
          </p:grpSpPr>
          <p:sp>
            <p:nvSpPr>
              <p:cNvPr id="698451" name="Text Box 83"/>
              <p:cNvSpPr txBox="1">
                <a:spLocks noChangeArrowheads="1"/>
              </p:cNvSpPr>
              <p:nvPr/>
            </p:nvSpPr>
            <p:spPr bwMode="auto">
              <a:xfrm>
                <a:off x="3004" y="1212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52" name="Text Box 84"/>
              <p:cNvSpPr txBox="1">
                <a:spLocks noChangeArrowheads="1"/>
              </p:cNvSpPr>
              <p:nvPr/>
            </p:nvSpPr>
            <p:spPr bwMode="auto">
              <a:xfrm>
                <a:off x="3004" y="1406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53" name="Text Box 85"/>
              <p:cNvSpPr txBox="1">
                <a:spLocks noChangeArrowheads="1"/>
              </p:cNvSpPr>
              <p:nvPr/>
            </p:nvSpPr>
            <p:spPr bwMode="auto">
              <a:xfrm>
                <a:off x="3004" y="16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54" name="Text Box 86"/>
              <p:cNvSpPr txBox="1">
                <a:spLocks noChangeArrowheads="1"/>
              </p:cNvSpPr>
              <p:nvPr/>
            </p:nvSpPr>
            <p:spPr bwMode="auto">
              <a:xfrm>
                <a:off x="2918" y="2124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55" name="Text Box 87"/>
            <p:cNvSpPr txBox="1">
              <a:spLocks noChangeArrowheads="1"/>
            </p:cNvSpPr>
            <p:nvPr/>
          </p:nvSpPr>
          <p:spPr bwMode="auto">
            <a:xfrm>
              <a:off x="3071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8456" name="Rectangle 88"/>
          <p:cNvSpPr>
            <a:spLocks noChangeArrowheads="1"/>
          </p:cNvSpPr>
          <p:nvPr/>
        </p:nvSpPr>
        <p:spPr bwMode="auto">
          <a:xfrm>
            <a:off x="8153400" y="-762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5988050" y="2381250"/>
            <a:ext cx="509588" cy="457200"/>
            <a:chOff x="3772" y="1500"/>
            <a:chExt cx="321" cy="288"/>
          </a:xfrm>
        </p:grpSpPr>
        <p:sp>
          <p:nvSpPr>
            <p:cNvPr id="698458" name="Text Box 90"/>
            <p:cNvSpPr txBox="1">
              <a:spLocks noChangeArrowheads="1"/>
            </p:cNvSpPr>
            <p:nvPr/>
          </p:nvSpPr>
          <p:spPr bwMode="auto">
            <a:xfrm>
              <a:off x="3772" y="1500"/>
              <a:ext cx="3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+0</a:t>
              </a:r>
            </a:p>
          </p:txBody>
        </p:sp>
        <p:sp>
          <p:nvSpPr>
            <p:cNvPr id="698459" name="Line 91"/>
            <p:cNvSpPr>
              <a:spLocks noChangeShapeType="1"/>
            </p:cNvSpPr>
            <p:nvPr/>
          </p:nvSpPr>
          <p:spPr bwMode="auto">
            <a:xfrm>
              <a:off x="3840" y="1728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8460" name="Text Box 92"/>
          <p:cNvSpPr txBox="1">
            <a:spLocks noChangeArrowheads="1"/>
          </p:cNvSpPr>
          <p:nvPr/>
        </p:nvSpPr>
        <p:spPr bwMode="auto">
          <a:xfrm>
            <a:off x="381000" y="200025"/>
            <a:ext cx="8185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设机器数字长为 8 位（其中１位为符号位）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对于整数，当其分别代表无符号数、原码、补码和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反码时，对应的真值范围各为多少？</a:t>
            </a:r>
          </a:p>
        </p:txBody>
      </p:sp>
      <p:sp>
        <p:nvSpPr>
          <p:cNvPr id="698461" name="AutoShape 9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" name="日期占位符 9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0AB-46A4-4622-9D5C-B45F9974C09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96" name="页脚占位符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6" grpId="0" autoUpdateAnimBg="0"/>
      <p:bldP spid="698387" grpId="0" autoUpdateAnimBg="0"/>
      <p:bldP spid="698388" grpId="0" autoUpdateAnimBg="0"/>
      <p:bldP spid="698389" grpId="0" autoUpdateAnimBg="0"/>
      <p:bldP spid="698390" grpId="0" autoUpdateAnimBg="0"/>
      <p:bldP spid="698391" grpId="0" autoUpdateAnimBg="0"/>
      <p:bldP spid="698425" grpId="0" autoUpdateAnimBg="0"/>
      <p:bldP spid="698426" grpId="0" autoUpdateAnimBg="0"/>
      <p:bldP spid="698427" grpId="0" autoUpdateAnimBg="0"/>
      <p:bldP spid="698428" grpId="0" autoUpdateAnimBg="0"/>
      <p:bldP spid="6984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3600" y="4000500"/>
            <a:ext cx="4038600" cy="2811463"/>
            <a:chOff x="1344" y="2520"/>
            <a:chExt cx="2544" cy="1771"/>
          </a:xfrm>
        </p:grpSpPr>
        <p:sp>
          <p:nvSpPr>
            <p:cNvPr id="699395" name="AutoShape 3"/>
            <p:cNvSpPr>
              <a:spLocks noChangeArrowheads="1"/>
            </p:cNvSpPr>
            <p:nvPr/>
          </p:nvSpPr>
          <p:spPr bwMode="auto">
            <a:xfrm>
              <a:off x="1488" y="2520"/>
              <a:ext cx="1920" cy="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396" name="AutoShape 4"/>
            <p:cNvSpPr>
              <a:spLocks noChangeArrowheads="1"/>
            </p:cNvSpPr>
            <p:nvPr/>
          </p:nvSpPr>
          <p:spPr bwMode="auto">
            <a:xfrm>
              <a:off x="1344" y="3955"/>
              <a:ext cx="254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155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例6.12 </a:t>
            </a:r>
            <a:endParaRPr lang="zh-CN" altLang="en-US" sz="3600" baseline="-25000">
              <a:latin typeface="Times New Roman" pitchFamily="18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066800" y="8382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14563" y="258763"/>
            <a:ext cx="4948237" cy="579437"/>
            <a:chOff x="1395" y="163"/>
            <a:chExt cx="3117" cy="365"/>
          </a:xfrm>
        </p:grpSpPr>
        <p:sp>
          <p:nvSpPr>
            <p:cNvPr id="699400" name="Text Box 8"/>
            <p:cNvSpPr txBox="1">
              <a:spLocks noChangeArrowheads="1"/>
            </p:cNvSpPr>
            <p:nvPr/>
          </p:nvSpPr>
          <p:spPr bwMode="auto">
            <a:xfrm>
              <a:off x="1395" y="163"/>
              <a:ext cx="3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已知 [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       求[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99401" name="Line 9"/>
            <p:cNvSpPr>
              <a:spLocks noChangeShapeType="1"/>
            </p:cNvSpPr>
            <p:nvPr/>
          </p:nvSpPr>
          <p:spPr bwMode="auto">
            <a:xfrm>
              <a:off x="3334" y="391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50875" y="1476375"/>
            <a:ext cx="5216525" cy="519113"/>
            <a:chOff x="410" y="930"/>
            <a:chExt cx="3286" cy="327"/>
          </a:xfrm>
        </p:grpSpPr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410" y="930"/>
              <a:ext cx="32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&lt;Ⅰ&gt;      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2780" y="93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838450" y="2011363"/>
            <a:ext cx="2449513" cy="519112"/>
            <a:chOff x="1788" y="1267"/>
            <a:chExt cx="1543" cy="327"/>
          </a:xfrm>
        </p:grpSpPr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1788" y="1267"/>
              <a:ext cx="1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 i="1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0.</a:t>
              </a:r>
              <a:r>
                <a:rPr lang="zh-CN" altLang="en-US" sz="2800" i="1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2784" y="126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733675" y="2547938"/>
            <a:ext cx="2743200" cy="519112"/>
            <a:chOff x="1722" y="1605"/>
            <a:chExt cx="1728" cy="327"/>
          </a:xfrm>
        </p:grpSpPr>
        <p:sp>
          <p:nvSpPr>
            <p:cNvPr id="699409" name="Text Box 17"/>
            <p:cNvSpPr txBox="1">
              <a:spLocks noChangeArrowheads="1"/>
            </p:cNvSpPr>
            <p:nvPr/>
          </p:nvSpPr>
          <p:spPr bwMode="auto">
            <a:xfrm>
              <a:off x="1789" y="1605"/>
              <a:ext cx="16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=   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10" name="Text Box 18"/>
            <p:cNvSpPr txBox="1">
              <a:spLocks noChangeArrowheads="1"/>
            </p:cNvSpPr>
            <p:nvPr/>
          </p:nvSpPr>
          <p:spPr bwMode="auto">
            <a:xfrm>
              <a:off x="2928" y="160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>
              <a:off x="2173" y="179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2" name="Line 20"/>
            <p:cNvSpPr>
              <a:spLocks noChangeShapeType="1"/>
            </p:cNvSpPr>
            <p:nvPr/>
          </p:nvSpPr>
          <p:spPr bwMode="auto">
            <a:xfrm>
              <a:off x="1722" y="179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119313" y="3082925"/>
            <a:ext cx="3914775" cy="542925"/>
            <a:chOff x="1335" y="1942"/>
            <a:chExt cx="2466" cy="342"/>
          </a:xfrm>
        </p:grpSpPr>
        <p:sp>
          <p:nvSpPr>
            <p:cNvPr id="699414" name="Text Box 22"/>
            <p:cNvSpPr txBox="1">
              <a:spLocks noChangeArrowheads="1"/>
            </p:cNvSpPr>
            <p:nvPr/>
          </p:nvSpPr>
          <p:spPr bwMode="auto">
            <a:xfrm>
              <a:off x="1335" y="1957"/>
              <a:ext cx="2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1.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15" name="Line 23"/>
            <p:cNvSpPr>
              <a:spLocks noChangeShapeType="1"/>
            </p:cNvSpPr>
            <p:nvPr/>
          </p:nvSpPr>
          <p:spPr bwMode="auto">
            <a:xfrm>
              <a:off x="1479" y="2149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6" name="Text Box 24"/>
            <p:cNvSpPr txBox="1">
              <a:spLocks noChangeArrowheads="1"/>
            </p:cNvSpPr>
            <p:nvPr/>
          </p:nvSpPr>
          <p:spPr bwMode="auto">
            <a:xfrm>
              <a:off x="2784" y="194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17" name="Line 25"/>
            <p:cNvSpPr>
              <a:spLocks noChangeShapeType="1"/>
            </p:cNvSpPr>
            <p:nvPr/>
          </p:nvSpPr>
          <p:spPr bwMode="auto">
            <a:xfrm>
              <a:off x="2304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8" name="Line 26"/>
            <p:cNvSpPr>
              <a:spLocks noChangeShapeType="1"/>
            </p:cNvSpPr>
            <p:nvPr/>
          </p:nvSpPr>
          <p:spPr bwMode="auto">
            <a:xfrm>
              <a:off x="2544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9" name="Line 27"/>
            <p:cNvSpPr>
              <a:spLocks noChangeShapeType="1"/>
            </p:cNvSpPr>
            <p:nvPr/>
          </p:nvSpPr>
          <p:spPr bwMode="auto">
            <a:xfrm>
              <a:off x="3060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093788" y="3843338"/>
            <a:ext cx="4198937" cy="581025"/>
            <a:chOff x="689" y="2421"/>
            <a:chExt cx="2645" cy="366"/>
          </a:xfrm>
        </p:grpSpPr>
        <p:sp>
          <p:nvSpPr>
            <p:cNvPr id="699421" name="Text Box 29"/>
            <p:cNvSpPr txBox="1">
              <a:spLocks noChangeArrowheads="1"/>
            </p:cNvSpPr>
            <p:nvPr/>
          </p:nvSpPr>
          <p:spPr bwMode="auto">
            <a:xfrm>
              <a:off x="689" y="2460"/>
              <a:ext cx="26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&lt;Ⅱ&gt;     [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22" name="Text Box 30"/>
            <p:cNvSpPr txBox="1">
              <a:spLocks noChangeArrowheads="1"/>
            </p:cNvSpPr>
            <p:nvPr/>
          </p:nvSpPr>
          <p:spPr bwMode="auto">
            <a:xfrm>
              <a:off x="2784" y="242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286000" y="4440238"/>
            <a:ext cx="4446588" cy="595312"/>
            <a:chOff x="1440" y="2797"/>
            <a:chExt cx="2801" cy="375"/>
          </a:xfrm>
        </p:grpSpPr>
        <p:sp>
          <p:nvSpPr>
            <p:cNvPr id="699424" name="Text Box 32"/>
            <p:cNvSpPr txBox="1">
              <a:spLocks noChangeArrowheads="1"/>
            </p:cNvSpPr>
            <p:nvPr/>
          </p:nvSpPr>
          <p:spPr bwMode="auto">
            <a:xfrm>
              <a:off x="1440" y="2845"/>
              <a:ext cx="28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1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25" name="Text Box 33"/>
            <p:cNvSpPr txBox="1">
              <a:spLocks noChangeArrowheads="1"/>
            </p:cNvSpPr>
            <p:nvPr/>
          </p:nvSpPr>
          <p:spPr bwMode="auto">
            <a:xfrm>
              <a:off x="2784" y="279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26" name="Line 34"/>
            <p:cNvSpPr>
              <a:spLocks noChangeShapeType="1"/>
            </p:cNvSpPr>
            <p:nvPr/>
          </p:nvSpPr>
          <p:spPr bwMode="auto">
            <a:xfrm>
              <a:off x="2372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27" name="Line 35"/>
            <p:cNvSpPr>
              <a:spLocks noChangeShapeType="1"/>
            </p:cNvSpPr>
            <p:nvPr/>
          </p:nvSpPr>
          <p:spPr bwMode="auto">
            <a:xfrm>
              <a:off x="2599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28" name="Line 36"/>
            <p:cNvSpPr>
              <a:spLocks noChangeShapeType="1"/>
            </p:cNvSpPr>
            <p:nvPr/>
          </p:nvSpPr>
          <p:spPr bwMode="auto">
            <a:xfrm>
              <a:off x="3098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541588" y="5053013"/>
            <a:ext cx="4478337" cy="581025"/>
            <a:chOff x="1601" y="3183"/>
            <a:chExt cx="2821" cy="366"/>
          </a:xfrm>
        </p:grpSpPr>
        <p:sp>
          <p:nvSpPr>
            <p:cNvPr id="699430" name="Text Box 38"/>
            <p:cNvSpPr txBox="1">
              <a:spLocks noChangeArrowheads="1"/>
            </p:cNvSpPr>
            <p:nvPr/>
          </p:nvSpPr>
          <p:spPr bwMode="auto">
            <a:xfrm>
              <a:off x="1601" y="3222"/>
              <a:ext cx="28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  （0.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  <a:endParaRPr lang="en-US" altLang="zh-CN" sz="2800" baseline="30000">
                <a:latin typeface="Times New Roman" pitchFamily="18" charset="0"/>
              </a:endParaRPr>
            </a:p>
          </p:txBody>
        </p:sp>
        <p:sp>
          <p:nvSpPr>
            <p:cNvPr id="699431" name="Text Box 39"/>
            <p:cNvSpPr txBox="1">
              <a:spLocks noChangeArrowheads="1"/>
            </p:cNvSpPr>
            <p:nvPr/>
          </p:nvSpPr>
          <p:spPr bwMode="auto">
            <a:xfrm>
              <a:off x="3120" y="318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32" name="Line 40"/>
            <p:cNvSpPr>
              <a:spLocks noChangeShapeType="1"/>
            </p:cNvSpPr>
            <p:nvPr/>
          </p:nvSpPr>
          <p:spPr bwMode="auto">
            <a:xfrm>
              <a:off x="2735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3" name="Line 41"/>
            <p:cNvSpPr>
              <a:spLocks noChangeShapeType="1"/>
            </p:cNvSpPr>
            <p:nvPr/>
          </p:nvSpPr>
          <p:spPr bwMode="auto">
            <a:xfrm>
              <a:off x="2962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4" name="Line 42"/>
            <p:cNvSpPr>
              <a:spLocks noChangeShapeType="1"/>
            </p:cNvSpPr>
            <p:nvPr/>
          </p:nvSpPr>
          <p:spPr bwMode="auto">
            <a:xfrm>
              <a:off x="3461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5" name="Line 43"/>
            <p:cNvSpPr>
              <a:spLocks noChangeShapeType="1"/>
            </p:cNvSpPr>
            <p:nvPr/>
          </p:nvSpPr>
          <p:spPr bwMode="auto">
            <a:xfrm>
              <a:off x="2225" y="3405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2554288" y="5649913"/>
            <a:ext cx="4465637" cy="533400"/>
            <a:chOff x="1609" y="3559"/>
            <a:chExt cx="2813" cy="336"/>
          </a:xfrm>
        </p:grpSpPr>
        <p:sp>
          <p:nvSpPr>
            <p:cNvPr id="699437" name="Text Box 45"/>
            <p:cNvSpPr txBox="1">
              <a:spLocks noChangeArrowheads="1"/>
            </p:cNvSpPr>
            <p:nvPr/>
          </p:nvSpPr>
          <p:spPr bwMode="auto">
            <a:xfrm>
              <a:off x="1609" y="3568"/>
              <a:ext cx="28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38" name="Text Box 46"/>
            <p:cNvSpPr txBox="1">
              <a:spLocks noChangeArrowheads="1"/>
            </p:cNvSpPr>
            <p:nvPr/>
          </p:nvSpPr>
          <p:spPr bwMode="auto">
            <a:xfrm>
              <a:off x="2832" y="355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39" name="Line 47"/>
            <p:cNvSpPr>
              <a:spLocks noChangeShapeType="1"/>
            </p:cNvSpPr>
            <p:nvPr/>
          </p:nvSpPr>
          <p:spPr bwMode="auto">
            <a:xfrm>
              <a:off x="2372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0" name="Line 48"/>
            <p:cNvSpPr>
              <a:spLocks noChangeShapeType="1"/>
            </p:cNvSpPr>
            <p:nvPr/>
          </p:nvSpPr>
          <p:spPr bwMode="auto">
            <a:xfrm>
              <a:off x="2645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1" name="Line 49"/>
            <p:cNvSpPr>
              <a:spLocks noChangeShapeType="1"/>
            </p:cNvSpPr>
            <p:nvPr/>
          </p:nvSpPr>
          <p:spPr bwMode="auto">
            <a:xfrm>
              <a:off x="3126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2" name="Line 50"/>
            <p:cNvSpPr>
              <a:spLocks noChangeShapeType="1"/>
            </p:cNvSpPr>
            <p:nvPr/>
          </p:nvSpPr>
          <p:spPr bwMode="auto">
            <a:xfrm>
              <a:off x="1706" y="3751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119313" y="6189663"/>
            <a:ext cx="4035425" cy="581025"/>
            <a:chOff x="1335" y="3899"/>
            <a:chExt cx="2542" cy="366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1335" y="3938"/>
              <a:ext cx="2542" cy="327"/>
              <a:chOff x="1335" y="3938"/>
              <a:chExt cx="2542" cy="327"/>
            </a:xfrm>
          </p:grpSpPr>
          <p:sp>
            <p:nvSpPr>
              <p:cNvPr id="699445" name="Text Box 53"/>
              <p:cNvSpPr txBox="1">
                <a:spLocks noChangeArrowheads="1"/>
              </p:cNvSpPr>
              <p:nvPr/>
            </p:nvSpPr>
            <p:spPr bwMode="auto">
              <a:xfrm>
                <a:off x="1335" y="3938"/>
                <a:ext cx="25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Times New Roman" pitchFamily="18" charset="0"/>
                  </a:rPr>
                  <a:t>= 0.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baseline="-25000">
                    <a:latin typeface="Times New Roman" pitchFamily="18" charset="0"/>
                  </a:rPr>
                  <a:t>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+ 2</a:t>
                </a:r>
                <a:r>
                  <a:rPr lang="en-US" altLang="zh-CN" sz="2800" baseline="45000">
                    <a:latin typeface="Times New Roman" pitchFamily="18" charset="0"/>
                  </a:rPr>
                  <a:t>-</a:t>
                </a:r>
                <a:r>
                  <a:rPr lang="en-US" altLang="zh-CN" sz="2800" i="1" baseline="4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99446" name="Line 54"/>
              <p:cNvSpPr>
                <a:spLocks noChangeShapeType="1"/>
              </p:cNvSpPr>
              <p:nvPr/>
            </p:nvSpPr>
            <p:spPr bwMode="auto">
              <a:xfrm>
                <a:off x="1479" y="4130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7" name="Line 55"/>
              <p:cNvSpPr>
                <a:spLocks noChangeShapeType="1"/>
              </p:cNvSpPr>
              <p:nvPr/>
            </p:nvSpPr>
            <p:spPr bwMode="auto">
              <a:xfrm>
                <a:off x="2372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8" name="Line 56"/>
              <p:cNvSpPr>
                <a:spLocks noChangeShapeType="1"/>
              </p:cNvSpPr>
              <p:nvPr/>
            </p:nvSpPr>
            <p:spPr bwMode="auto">
              <a:xfrm>
                <a:off x="2608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9" name="Line 57"/>
              <p:cNvSpPr>
                <a:spLocks noChangeShapeType="1"/>
              </p:cNvSpPr>
              <p:nvPr/>
            </p:nvSpPr>
            <p:spPr bwMode="auto">
              <a:xfrm>
                <a:off x="3126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9450" name="Text Box 58"/>
            <p:cNvSpPr txBox="1">
              <a:spLocks noChangeArrowheads="1"/>
            </p:cNvSpPr>
            <p:nvPr/>
          </p:nvSpPr>
          <p:spPr bwMode="auto">
            <a:xfrm>
              <a:off x="2832" y="389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1931988" y="893763"/>
            <a:ext cx="3478212" cy="579437"/>
            <a:chOff x="1217" y="563"/>
            <a:chExt cx="2191" cy="365"/>
          </a:xfrm>
        </p:grpSpPr>
        <p:sp>
          <p:nvSpPr>
            <p:cNvPr id="699452" name="Text Box 60"/>
            <p:cNvSpPr txBox="1">
              <a:spLocks noChangeArrowheads="1"/>
            </p:cNvSpPr>
            <p:nvPr/>
          </p:nvSpPr>
          <p:spPr bwMode="auto">
            <a:xfrm>
              <a:off x="1217" y="563"/>
              <a:ext cx="21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 [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 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53" name="Text Box 61"/>
            <p:cNvSpPr txBox="1">
              <a:spLocks noChangeArrowheads="1"/>
            </p:cNvSpPr>
            <p:nvPr/>
          </p:nvSpPr>
          <p:spPr bwMode="auto">
            <a:xfrm>
              <a:off x="2880" y="57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9454" name="Rectangle 6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9455" name="Rectangle 63"/>
          <p:cNvSpPr>
            <a:spLocks noChangeArrowheads="1"/>
          </p:cNvSpPr>
          <p:nvPr/>
        </p:nvSpPr>
        <p:spPr bwMode="auto">
          <a:xfrm>
            <a:off x="1779588" y="2133600"/>
            <a:ext cx="5764212" cy="9144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779588" y="2057400"/>
            <a:ext cx="5656262" cy="1008063"/>
            <a:chOff x="1104" y="1333"/>
            <a:chExt cx="3563" cy="635"/>
          </a:xfrm>
        </p:grpSpPr>
        <p:sp>
          <p:nvSpPr>
            <p:cNvPr id="699457" name="Line 65"/>
            <p:cNvSpPr>
              <a:spLocks noChangeShapeType="1"/>
            </p:cNvSpPr>
            <p:nvPr/>
          </p:nvSpPr>
          <p:spPr bwMode="auto">
            <a:xfrm>
              <a:off x="1589" y="1850"/>
              <a:ext cx="7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104" y="1333"/>
              <a:ext cx="3563" cy="635"/>
              <a:chOff x="1104" y="1333"/>
              <a:chExt cx="3563" cy="635"/>
            </a:xfrm>
          </p:grpSpPr>
          <p:sp>
            <p:nvSpPr>
              <p:cNvPr id="699459" name="Text Box 67"/>
              <p:cNvSpPr txBox="1">
                <a:spLocks noChangeArrowheads="1"/>
              </p:cNvSpPr>
              <p:nvPr/>
            </p:nvSpPr>
            <p:spPr bwMode="auto"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每位取反，</a:t>
                </a:r>
              </a:p>
            </p:txBody>
          </p:sp>
          <p:sp>
            <p:nvSpPr>
              <p:cNvPr id="699460" name="Text Box 68"/>
              <p:cNvSpPr txBox="1">
                <a:spLocks noChangeArrowheads="1"/>
              </p:cNvSpPr>
              <p:nvPr/>
            </p:nvSpPr>
            <p:spPr bwMode="auto"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即得[  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699461" name="Text Box 69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连同符号位在内，</a:t>
                </a:r>
              </a:p>
            </p:txBody>
          </p:sp>
          <p:sp>
            <p:nvSpPr>
              <p:cNvPr id="699462" name="Text Box 70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末位加 1</a:t>
                </a:r>
              </a:p>
            </p:txBody>
          </p:sp>
        </p:grp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2154238" y="1582738"/>
            <a:ext cx="3886200" cy="2074862"/>
            <a:chOff x="1357" y="997"/>
            <a:chExt cx="2448" cy="1307"/>
          </a:xfrm>
        </p:grpSpPr>
        <p:sp>
          <p:nvSpPr>
            <p:cNvPr id="699464" name="AutoShape 72"/>
            <p:cNvSpPr>
              <a:spLocks noChangeArrowheads="1"/>
            </p:cNvSpPr>
            <p:nvPr/>
          </p:nvSpPr>
          <p:spPr bwMode="auto">
            <a:xfrm>
              <a:off x="1488" y="997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65" name="AutoShape 73"/>
            <p:cNvSpPr>
              <a:spLocks noChangeArrowheads="1"/>
            </p:cNvSpPr>
            <p:nvPr/>
          </p:nvSpPr>
          <p:spPr bwMode="auto">
            <a:xfrm>
              <a:off x="1357" y="1968"/>
              <a:ext cx="2448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9466" name="Rectangle 74"/>
          <p:cNvSpPr>
            <a:spLocks noChangeArrowheads="1"/>
          </p:cNvSpPr>
          <p:nvPr/>
        </p:nvSpPr>
        <p:spPr bwMode="auto">
          <a:xfrm>
            <a:off x="1828800" y="4495800"/>
            <a:ext cx="5764213" cy="17526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828800" y="4876800"/>
            <a:ext cx="5656263" cy="1008063"/>
            <a:chOff x="1104" y="3072"/>
            <a:chExt cx="3563" cy="635"/>
          </a:xfrm>
        </p:grpSpPr>
        <p:sp>
          <p:nvSpPr>
            <p:cNvPr id="699468" name="Line 76"/>
            <p:cNvSpPr>
              <a:spLocks noChangeShapeType="1"/>
            </p:cNvSpPr>
            <p:nvPr/>
          </p:nvSpPr>
          <p:spPr bwMode="auto">
            <a:xfrm>
              <a:off x="1589" y="3589"/>
              <a:ext cx="7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1104" y="3072"/>
              <a:ext cx="3563" cy="635"/>
              <a:chOff x="1104" y="1333"/>
              <a:chExt cx="3563" cy="635"/>
            </a:xfrm>
          </p:grpSpPr>
          <p:sp>
            <p:nvSpPr>
              <p:cNvPr id="699470" name="Text Box 78"/>
              <p:cNvSpPr txBox="1">
                <a:spLocks noChangeArrowheads="1"/>
              </p:cNvSpPr>
              <p:nvPr/>
            </p:nvSpPr>
            <p:spPr bwMode="auto"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每位取反，</a:t>
                </a:r>
              </a:p>
            </p:txBody>
          </p:sp>
          <p:sp>
            <p:nvSpPr>
              <p:cNvPr id="699471" name="Text Box 79"/>
              <p:cNvSpPr txBox="1">
                <a:spLocks noChangeArrowheads="1"/>
              </p:cNvSpPr>
              <p:nvPr/>
            </p:nvSpPr>
            <p:spPr bwMode="auto"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即得[  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699472" name="Text Box 80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连同符号位在内，</a:t>
                </a:r>
              </a:p>
            </p:txBody>
          </p:sp>
          <p:sp>
            <p:nvSpPr>
              <p:cNvPr id="699473" name="Text Box 81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末位加 1</a:t>
                </a:r>
              </a:p>
            </p:txBody>
          </p:sp>
        </p:grpSp>
      </p:grpSp>
      <p:sp>
        <p:nvSpPr>
          <p:cNvPr id="699474" name="AutoShape 8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" name="日期占位符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CD3-E43F-4E1F-A7ED-EC62C33FEC6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5" name="页脚占位符 8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84" name="灯片编号占位符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8" grpId="0" autoUpdateAnimBg="0"/>
      <p:bldP spid="699455" grpId="0" animBg="1" autoUpdateAnimBg="0"/>
      <p:bldP spid="6994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2935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5. 移码表示法</a:t>
            </a: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1660525" y="914400"/>
            <a:ext cx="554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补码表示很难直接判断其真值大小</a:t>
            </a:r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1050925" y="1447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1676400" y="144780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十进制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0" y="2012950"/>
            <a:ext cx="1346200" cy="2163763"/>
            <a:chOff x="1104" y="1268"/>
            <a:chExt cx="848" cy="1363"/>
          </a:xfrm>
        </p:grpSpPr>
        <p:sp>
          <p:nvSpPr>
            <p:cNvPr id="700423" name="Text Box 7"/>
            <p:cNvSpPr txBox="1">
              <a:spLocks noChangeArrowheads="1"/>
            </p:cNvSpPr>
            <p:nvPr/>
          </p:nvSpPr>
          <p:spPr bwMode="auto">
            <a:xfrm>
              <a:off x="1104" y="1268"/>
              <a:ext cx="8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+21</a:t>
              </a:r>
            </a:p>
          </p:txBody>
        </p:sp>
        <p:sp>
          <p:nvSpPr>
            <p:cNvPr id="700424" name="Text Box 8"/>
            <p:cNvSpPr txBox="1">
              <a:spLocks noChangeArrowheads="1"/>
            </p:cNvSpPr>
            <p:nvPr/>
          </p:nvSpPr>
          <p:spPr bwMode="auto">
            <a:xfrm>
              <a:off x="1114" y="1619"/>
              <a:ext cx="8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700425" name="Text Box 9"/>
            <p:cNvSpPr txBox="1">
              <a:spLocks noChangeArrowheads="1"/>
            </p:cNvSpPr>
            <p:nvPr/>
          </p:nvSpPr>
          <p:spPr bwMode="auto">
            <a:xfrm>
              <a:off x="1114" y="1955"/>
              <a:ext cx="8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9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+31</a:t>
              </a:r>
            </a:p>
          </p:txBody>
        </p:sp>
        <p:sp>
          <p:nvSpPr>
            <p:cNvPr id="700426" name="Text Box 10"/>
            <p:cNvSpPr txBox="1">
              <a:spLocks noChangeArrowheads="1"/>
            </p:cNvSpPr>
            <p:nvPr/>
          </p:nvSpPr>
          <p:spPr bwMode="auto">
            <a:xfrm>
              <a:off x="1114" y="2304"/>
              <a:ext cx="8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>
                  <a:latin typeface="Times New Roman" pitchFamily="18" charset="0"/>
                </a:rPr>
                <a:t>31</a:t>
              </a:r>
            </a:p>
          </p:txBody>
        </p:sp>
      </p:grpSp>
      <p:sp>
        <p:nvSpPr>
          <p:cNvPr id="700427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115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+ 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3200" baseline="40000">
                <a:solidFill>
                  <a:schemeClr val="folHlink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1981200" y="4572000"/>
            <a:ext cx="272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+10101 + 100000</a:t>
            </a:r>
          </a:p>
        </p:txBody>
      </p:sp>
      <p:sp>
        <p:nvSpPr>
          <p:cNvPr id="700429" name="Text Box 13"/>
          <p:cNvSpPr txBox="1">
            <a:spLocks noChangeArrowheads="1"/>
          </p:cNvSpPr>
          <p:nvPr/>
        </p:nvSpPr>
        <p:spPr bwMode="auto">
          <a:xfrm>
            <a:off x="1993900" y="5648325"/>
            <a:ext cx="272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+11111 + 100000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085975" y="5110163"/>
            <a:ext cx="2638425" cy="519112"/>
            <a:chOff x="1314" y="3225"/>
            <a:chExt cx="1662" cy="327"/>
          </a:xfrm>
        </p:grpSpPr>
        <p:sp>
          <p:nvSpPr>
            <p:cNvPr id="700431" name="Text Box 15"/>
            <p:cNvSpPr txBox="1">
              <a:spLocks noChangeArrowheads="1"/>
            </p:cNvSpPr>
            <p:nvPr/>
          </p:nvSpPr>
          <p:spPr bwMode="auto">
            <a:xfrm>
              <a:off x="1388" y="3225"/>
              <a:ext cx="15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10101 + 100000</a:t>
              </a:r>
            </a:p>
          </p:txBody>
        </p:sp>
        <p:sp>
          <p:nvSpPr>
            <p:cNvPr id="700432" name="Line 16"/>
            <p:cNvSpPr>
              <a:spLocks noChangeShapeType="1"/>
            </p:cNvSpPr>
            <p:nvPr/>
          </p:nvSpPr>
          <p:spPr bwMode="auto">
            <a:xfrm>
              <a:off x="1314" y="3408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92325" y="6186488"/>
            <a:ext cx="2632075" cy="519112"/>
            <a:chOff x="1318" y="3897"/>
            <a:chExt cx="1658" cy="327"/>
          </a:xfrm>
        </p:grpSpPr>
        <p:sp>
          <p:nvSpPr>
            <p:cNvPr id="700434" name="Text Box 18"/>
            <p:cNvSpPr txBox="1">
              <a:spLocks noChangeArrowheads="1"/>
            </p:cNvSpPr>
            <p:nvPr/>
          </p:nvSpPr>
          <p:spPr bwMode="auto">
            <a:xfrm>
              <a:off x="1388" y="3897"/>
              <a:ext cx="15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11111 + 100000</a:t>
              </a:r>
            </a:p>
          </p:txBody>
        </p:sp>
        <p:sp>
          <p:nvSpPr>
            <p:cNvPr id="700435" name="Line 19"/>
            <p:cNvSpPr>
              <a:spLocks noChangeShapeType="1"/>
            </p:cNvSpPr>
            <p:nvPr/>
          </p:nvSpPr>
          <p:spPr bwMode="auto">
            <a:xfrm>
              <a:off x="1318" y="4080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788275" y="2133600"/>
            <a:ext cx="854075" cy="762000"/>
            <a:chOff x="4906" y="1344"/>
            <a:chExt cx="538" cy="480"/>
          </a:xfrm>
        </p:grpSpPr>
        <p:sp>
          <p:nvSpPr>
            <p:cNvPr id="700437" name="AutoShape 21"/>
            <p:cNvSpPr>
              <a:spLocks noChangeArrowheads="1"/>
            </p:cNvSpPr>
            <p:nvPr/>
          </p:nvSpPr>
          <p:spPr bwMode="auto">
            <a:xfrm rot="16200000">
              <a:off x="4786" y="1464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38" name="Text Box 22"/>
            <p:cNvSpPr txBox="1">
              <a:spLocks noChangeArrowheads="1"/>
            </p:cNvSpPr>
            <p:nvPr/>
          </p:nvSpPr>
          <p:spPr bwMode="auto">
            <a:xfrm>
              <a:off x="5136" y="153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788275" y="3352800"/>
            <a:ext cx="838200" cy="762000"/>
            <a:chOff x="4906" y="2112"/>
            <a:chExt cx="528" cy="480"/>
          </a:xfrm>
        </p:grpSpPr>
        <p:sp>
          <p:nvSpPr>
            <p:cNvPr id="700440" name="AutoShape 24"/>
            <p:cNvSpPr>
              <a:spLocks noChangeArrowheads="1"/>
            </p:cNvSpPr>
            <p:nvPr/>
          </p:nvSpPr>
          <p:spPr bwMode="auto">
            <a:xfrm rot="16200000">
              <a:off x="4786" y="2232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41" name="Text Box 25"/>
            <p:cNvSpPr txBox="1">
              <a:spLocks noChangeArrowheads="1"/>
            </p:cNvSpPr>
            <p:nvPr/>
          </p:nvSpPr>
          <p:spPr bwMode="auto">
            <a:xfrm>
              <a:off x="5126" y="230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</p:grpSp>
      <p:sp>
        <p:nvSpPr>
          <p:cNvPr id="700442" name="Text Box 26"/>
          <p:cNvSpPr txBox="1">
            <a:spLocks noChangeArrowheads="1"/>
          </p:cNvSpPr>
          <p:nvPr/>
        </p:nvSpPr>
        <p:spPr bwMode="auto">
          <a:xfrm>
            <a:off x="8399463" y="203358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00443" name="Text Box 27"/>
          <p:cNvSpPr txBox="1">
            <a:spLocks noChangeArrowheads="1"/>
          </p:cNvSpPr>
          <p:nvPr/>
        </p:nvSpPr>
        <p:spPr bwMode="auto">
          <a:xfrm>
            <a:off x="8399463" y="32067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172200" y="4572000"/>
            <a:ext cx="946150" cy="914400"/>
            <a:chOff x="3888" y="2832"/>
            <a:chExt cx="596" cy="576"/>
          </a:xfrm>
        </p:grpSpPr>
        <p:sp>
          <p:nvSpPr>
            <p:cNvPr id="700445" name="AutoShape 29"/>
            <p:cNvSpPr>
              <a:spLocks noChangeArrowheads="1"/>
            </p:cNvSpPr>
            <p:nvPr/>
          </p:nvSpPr>
          <p:spPr bwMode="auto">
            <a:xfrm rot="5400000">
              <a:off x="3792" y="3072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46" name="Text Box 30"/>
            <p:cNvSpPr txBox="1">
              <a:spLocks noChangeArrowheads="1"/>
            </p:cNvSpPr>
            <p:nvPr/>
          </p:nvSpPr>
          <p:spPr bwMode="auto">
            <a:xfrm>
              <a:off x="4176" y="28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172200" y="5715000"/>
            <a:ext cx="946150" cy="838200"/>
            <a:chOff x="3888" y="3552"/>
            <a:chExt cx="596" cy="528"/>
          </a:xfrm>
        </p:grpSpPr>
        <p:sp>
          <p:nvSpPr>
            <p:cNvPr id="700448" name="Text Box 32"/>
            <p:cNvSpPr txBox="1">
              <a:spLocks noChangeArrowheads="1"/>
            </p:cNvSpPr>
            <p:nvPr/>
          </p:nvSpPr>
          <p:spPr bwMode="auto">
            <a:xfrm>
              <a:off x="4176" y="35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  <p:sp>
          <p:nvSpPr>
            <p:cNvPr id="700449" name="AutoShape 33"/>
            <p:cNvSpPr>
              <a:spLocks noChangeArrowheads="1"/>
            </p:cNvSpPr>
            <p:nvPr/>
          </p:nvSpPr>
          <p:spPr bwMode="auto">
            <a:xfrm rot="5400000">
              <a:off x="3792" y="3744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0450" name="Text Box 34"/>
          <p:cNvSpPr txBox="1">
            <a:spLocks noChangeArrowheads="1"/>
          </p:cNvSpPr>
          <p:nvPr/>
        </p:nvSpPr>
        <p:spPr bwMode="auto">
          <a:xfrm>
            <a:off x="7070725" y="482123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正确</a:t>
            </a:r>
          </a:p>
        </p:txBody>
      </p:sp>
      <p:sp>
        <p:nvSpPr>
          <p:cNvPr id="700451" name="Text Box 35"/>
          <p:cNvSpPr txBox="1">
            <a:spLocks noChangeArrowheads="1"/>
          </p:cNvSpPr>
          <p:nvPr/>
        </p:nvSpPr>
        <p:spPr bwMode="auto">
          <a:xfrm>
            <a:off x="7086600" y="5943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正确</a:t>
            </a:r>
          </a:p>
        </p:txBody>
      </p:sp>
      <p:sp>
        <p:nvSpPr>
          <p:cNvPr id="700452" name="Text Box 36"/>
          <p:cNvSpPr txBox="1">
            <a:spLocks noChangeArrowheads="1"/>
          </p:cNvSpPr>
          <p:nvPr/>
        </p:nvSpPr>
        <p:spPr bwMode="auto">
          <a:xfrm>
            <a:off x="6477000" y="201295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0,10101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3" name="Text Box 37"/>
          <p:cNvSpPr txBox="1">
            <a:spLocks noChangeArrowheads="1"/>
          </p:cNvSpPr>
          <p:nvPr/>
        </p:nvSpPr>
        <p:spPr bwMode="auto">
          <a:xfrm>
            <a:off x="6477000" y="2570163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1,01011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4" name="Text Box 38"/>
          <p:cNvSpPr txBox="1">
            <a:spLocks noChangeArrowheads="1"/>
          </p:cNvSpPr>
          <p:nvPr/>
        </p:nvSpPr>
        <p:spPr bwMode="auto">
          <a:xfrm>
            <a:off x="6477000" y="3103563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0,11111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5" name="Text Box 39"/>
          <p:cNvSpPr txBox="1">
            <a:spLocks noChangeArrowheads="1"/>
          </p:cNvSpPr>
          <p:nvPr/>
        </p:nvSpPr>
        <p:spPr bwMode="auto">
          <a:xfrm>
            <a:off x="6477000" y="365760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1,00001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6" name="Text Box 40"/>
          <p:cNvSpPr txBox="1">
            <a:spLocks noChangeArrowheads="1"/>
          </p:cNvSpPr>
          <p:nvPr/>
        </p:nvSpPr>
        <p:spPr bwMode="auto">
          <a:xfrm>
            <a:off x="4114800" y="2012950"/>
            <a:ext cx="127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+10101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7" name="Text Box 41"/>
          <p:cNvSpPr txBox="1">
            <a:spLocks noChangeArrowheads="1"/>
          </p:cNvSpPr>
          <p:nvPr/>
        </p:nvSpPr>
        <p:spPr bwMode="auto">
          <a:xfrm>
            <a:off x="4114800" y="2570163"/>
            <a:ext cx="127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10101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8" name="Text Box 42"/>
          <p:cNvSpPr txBox="1">
            <a:spLocks noChangeArrowheads="1"/>
          </p:cNvSpPr>
          <p:nvPr/>
        </p:nvSpPr>
        <p:spPr bwMode="auto">
          <a:xfrm>
            <a:off x="4114800" y="3103563"/>
            <a:ext cx="127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+11111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9" name="Text Box 43"/>
          <p:cNvSpPr txBox="1">
            <a:spLocks noChangeArrowheads="1"/>
          </p:cNvSpPr>
          <p:nvPr/>
        </p:nvSpPr>
        <p:spPr bwMode="auto">
          <a:xfrm>
            <a:off x="4114800" y="3657600"/>
            <a:ext cx="127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11111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60" name="Text Box 44"/>
          <p:cNvSpPr txBox="1">
            <a:spLocks noChangeArrowheads="1"/>
          </p:cNvSpPr>
          <p:nvPr/>
        </p:nvSpPr>
        <p:spPr bwMode="auto">
          <a:xfrm>
            <a:off x="4648200" y="4572000"/>
            <a:ext cx="154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110101</a:t>
            </a:r>
          </a:p>
        </p:txBody>
      </p:sp>
      <p:sp>
        <p:nvSpPr>
          <p:cNvPr id="700461" name="Text Box 45"/>
          <p:cNvSpPr txBox="1">
            <a:spLocks noChangeArrowheads="1"/>
          </p:cNvSpPr>
          <p:nvPr/>
        </p:nvSpPr>
        <p:spPr bwMode="auto">
          <a:xfrm>
            <a:off x="4648200" y="5110163"/>
            <a:ext cx="154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001011</a:t>
            </a:r>
          </a:p>
        </p:txBody>
      </p:sp>
      <p:sp>
        <p:nvSpPr>
          <p:cNvPr id="700462" name="Text Box 46"/>
          <p:cNvSpPr txBox="1">
            <a:spLocks noChangeArrowheads="1"/>
          </p:cNvSpPr>
          <p:nvPr/>
        </p:nvSpPr>
        <p:spPr bwMode="auto">
          <a:xfrm>
            <a:off x="4648200" y="5648325"/>
            <a:ext cx="154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111111</a:t>
            </a:r>
          </a:p>
        </p:txBody>
      </p:sp>
      <p:sp>
        <p:nvSpPr>
          <p:cNvPr id="700463" name="Text Box 47"/>
          <p:cNvSpPr txBox="1">
            <a:spLocks noChangeArrowheads="1"/>
          </p:cNvSpPr>
          <p:nvPr/>
        </p:nvSpPr>
        <p:spPr bwMode="auto">
          <a:xfrm>
            <a:off x="4648200" y="6186488"/>
            <a:ext cx="154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000001</a:t>
            </a:r>
          </a:p>
        </p:txBody>
      </p:sp>
      <p:sp>
        <p:nvSpPr>
          <p:cNvPr id="700464" name="Text Box 48"/>
          <p:cNvSpPr txBox="1">
            <a:spLocks noChangeArrowheads="1"/>
          </p:cNvSpPr>
          <p:nvPr/>
        </p:nvSpPr>
        <p:spPr bwMode="auto">
          <a:xfrm>
            <a:off x="4114800" y="14478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二进制</a:t>
            </a:r>
          </a:p>
        </p:txBody>
      </p:sp>
      <p:sp>
        <p:nvSpPr>
          <p:cNvPr id="700465" name="Text Box 49"/>
          <p:cNvSpPr txBox="1">
            <a:spLocks noChangeArrowheads="1"/>
          </p:cNvSpPr>
          <p:nvPr/>
        </p:nvSpPr>
        <p:spPr bwMode="auto">
          <a:xfrm>
            <a:off x="6705600" y="1447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</a:t>
            </a:r>
          </a:p>
        </p:txBody>
      </p:sp>
      <p:sp>
        <p:nvSpPr>
          <p:cNvPr id="52" name="日期占位符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97DA-0F68-43EE-AB88-A48497D2024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4" name="页脚占位符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0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autoUpdateAnimBg="0"/>
      <p:bldP spid="700420" grpId="0" autoUpdateAnimBg="0"/>
      <p:bldP spid="700421" grpId="0" autoUpdateAnimBg="0"/>
      <p:bldP spid="700427" grpId="0" autoUpdateAnimBg="0"/>
      <p:bldP spid="700428" grpId="0" autoUpdateAnimBg="0"/>
      <p:bldP spid="700429" grpId="0" autoUpdateAnimBg="0"/>
      <p:bldP spid="700442" grpId="0" autoUpdateAnimBg="0"/>
      <p:bldP spid="700443" grpId="0" autoUpdateAnimBg="0"/>
      <p:bldP spid="700450" grpId="0" autoUpdateAnimBg="0"/>
      <p:bldP spid="700451" grpId="0" autoUpdateAnimBg="0"/>
      <p:bldP spid="700452" grpId="0" autoUpdateAnimBg="0"/>
      <p:bldP spid="700453" grpId="0" autoUpdateAnimBg="0"/>
      <p:bldP spid="700454" grpId="0" autoUpdateAnimBg="0"/>
      <p:bldP spid="700455" grpId="0" autoUpdateAnimBg="0"/>
      <p:bldP spid="700456" grpId="0" autoUpdateAnimBg="0"/>
      <p:bldP spid="700457" grpId="0" autoUpdateAnimBg="0"/>
      <p:bldP spid="700458" grpId="0" autoUpdateAnimBg="0"/>
      <p:bldP spid="700459" grpId="0" autoUpdateAnimBg="0"/>
      <p:bldP spid="700460" grpId="0" autoUpdateAnimBg="0"/>
      <p:bldP spid="700461" grpId="0" autoUpdateAnimBg="0"/>
      <p:bldP spid="700462" grpId="0" autoUpdateAnimBg="0"/>
      <p:bldP spid="700463" grpId="0" autoUpdateAnimBg="0"/>
      <p:bldP spid="700464" grpId="0" autoUpdateAnimBg="0"/>
      <p:bldP spid="7004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移码定义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1508125" y="1571625"/>
            <a:ext cx="557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为真值，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整数的位数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270125" y="21590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移码在数轴上的表示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2075" y="2667000"/>
            <a:ext cx="4756150" cy="1730375"/>
            <a:chOff x="1658" y="1680"/>
            <a:chExt cx="2996" cy="1090"/>
          </a:xfrm>
        </p:grpSpPr>
        <p:sp>
          <p:nvSpPr>
            <p:cNvPr id="701446" name="Line 6"/>
            <p:cNvSpPr>
              <a:spLocks noChangeShapeType="1"/>
            </p:cNvSpPr>
            <p:nvPr/>
          </p:nvSpPr>
          <p:spPr bwMode="auto">
            <a:xfrm>
              <a:off x="2107" y="1968"/>
              <a:ext cx="19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7" name="Line 7"/>
            <p:cNvSpPr>
              <a:spLocks noChangeShapeType="1"/>
            </p:cNvSpPr>
            <p:nvPr/>
          </p:nvSpPr>
          <p:spPr bwMode="auto">
            <a:xfrm>
              <a:off x="1658" y="2448"/>
              <a:ext cx="20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8" name="Freeform 8"/>
            <p:cNvSpPr>
              <a:spLocks/>
            </p:cNvSpPr>
            <p:nvPr/>
          </p:nvSpPr>
          <p:spPr bwMode="auto">
            <a:xfrm>
              <a:off x="1985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9" name="Freeform 9"/>
            <p:cNvSpPr>
              <a:spLocks/>
            </p:cNvSpPr>
            <p:nvPr/>
          </p:nvSpPr>
          <p:spPr bwMode="auto">
            <a:xfrm>
              <a:off x="2657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50" name="Freeform 10"/>
            <p:cNvSpPr>
              <a:spLocks/>
            </p:cNvSpPr>
            <p:nvPr/>
          </p:nvSpPr>
          <p:spPr bwMode="auto">
            <a:xfrm>
              <a:off x="3338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51" name="Text Box 11"/>
            <p:cNvSpPr txBox="1">
              <a:spLocks noChangeArrowheads="1"/>
            </p:cNvSpPr>
            <p:nvPr/>
          </p:nvSpPr>
          <p:spPr bwMode="auto">
            <a:xfrm>
              <a:off x="4106" y="187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移码</a:t>
              </a:r>
            </a:p>
          </p:txBody>
        </p:sp>
        <p:sp>
          <p:nvSpPr>
            <p:cNvPr id="701452" name="Text Box 12"/>
            <p:cNvSpPr txBox="1">
              <a:spLocks noChangeArrowheads="1"/>
            </p:cNvSpPr>
            <p:nvPr/>
          </p:nvSpPr>
          <p:spPr bwMode="auto">
            <a:xfrm>
              <a:off x="3616" y="1680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 baseline="40000">
                  <a:latin typeface="Times New Roman" pitchFamily="18" charset="0"/>
                </a:rPr>
                <a:t>+1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1453" name="Text Box 13"/>
            <p:cNvSpPr txBox="1">
              <a:spLocks noChangeArrowheads="1"/>
            </p:cNvSpPr>
            <p:nvPr/>
          </p:nvSpPr>
          <p:spPr bwMode="auto">
            <a:xfrm>
              <a:off x="3103" y="168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1454" name="Text Box 14"/>
            <p:cNvSpPr txBox="1">
              <a:spLocks noChangeArrowheads="1"/>
            </p:cNvSpPr>
            <p:nvPr/>
          </p:nvSpPr>
          <p:spPr bwMode="auto">
            <a:xfrm>
              <a:off x="3135" y="2482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2400" baseline="30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1455" name="Text Box 15"/>
            <p:cNvSpPr txBox="1">
              <a:spLocks noChangeArrowheads="1"/>
            </p:cNvSpPr>
            <p:nvPr/>
          </p:nvSpPr>
          <p:spPr bwMode="auto">
            <a:xfrm>
              <a:off x="1850" y="2482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1456" name="Text Box 16"/>
            <p:cNvSpPr txBox="1">
              <a:spLocks noChangeArrowheads="1"/>
            </p:cNvSpPr>
            <p:nvPr/>
          </p:nvSpPr>
          <p:spPr bwMode="auto">
            <a:xfrm>
              <a:off x="2560" y="248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1457" name="Text Box 17"/>
            <p:cNvSpPr txBox="1">
              <a:spLocks noChangeArrowheads="1"/>
            </p:cNvSpPr>
            <p:nvPr/>
          </p:nvSpPr>
          <p:spPr bwMode="auto">
            <a:xfrm>
              <a:off x="2426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1458" name="Text Box 18"/>
            <p:cNvSpPr txBox="1">
              <a:spLocks noChangeArrowheads="1"/>
            </p:cNvSpPr>
            <p:nvPr/>
          </p:nvSpPr>
          <p:spPr bwMode="auto">
            <a:xfrm>
              <a:off x="3674" y="2342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真值</a:t>
              </a:r>
            </a:p>
          </p:txBody>
        </p:sp>
      </p:grpSp>
      <p:sp>
        <p:nvSpPr>
          <p:cNvPr id="701459" name="Text Box 19"/>
          <p:cNvSpPr txBox="1">
            <a:spLocks noChangeArrowheads="1"/>
          </p:cNvSpPr>
          <p:nvPr/>
        </p:nvSpPr>
        <p:spPr bwMode="auto">
          <a:xfrm>
            <a:off x="990600" y="435292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701460" name="Text Box 20"/>
          <p:cNvSpPr txBox="1">
            <a:spLocks noChangeArrowheads="1"/>
          </p:cNvSpPr>
          <p:nvPr/>
        </p:nvSpPr>
        <p:spPr bwMode="auto">
          <a:xfrm>
            <a:off x="2025650" y="4343400"/>
            <a:ext cx="452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10100</a:t>
            </a:r>
          </a:p>
        </p:txBody>
      </p:sp>
      <p:sp>
        <p:nvSpPr>
          <p:cNvPr id="701461" name="Text Box 21"/>
          <p:cNvSpPr txBox="1">
            <a:spLocks noChangeArrowheads="1"/>
          </p:cNvSpPr>
          <p:nvPr/>
        </p:nvSpPr>
        <p:spPr bwMode="auto">
          <a:xfrm>
            <a:off x="1524000" y="4906963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28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 + 10100</a:t>
            </a:r>
          </a:p>
        </p:txBody>
      </p:sp>
      <p:sp>
        <p:nvSpPr>
          <p:cNvPr id="701462" name="Text Box 22"/>
          <p:cNvSpPr txBox="1">
            <a:spLocks noChangeArrowheads="1"/>
          </p:cNvSpPr>
          <p:nvPr/>
        </p:nvSpPr>
        <p:spPr bwMode="auto">
          <a:xfrm>
            <a:off x="6553200" y="5273675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01463" name="Text Box 23"/>
          <p:cNvSpPr txBox="1">
            <a:spLocks noChangeArrowheads="1"/>
          </p:cNvSpPr>
          <p:nvPr/>
        </p:nvSpPr>
        <p:spPr bwMode="auto">
          <a:xfrm>
            <a:off x="2022475" y="5486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10100</a:t>
            </a:r>
          </a:p>
        </p:txBody>
      </p:sp>
      <p:sp>
        <p:nvSpPr>
          <p:cNvPr id="701464" name="Text Box 24"/>
          <p:cNvSpPr txBox="1">
            <a:spLocks noChangeArrowheads="1"/>
          </p:cNvSpPr>
          <p:nvPr/>
        </p:nvSpPr>
        <p:spPr bwMode="auto">
          <a:xfrm>
            <a:off x="1524000" y="603091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28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10100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431925" y="914400"/>
            <a:ext cx="5172075" cy="579438"/>
            <a:chOff x="902" y="576"/>
            <a:chExt cx="3258" cy="365"/>
          </a:xfrm>
        </p:grpSpPr>
        <p:sp>
          <p:nvSpPr>
            <p:cNvPr id="701466" name="Text Box 26"/>
            <p:cNvSpPr txBox="1">
              <a:spLocks noChangeArrowheads="1"/>
            </p:cNvSpPr>
            <p:nvPr/>
          </p:nvSpPr>
          <p:spPr bwMode="auto">
            <a:xfrm>
              <a:off x="902" y="576"/>
              <a:ext cx="3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移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+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（2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 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701467" name="Line 27"/>
            <p:cNvSpPr>
              <a:spLocks noChangeShapeType="1"/>
            </p:cNvSpPr>
            <p:nvPr/>
          </p:nvSpPr>
          <p:spPr bwMode="auto">
            <a:xfrm>
              <a:off x="3504" y="7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1468" name="Text Box 28"/>
          <p:cNvSpPr txBox="1">
            <a:spLocks noChangeArrowheads="1"/>
          </p:cNvSpPr>
          <p:nvPr/>
        </p:nvSpPr>
        <p:spPr bwMode="auto">
          <a:xfrm>
            <a:off x="4235450" y="49069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1,10100</a:t>
            </a:r>
          </a:p>
        </p:txBody>
      </p:sp>
      <p:sp>
        <p:nvSpPr>
          <p:cNvPr id="701469" name="Text Box 29"/>
          <p:cNvSpPr txBox="1">
            <a:spLocks noChangeArrowheads="1"/>
          </p:cNvSpPr>
          <p:nvPr/>
        </p:nvSpPr>
        <p:spPr bwMode="auto">
          <a:xfrm>
            <a:off x="4235450" y="603091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0,01100</a:t>
            </a:r>
          </a:p>
        </p:txBody>
      </p:sp>
      <p:sp>
        <p:nvSpPr>
          <p:cNvPr id="701470" name="Freeform 30"/>
          <p:cNvSpPr>
            <a:spLocks/>
          </p:cNvSpPr>
          <p:nvPr/>
        </p:nvSpPr>
        <p:spPr bwMode="auto">
          <a:xfrm>
            <a:off x="4806950" y="5360988"/>
            <a:ext cx="1746250" cy="430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152" y="240"/>
              </a:cxn>
            </a:cxnLst>
            <a:rect l="0" t="0" r="r" b="b"/>
            <a:pathLst>
              <a:path w="1152" h="240">
                <a:moveTo>
                  <a:pt x="0" y="0"/>
                </a:moveTo>
                <a:lnTo>
                  <a:pt x="0" y="240"/>
                </a:lnTo>
                <a:lnTo>
                  <a:pt x="1152" y="2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71" name="Freeform 31"/>
          <p:cNvSpPr>
            <a:spLocks/>
          </p:cNvSpPr>
          <p:nvPr/>
        </p:nvSpPr>
        <p:spPr bwMode="auto">
          <a:xfrm>
            <a:off x="4840288" y="6224588"/>
            <a:ext cx="2819400" cy="533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336"/>
              </a:cxn>
              <a:cxn ang="0">
                <a:pos x="1776" y="336"/>
              </a:cxn>
              <a:cxn ang="0">
                <a:pos x="1776" y="0"/>
              </a:cxn>
            </a:cxnLst>
            <a:rect l="0" t="0" r="r" b="b"/>
            <a:pathLst>
              <a:path w="1776" h="336">
                <a:moveTo>
                  <a:pt x="0" y="192"/>
                </a:moveTo>
                <a:lnTo>
                  <a:pt x="0" y="336"/>
                </a:lnTo>
                <a:lnTo>
                  <a:pt x="1776" y="336"/>
                </a:lnTo>
                <a:lnTo>
                  <a:pt x="17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98CC-279A-4F30-BAB4-320B3BDE73EF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utoUpdateAnimBg="0"/>
      <p:bldP spid="701444" grpId="0" autoUpdateAnimBg="0"/>
      <p:bldP spid="701459" grpId="0" autoUpdateAnimBg="0"/>
      <p:bldP spid="701460" grpId="0" autoUpdateAnimBg="0"/>
      <p:bldP spid="701461" grpId="0" autoUpdateAnimBg="0"/>
      <p:bldP spid="701462" grpId="0" autoUpdateAnimBg="0"/>
      <p:bldP spid="701463" grpId="0" autoUpdateAnimBg="0"/>
      <p:bldP spid="701464" grpId="0" autoUpdateAnimBg="0"/>
      <p:bldP spid="701468" grpId="0" autoUpdateAnimBg="0"/>
      <p:bldP spid="701469" grpId="0" autoUpdateAnimBg="0"/>
      <p:bldP spid="701470" grpId="0" animBg="1"/>
      <p:bldP spid="7014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517525" y="501650"/>
            <a:ext cx="5121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移码和补码的比较</a:t>
            </a: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1143000" y="1466850"/>
            <a:ext cx="3595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设     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+1100100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1752600" y="2133600"/>
            <a:ext cx="3529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32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7</a:t>
            </a:r>
            <a:r>
              <a:rPr lang="zh-CN" altLang="en-US" sz="3200">
                <a:latin typeface="Times New Roman" pitchFamily="18" charset="0"/>
              </a:rPr>
              <a:t> + 1100100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1752600" y="2895600"/>
            <a:ext cx="3062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= 0,1100100</a:t>
            </a:r>
          </a:p>
        </p:txBody>
      </p:sp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1143000" y="3744913"/>
            <a:ext cx="3567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设     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>
                <a:latin typeface="Times New Roman" pitchFamily="18" charset="0"/>
              </a:rPr>
              <a:t>1100100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1752600" y="4411663"/>
            <a:ext cx="3500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32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7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3200">
                <a:latin typeface="Times New Roman" pitchFamily="18" charset="0"/>
              </a:rPr>
              <a:t> 1100100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1752600" y="5105400"/>
            <a:ext cx="3062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= 1,0011100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1203325" y="5897563"/>
            <a:ext cx="508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补码与移码只差一个符号位</a:t>
            </a:r>
            <a:endParaRPr lang="en-US" altLang="zh-CN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02474" name="Text Box 10"/>
          <p:cNvSpPr txBox="1">
            <a:spLocks noChangeArrowheads="1"/>
          </p:cNvSpPr>
          <p:nvPr/>
        </p:nvSpPr>
        <p:spPr bwMode="auto">
          <a:xfrm>
            <a:off x="5257800" y="2133600"/>
            <a:ext cx="224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1,1100100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2475" name="Text Box 11"/>
          <p:cNvSpPr txBox="1">
            <a:spLocks noChangeArrowheads="1"/>
          </p:cNvSpPr>
          <p:nvPr/>
        </p:nvSpPr>
        <p:spPr bwMode="auto">
          <a:xfrm>
            <a:off x="5257800" y="4411663"/>
            <a:ext cx="2244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0,0011100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2476" name="Text Box 12"/>
          <p:cNvSpPr txBox="1">
            <a:spLocks noChangeArrowheads="1"/>
          </p:cNvSpPr>
          <p:nvPr/>
        </p:nvSpPr>
        <p:spPr bwMode="auto">
          <a:xfrm>
            <a:off x="5595938" y="2133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02477" name="Text Box 13"/>
          <p:cNvSpPr txBox="1">
            <a:spLocks noChangeArrowheads="1"/>
          </p:cNvSpPr>
          <p:nvPr/>
        </p:nvSpPr>
        <p:spPr bwMode="auto">
          <a:xfrm>
            <a:off x="2906713" y="2895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02478" name="Text Box 14"/>
          <p:cNvSpPr txBox="1">
            <a:spLocks noChangeArrowheads="1"/>
          </p:cNvSpPr>
          <p:nvPr/>
        </p:nvSpPr>
        <p:spPr bwMode="auto">
          <a:xfrm>
            <a:off x="5595938" y="4419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02479" name="Text Box 15"/>
          <p:cNvSpPr txBox="1">
            <a:spLocks noChangeArrowheads="1"/>
          </p:cNvSpPr>
          <p:nvPr/>
        </p:nvSpPr>
        <p:spPr bwMode="auto">
          <a:xfrm>
            <a:off x="2906713" y="51054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A890-A290-4A57-AF02-1ECB9943D6C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utoUpdateAnimBg="0"/>
      <p:bldP spid="702468" grpId="0" autoUpdateAnimBg="0"/>
      <p:bldP spid="702469" grpId="0" autoUpdateAnimBg="0"/>
      <p:bldP spid="702470" grpId="0" autoUpdateAnimBg="0"/>
      <p:bldP spid="702471" grpId="0" autoUpdateAnimBg="0"/>
      <p:bldP spid="702472" grpId="0" autoUpdateAnimBg="0"/>
      <p:bldP spid="702473" grpId="0" autoUpdateAnimBg="0"/>
      <p:bldP spid="702474" grpId="0" autoUpdateAnimBg="0"/>
      <p:bldP spid="702475" grpId="0" autoUpdateAnimBg="0"/>
      <p:bldP spid="702476" grpId="0" autoUpdateAnimBg="0"/>
      <p:bldP spid="702477" grpId="0" autoUpdateAnimBg="0"/>
      <p:bldP spid="702478" grpId="0" autoUpdateAnimBg="0"/>
      <p:bldP spid="70247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1513" y="2098675"/>
            <a:ext cx="1766887" cy="4149725"/>
            <a:chOff x="411" y="1322"/>
            <a:chExt cx="1113" cy="2614"/>
          </a:xfrm>
        </p:grpSpPr>
        <p:sp>
          <p:nvSpPr>
            <p:cNvPr id="703491" name="Text Box 3"/>
            <p:cNvSpPr txBox="1">
              <a:spLocks noChangeArrowheads="1"/>
            </p:cNvSpPr>
            <p:nvPr/>
          </p:nvSpPr>
          <p:spPr bwMode="auto">
            <a:xfrm>
              <a:off x="480" y="1322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- 1 0 0 0 0 0</a:t>
              </a:r>
            </a:p>
          </p:txBody>
        </p:sp>
        <p:sp>
          <p:nvSpPr>
            <p:cNvPr id="703492" name="Text Box 4"/>
            <p:cNvSpPr txBox="1">
              <a:spLocks noChangeArrowheads="1"/>
            </p:cNvSpPr>
            <p:nvPr/>
          </p:nvSpPr>
          <p:spPr bwMode="auto">
            <a:xfrm>
              <a:off x="480" y="1562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1 1 1 1 1</a:t>
              </a:r>
            </a:p>
          </p:txBody>
        </p:sp>
        <p:sp>
          <p:nvSpPr>
            <p:cNvPr id="703493" name="Text Box 5"/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1 1 1 1 0</a:t>
              </a:r>
            </a:p>
          </p:txBody>
        </p:sp>
        <p:sp>
          <p:nvSpPr>
            <p:cNvPr id="703494" name="Text Box 6"/>
            <p:cNvSpPr txBox="1">
              <a:spLocks noChangeArrowheads="1"/>
            </p:cNvSpPr>
            <p:nvPr/>
          </p:nvSpPr>
          <p:spPr bwMode="auto">
            <a:xfrm>
              <a:off x="480" y="2245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0 0 0 0 1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411" y="2496"/>
              <a:ext cx="11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±</a:t>
              </a:r>
              <a:r>
                <a:rPr lang="zh-CN" altLang="en-US" sz="2400">
                  <a:latin typeface="Times New Roman" pitchFamily="18" charset="0"/>
                </a:rPr>
                <a:t>   0 0 0 0 0</a:t>
              </a:r>
            </a:p>
          </p:txBody>
        </p:sp>
        <p:sp>
          <p:nvSpPr>
            <p:cNvPr id="703496" name="Text Box 8"/>
            <p:cNvSpPr txBox="1">
              <a:spLocks noChangeArrowheads="1"/>
            </p:cNvSpPr>
            <p:nvPr/>
          </p:nvSpPr>
          <p:spPr bwMode="auto">
            <a:xfrm>
              <a:off x="480" y="2736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0 0 0 0 1</a:t>
              </a:r>
            </a:p>
          </p:txBody>
        </p:sp>
        <p:sp>
          <p:nvSpPr>
            <p:cNvPr id="703497" name="Text Box 9"/>
            <p:cNvSpPr txBox="1">
              <a:spLocks noChangeArrowheads="1"/>
            </p:cNvSpPr>
            <p:nvPr/>
          </p:nvSpPr>
          <p:spPr bwMode="auto">
            <a:xfrm>
              <a:off x="480" y="2976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0 0 0 1 0</a:t>
              </a:r>
            </a:p>
          </p:txBody>
        </p:sp>
        <p:sp>
          <p:nvSpPr>
            <p:cNvPr id="703498" name="Text Box 10"/>
            <p:cNvSpPr txBox="1">
              <a:spLocks noChangeArrowheads="1"/>
            </p:cNvSpPr>
            <p:nvPr/>
          </p:nvSpPr>
          <p:spPr bwMode="auto">
            <a:xfrm>
              <a:off x="480" y="3408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1 1 1 1 0</a:t>
              </a:r>
            </a:p>
          </p:txBody>
        </p:sp>
        <p:sp>
          <p:nvSpPr>
            <p:cNvPr id="703499" name="Text Box 11"/>
            <p:cNvSpPr txBox="1">
              <a:spLocks noChangeArrowheads="1"/>
            </p:cNvSpPr>
            <p:nvPr/>
          </p:nvSpPr>
          <p:spPr bwMode="auto">
            <a:xfrm>
              <a:off x="480" y="3648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1 1 1 1 1</a:t>
              </a:r>
            </a:p>
          </p:txBody>
        </p:sp>
        <p:sp>
          <p:nvSpPr>
            <p:cNvPr id="703500" name="Text Box 12"/>
            <p:cNvSpPr txBox="1">
              <a:spLocks noChangeArrowheads="1"/>
            </p:cNvSpPr>
            <p:nvPr/>
          </p:nvSpPr>
          <p:spPr bwMode="auto">
            <a:xfrm>
              <a:off x="998" y="204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01" name="Text Box 13"/>
            <p:cNvSpPr txBox="1">
              <a:spLocks noChangeArrowheads="1"/>
            </p:cNvSpPr>
            <p:nvPr/>
          </p:nvSpPr>
          <p:spPr bwMode="auto">
            <a:xfrm>
              <a:off x="998" y="320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9600" y="1295400"/>
            <a:ext cx="8229600" cy="5105400"/>
            <a:chOff x="384" y="816"/>
            <a:chExt cx="5184" cy="3216"/>
          </a:xfrm>
        </p:grpSpPr>
        <p:sp>
          <p:nvSpPr>
            <p:cNvPr id="703503" name="Text Box 15"/>
            <p:cNvSpPr txBox="1">
              <a:spLocks noChangeArrowheads="1"/>
            </p:cNvSpPr>
            <p:nvPr/>
          </p:nvSpPr>
          <p:spPr bwMode="auto">
            <a:xfrm>
              <a:off x="396" y="912"/>
              <a:ext cx="126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真值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(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=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5 )</a:t>
              </a:r>
            </a:p>
          </p:txBody>
        </p:sp>
        <p:sp>
          <p:nvSpPr>
            <p:cNvPr id="703504" name="Text Box 16"/>
            <p:cNvSpPr txBox="1">
              <a:spLocks noChangeArrowheads="1"/>
            </p:cNvSpPr>
            <p:nvPr/>
          </p:nvSpPr>
          <p:spPr bwMode="auto">
            <a:xfrm>
              <a:off x="2133" y="864"/>
              <a:ext cx="50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3456" y="864"/>
              <a:ext cx="50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移</a:t>
              </a:r>
            </a:p>
          </p:txBody>
        </p:sp>
        <p:sp>
          <p:nvSpPr>
            <p:cNvPr id="703506" name="Text Box 18"/>
            <p:cNvSpPr txBox="1">
              <a:spLocks noChangeArrowheads="1"/>
            </p:cNvSpPr>
            <p:nvPr/>
          </p:nvSpPr>
          <p:spPr bwMode="auto">
            <a:xfrm>
              <a:off x="4464" y="816"/>
              <a:ext cx="926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[</a:t>
              </a:r>
              <a:r>
                <a:rPr lang="en-US" altLang="zh-CN" sz="2000" i="1">
                  <a:latin typeface="Times New Roman" pitchFamily="18" charset="0"/>
                </a:rPr>
                <a:t>x</a:t>
              </a:r>
              <a:r>
                <a:rPr lang="en-US" altLang="zh-CN" sz="2000">
                  <a:latin typeface="Times New Roman" pitchFamily="18" charset="0"/>
                </a:rPr>
                <a:t>] </a:t>
              </a:r>
              <a:r>
                <a:rPr lang="zh-CN" altLang="en-US" sz="2000" baseline="-25000">
                  <a:latin typeface="Times New Roman" pitchFamily="18" charset="0"/>
                </a:rPr>
                <a:t>移</a:t>
              </a:r>
              <a:r>
                <a:rPr lang="zh-CN" altLang="en-US" sz="2000">
                  <a:latin typeface="Times New Roman" pitchFamily="18" charset="0"/>
                </a:rPr>
                <a:t>对应的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十进制整数</a:t>
              </a:r>
            </a:p>
          </p:txBody>
        </p:sp>
        <p:sp>
          <p:nvSpPr>
            <p:cNvPr id="703507" name="Rectangle 19"/>
            <p:cNvSpPr>
              <a:spLocks noChangeArrowheads="1"/>
            </p:cNvSpPr>
            <p:nvPr/>
          </p:nvSpPr>
          <p:spPr bwMode="auto">
            <a:xfrm>
              <a:off x="384" y="816"/>
              <a:ext cx="5184" cy="3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508" name="Line 20"/>
            <p:cNvSpPr>
              <a:spLocks noChangeShapeType="1"/>
            </p:cNvSpPr>
            <p:nvPr/>
          </p:nvSpPr>
          <p:spPr bwMode="auto">
            <a:xfrm>
              <a:off x="384" y="1296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09" name="Line 21"/>
            <p:cNvSpPr>
              <a:spLocks noChangeShapeType="1"/>
            </p:cNvSpPr>
            <p:nvPr/>
          </p:nvSpPr>
          <p:spPr bwMode="auto">
            <a:xfrm>
              <a:off x="1680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10" name="Line 22"/>
            <p:cNvSpPr>
              <a:spLocks noChangeShapeType="1"/>
            </p:cNvSpPr>
            <p:nvPr/>
          </p:nvSpPr>
          <p:spPr bwMode="auto">
            <a:xfrm>
              <a:off x="2976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11" name="Line 23"/>
            <p:cNvSpPr>
              <a:spLocks noChangeShapeType="1"/>
            </p:cNvSpPr>
            <p:nvPr/>
          </p:nvSpPr>
          <p:spPr bwMode="auto">
            <a:xfrm>
              <a:off x="4272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609600" y="34925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真值、补码和移码的对照表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543800" y="2098675"/>
            <a:ext cx="685800" cy="4149725"/>
            <a:chOff x="4704" y="1322"/>
            <a:chExt cx="432" cy="2614"/>
          </a:xfrm>
        </p:grpSpPr>
        <p:sp>
          <p:nvSpPr>
            <p:cNvPr id="703514" name="Text Box 26"/>
            <p:cNvSpPr txBox="1">
              <a:spLocks noChangeArrowheads="1"/>
            </p:cNvSpPr>
            <p:nvPr/>
          </p:nvSpPr>
          <p:spPr bwMode="auto">
            <a:xfrm>
              <a:off x="4790" y="206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15" name="Text Box 27"/>
            <p:cNvSpPr txBox="1">
              <a:spLocks noChangeArrowheads="1"/>
            </p:cNvSpPr>
            <p:nvPr/>
          </p:nvSpPr>
          <p:spPr bwMode="auto">
            <a:xfrm>
              <a:off x="4790" y="322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704" y="1322"/>
              <a:ext cx="308" cy="2614"/>
              <a:chOff x="4704" y="1322"/>
              <a:chExt cx="308" cy="2614"/>
            </a:xfrm>
          </p:grpSpPr>
          <p:sp>
            <p:nvSpPr>
              <p:cNvPr id="703517" name="Text Box 29"/>
              <p:cNvSpPr txBox="1">
                <a:spLocks noChangeArrowheads="1"/>
              </p:cNvSpPr>
              <p:nvPr/>
            </p:nvSpPr>
            <p:spPr bwMode="auto">
              <a:xfrm>
                <a:off x="4780" y="132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03518" name="Text Box 30"/>
              <p:cNvSpPr txBox="1">
                <a:spLocks noChangeArrowheads="1"/>
              </p:cNvSpPr>
              <p:nvPr/>
            </p:nvSpPr>
            <p:spPr bwMode="auto">
              <a:xfrm>
                <a:off x="4780" y="156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03519" name="Text Box 31"/>
              <p:cNvSpPr txBox="1">
                <a:spLocks noChangeArrowheads="1"/>
              </p:cNvSpPr>
              <p:nvPr/>
            </p:nvSpPr>
            <p:spPr bwMode="auto">
              <a:xfrm>
                <a:off x="4780" y="182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03520" name="Text Box 32"/>
              <p:cNvSpPr txBox="1">
                <a:spLocks noChangeArrowheads="1"/>
              </p:cNvSpPr>
              <p:nvPr/>
            </p:nvSpPr>
            <p:spPr bwMode="auto">
              <a:xfrm>
                <a:off x="4704" y="224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703521" name="Text Box 33"/>
              <p:cNvSpPr txBox="1">
                <a:spLocks noChangeArrowheads="1"/>
              </p:cNvSpPr>
              <p:nvPr/>
            </p:nvSpPr>
            <p:spPr bwMode="auto">
              <a:xfrm>
                <a:off x="4704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703522" name="Text Box 34"/>
              <p:cNvSpPr txBox="1">
                <a:spLocks noChangeArrowheads="1"/>
              </p:cNvSpPr>
              <p:nvPr/>
            </p:nvSpPr>
            <p:spPr bwMode="auto">
              <a:xfrm>
                <a:off x="4704" y="27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33</a:t>
                </a:r>
              </a:p>
            </p:txBody>
          </p:sp>
          <p:sp>
            <p:nvSpPr>
              <p:cNvPr id="703523" name="Text Box 35"/>
              <p:cNvSpPr txBox="1">
                <a:spLocks noChangeArrowheads="1"/>
              </p:cNvSpPr>
              <p:nvPr/>
            </p:nvSpPr>
            <p:spPr bwMode="auto">
              <a:xfrm>
                <a:off x="4704" y="297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34</a:t>
                </a:r>
              </a:p>
            </p:txBody>
          </p:sp>
          <p:sp>
            <p:nvSpPr>
              <p:cNvPr id="703524" name="Text Box 36"/>
              <p:cNvSpPr txBox="1">
                <a:spLocks noChangeArrowheads="1"/>
              </p:cNvSpPr>
              <p:nvPr/>
            </p:nvSpPr>
            <p:spPr bwMode="auto">
              <a:xfrm>
                <a:off x="4704" y="34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62</a:t>
                </a:r>
              </a:p>
            </p:txBody>
          </p:sp>
          <p:sp>
            <p:nvSpPr>
              <p:cNvPr id="703525" name="Text Box 37"/>
              <p:cNvSpPr txBox="1">
                <a:spLocks noChangeArrowheads="1"/>
              </p:cNvSpPr>
              <p:nvPr/>
            </p:nvSpPr>
            <p:spPr bwMode="auto">
              <a:xfrm>
                <a:off x="4704" y="36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63</a:t>
                </a:r>
              </a:p>
            </p:txBody>
          </p:sp>
        </p:grp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029200" y="2098675"/>
            <a:ext cx="1479550" cy="4149725"/>
            <a:chOff x="3302" y="1322"/>
            <a:chExt cx="932" cy="2614"/>
          </a:xfrm>
        </p:grpSpPr>
        <p:sp>
          <p:nvSpPr>
            <p:cNvPr id="703527" name="Text Box 39"/>
            <p:cNvSpPr txBox="1">
              <a:spLocks noChangeArrowheads="1"/>
            </p:cNvSpPr>
            <p:nvPr/>
          </p:nvSpPr>
          <p:spPr bwMode="auto">
            <a:xfrm>
              <a:off x="3638" y="206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28" name="Text Box 40"/>
            <p:cNvSpPr txBox="1">
              <a:spLocks noChangeArrowheads="1"/>
            </p:cNvSpPr>
            <p:nvPr/>
          </p:nvSpPr>
          <p:spPr bwMode="auto">
            <a:xfrm>
              <a:off x="3638" y="322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29" name="Text Box 41"/>
            <p:cNvSpPr txBox="1">
              <a:spLocks noChangeArrowheads="1"/>
            </p:cNvSpPr>
            <p:nvPr/>
          </p:nvSpPr>
          <p:spPr bwMode="auto">
            <a:xfrm>
              <a:off x="3302" y="132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0 0 0 0 0 0</a:t>
              </a:r>
            </a:p>
          </p:txBody>
        </p:sp>
        <p:sp>
          <p:nvSpPr>
            <p:cNvPr id="703530" name="Text Box 42"/>
            <p:cNvSpPr txBox="1">
              <a:spLocks noChangeArrowheads="1"/>
            </p:cNvSpPr>
            <p:nvPr/>
          </p:nvSpPr>
          <p:spPr bwMode="auto">
            <a:xfrm>
              <a:off x="3302" y="182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0 0 0 0 1 0</a:t>
              </a:r>
            </a:p>
          </p:txBody>
        </p:sp>
        <p:sp>
          <p:nvSpPr>
            <p:cNvPr id="703531" name="Text Box 43"/>
            <p:cNvSpPr txBox="1">
              <a:spLocks noChangeArrowheads="1"/>
            </p:cNvSpPr>
            <p:nvPr/>
          </p:nvSpPr>
          <p:spPr bwMode="auto">
            <a:xfrm>
              <a:off x="3302" y="156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0 0 0 0 0 1</a:t>
              </a:r>
            </a:p>
          </p:txBody>
        </p:sp>
        <p:sp>
          <p:nvSpPr>
            <p:cNvPr id="703532" name="Text Box 44"/>
            <p:cNvSpPr txBox="1">
              <a:spLocks noChangeArrowheads="1"/>
            </p:cNvSpPr>
            <p:nvPr/>
          </p:nvSpPr>
          <p:spPr bwMode="auto">
            <a:xfrm>
              <a:off x="3302" y="2245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0 1 1 1 1 1</a:t>
              </a:r>
            </a:p>
          </p:txBody>
        </p:sp>
        <p:sp>
          <p:nvSpPr>
            <p:cNvPr id="703533" name="Text Box 45"/>
            <p:cNvSpPr txBox="1">
              <a:spLocks noChangeArrowheads="1"/>
            </p:cNvSpPr>
            <p:nvPr/>
          </p:nvSpPr>
          <p:spPr bwMode="auto">
            <a:xfrm>
              <a:off x="3302" y="249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1 0 0 0 0 0</a:t>
              </a:r>
            </a:p>
          </p:txBody>
        </p:sp>
        <p:sp>
          <p:nvSpPr>
            <p:cNvPr id="703534" name="Text Box 46"/>
            <p:cNvSpPr txBox="1">
              <a:spLocks noChangeArrowheads="1"/>
            </p:cNvSpPr>
            <p:nvPr/>
          </p:nvSpPr>
          <p:spPr bwMode="auto">
            <a:xfrm>
              <a:off x="3302" y="273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5" name="Text Box 47"/>
            <p:cNvSpPr txBox="1">
              <a:spLocks noChangeArrowheads="1"/>
            </p:cNvSpPr>
            <p:nvPr/>
          </p:nvSpPr>
          <p:spPr bwMode="auto">
            <a:xfrm>
              <a:off x="3302" y="297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6" name="Text Box 48"/>
            <p:cNvSpPr txBox="1">
              <a:spLocks noChangeArrowheads="1"/>
            </p:cNvSpPr>
            <p:nvPr/>
          </p:nvSpPr>
          <p:spPr bwMode="auto">
            <a:xfrm>
              <a:off x="3302" y="340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7" name="Text Box 49"/>
            <p:cNvSpPr txBox="1">
              <a:spLocks noChangeArrowheads="1"/>
            </p:cNvSpPr>
            <p:nvPr/>
          </p:nvSpPr>
          <p:spPr bwMode="auto">
            <a:xfrm>
              <a:off x="3302" y="364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971800" y="2098675"/>
            <a:ext cx="1479550" cy="4149725"/>
            <a:chOff x="1958" y="1322"/>
            <a:chExt cx="932" cy="2614"/>
          </a:xfrm>
        </p:grpSpPr>
        <p:sp>
          <p:nvSpPr>
            <p:cNvPr id="703539" name="Text Box 51"/>
            <p:cNvSpPr txBox="1">
              <a:spLocks noChangeArrowheads="1"/>
            </p:cNvSpPr>
            <p:nvPr/>
          </p:nvSpPr>
          <p:spPr bwMode="auto">
            <a:xfrm>
              <a:off x="2294" y="204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40" name="Text Box 52"/>
            <p:cNvSpPr txBox="1">
              <a:spLocks noChangeArrowheads="1"/>
            </p:cNvSpPr>
            <p:nvPr/>
          </p:nvSpPr>
          <p:spPr bwMode="auto">
            <a:xfrm>
              <a:off x="2294" y="320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41" name="Text Box 53"/>
            <p:cNvSpPr txBox="1">
              <a:spLocks noChangeArrowheads="1"/>
            </p:cNvSpPr>
            <p:nvPr/>
          </p:nvSpPr>
          <p:spPr bwMode="auto">
            <a:xfrm>
              <a:off x="1958" y="364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2" name="Text Box 54"/>
            <p:cNvSpPr txBox="1">
              <a:spLocks noChangeArrowheads="1"/>
            </p:cNvSpPr>
            <p:nvPr/>
          </p:nvSpPr>
          <p:spPr bwMode="auto">
            <a:xfrm>
              <a:off x="1958" y="340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3" name="Text Box 55"/>
            <p:cNvSpPr txBox="1">
              <a:spLocks noChangeArrowheads="1"/>
            </p:cNvSpPr>
            <p:nvPr/>
          </p:nvSpPr>
          <p:spPr bwMode="auto">
            <a:xfrm>
              <a:off x="1958" y="297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4" name="Text Box 56"/>
            <p:cNvSpPr txBox="1">
              <a:spLocks noChangeArrowheads="1"/>
            </p:cNvSpPr>
            <p:nvPr/>
          </p:nvSpPr>
          <p:spPr bwMode="auto">
            <a:xfrm>
              <a:off x="1958" y="273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5" name="Text Box 57"/>
            <p:cNvSpPr txBox="1">
              <a:spLocks noChangeArrowheads="1"/>
            </p:cNvSpPr>
            <p:nvPr/>
          </p:nvSpPr>
          <p:spPr bwMode="auto">
            <a:xfrm>
              <a:off x="1958" y="249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6" name="Text Box 58"/>
            <p:cNvSpPr txBox="1">
              <a:spLocks noChangeArrowheads="1"/>
            </p:cNvSpPr>
            <p:nvPr/>
          </p:nvSpPr>
          <p:spPr bwMode="auto">
            <a:xfrm>
              <a:off x="1958" y="2245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7" name="Text Box 59"/>
            <p:cNvSpPr txBox="1">
              <a:spLocks noChangeArrowheads="1"/>
            </p:cNvSpPr>
            <p:nvPr/>
          </p:nvSpPr>
          <p:spPr bwMode="auto">
            <a:xfrm>
              <a:off x="1958" y="182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1 0 0 0 1 0</a:t>
              </a:r>
            </a:p>
          </p:txBody>
        </p:sp>
        <p:sp>
          <p:nvSpPr>
            <p:cNvPr id="703548" name="Text Box 60"/>
            <p:cNvSpPr txBox="1">
              <a:spLocks noChangeArrowheads="1"/>
            </p:cNvSpPr>
            <p:nvPr/>
          </p:nvSpPr>
          <p:spPr bwMode="auto">
            <a:xfrm>
              <a:off x="1958" y="156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9" name="Text Box 61"/>
            <p:cNvSpPr txBox="1">
              <a:spLocks noChangeArrowheads="1"/>
            </p:cNvSpPr>
            <p:nvPr/>
          </p:nvSpPr>
          <p:spPr bwMode="auto">
            <a:xfrm>
              <a:off x="1958" y="132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1 0 0 0 0 0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703550" name="Text Box 62"/>
          <p:cNvSpPr txBox="1">
            <a:spLocks noChangeArrowheads="1"/>
          </p:cNvSpPr>
          <p:nvPr/>
        </p:nvSpPr>
        <p:spPr bwMode="auto">
          <a:xfrm>
            <a:off x="779463" y="210502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- 1 0 0 0 0 0</a:t>
            </a:r>
          </a:p>
        </p:txBody>
      </p:sp>
      <p:sp>
        <p:nvSpPr>
          <p:cNvPr id="703551" name="Text Box 63"/>
          <p:cNvSpPr txBox="1">
            <a:spLocks noChangeArrowheads="1"/>
          </p:cNvSpPr>
          <p:nvPr/>
        </p:nvSpPr>
        <p:spPr bwMode="auto">
          <a:xfrm>
            <a:off x="671513" y="3962400"/>
            <a:ext cx="176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chemeClr val="folHlink"/>
                </a:solidFill>
                <a:latin typeface="Times New Roman" pitchFamily="18" charset="0"/>
              </a:rPr>
              <a:t> ±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0 0 0 0 0</a:t>
            </a:r>
          </a:p>
        </p:txBody>
      </p:sp>
      <p:sp>
        <p:nvSpPr>
          <p:cNvPr id="703552" name="Text Box 64"/>
          <p:cNvSpPr txBox="1">
            <a:spLocks noChangeArrowheads="1"/>
          </p:cNvSpPr>
          <p:nvPr/>
        </p:nvSpPr>
        <p:spPr bwMode="auto">
          <a:xfrm>
            <a:off x="776288" y="5791200"/>
            <a:ext cx="1652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+   1 1 1 1 1</a:t>
            </a:r>
          </a:p>
        </p:txBody>
      </p:sp>
      <p:sp>
        <p:nvSpPr>
          <p:cNvPr id="703553" name="Text Box 65"/>
          <p:cNvSpPr txBox="1">
            <a:spLocks noChangeArrowheads="1"/>
          </p:cNvSpPr>
          <p:nvPr/>
        </p:nvSpPr>
        <p:spPr bwMode="auto">
          <a:xfrm>
            <a:off x="5029200" y="21050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0 0 0 0 0 0</a:t>
            </a:r>
          </a:p>
        </p:txBody>
      </p:sp>
      <p:sp>
        <p:nvSpPr>
          <p:cNvPr id="703554" name="Text Box 66"/>
          <p:cNvSpPr txBox="1">
            <a:spLocks noChangeArrowheads="1"/>
          </p:cNvSpPr>
          <p:nvPr/>
        </p:nvSpPr>
        <p:spPr bwMode="auto">
          <a:xfrm>
            <a:off x="5029200" y="57912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1 1 1 1 1 1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03555" name="Text Box 67"/>
          <p:cNvSpPr txBox="1">
            <a:spLocks noChangeArrowheads="1"/>
          </p:cNvSpPr>
          <p:nvPr/>
        </p:nvSpPr>
        <p:spPr bwMode="auto">
          <a:xfrm>
            <a:off x="2971800" y="39624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0 0 0 0 0 0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03556" name="Text Box 68"/>
          <p:cNvSpPr txBox="1">
            <a:spLocks noChangeArrowheads="1"/>
          </p:cNvSpPr>
          <p:nvPr/>
        </p:nvSpPr>
        <p:spPr bwMode="auto">
          <a:xfrm>
            <a:off x="5029200" y="39624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1 0 0 0 0 0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03557" name="Rectangle 6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703558" name="AutoShape 7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" name="日期占位符 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D158-9B27-4790-A027-BA32FFAAA75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73" name="页脚占位符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0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0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0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0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0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0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50" grpId="0" autoUpdateAnimBg="0"/>
      <p:bldP spid="703551" grpId="0" autoUpdateAnimBg="0"/>
      <p:bldP spid="703552" grpId="0" autoUpdateAnimBg="0"/>
      <p:bldP spid="703553" grpId="0" autoUpdateAnimBg="0"/>
      <p:bldP spid="703554" grpId="0" autoUpdateAnimBg="0"/>
      <p:bldP spid="703555" grpId="0" autoUpdateAnimBg="0"/>
      <p:bldP spid="70355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2465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0 </a:t>
            </a:r>
            <a:r>
              <a:rPr lang="zh-CN" altLang="en-US" sz="3200">
                <a:latin typeface="Times New Roman" pitchFamily="18" charset="0"/>
              </a:rPr>
              <a:t>时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336925" y="914400"/>
            <a:ext cx="2541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[+0]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32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3200">
                <a:latin typeface="Times New Roman" pitchFamily="18" charset="0"/>
              </a:rPr>
              <a:t> + 0</a:t>
            </a: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914400" y="320040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5 </a:t>
            </a:r>
            <a:r>
              <a:rPr lang="zh-CN" altLang="en-US" sz="3200">
                <a:latin typeface="Times New Roman" pitchFamily="18" charset="0"/>
              </a:rPr>
              <a:t>时</a:t>
            </a: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2346325" y="4667250"/>
            <a:ext cx="538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可见，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最小真值的移码为全 0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381000" y="15240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移码的特点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1685925" y="5334000"/>
            <a:ext cx="467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用移码表示浮点数的阶码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1701800" y="5913438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能方便地判断浮点数的阶码大小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5943600" y="914400"/>
            <a:ext cx="183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1,00000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5943600" y="1477963"/>
            <a:ext cx="1838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1,00000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6645275" y="3840163"/>
            <a:ext cx="2174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  000000</a:t>
            </a:r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352800" y="1530350"/>
            <a:ext cx="2281238" cy="579438"/>
            <a:chOff x="2112" y="964"/>
            <a:chExt cx="1437" cy="365"/>
          </a:xfrm>
        </p:grpSpPr>
        <p:sp>
          <p:nvSpPr>
            <p:cNvPr id="704526" name="Text Box 14"/>
            <p:cNvSpPr txBox="1">
              <a:spLocks noChangeArrowheads="1"/>
            </p:cNvSpPr>
            <p:nvPr/>
          </p:nvSpPr>
          <p:spPr bwMode="auto">
            <a:xfrm>
              <a:off x="2112" y="964"/>
              <a:ext cx="143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  0]</a:t>
              </a:r>
              <a:r>
                <a:rPr lang="zh-CN" altLang="en-US" sz="2800" baseline="-25000">
                  <a:latin typeface="Times New Roman" pitchFamily="18" charset="0"/>
                </a:rPr>
                <a:t>移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  0</a:t>
              </a:r>
            </a:p>
          </p:txBody>
        </p:sp>
        <p:sp>
          <p:nvSpPr>
            <p:cNvPr id="704527" name="Line 15"/>
            <p:cNvSpPr>
              <a:spLocks noChangeShapeType="1"/>
            </p:cNvSpPr>
            <p:nvPr/>
          </p:nvSpPr>
          <p:spPr bwMode="auto">
            <a:xfrm>
              <a:off x="2245" y="116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4528" name="Line 16"/>
            <p:cNvSpPr>
              <a:spLocks noChangeShapeType="1"/>
            </p:cNvSpPr>
            <p:nvPr/>
          </p:nvSpPr>
          <p:spPr bwMode="auto">
            <a:xfrm>
              <a:off x="3243" y="116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40038" y="2239963"/>
            <a:ext cx="3006725" cy="579437"/>
            <a:chOff x="2112" y="1411"/>
            <a:chExt cx="1894" cy="365"/>
          </a:xfrm>
        </p:grpSpPr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2112" y="1411"/>
              <a:ext cx="18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∴ [+0]</a:t>
              </a:r>
              <a:r>
                <a:rPr lang="zh-CN" altLang="en-US" sz="3200" baseline="-25000">
                  <a:solidFill>
                    <a:schemeClr val="folHlink"/>
                  </a:solidFill>
                  <a:latin typeface="Times New Roman" pitchFamily="18" charset="0"/>
                </a:rPr>
                <a:t>移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= [  0]</a:t>
              </a:r>
              <a:r>
                <a:rPr lang="zh-CN" altLang="en-US" sz="3200" baseline="-25000">
                  <a:solidFill>
                    <a:schemeClr val="folHlink"/>
                  </a:solidFill>
                  <a:latin typeface="Times New Roman" pitchFamily="18" charset="0"/>
                </a:rPr>
                <a:t>移</a:t>
              </a:r>
            </a:p>
          </p:txBody>
        </p:sp>
        <p:sp>
          <p:nvSpPr>
            <p:cNvPr id="704531" name="Line 19"/>
            <p:cNvSpPr>
              <a:spLocks noChangeShapeType="1"/>
            </p:cNvSpPr>
            <p:nvPr/>
          </p:nvSpPr>
          <p:spPr bwMode="auto">
            <a:xfrm>
              <a:off x="3434" y="161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286000" y="3840163"/>
            <a:ext cx="2322513" cy="579437"/>
            <a:chOff x="1440" y="2419"/>
            <a:chExt cx="1463" cy="365"/>
          </a:xfrm>
        </p:grpSpPr>
        <p:sp>
          <p:nvSpPr>
            <p:cNvPr id="704533" name="Text Box 21"/>
            <p:cNvSpPr txBox="1">
              <a:spLocks noChangeArrowheads="1"/>
            </p:cNvSpPr>
            <p:nvPr/>
          </p:nvSpPr>
          <p:spPr bwMode="auto">
            <a:xfrm>
              <a:off x="1440" y="2419"/>
              <a:ext cx="14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100000]</a:t>
              </a:r>
              <a:r>
                <a:rPr lang="zh-CN" altLang="en-US" sz="3200" baseline="-25000">
                  <a:latin typeface="Times New Roman" pitchFamily="18" charset="0"/>
                </a:rPr>
                <a:t>移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704534" name="Line 22"/>
            <p:cNvSpPr>
              <a:spLocks noChangeShapeType="1"/>
            </p:cNvSpPr>
            <p:nvPr/>
          </p:nvSpPr>
          <p:spPr bwMode="auto">
            <a:xfrm>
              <a:off x="1589" y="2614"/>
              <a:ext cx="1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438650" y="3840163"/>
            <a:ext cx="2339975" cy="579437"/>
            <a:chOff x="2796" y="2419"/>
            <a:chExt cx="1474" cy="365"/>
          </a:xfrm>
        </p:grpSpPr>
        <p:sp>
          <p:nvSpPr>
            <p:cNvPr id="704536" name="Text Box 24"/>
            <p:cNvSpPr txBox="1">
              <a:spLocks noChangeArrowheads="1"/>
            </p:cNvSpPr>
            <p:nvPr/>
          </p:nvSpPr>
          <p:spPr bwMode="auto">
            <a:xfrm>
              <a:off x="2796" y="2419"/>
              <a:ext cx="14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zh-CN" altLang="en-US" sz="3200">
                  <a:latin typeface="Times New Roman" pitchFamily="18" charset="0"/>
                </a:rPr>
                <a:t>100000</a:t>
              </a:r>
            </a:p>
          </p:txBody>
        </p:sp>
        <p:sp>
          <p:nvSpPr>
            <p:cNvPr id="704537" name="Line 25"/>
            <p:cNvSpPr>
              <a:spLocks noChangeShapeType="1"/>
            </p:cNvSpPr>
            <p:nvPr/>
          </p:nvSpPr>
          <p:spPr bwMode="auto">
            <a:xfrm>
              <a:off x="3334" y="261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29000" y="3200400"/>
            <a:ext cx="3273425" cy="579438"/>
            <a:chOff x="2160" y="2016"/>
            <a:chExt cx="2062" cy="365"/>
          </a:xfrm>
        </p:grpSpPr>
        <p:sp>
          <p:nvSpPr>
            <p:cNvPr id="704539" name="Text Box 27"/>
            <p:cNvSpPr txBox="1">
              <a:spLocks noChangeArrowheads="1"/>
            </p:cNvSpPr>
            <p:nvPr/>
          </p:nvSpPr>
          <p:spPr bwMode="auto">
            <a:xfrm>
              <a:off x="2160" y="2016"/>
              <a:ext cx="20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最小的真值为  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4540" name="Line 28"/>
            <p:cNvSpPr>
              <a:spLocks noChangeShapeType="1"/>
            </p:cNvSpPr>
            <p:nvPr/>
          </p:nvSpPr>
          <p:spPr bwMode="auto">
            <a:xfrm>
              <a:off x="3833" y="220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645275" y="3200400"/>
            <a:ext cx="2133600" cy="579438"/>
            <a:chOff x="4186" y="2016"/>
            <a:chExt cx="1344" cy="365"/>
          </a:xfrm>
        </p:grpSpPr>
        <p:sp>
          <p:nvSpPr>
            <p:cNvPr id="704542" name="Text Box 30"/>
            <p:cNvSpPr txBox="1">
              <a:spLocks noChangeArrowheads="1"/>
            </p:cNvSpPr>
            <p:nvPr/>
          </p:nvSpPr>
          <p:spPr bwMode="auto">
            <a:xfrm>
              <a:off x="4186" y="2016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3200">
                  <a:latin typeface="Times New Roman" pitchFamily="18" charset="0"/>
                </a:rPr>
                <a:t>100000</a:t>
              </a:r>
            </a:p>
          </p:txBody>
        </p:sp>
        <p:sp>
          <p:nvSpPr>
            <p:cNvPr id="704543" name="Line 31"/>
            <p:cNvSpPr>
              <a:spLocks noChangeShapeType="1"/>
            </p:cNvSpPr>
            <p:nvPr/>
          </p:nvSpPr>
          <p:spPr bwMode="auto">
            <a:xfrm>
              <a:off x="4443" y="2205"/>
              <a:ext cx="1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4544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3423-5D31-4C50-A9FB-81BFA4A4111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4" grpId="0" autoUpdateAnimBg="0"/>
      <p:bldP spid="704515" grpId="0" autoUpdateAnimBg="0"/>
      <p:bldP spid="704516" grpId="0" autoUpdateAnimBg="0"/>
      <p:bldP spid="704517" grpId="0" autoUpdateAnimBg="0"/>
      <p:bldP spid="704519" grpId="0" autoUpdateAnimBg="0"/>
      <p:bldP spid="704520" grpId="0" autoUpdateAnimBg="0"/>
      <p:bldP spid="704521" grpId="0" autoUpdateAnimBg="0"/>
      <p:bldP spid="704522" grpId="0" autoUpdateAnimBg="0"/>
      <p:bldP spid="7045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6.2   数的定点表示和浮点表示</a:t>
            </a:r>
          </a:p>
        </p:txBody>
      </p:sp>
      <p:sp>
        <p:nvSpPr>
          <p:cNvPr id="38" name="日期占位符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AAC6-6B75-4FBE-B577-F324F2871DD9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0" name="页脚占位符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593725" y="12954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小数点按约定方式标出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669925" y="19050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一、定点表示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2446338"/>
            <a:ext cx="6858000" cy="1684337"/>
            <a:chOff x="816" y="1541"/>
            <a:chExt cx="4320" cy="1061"/>
          </a:xfrm>
        </p:grpSpPr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902" y="1646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f 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5543" name="Text Box 7"/>
            <p:cNvSpPr txBox="1">
              <a:spLocks noChangeArrowheads="1"/>
            </p:cNvSpPr>
            <p:nvPr/>
          </p:nvSpPr>
          <p:spPr bwMode="auto">
            <a:xfrm>
              <a:off x="1632" y="155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5544" name="Rectangle 8"/>
            <p:cNvSpPr>
              <a:spLocks noChangeArrowheads="1"/>
            </p:cNvSpPr>
            <p:nvPr/>
          </p:nvSpPr>
          <p:spPr bwMode="auto">
            <a:xfrm>
              <a:off x="864" y="1685"/>
              <a:ext cx="134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45" name="Line 9"/>
            <p:cNvSpPr>
              <a:spLocks noChangeShapeType="1"/>
            </p:cNvSpPr>
            <p:nvPr/>
          </p:nvSpPr>
          <p:spPr bwMode="auto">
            <a:xfrm>
              <a:off x="1200" y="168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46" name="Line 10"/>
            <p:cNvSpPr>
              <a:spLocks noChangeShapeType="1"/>
            </p:cNvSpPr>
            <p:nvPr/>
          </p:nvSpPr>
          <p:spPr bwMode="auto">
            <a:xfrm flipV="1">
              <a:off x="1200" y="1973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47" name="Text Box 11"/>
            <p:cNvSpPr txBox="1">
              <a:spLocks noChangeArrowheads="1"/>
            </p:cNvSpPr>
            <p:nvPr/>
          </p:nvSpPr>
          <p:spPr bwMode="auto">
            <a:xfrm>
              <a:off x="875" y="1992"/>
              <a:ext cx="30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05548" name="Text Box 12"/>
            <p:cNvSpPr txBox="1">
              <a:spLocks noChangeArrowheads="1"/>
            </p:cNvSpPr>
            <p:nvPr/>
          </p:nvSpPr>
          <p:spPr bwMode="auto">
            <a:xfrm>
              <a:off x="1352" y="20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816" y="2352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05550" name="Text Box 14"/>
            <p:cNvSpPr txBox="1">
              <a:spLocks noChangeArrowheads="1"/>
            </p:cNvSpPr>
            <p:nvPr/>
          </p:nvSpPr>
          <p:spPr bwMode="auto">
            <a:xfrm>
              <a:off x="3292" y="1637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f 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5551" name="Text Box 15"/>
            <p:cNvSpPr txBox="1">
              <a:spLocks noChangeArrowheads="1"/>
            </p:cNvSpPr>
            <p:nvPr/>
          </p:nvSpPr>
          <p:spPr bwMode="auto">
            <a:xfrm>
              <a:off x="4022" y="154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5552" name="Rectangle 16"/>
            <p:cNvSpPr>
              <a:spLocks noChangeArrowheads="1"/>
            </p:cNvSpPr>
            <p:nvPr/>
          </p:nvSpPr>
          <p:spPr bwMode="auto">
            <a:xfrm>
              <a:off x="3254" y="1676"/>
              <a:ext cx="134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3" name="Line 17"/>
            <p:cNvSpPr>
              <a:spLocks noChangeShapeType="1"/>
            </p:cNvSpPr>
            <p:nvPr/>
          </p:nvSpPr>
          <p:spPr bwMode="auto">
            <a:xfrm>
              <a:off x="3590" y="16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54" name="Line 18"/>
            <p:cNvSpPr>
              <a:spLocks noChangeShapeType="1"/>
            </p:cNvSpPr>
            <p:nvPr/>
          </p:nvSpPr>
          <p:spPr bwMode="auto">
            <a:xfrm flipV="1">
              <a:off x="4599" y="196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55" name="Text Box 19"/>
            <p:cNvSpPr txBox="1">
              <a:spLocks noChangeArrowheads="1"/>
            </p:cNvSpPr>
            <p:nvPr/>
          </p:nvSpPr>
          <p:spPr bwMode="auto">
            <a:xfrm>
              <a:off x="3265" y="1983"/>
              <a:ext cx="30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3696" y="20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705557" name="Text Box 21"/>
            <p:cNvSpPr txBox="1">
              <a:spLocks noChangeArrowheads="1"/>
            </p:cNvSpPr>
            <p:nvPr/>
          </p:nvSpPr>
          <p:spPr bwMode="auto">
            <a:xfrm>
              <a:off x="4215" y="2348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05558" name="AutoShape 22"/>
            <p:cNvSpPr>
              <a:spLocks/>
            </p:cNvSpPr>
            <p:nvPr/>
          </p:nvSpPr>
          <p:spPr bwMode="auto">
            <a:xfrm rot="16200000">
              <a:off x="16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9" name="AutoShape 23"/>
            <p:cNvSpPr>
              <a:spLocks/>
            </p:cNvSpPr>
            <p:nvPr/>
          </p:nvSpPr>
          <p:spPr bwMode="auto">
            <a:xfrm rot="16200000">
              <a:off x="40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2534" y="1665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或</a:t>
              </a:r>
            </a:p>
          </p:txBody>
        </p:sp>
      </p:grpSp>
      <p:sp>
        <p:nvSpPr>
          <p:cNvPr id="705561" name="Text Box 25"/>
          <p:cNvSpPr txBox="1">
            <a:spLocks noChangeArrowheads="1"/>
          </p:cNvSpPr>
          <p:nvPr/>
        </p:nvSpPr>
        <p:spPr bwMode="auto">
          <a:xfrm>
            <a:off x="593725" y="43116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定点机</a:t>
            </a:r>
          </a:p>
        </p:txBody>
      </p:sp>
      <p:sp>
        <p:nvSpPr>
          <p:cNvPr id="705562" name="Text Box 26"/>
          <p:cNvSpPr txBox="1">
            <a:spLocks noChangeArrowheads="1"/>
          </p:cNvSpPr>
          <p:nvPr/>
        </p:nvSpPr>
        <p:spPr bwMode="auto">
          <a:xfrm>
            <a:off x="2754313" y="43116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小数定点机</a:t>
            </a:r>
          </a:p>
        </p:txBody>
      </p:sp>
      <p:sp>
        <p:nvSpPr>
          <p:cNvPr id="705563" name="Text Box 27"/>
          <p:cNvSpPr txBox="1">
            <a:spLocks noChangeArrowheads="1"/>
          </p:cNvSpPr>
          <p:nvPr/>
        </p:nvSpPr>
        <p:spPr bwMode="auto">
          <a:xfrm>
            <a:off x="6030913" y="43116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整数定点机</a:t>
            </a:r>
          </a:p>
        </p:txBody>
      </p:sp>
      <p:sp>
        <p:nvSpPr>
          <p:cNvPr id="705564" name="Text Box 28"/>
          <p:cNvSpPr txBox="1">
            <a:spLocks noChangeArrowheads="1"/>
          </p:cNvSpPr>
          <p:nvPr/>
        </p:nvSpPr>
        <p:spPr bwMode="auto">
          <a:xfrm>
            <a:off x="593725" y="4895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05565" name="Text Box 29"/>
          <p:cNvSpPr txBox="1">
            <a:spLocks noChangeArrowheads="1"/>
          </p:cNvSpPr>
          <p:nvPr/>
        </p:nvSpPr>
        <p:spPr bwMode="auto">
          <a:xfrm>
            <a:off x="593725" y="5480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05566" name="Text Box 30"/>
          <p:cNvSpPr txBox="1">
            <a:spLocks noChangeArrowheads="1"/>
          </p:cNvSpPr>
          <p:nvPr/>
        </p:nvSpPr>
        <p:spPr bwMode="auto">
          <a:xfrm>
            <a:off x="593725" y="60642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05567" name="Text Box 31"/>
          <p:cNvSpPr txBox="1">
            <a:spLocks noChangeArrowheads="1"/>
          </p:cNvSpPr>
          <p:nvPr/>
        </p:nvSpPr>
        <p:spPr bwMode="auto">
          <a:xfrm>
            <a:off x="2057400" y="4895850"/>
            <a:ext cx="325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zh-CN" altLang="en-US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68" name="Text Box 32"/>
          <p:cNvSpPr txBox="1">
            <a:spLocks noChangeArrowheads="1"/>
          </p:cNvSpPr>
          <p:nvPr/>
        </p:nvSpPr>
        <p:spPr bwMode="auto">
          <a:xfrm>
            <a:off x="5635625" y="4895850"/>
            <a:ext cx="3127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69" name="Text Box 33"/>
          <p:cNvSpPr txBox="1">
            <a:spLocks noChangeArrowheads="1"/>
          </p:cNvSpPr>
          <p:nvPr/>
        </p:nvSpPr>
        <p:spPr bwMode="auto">
          <a:xfrm>
            <a:off x="2960688" y="54800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1</a:t>
            </a:r>
            <a:r>
              <a:rPr lang="en-US" altLang="zh-CN" sz="2800">
                <a:latin typeface="Times New Roman" pitchFamily="18" charset="0"/>
              </a:rPr>
              <a:t>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70" name="Text Box 34"/>
          <p:cNvSpPr txBox="1">
            <a:spLocks noChangeArrowheads="1"/>
          </p:cNvSpPr>
          <p:nvPr/>
        </p:nvSpPr>
        <p:spPr bwMode="auto">
          <a:xfrm>
            <a:off x="6283325" y="5480050"/>
            <a:ext cx="350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71" name="Text Box 35"/>
          <p:cNvSpPr txBox="1">
            <a:spLocks noChangeArrowheads="1"/>
          </p:cNvSpPr>
          <p:nvPr/>
        </p:nvSpPr>
        <p:spPr bwMode="auto">
          <a:xfrm>
            <a:off x="2057400" y="6064250"/>
            <a:ext cx="325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zh-CN" altLang="en-US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72" name="Text Box 36"/>
          <p:cNvSpPr txBox="1">
            <a:spLocks noChangeArrowheads="1"/>
          </p:cNvSpPr>
          <p:nvPr/>
        </p:nvSpPr>
        <p:spPr bwMode="auto">
          <a:xfrm>
            <a:off x="5653088" y="6064250"/>
            <a:ext cx="350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1)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autoUpdateAnimBg="0"/>
      <p:bldP spid="705540" grpId="0" autoUpdateAnimBg="0"/>
      <p:bldP spid="705561" grpId="0" autoUpdateAnimBg="0"/>
      <p:bldP spid="705562" grpId="0" autoUpdateAnimBg="0"/>
      <p:bldP spid="705563" grpId="0" autoUpdateAnimBg="0"/>
      <p:bldP spid="705564" grpId="0" autoUpdateAnimBg="0"/>
      <p:bldP spid="705565" grpId="0" autoUpdateAnimBg="0"/>
      <p:bldP spid="705566" grpId="0" autoUpdateAnimBg="0"/>
      <p:bldP spid="705567" grpId="0" autoUpdateAnimBg="0"/>
      <p:bldP spid="705568" grpId="0" autoUpdateAnimBg="0"/>
      <p:bldP spid="705569" grpId="0" autoUpdateAnimBg="0"/>
      <p:bldP spid="705570" grpId="0" autoUpdateAnimBg="0"/>
      <p:bldP spid="705571" grpId="0" autoUpdateAnimBg="0"/>
      <p:bldP spid="7055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1143000" y="213360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带符号的数                        符号数字化的数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1295400" y="2709863"/>
            <a:ext cx="145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800">
                <a:latin typeface="Times New Roman" pitchFamily="18" charset="0"/>
              </a:rPr>
              <a:t> 0.1011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16450" y="2668588"/>
            <a:ext cx="4070350" cy="912812"/>
            <a:chOff x="2908" y="1681"/>
            <a:chExt cx="2564" cy="575"/>
          </a:xfrm>
        </p:grpSpPr>
        <p:sp>
          <p:nvSpPr>
            <p:cNvPr id="364549" name="Text Box 5"/>
            <p:cNvSpPr txBox="1">
              <a:spLocks noChangeArrowheads="1"/>
            </p:cNvSpPr>
            <p:nvPr/>
          </p:nvSpPr>
          <p:spPr bwMode="auto">
            <a:xfrm>
              <a:off x="2936" y="1681"/>
              <a:ext cx="9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2908" y="1713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1" name="Line 7"/>
            <p:cNvSpPr>
              <a:spLocks noChangeShapeType="1"/>
            </p:cNvSpPr>
            <p:nvPr/>
          </p:nvSpPr>
          <p:spPr bwMode="auto">
            <a:xfrm>
              <a:off x="3186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2" name="Line 8"/>
            <p:cNvSpPr>
              <a:spLocks noChangeShapeType="1"/>
            </p:cNvSpPr>
            <p:nvPr/>
          </p:nvSpPr>
          <p:spPr bwMode="auto">
            <a:xfrm>
              <a:off x="3234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3" name="Freeform 9"/>
            <p:cNvSpPr>
              <a:spLocks/>
            </p:cNvSpPr>
            <p:nvPr/>
          </p:nvSpPr>
          <p:spPr bwMode="auto">
            <a:xfrm>
              <a:off x="3234" y="2010"/>
              <a:ext cx="912" cy="160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4204" y="1968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</p:grp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1295400" y="4841875"/>
            <a:ext cx="1187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800">
                <a:latin typeface="Times New Roman" pitchFamily="18" charset="0"/>
              </a:rPr>
              <a:t> 1100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16450" y="4800600"/>
            <a:ext cx="4070350" cy="912813"/>
            <a:chOff x="2908" y="3024"/>
            <a:chExt cx="2564" cy="575"/>
          </a:xfrm>
        </p:grpSpPr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2936" y="3024"/>
              <a:ext cx="1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</a:t>
              </a: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364558" name="Rectangle 14"/>
            <p:cNvSpPr>
              <a:spLocks noChangeArrowheads="1"/>
            </p:cNvSpPr>
            <p:nvPr/>
          </p:nvSpPr>
          <p:spPr bwMode="auto">
            <a:xfrm>
              <a:off x="2908" y="3056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3186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3234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1" name="Freeform 17"/>
            <p:cNvSpPr>
              <a:spLocks/>
            </p:cNvSpPr>
            <p:nvPr/>
          </p:nvSpPr>
          <p:spPr bwMode="auto">
            <a:xfrm>
              <a:off x="3810" y="3361"/>
              <a:ext cx="336" cy="165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4204" y="3311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</p:grpSp>
      <p:sp>
        <p:nvSpPr>
          <p:cNvPr id="364563" name="Text Box 19"/>
          <p:cNvSpPr txBox="1">
            <a:spLocks noChangeArrowheads="1"/>
          </p:cNvSpPr>
          <p:nvPr/>
        </p:nvSpPr>
        <p:spPr bwMode="auto">
          <a:xfrm>
            <a:off x="1295400" y="583406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1100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616450" y="5792788"/>
            <a:ext cx="4070350" cy="912812"/>
            <a:chOff x="2908" y="3649"/>
            <a:chExt cx="2564" cy="575"/>
          </a:xfrm>
        </p:grpSpPr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2936" y="3649"/>
              <a:ext cx="1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2908" y="3681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>
              <a:off x="3186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>
              <a:off x="3234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4204" y="3936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  <p:sp>
          <p:nvSpPr>
            <p:cNvPr id="364570" name="Freeform 26"/>
            <p:cNvSpPr>
              <a:spLocks/>
            </p:cNvSpPr>
            <p:nvPr/>
          </p:nvSpPr>
          <p:spPr bwMode="auto">
            <a:xfrm>
              <a:off x="3810" y="3992"/>
              <a:ext cx="336" cy="165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1295400" y="3700463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0.1011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16450" y="3659188"/>
            <a:ext cx="4070350" cy="912812"/>
            <a:chOff x="2908" y="2305"/>
            <a:chExt cx="2564" cy="575"/>
          </a:xfrm>
        </p:grpSpPr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2936" y="2305"/>
              <a:ext cx="10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2908" y="2337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3186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>
              <a:off x="3234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204" y="2592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  <p:sp>
          <p:nvSpPr>
            <p:cNvPr id="364578" name="Freeform 34"/>
            <p:cNvSpPr>
              <a:spLocks/>
            </p:cNvSpPr>
            <p:nvPr/>
          </p:nvSpPr>
          <p:spPr bwMode="auto">
            <a:xfrm>
              <a:off x="3234" y="2641"/>
              <a:ext cx="912" cy="160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4579" name="Text Box 35"/>
          <p:cNvSpPr txBox="1">
            <a:spLocks noChangeArrowheads="1"/>
          </p:cNvSpPr>
          <p:nvPr/>
        </p:nvSpPr>
        <p:spPr bwMode="auto">
          <a:xfrm>
            <a:off x="1331913" y="1538288"/>
            <a:ext cx="4992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                                  机器数</a:t>
            </a:r>
          </a:p>
        </p:txBody>
      </p:sp>
      <p:sp>
        <p:nvSpPr>
          <p:cNvPr id="364580" name="Text Box 36"/>
          <p:cNvSpPr txBox="1">
            <a:spLocks noChangeArrowheads="1"/>
          </p:cNvSpPr>
          <p:nvPr/>
        </p:nvSpPr>
        <p:spPr bwMode="auto">
          <a:xfrm>
            <a:off x="771525" y="914400"/>
            <a:ext cx="3038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机器数与真值</a:t>
            </a:r>
          </a:p>
        </p:txBody>
      </p:sp>
      <p:sp>
        <p:nvSpPr>
          <p:cNvPr id="364581" name="Text Box 37"/>
          <p:cNvSpPr txBox="1">
            <a:spLocks noChangeArrowheads="1"/>
          </p:cNvSpPr>
          <p:nvPr/>
        </p:nvSpPr>
        <p:spPr bwMode="auto">
          <a:xfrm>
            <a:off x="304800" y="176213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二、有符号数</a:t>
            </a:r>
          </a:p>
        </p:txBody>
      </p:sp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C8CD-6C4A-4C74-9C1C-25A8166A7E12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utoUpdateAnimBg="0"/>
      <p:bldP spid="364547" grpId="0" autoUpdateAnimBg="0"/>
      <p:bldP spid="364555" grpId="0" autoUpdateAnimBg="0"/>
      <p:bldP spid="364563" grpId="0" autoUpdateAnimBg="0"/>
      <p:bldP spid="364571" grpId="0" autoUpdateAnimBg="0"/>
      <p:bldP spid="364579" grpId="0" autoUpdateAnimBg="0"/>
      <p:bldP spid="36458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669925" y="244475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二、浮点表示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57350" y="1020763"/>
            <a:ext cx="5632450" cy="579437"/>
            <a:chOff x="1044" y="643"/>
            <a:chExt cx="3548" cy="365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1044" y="643"/>
              <a:ext cx="10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 = </a:t>
              </a: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×</a:t>
              </a: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3200" i="1" baseline="30000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706565" name="Text Box 5"/>
            <p:cNvSpPr txBox="1">
              <a:spLocks noChangeArrowheads="1"/>
            </p:cNvSpPr>
            <p:nvPr/>
          </p:nvSpPr>
          <p:spPr bwMode="auto">
            <a:xfrm>
              <a:off x="2676" y="676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浮点数的一般形式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57350" y="1614488"/>
            <a:ext cx="5230813" cy="519112"/>
            <a:chOff x="1044" y="1017"/>
            <a:chExt cx="3295" cy="327"/>
          </a:xfrm>
        </p:grpSpPr>
        <p:sp>
          <p:nvSpPr>
            <p:cNvPr id="706567" name="Text Box 7"/>
            <p:cNvSpPr txBox="1">
              <a:spLocks noChangeArrowheads="1"/>
            </p:cNvSpPr>
            <p:nvPr/>
          </p:nvSpPr>
          <p:spPr bwMode="auto">
            <a:xfrm>
              <a:off x="1044" y="1017"/>
              <a:ext cx="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尾数</a:t>
              </a:r>
            </a:p>
          </p:txBody>
        </p:sp>
        <p:sp>
          <p:nvSpPr>
            <p:cNvPr id="706568" name="Text Box 8"/>
            <p:cNvSpPr txBox="1">
              <a:spLocks noChangeArrowheads="1"/>
            </p:cNvSpPr>
            <p:nvPr/>
          </p:nvSpPr>
          <p:spPr bwMode="auto">
            <a:xfrm>
              <a:off x="1915" y="1017"/>
              <a:ext cx="6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阶码</a:t>
              </a:r>
            </a:p>
          </p:txBody>
        </p:sp>
        <p:sp>
          <p:nvSpPr>
            <p:cNvPr id="706569" name="Text Box 9"/>
            <p:cNvSpPr txBox="1">
              <a:spLocks noChangeArrowheads="1"/>
            </p:cNvSpPr>
            <p:nvPr/>
          </p:nvSpPr>
          <p:spPr bwMode="auto">
            <a:xfrm>
              <a:off x="2736" y="1017"/>
              <a:ext cx="16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基数（基值）</a:t>
              </a:r>
            </a:p>
          </p:txBody>
        </p:sp>
      </p:grpSp>
      <p:sp>
        <p:nvSpPr>
          <p:cNvPr id="706570" name="Text Box 10"/>
          <p:cNvSpPr txBox="1">
            <a:spLocks noChangeArrowheads="1"/>
          </p:cNvSpPr>
          <p:nvPr/>
        </p:nvSpPr>
        <p:spPr bwMode="auto">
          <a:xfrm>
            <a:off x="1676400" y="2286000"/>
            <a:ext cx="6115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计算机中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取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2、4、8、16</a:t>
            </a:r>
            <a:r>
              <a:rPr lang="zh-CN" altLang="en-US" sz="3200">
                <a:latin typeface="Times New Roman" pitchFamily="18" charset="0"/>
              </a:rPr>
              <a:t> 等</a:t>
            </a:r>
          </a:p>
        </p:txBody>
      </p:sp>
      <p:sp>
        <p:nvSpPr>
          <p:cNvPr id="706571" name="Text Box 11"/>
          <p:cNvSpPr txBox="1">
            <a:spLocks noChangeArrowheads="1"/>
          </p:cNvSpPr>
          <p:nvPr/>
        </p:nvSpPr>
        <p:spPr bwMode="auto">
          <a:xfrm>
            <a:off x="1657350" y="2971800"/>
            <a:ext cx="1489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= 2</a:t>
            </a: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3657600" y="2873375"/>
            <a:ext cx="2259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11</a:t>
            </a:r>
            <a:r>
              <a:rPr lang="en-US" altLang="zh-CN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en-US" altLang="zh-CN" sz="3200">
                <a:latin typeface="Times New Roman" pitchFamily="18" charset="0"/>
              </a:rPr>
              <a:t>0101</a:t>
            </a:r>
          </a:p>
        </p:txBody>
      </p:sp>
      <p:sp>
        <p:nvSpPr>
          <p:cNvPr id="706573" name="Text Box 13"/>
          <p:cNvSpPr txBox="1">
            <a:spLocks noChangeArrowheads="1"/>
          </p:cNvSpPr>
          <p:nvPr/>
        </p:nvSpPr>
        <p:spPr bwMode="auto">
          <a:xfrm>
            <a:off x="4038600" y="3357563"/>
            <a:ext cx="3011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110101×2</a:t>
            </a:r>
            <a:r>
              <a:rPr lang="zh-CN" altLang="en-US" sz="3200" baseline="40000">
                <a:latin typeface="Times New Roman" pitchFamily="18" charset="0"/>
              </a:rPr>
              <a:t>10 </a:t>
            </a:r>
          </a:p>
        </p:txBody>
      </p:sp>
      <p:sp>
        <p:nvSpPr>
          <p:cNvPr id="706574" name="Text Box 14"/>
          <p:cNvSpPr txBox="1">
            <a:spLocks noChangeArrowheads="1"/>
          </p:cNvSpPr>
          <p:nvPr/>
        </p:nvSpPr>
        <p:spPr bwMode="auto">
          <a:xfrm>
            <a:off x="4054475" y="3841750"/>
            <a:ext cx="2674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10101×2</a:t>
            </a:r>
            <a:r>
              <a:rPr lang="zh-CN" altLang="en-US" sz="3200" baseline="40000">
                <a:latin typeface="Times New Roman" pitchFamily="18" charset="0"/>
              </a:rPr>
              <a:t>1 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4054475" y="4325938"/>
            <a:ext cx="2897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1101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01×2</a:t>
            </a:r>
            <a:r>
              <a:rPr lang="zh-CN" altLang="en-US" sz="3200" baseline="40000">
                <a:latin typeface="Times New Roman" pitchFamily="18" charset="0"/>
              </a:rPr>
              <a:t>-10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4054475" y="4808538"/>
            <a:ext cx="3552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00110101×2</a:t>
            </a:r>
            <a:r>
              <a:rPr lang="zh-CN" altLang="en-US" sz="3200" baseline="40000">
                <a:latin typeface="Times New Roman" pitchFamily="18" charset="0"/>
              </a:rPr>
              <a:t>100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355725" y="5581650"/>
            <a:ext cx="6950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计算机中   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小数、可正可负</a:t>
            </a: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484563" y="6115050"/>
            <a:ext cx="4364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整数、可正可负</a:t>
            </a:r>
          </a:p>
        </p:txBody>
      </p:sp>
      <p:sp>
        <p:nvSpPr>
          <p:cNvPr id="706579" name="Text Box 19"/>
          <p:cNvSpPr txBox="1">
            <a:spLocks noChangeArrowheads="1"/>
          </p:cNvSpPr>
          <p:nvPr/>
        </p:nvSpPr>
        <p:spPr bwMode="auto">
          <a:xfrm>
            <a:off x="3730625" y="35052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3749675" y="49672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7026275" y="34432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规格化数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621463" y="2879725"/>
            <a:ext cx="2309812" cy="930275"/>
            <a:chOff x="4171" y="1814"/>
            <a:chExt cx="1455" cy="586"/>
          </a:xfrm>
        </p:grpSpPr>
        <p:sp>
          <p:nvSpPr>
            <p:cNvPr id="706583" name="AutoShape 23"/>
            <p:cNvSpPr>
              <a:spLocks noChangeArrowheads="1"/>
            </p:cNvSpPr>
            <p:nvPr/>
          </p:nvSpPr>
          <p:spPr bwMode="auto">
            <a:xfrm>
              <a:off x="4171" y="2160"/>
              <a:ext cx="227" cy="240"/>
            </a:xfrm>
            <a:prstGeom prst="wedgeRoundRectCallout">
              <a:avLst>
                <a:gd name="adj1" fmla="val 145153"/>
                <a:gd name="adj2" fmla="val -105000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6584" name="Text Box 24"/>
            <p:cNvSpPr txBox="1">
              <a:spLocks noChangeArrowheads="1"/>
            </p:cNvSpPr>
            <p:nvPr/>
          </p:nvSpPr>
          <p:spPr bwMode="auto">
            <a:xfrm>
              <a:off x="4570" y="1814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二进制表示</a:t>
              </a:r>
            </a:p>
          </p:txBody>
        </p:sp>
      </p:grpSp>
      <p:sp>
        <p:nvSpPr>
          <p:cNvPr id="706585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EB0-09F8-46D2-BAF3-4E46B64AE214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0" grpId="0" autoUpdateAnimBg="0"/>
      <p:bldP spid="706571" grpId="0" autoUpdateAnimBg="0"/>
      <p:bldP spid="706572" grpId="0" autoUpdateAnimBg="0"/>
      <p:bldP spid="706573" grpId="0" autoUpdateAnimBg="0"/>
      <p:bldP spid="706574" grpId="0" autoUpdateAnimBg="0"/>
      <p:bldP spid="706575" grpId="0" autoUpdateAnimBg="0"/>
      <p:bldP spid="706576" grpId="0" autoUpdateAnimBg="0"/>
      <p:bldP spid="706577" grpId="0" autoUpdateAnimBg="0"/>
      <p:bldP spid="706578" grpId="0" autoUpdateAnimBg="0"/>
      <p:bldP spid="706579" grpId="0" autoUpdateAnimBg="0"/>
      <p:bldP spid="706580" grpId="0" autoUpdateAnimBg="0"/>
      <p:bldP spid="7065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31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1. 浮点数的表示形式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1598613" y="4010025"/>
            <a:ext cx="377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代表浮点数的符号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1598613" y="46482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            </a:t>
            </a:r>
            <a:r>
              <a:rPr lang="zh-CN" altLang="en-US" sz="2400">
                <a:latin typeface="Times New Roman" pitchFamily="18" charset="0"/>
              </a:rPr>
              <a:t>其位数反映浮点数的精度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1598613" y="5286375"/>
            <a:ext cx="531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其位数反映浮点数的表示范围</a:t>
            </a:r>
          </a:p>
        </p:txBody>
      </p:sp>
      <p:sp>
        <p:nvSpPr>
          <p:cNvPr id="707590" name="Text Box 6"/>
          <p:cNvSpPr txBox="1">
            <a:spLocks noChangeArrowheads="1"/>
          </p:cNvSpPr>
          <p:nvPr/>
        </p:nvSpPr>
        <p:spPr bwMode="auto">
          <a:xfrm>
            <a:off x="1598613" y="5924550"/>
            <a:ext cx="609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lang="en-US" altLang="zh-CN" sz="2400" i="1" baseline="-250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和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共同表示小数点的实际位置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7650" y="1524000"/>
            <a:ext cx="6254750" cy="2157413"/>
            <a:chOff x="956" y="960"/>
            <a:chExt cx="3940" cy="135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56" y="960"/>
              <a:ext cx="3940" cy="1248"/>
              <a:chOff x="956" y="960"/>
              <a:chExt cx="3940" cy="1248"/>
            </a:xfrm>
          </p:grpSpPr>
          <p:sp>
            <p:nvSpPr>
              <p:cNvPr id="707594" name="Text Box 10"/>
              <p:cNvSpPr txBox="1">
                <a:spLocks noChangeArrowheads="1"/>
              </p:cNvSpPr>
              <p:nvPr/>
            </p:nvSpPr>
            <p:spPr bwMode="auto">
              <a:xfrm>
                <a:off x="998" y="1242"/>
                <a:ext cx="38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solidFill>
                      <a:schemeClr val="folHlink"/>
                    </a:solidFill>
                    <a:latin typeface="Times New Roman" pitchFamily="18" charset="0"/>
                  </a:rPr>
                  <a:t>j</a:t>
                </a:r>
                <a:r>
                  <a:rPr lang="en-US" altLang="zh-CN" sz="28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baseline="-25000">
                    <a:latin typeface="Times New Roman" pitchFamily="18" charset="0"/>
                  </a:rPr>
                  <a:t> </a:t>
                </a:r>
                <a:r>
                  <a:rPr lang="en-US" altLang="zh-CN" sz="2800" i="1" baseline="-25000">
                    <a:latin typeface="Times New Roman" pitchFamily="18" charset="0"/>
                  </a:rPr>
                  <a:t>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 baseline="-25000">
                    <a:latin typeface="Times New Roman" pitchFamily="18" charset="0"/>
                  </a:rPr>
                  <a:t>        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i="1" baseline="-25000">
                    <a:latin typeface="Times New Roman" pitchFamily="18" charset="0"/>
                  </a:rPr>
                  <a:t>m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latin typeface="Times New Roman" pitchFamily="18" charset="0"/>
                  </a:rPr>
                  <a:t>1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           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8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 baseline="-25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07595" name="Rectangle 11"/>
              <p:cNvSpPr>
                <a:spLocks noChangeArrowheads="1"/>
              </p:cNvSpPr>
              <p:nvPr/>
            </p:nvSpPr>
            <p:spPr bwMode="auto">
              <a:xfrm>
                <a:off x="960" y="1248"/>
                <a:ext cx="3936" cy="336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96" name="Line 12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7" name="Line 13"/>
              <p:cNvSpPr>
                <a:spLocks noChangeShapeType="1"/>
              </p:cNvSpPr>
              <p:nvPr/>
            </p:nvSpPr>
            <p:spPr bwMode="auto">
              <a:xfrm>
                <a:off x="2640" y="1248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8" name="Line 14"/>
              <p:cNvSpPr>
                <a:spLocks noChangeShapeType="1"/>
              </p:cNvSpPr>
              <p:nvPr/>
            </p:nvSpPr>
            <p:spPr bwMode="auto">
              <a:xfrm>
                <a:off x="2976" y="124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9" name="Text Box 15"/>
              <p:cNvSpPr txBox="1">
                <a:spLocks noChangeArrowheads="1"/>
              </p:cNvSpPr>
              <p:nvPr/>
            </p:nvSpPr>
            <p:spPr bwMode="auto">
              <a:xfrm>
                <a:off x="1956" y="1200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 </a:t>
                </a:r>
              </a:p>
            </p:txBody>
          </p:sp>
          <p:sp>
            <p:nvSpPr>
              <p:cNvPr id="707600" name="Text Box 16"/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 </a:t>
                </a:r>
              </a:p>
            </p:txBody>
          </p:sp>
          <p:sp>
            <p:nvSpPr>
              <p:cNvPr id="707601" name="Line 17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2" name="Line 18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3" name="Line 19"/>
              <p:cNvSpPr>
                <a:spLocks noChangeShapeType="1"/>
              </p:cNvSpPr>
              <p:nvPr/>
            </p:nvSpPr>
            <p:spPr bwMode="auto">
              <a:xfrm>
                <a:off x="4896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4" name="Line 20"/>
              <p:cNvSpPr>
                <a:spLocks noChangeShapeType="1"/>
              </p:cNvSpPr>
              <p:nvPr/>
            </p:nvSpPr>
            <p:spPr bwMode="auto">
              <a:xfrm flipH="1">
                <a:off x="960" y="1152"/>
                <a:ext cx="5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5" name="Line 21"/>
              <p:cNvSpPr>
                <a:spLocks noChangeShapeType="1"/>
              </p:cNvSpPr>
              <p:nvPr/>
            </p:nvSpPr>
            <p:spPr bwMode="auto">
              <a:xfrm flipH="1">
                <a:off x="2640" y="1152"/>
                <a:ext cx="7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6" name="Line 22"/>
              <p:cNvSpPr>
                <a:spLocks noChangeShapeType="1"/>
              </p:cNvSpPr>
              <p:nvPr/>
            </p:nvSpPr>
            <p:spPr bwMode="auto">
              <a:xfrm rot="10800000" flipH="1">
                <a:off x="2208" y="1151"/>
                <a:ext cx="43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7" name="Line 23"/>
              <p:cNvSpPr>
                <a:spLocks noChangeShapeType="1"/>
              </p:cNvSpPr>
              <p:nvPr/>
            </p:nvSpPr>
            <p:spPr bwMode="auto">
              <a:xfrm rot="10800000" flipH="1">
                <a:off x="4170" y="1150"/>
                <a:ext cx="7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8" name="Text Box 24"/>
              <p:cNvSpPr txBox="1">
                <a:spLocks noChangeArrowheads="1"/>
              </p:cNvSpPr>
              <p:nvPr/>
            </p:nvSpPr>
            <p:spPr bwMode="auto">
              <a:xfrm>
                <a:off x="1584" y="960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j</a:t>
                </a:r>
                <a:r>
                  <a:rPr lang="en-US" altLang="zh-CN" sz="2400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阶码</a:t>
                </a:r>
              </a:p>
            </p:txBody>
          </p:sp>
          <p:sp>
            <p:nvSpPr>
              <p:cNvPr id="707609" name="Text Box 25"/>
              <p:cNvSpPr txBox="1">
                <a:spLocks noChangeArrowheads="1"/>
              </p:cNvSpPr>
              <p:nvPr/>
            </p:nvSpPr>
            <p:spPr bwMode="auto">
              <a:xfrm>
                <a:off x="3456" y="960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S</a:t>
                </a:r>
                <a:r>
                  <a:rPr lang="en-US" altLang="zh-CN" sz="2400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尾数</a:t>
                </a:r>
              </a:p>
            </p:txBody>
          </p:sp>
          <p:sp>
            <p:nvSpPr>
              <p:cNvPr id="707610" name="Text Box 26"/>
              <p:cNvSpPr txBox="1">
                <a:spLocks noChangeArrowheads="1"/>
              </p:cNvSpPr>
              <p:nvPr/>
            </p:nvSpPr>
            <p:spPr bwMode="auto">
              <a:xfrm>
                <a:off x="956" y="1642"/>
                <a:ext cx="30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阶符</a:t>
                </a:r>
              </a:p>
            </p:txBody>
          </p:sp>
          <p:sp>
            <p:nvSpPr>
              <p:cNvPr id="707611" name="Text Box 27"/>
              <p:cNvSpPr txBox="1">
                <a:spLocks noChangeArrowheads="1"/>
              </p:cNvSpPr>
              <p:nvPr/>
            </p:nvSpPr>
            <p:spPr bwMode="auto">
              <a:xfrm>
                <a:off x="2668" y="1642"/>
                <a:ext cx="308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数符</a:t>
                </a:r>
              </a:p>
            </p:txBody>
          </p:sp>
          <p:sp>
            <p:nvSpPr>
              <p:cNvPr id="707612" name="Text Box 28"/>
              <p:cNvSpPr txBox="1">
                <a:spLocks noChangeArrowheads="1"/>
              </p:cNvSpPr>
              <p:nvPr/>
            </p:nvSpPr>
            <p:spPr bwMode="auto">
              <a:xfrm>
                <a:off x="1656" y="1670"/>
                <a:ext cx="98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阶码的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数值部分</a:t>
                </a:r>
              </a:p>
            </p:txBody>
          </p:sp>
          <p:sp>
            <p:nvSpPr>
              <p:cNvPr id="707613" name="Text Box 29"/>
              <p:cNvSpPr txBox="1">
                <a:spLocks noChangeArrowheads="1"/>
              </p:cNvSpPr>
              <p:nvPr/>
            </p:nvSpPr>
            <p:spPr bwMode="auto">
              <a:xfrm>
                <a:off x="3237" y="1728"/>
                <a:ext cx="15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尾数的数值部分</a:t>
                </a:r>
              </a:p>
            </p:txBody>
          </p:sp>
          <p:sp>
            <p:nvSpPr>
              <p:cNvPr id="707614" name="AutoShape 30"/>
              <p:cNvSpPr>
                <a:spLocks/>
              </p:cNvSpPr>
              <p:nvPr/>
            </p:nvSpPr>
            <p:spPr bwMode="auto">
              <a:xfrm rot="16200000">
                <a:off x="1896" y="936"/>
                <a:ext cx="96" cy="1392"/>
              </a:xfrm>
              <a:prstGeom prst="leftBrace">
                <a:avLst>
                  <a:gd name="adj1" fmla="val 1208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15" name="AutoShape 31"/>
              <p:cNvSpPr>
                <a:spLocks/>
              </p:cNvSpPr>
              <p:nvPr/>
            </p:nvSpPr>
            <p:spPr bwMode="auto">
              <a:xfrm rot="16200000">
                <a:off x="3888" y="672"/>
                <a:ext cx="96" cy="1920"/>
              </a:xfrm>
              <a:prstGeom prst="leftBrace">
                <a:avLst>
                  <a:gd name="adj1" fmla="val 16666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V="1">
              <a:off x="2632" y="1649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 flipV="1">
              <a:off x="2995" y="1649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618" name="Text Box 34"/>
            <p:cNvSpPr txBox="1">
              <a:spLocks noChangeArrowheads="1"/>
            </p:cNvSpPr>
            <p:nvPr/>
          </p:nvSpPr>
          <p:spPr bwMode="auto">
            <a:xfrm>
              <a:off x="2381" y="2069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</p:grp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8A0C-3B32-454A-A6CD-0BB53A28C0C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/>
      <p:bldP spid="707588" grpId="0" autoUpdateAnimBg="0"/>
      <p:bldP spid="707589" grpId="0" autoUpdateAnimBg="0"/>
      <p:bldP spid="7075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431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浮点数的表示范围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533400" y="37560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2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×( 1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3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2819400" y="57896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</a:p>
        </p:txBody>
      </p:sp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6477000" y="377825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2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×( 1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4205288" y="451485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2971800"/>
            <a:ext cx="1411288" cy="838200"/>
            <a:chOff x="720" y="1661"/>
            <a:chExt cx="769" cy="528"/>
          </a:xfrm>
        </p:grpSpPr>
        <p:sp>
          <p:nvSpPr>
            <p:cNvPr id="708616" name="Text Box 8"/>
            <p:cNvSpPr txBox="1">
              <a:spLocks noChangeArrowheads="1"/>
            </p:cNvSpPr>
            <p:nvPr/>
          </p:nvSpPr>
          <p:spPr bwMode="auto">
            <a:xfrm>
              <a:off x="720" y="1901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最小负数</a:t>
              </a: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 flipV="1">
              <a:off x="1104" y="166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62300" y="2971800"/>
            <a:ext cx="1416050" cy="2879725"/>
            <a:chOff x="1992" y="1872"/>
            <a:chExt cx="892" cy="1814"/>
          </a:xfrm>
        </p:grpSpPr>
        <p:sp>
          <p:nvSpPr>
            <p:cNvPr id="708619" name="Text Box 11"/>
            <p:cNvSpPr txBox="1">
              <a:spLocks noChangeArrowheads="1"/>
            </p:cNvSpPr>
            <p:nvPr/>
          </p:nvSpPr>
          <p:spPr bwMode="auto">
            <a:xfrm>
              <a:off x="1992" y="3398"/>
              <a:ext cx="8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最大负数</a:t>
              </a:r>
            </a:p>
          </p:txBody>
        </p:sp>
        <p:sp>
          <p:nvSpPr>
            <p:cNvPr id="708620" name="Freeform 12"/>
            <p:cNvSpPr>
              <a:spLocks/>
            </p:cNvSpPr>
            <p:nvPr/>
          </p:nvSpPr>
          <p:spPr bwMode="auto">
            <a:xfrm>
              <a:off x="2448" y="1872"/>
              <a:ext cx="1" cy="1524"/>
            </a:xfrm>
            <a:custGeom>
              <a:avLst/>
              <a:gdLst/>
              <a:ahLst/>
              <a:cxnLst>
                <a:cxn ang="0">
                  <a:pos x="0" y="1524"/>
                </a:cxn>
                <a:cxn ang="0">
                  <a:pos x="1" y="0"/>
                </a:cxn>
              </a:cxnLst>
              <a:rect l="0" t="0" r="r" b="b"/>
              <a:pathLst>
                <a:path w="1" h="1524">
                  <a:moveTo>
                    <a:pt x="0" y="1524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748463" y="2971800"/>
            <a:ext cx="1568450" cy="838200"/>
            <a:chOff x="4296" y="1661"/>
            <a:chExt cx="888" cy="528"/>
          </a:xfrm>
        </p:grpSpPr>
        <p:sp>
          <p:nvSpPr>
            <p:cNvPr id="708622" name="Text Box 14"/>
            <p:cNvSpPr txBox="1">
              <a:spLocks noChangeArrowheads="1"/>
            </p:cNvSpPr>
            <p:nvPr/>
          </p:nvSpPr>
          <p:spPr bwMode="auto">
            <a:xfrm>
              <a:off x="4296" y="190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最大正数</a:t>
              </a:r>
            </a:p>
          </p:txBody>
        </p:sp>
        <p:sp>
          <p:nvSpPr>
            <p:cNvPr id="708623" name="Line 15"/>
            <p:cNvSpPr>
              <a:spLocks noChangeShapeType="1"/>
            </p:cNvSpPr>
            <p:nvPr/>
          </p:nvSpPr>
          <p:spPr bwMode="auto">
            <a:xfrm flipV="1">
              <a:off x="4608" y="166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19600" y="2971800"/>
            <a:ext cx="1409700" cy="1524000"/>
            <a:chOff x="2784" y="1661"/>
            <a:chExt cx="888" cy="960"/>
          </a:xfrm>
        </p:grpSpPr>
        <p:sp>
          <p:nvSpPr>
            <p:cNvPr id="708625" name="Text Box 17"/>
            <p:cNvSpPr txBox="1">
              <a:spLocks noChangeArrowheads="1"/>
            </p:cNvSpPr>
            <p:nvPr/>
          </p:nvSpPr>
          <p:spPr bwMode="auto">
            <a:xfrm>
              <a:off x="2784" y="2333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最小正数</a:t>
              </a:r>
            </a:p>
          </p:txBody>
        </p:sp>
        <p:sp>
          <p:nvSpPr>
            <p:cNvPr id="708626" name="Freeform 18"/>
            <p:cNvSpPr>
              <a:spLocks/>
            </p:cNvSpPr>
            <p:nvPr/>
          </p:nvSpPr>
          <p:spPr bwMode="auto">
            <a:xfrm>
              <a:off x="3264" y="1661"/>
              <a:ext cx="1" cy="687"/>
            </a:xfrm>
            <a:custGeom>
              <a:avLst/>
              <a:gdLst/>
              <a:ahLst/>
              <a:cxnLst>
                <a:cxn ang="0">
                  <a:pos x="0" y="687"/>
                </a:cxn>
                <a:cxn ang="0">
                  <a:pos x="1" y="0"/>
                </a:cxn>
              </a:cxnLst>
              <a:rect l="0" t="0" r="r" b="b"/>
              <a:pathLst>
                <a:path w="1" h="687">
                  <a:moveTo>
                    <a:pt x="0" y="68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09600" y="1758950"/>
            <a:ext cx="7848600" cy="1822450"/>
            <a:chOff x="384" y="897"/>
            <a:chExt cx="4944" cy="1148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84" y="1229"/>
              <a:ext cx="4944" cy="525"/>
              <a:chOff x="384" y="1229"/>
              <a:chExt cx="4944" cy="525"/>
            </a:xfrm>
          </p:grpSpPr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84" y="1229"/>
                <a:ext cx="4944" cy="525"/>
                <a:chOff x="384" y="1229"/>
                <a:chExt cx="4944" cy="525"/>
              </a:xfrm>
            </p:grpSpPr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1104" y="1229"/>
                  <a:ext cx="1752" cy="525"/>
                  <a:chOff x="1104" y="1229"/>
                  <a:chExt cx="1752" cy="525"/>
                </a:xfrm>
              </p:grpSpPr>
              <p:sp>
                <p:nvSpPr>
                  <p:cNvPr id="708631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56" y="1661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229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8633" name="Line 25"/>
                <p:cNvSpPr>
                  <a:spLocks noChangeShapeType="1"/>
                </p:cNvSpPr>
                <p:nvPr/>
              </p:nvSpPr>
              <p:spPr bwMode="auto">
                <a:xfrm>
                  <a:off x="3264" y="1229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8634" name="Line 26"/>
                <p:cNvSpPr>
                  <a:spLocks noChangeShapeType="1"/>
                </p:cNvSpPr>
                <p:nvPr/>
              </p:nvSpPr>
              <p:spPr bwMode="auto">
                <a:xfrm>
                  <a:off x="384" y="1661"/>
                  <a:ext cx="49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8635" name="Line 27"/>
              <p:cNvSpPr>
                <a:spLocks noChangeShapeType="1"/>
              </p:cNvSpPr>
              <p:nvPr/>
            </p:nvSpPr>
            <p:spPr bwMode="auto">
              <a:xfrm>
                <a:off x="4608" y="122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84" y="897"/>
              <a:ext cx="4944" cy="1148"/>
              <a:chOff x="384" y="897"/>
              <a:chExt cx="4944" cy="1148"/>
            </a:xfrm>
          </p:grpSpPr>
          <p:sp>
            <p:nvSpPr>
              <p:cNvPr id="708637" name="Rectangle 29"/>
              <p:cNvSpPr>
                <a:spLocks noChangeArrowheads="1"/>
              </p:cNvSpPr>
              <p:nvPr/>
            </p:nvSpPr>
            <p:spPr bwMode="auto">
              <a:xfrm>
                <a:off x="384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32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8638" name="Line 30"/>
              <p:cNvSpPr>
                <a:spLocks noChangeShapeType="1"/>
              </p:cNvSpPr>
              <p:nvPr/>
            </p:nvSpPr>
            <p:spPr bwMode="auto">
              <a:xfrm>
                <a:off x="2448" y="1229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8639" name="Rectangle 31"/>
              <p:cNvSpPr>
                <a:spLocks noChangeArrowheads="1"/>
              </p:cNvSpPr>
              <p:nvPr/>
            </p:nvSpPr>
            <p:spPr bwMode="auto">
              <a:xfrm>
                <a:off x="4608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32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8640" name="Text Box 32"/>
              <p:cNvSpPr txBox="1">
                <a:spLocks noChangeArrowheads="1"/>
              </p:cNvSpPr>
              <p:nvPr/>
            </p:nvSpPr>
            <p:spPr bwMode="auto">
              <a:xfrm>
                <a:off x="1321" y="1310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负数区</a:t>
                </a:r>
              </a:p>
            </p:txBody>
          </p:sp>
          <p:sp>
            <p:nvSpPr>
              <p:cNvPr id="708641" name="Text Box 33"/>
              <p:cNvSpPr txBox="1">
                <a:spLocks noChangeArrowheads="1"/>
              </p:cNvSpPr>
              <p:nvPr/>
            </p:nvSpPr>
            <p:spPr bwMode="auto">
              <a:xfrm>
                <a:off x="3481" y="1310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正数区</a:t>
                </a:r>
              </a:p>
            </p:txBody>
          </p:sp>
          <p:sp>
            <p:nvSpPr>
              <p:cNvPr id="708642" name="Text Box 34"/>
              <p:cNvSpPr txBox="1">
                <a:spLocks noChangeArrowheads="1"/>
              </p:cNvSpPr>
              <p:nvPr/>
            </p:nvSpPr>
            <p:spPr bwMode="auto">
              <a:xfrm>
                <a:off x="2538" y="1310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下溢</a:t>
                </a:r>
              </a:p>
            </p:txBody>
          </p:sp>
          <p:sp>
            <p:nvSpPr>
              <p:cNvPr id="708643" name="Text Box 35"/>
              <p:cNvSpPr txBox="1">
                <a:spLocks noChangeArrowheads="1"/>
              </p:cNvSpPr>
              <p:nvPr/>
            </p:nvSpPr>
            <p:spPr bwMode="auto">
              <a:xfrm>
                <a:off x="2734" y="1680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 b="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08644" name="Text Box 36"/>
              <p:cNvSpPr txBox="1">
                <a:spLocks noChangeArrowheads="1"/>
              </p:cNvSpPr>
              <p:nvPr/>
            </p:nvSpPr>
            <p:spPr bwMode="auto">
              <a:xfrm>
                <a:off x="432" y="897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上溢</a:t>
                </a:r>
              </a:p>
            </p:txBody>
          </p:sp>
          <p:sp>
            <p:nvSpPr>
              <p:cNvPr id="708645" name="Text Box 37"/>
              <p:cNvSpPr txBox="1">
                <a:spLocks noChangeArrowheads="1"/>
              </p:cNvSpPr>
              <p:nvPr/>
            </p:nvSpPr>
            <p:spPr bwMode="auto">
              <a:xfrm>
                <a:off x="4608" y="897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上溢</a:t>
                </a:r>
              </a:p>
            </p:txBody>
          </p:sp>
        </p:grpSp>
      </p:grpSp>
      <p:sp>
        <p:nvSpPr>
          <p:cNvPr id="708646" name="Text Box 38"/>
          <p:cNvSpPr txBox="1">
            <a:spLocks noChangeArrowheads="1"/>
          </p:cNvSpPr>
          <p:nvPr/>
        </p:nvSpPr>
        <p:spPr bwMode="auto">
          <a:xfrm>
            <a:off x="914400" y="4221163"/>
            <a:ext cx="259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×( 1</a:t>
            </a:r>
            <a:r>
              <a:rPr lang="en-US" altLang="zh-CN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9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zh-CN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zh-CN" sz="2800" baseline="5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zh-CN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8647" name="Text Box 39"/>
          <p:cNvSpPr txBox="1">
            <a:spLocks noChangeArrowheads="1"/>
          </p:cNvSpPr>
          <p:nvPr/>
        </p:nvSpPr>
        <p:spPr bwMode="auto">
          <a:xfrm>
            <a:off x="3243263" y="6202363"/>
            <a:ext cx="220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8649" name="Text Box 41"/>
          <p:cNvSpPr txBox="1">
            <a:spLocks noChangeArrowheads="1"/>
          </p:cNvSpPr>
          <p:nvPr/>
        </p:nvSpPr>
        <p:spPr bwMode="auto">
          <a:xfrm>
            <a:off x="6894513" y="42211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×( 1</a:t>
            </a:r>
            <a:r>
              <a:rPr lang="en-US" altLang="zh-CN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400800" y="5364163"/>
            <a:ext cx="3124200" cy="990600"/>
            <a:chOff x="144" y="3024"/>
            <a:chExt cx="1968" cy="624"/>
          </a:xfrm>
        </p:grpSpPr>
        <p:sp>
          <p:nvSpPr>
            <p:cNvPr id="708651" name="Text Box 43"/>
            <p:cNvSpPr txBox="1">
              <a:spLocks noChangeArrowheads="1"/>
            </p:cNvSpPr>
            <p:nvPr/>
          </p:nvSpPr>
          <p:spPr bwMode="auto">
            <a:xfrm>
              <a:off x="144" y="302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设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4</a:t>
              </a:r>
            </a:p>
          </p:txBody>
        </p:sp>
        <p:sp>
          <p:nvSpPr>
            <p:cNvPr id="708652" name="Text Box 44"/>
            <p:cNvSpPr txBox="1">
              <a:spLocks noChangeArrowheads="1"/>
            </p:cNvSpPr>
            <p:nvPr/>
          </p:nvSpPr>
          <p:spPr bwMode="auto">
            <a:xfrm>
              <a:off x="480" y="3321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=10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708653" name="Text Box 45"/>
          <p:cNvSpPr txBox="1">
            <a:spLocks noChangeArrowheads="1"/>
          </p:cNvSpPr>
          <p:nvPr/>
        </p:nvSpPr>
        <p:spPr bwMode="auto">
          <a:xfrm>
            <a:off x="1524000" y="1062038"/>
            <a:ext cx="67818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72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上溢   阶码 &gt; 最大阶码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下溢   阶码 &lt; 最小阶码  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机器零 </a:t>
            </a:r>
            <a:r>
              <a:rPr lang="zh-CN" altLang="en-US" sz="2800">
                <a:latin typeface="Times New Roman" pitchFamily="18" charset="0"/>
              </a:rPr>
              <a:t>处理</a:t>
            </a:r>
          </a:p>
        </p:txBody>
      </p:sp>
      <p:sp>
        <p:nvSpPr>
          <p:cNvPr id="708656" name="Text Box 48"/>
          <p:cNvSpPr txBox="1">
            <a:spLocks noChangeArrowheads="1"/>
          </p:cNvSpPr>
          <p:nvPr/>
        </p:nvSpPr>
        <p:spPr bwMode="auto">
          <a:xfrm>
            <a:off x="4641850" y="49418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" name="日期占位符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60B5-AB36-4F1F-AE8E-B1C739225E1F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0" name="页脚占位符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autoUpdateAnimBg="0"/>
      <p:bldP spid="708612" grpId="0" autoUpdateAnimBg="0"/>
      <p:bldP spid="708613" grpId="0" autoUpdateAnimBg="0"/>
      <p:bldP spid="708614" grpId="0" autoUpdateAnimBg="0"/>
      <p:bldP spid="708646" grpId="0" autoUpdateAnimBg="0"/>
      <p:bldP spid="708647" grpId="0" autoUpdateAnimBg="0"/>
      <p:bldP spid="708649" grpId="0" autoUpdateAnimBg="0"/>
      <p:bldP spid="708653" grpId="0" autoUpdateAnimBg="0"/>
      <p:bldP spid="7086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练习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33400" y="1036638"/>
            <a:ext cx="86106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     </a:t>
            </a:r>
            <a:r>
              <a:rPr lang="zh-CN" altLang="en-US" sz="2800">
                <a:latin typeface="Times New Roman" pitchFamily="18" charset="0"/>
              </a:rPr>
              <a:t>设机器数字长为 24 位，欲表示±3万的十进制数，试问在保证数的最大精度的前提下，除阶符、数符各 取1 位外，阶码、尾数各取几位？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1295400" y="5943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满足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最大精度 </a:t>
            </a:r>
            <a:r>
              <a:rPr lang="zh-CN" altLang="en-US" sz="2800">
                <a:latin typeface="Times New Roman" pitchFamily="18" charset="0"/>
              </a:rPr>
              <a:t>可取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= 4，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= 18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609600" y="27432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19325" y="4191000"/>
            <a:ext cx="3100388" cy="1676400"/>
            <a:chOff x="1398" y="2640"/>
            <a:chExt cx="1953" cy="1056"/>
          </a:xfrm>
        </p:grpSpPr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979" y="328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398" y="2640"/>
              <a:ext cx="1800" cy="1056"/>
              <a:chOff x="1398" y="2640"/>
              <a:chExt cx="1800" cy="1056"/>
            </a:xfrm>
          </p:grpSpPr>
          <p:sp>
            <p:nvSpPr>
              <p:cNvPr id="709645" name="Text Box 13"/>
              <p:cNvSpPr txBox="1">
                <a:spLocks noChangeArrowheads="1"/>
              </p:cNvSpPr>
              <p:nvPr/>
            </p:nvSpPr>
            <p:spPr bwMode="auto">
              <a:xfrm>
                <a:off x="1398" y="3331"/>
                <a:ext cx="180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200" i="1">
                    <a:latin typeface="Times New Roman" pitchFamily="18" charset="0"/>
                  </a:rPr>
                  <a:t>m</a:t>
                </a:r>
                <a:r>
                  <a:rPr lang="en-US" altLang="zh-CN" sz="3200">
                    <a:latin typeface="Times New Roman" pitchFamily="18" charset="0"/>
                  </a:rPr>
                  <a:t> = 4</a:t>
                </a:r>
                <a:r>
                  <a:rPr lang="zh-CN" altLang="en-US" sz="3200">
                    <a:latin typeface="Times New Roman" pitchFamily="18" charset="0"/>
                  </a:rPr>
                  <a:t>，</a:t>
                </a:r>
                <a:r>
                  <a:rPr lang="en-US" altLang="zh-CN" sz="3200">
                    <a:latin typeface="Times New Roman" pitchFamily="18" charset="0"/>
                  </a:rPr>
                  <a:t>5</a:t>
                </a:r>
                <a:r>
                  <a:rPr lang="zh-CN" altLang="en-US" sz="3200">
                    <a:latin typeface="Times New Roman" pitchFamily="18" charset="0"/>
                  </a:rPr>
                  <a:t>，</a:t>
                </a:r>
                <a:r>
                  <a:rPr lang="en-US" altLang="zh-CN" sz="3200">
                    <a:latin typeface="Times New Roman" pitchFamily="18" charset="0"/>
                  </a:rPr>
                  <a:t>6</a:t>
                </a:r>
                <a:r>
                  <a:rPr lang="zh-CN" altLang="en-US" sz="3200">
                    <a:latin typeface="Times New Roman" pitchFamily="18" charset="0"/>
                  </a:rPr>
                  <a:t>，</a:t>
                </a:r>
              </a:p>
            </p:txBody>
          </p:sp>
          <p:sp>
            <p:nvSpPr>
              <p:cNvPr id="709646" name="AutoShape 14"/>
              <p:cNvSpPr>
                <a:spLocks noChangeArrowheads="1"/>
              </p:cNvSpPr>
              <p:nvPr/>
            </p:nvSpPr>
            <p:spPr bwMode="auto">
              <a:xfrm>
                <a:off x="1455" y="2640"/>
                <a:ext cx="240" cy="240"/>
              </a:xfrm>
              <a:prstGeom prst="wedgeRoundRectCallout">
                <a:avLst>
                  <a:gd name="adj1" fmla="val 11250"/>
                  <a:gd name="adj2" fmla="val 280000"/>
                  <a:gd name="adj3" fmla="val 16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38200" y="3459163"/>
            <a:ext cx="7772400" cy="579437"/>
            <a:chOff x="528" y="2179"/>
            <a:chExt cx="4896" cy="365"/>
          </a:xfrm>
        </p:grpSpPr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923" y="2209"/>
              <a:ext cx="45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15</a:t>
              </a:r>
              <a:r>
                <a:rPr lang="zh-CN" altLang="en-US" sz="2800">
                  <a:latin typeface="Times New Roman" pitchFamily="18" charset="0"/>
                </a:rPr>
                <a:t> 位二进制数可反映 ±3 万之间的十进制数 </a:t>
              </a:r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528" y="2179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Times New Roman" pitchFamily="18" charset="0"/>
                </a:rPr>
                <a:t>∴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00200" y="2819400"/>
            <a:ext cx="5511800" cy="579438"/>
            <a:chOff x="1008" y="1776"/>
            <a:chExt cx="3472" cy="365"/>
          </a:xfrm>
        </p:grpSpPr>
        <p:sp>
          <p:nvSpPr>
            <p:cNvPr id="709651" name="Text Box 19"/>
            <p:cNvSpPr txBox="1">
              <a:spLocks noChangeArrowheads="1"/>
            </p:cNvSpPr>
            <p:nvPr/>
          </p:nvSpPr>
          <p:spPr bwMode="auto">
            <a:xfrm>
              <a:off x="3216" y="1776"/>
              <a:ext cx="1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400" baseline="50000">
                  <a:latin typeface="Times New Roman" pitchFamily="18" charset="0"/>
                </a:rPr>
                <a:t>15</a:t>
              </a:r>
              <a:r>
                <a:rPr lang="zh-CN" altLang="en-US" sz="3200" baseline="30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= 32768</a:t>
              </a:r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536" y="1776"/>
              <a:ext cx="1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400" baseline="50000">
                  <a:latin typeface="Times New Roman" pitchFamily="18" charset="0"/>
                </a:rPr>
                <a:t>14</a:t>
              </a:r>
              <a:r>
                <a:rPr lang="zh-CN" altLang="en-US" sz="3200" baseline="30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= 16384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008" y="1776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∵</a:t>
              </a:r>
            </a:p>
          </p:txBody>
        </p:sp>
      </p:grpSp>
      <p:sp>
        <p:nvSpPr>
          <p:cNvPr id="709654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041525" y="4121150"/>
            <a:ext cx="4892675" cy="1255713"/>
            <a:chOff x="1286" y="2596"/>
            <a:chExt cx="3082" cy="791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286" y="2652"/>
              <a:ext cx="3082" cy="735"/>
              <a:chOff x="1286" y="2652"/>
              <a:chExt cx="3082" cy="735"/>
            </a:xfrm>
          </p:grpSpPr>
          <p:sp>
            <p:nvSpPr>
              <p:cNvPr id="709639" name="Text Box 7"/>
              <p:cNvSpPr txBox="1">
                <a:spLocks noChangeArrowheads="1"/>
              </p:cNvSpPr>
              <p:nvPr/>
            </p:nvSpPr>
            <p:spPr bwMode="auto">
              <a:xfrm>
                <a:off x="1286" y="2652"/>
                <a:ext cx="308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2</a:t>
                </a:r>
                <a:r>
                  <a:rPr lang="zh-CN" altLang="en-US" sz="2400" baseline="50000">
                    <a:latin typeface="Times New Roman" pitchFamily="18" charset="0"/>
                  </a:rPr>
                  <a:t>15</a:t>
                </a:r>
                <a:r>
                  <a:rPr lang="zh-CN" altLang="en-US" sz="3200">
                    <a:latin typeface="Times New Roman" pitchFamily="18" charset="0"/>
                  </a:rPr>
                  <a:t> × 0.</a:t>
                </a:r>
                <a:r>
                  <a:rPr lang="zh-CN" altLang="en-US" sz="2800">
                    <a:latin typeface="Times New Roman" pitchFamily="18" charset="0"/>
                  </a:rPr>
                  <a:t>××× </a:t>
                </a:r>
                <a:r>
                  <a:rPr lang="zh-CN" altLang="en-US" sz="1200">
                    <a:latin typeface="Times New Roman" pitchFamily="18" charset="0"/>
                  </a:rPr>
                  <a:t>　 　          </a:t>
                </a:r>
                <a:r>
                  <a:rPr lang="zh-CN" altLang="en-US" sz="2800">
                    <a:latin typeface="Times New Roman" pitchFamily="18" charset="0"/>
                  </a:rPr>
                  <a:t>××</a:t>
                </a:r>
                <a:r>
                  <a:rPr lang="en-US" altLang="zh-CN" sz="2800">
                    <a:latin typeface="Times New Roman" pitchFamily="18" charset="0"/>
                  </a:rPr>
                  <a:t>×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09640" name="AutoShape 8"/>
              <p:cNvSpPr>
                <a:spLocks/>
              </p:cNvSpPr>
              <p:nvPr/>
            </p:nvSpPr>
            <p:spPr bwMode="auto">
              <a:xfrm rot="5380329">
                <a:off x="3047" y="2231"/>
                <a:ext cx="144" cy="1632"/>
              </a:xfrm>
              <a:prstGeom prst="rightBrace">
                <a:avLst>
                  <a:gd name="adj1" fmla="val 9444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641" name="Text Box 9"/>
              <p:cNvSpPr txBox="1">
                <a:spLocks noChangeArrowheads="1"/>
              </p:cNvSpPr>
              <p:nvPr/>
            </p:nvSpPr>
            <p:spPr bwMode="auto">
              <a:xfrm>
                <a:off x="2880" y="3099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15位</a:t>
                </a:r>
              </a:p>
            </p:txBody>
          </p:sp>
        </p:grp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934" y="2596"/>
              <a:ext cx="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Times New Roman"/>
                </a:rPr>
                <a:t>…</a:t>
              </a:r>
              <a:endParaRPr lang="en-US" altLang="zh-CN" sz="3200"/>
            </a:p>
          </p:txBody>
        </p:sp>
      </p:grpSp>
      <p:sp>
        <p:nvSpPr>
          <p:cNvPr id="709662" name="AutoShape 30"/>
          <p:cNvSpPr>
            <a:spLocks noChangeArrowheads="1"/>
          </p:cNvSpPr>
          <p:nvPr/>
        </p:nvSpPr>
        <p:spPr bwMode="auto">
          <a:xfrm>
            <a:off x="250825" y="5229225"/>
            <a:ext cx="1512888" cy="647700"/>
          </a:xfrm>
          <a:prstGeom prst="wedgeRectCallout">
            <a:avLst>
              <a:gd name="adj1" fmla="val 97532"/>
              <a:gd name="adj2" fmla="val -148528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400" baseline="30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-1=15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7BC1-F515-479B-8122-4975DF0D43B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autoUpdateAnimBg="0"/>
      <p:bldP spid="709636" grpId="0" autoUpdateAnimBg="0"/>
      <p:bldP spid="7096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浮点数的规格化形式</a:t>
            </a: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930275" y="823913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2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2209800" y="762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尾数最高位为</a:t>
            </a:r>
            <a:r>
              <a:rPr lang="zh-CN" altLang="en-US" sz="2800">
                <a:latin typeface="Times New Roman" pitchFamily="18" charset="0"/>
              </a:rPr>
              <a:t> 1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930275" y="1276350"/>
            <a:ext cx="257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4</a:t>
            </a: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2209800" y="127635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 2 位不全为 0</a:t>
            </a:r>
          </a:p>
        </p:txBody>
      </p:sp>
      <p:sp>
        <p:nvSpPr>
          <p:cNvPr id="710663" name="Text Box 7"/>
          <p:cNvSpPr txBox="1">
            <a:spLocks noChangeArrowheads="1"/>
          </p:cNvSpPr>
          <p:nvPr/>
        </p:nvSpPr>
        <p:spPr bwMode="auto">
          <a:xfrm>
            <a:off x="930275" y="1733550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8</a:t>
            </a:r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2209800" y="173355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 3 位不全为 0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685800" y="2295525"/>
            <a:ext cx="344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浮点数的规格化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1295400" y="2941638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2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2514600" y="2941638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1 位，阶码减 1</a:t>
            </a:r>
          </a:p>
        </p:txBody>
      </p:sp>
      <p:sp>
        <p:nvSpPr>
          <p:cNvPr id="710668" name="Text Box 12"/>
          <p:cNvSpPr txBox="1">
            <a:spLocks noChangeArrowheads="1"/>
          </p:cNvSpPr>
          <p:nvPr/>
        </p:nvSpPr>
        <p:spPr bwMode="auto">
          <a:xfrm>
            <a:off x="2514600" y="3416300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1 位，阶码加 1</a:t>
            </a:r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1311275" y="3890963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4</a:t>
            </a:r>
          </a:p>
        </p:txBody>
      </p:sp>
      <p:sp>
        <p:nvSpPr>
          <p:cNvPr id="710670" name="Text Box 14"/>
          <p:cNvSpPr txBox="1">
            <a:spLocks noChangeArrowheads="1"/>
          </p:cNvSpPr>
          <p:nvPr/>
        </p:nvSpPr>
        <p:spPr bwMode="auto">
          <a:xfrm>
            <a:off x="2514600" y="3890963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2 位，阶码减 1</a:t>
            </a:r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2514600" y="4365625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2 位，阶码加 1</a:t>
            </a:r>
          </a:p>
        </p:txBody>
      </p:sp>
      <p:sp>
        <p:nvSpPr>
          <p:cNvPr id="710672" name="Text Box 16"/>
          <p:cNvSpPr txBox="1">
            <a:spLocks noChangeArrowheads="1"/>
          </p:cNvSpPr>
          <p:nvPr/>
        </p:nvSpPr>
        <p:spPr bwMode="auto">
          <a:xfrm>
            <a:off x="1311275" y="4840288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8</a:t>
            </a:r>
          </a:p>
        </p:txBody>
      </p:sp>
      <p:sp>
        <p:nvSpPr>
          <p:cNvPr id="710673" name="Text Box 17"/>
          <p:cNvSpPr txBox="1">
            <a:spLocks noChangeArrowheads="1"/>
          </p:cNvSpPr>
          <p:nvPr/>
        </p:nvSpPr>
        <p:spPr bwMode="auto">
          <a:xfrm>
            <a:off x="2514600" y="4840288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3 位，阶码减 1</a:t>
            </a:r>
          </a:p>
        </p:txBody>
      </p:sp>
      <p:sp>
        <p:nvSpPr>
          <p:cNvPr id="710674" name="Text Box 18"/>
          <p:cNvSpPr txBox="1">
            <a:spLocks noChangeArrowheads="1"/>
          </p:cNvSpPr>
          <p:nvPr/>
        </p:nvSpPr>
        <p:spPr bwMode="auto">
          <a:xfrm>
            <a:off x="2514600" y="5314950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3 位，阶码加 1</a:t>
            </a:r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>
            <a:off x="1371600" y="5791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越大，可表示的浮点数的范围越大</a:t>
            </a:r>
          </a:p>
        </p:txBody>
      </p:sp>
      <p:sp>
        <p:nvSpPr>
          <p:cNvPr id="710676" name="AutoShape 20"/>
          <p:cNvSpPr>
            <a:spLocks noChangeArrowheads="1"/>
          </p:cNvSpPr>
          <p:nvPr/>
        </p:nvSpPr>
        <p:spPr bwMode="auto">
          <a:xfrm>
            <a:off x="5715000" y="1149350"/>
            <a:ext cx="3160713" cy="1117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基数不同，浮点数的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规格化形式不同</a:t>
            </a:r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1371600" y="6248400"/>
            <a:ext cx="449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越大，浮点数的精度降低 </a:t>
            </a:r>
          </a:p>
        </p:txBody>
      </p:sp>
      <p:sp>
        <p:nvSpPr>
          <p:cNvPr id="710678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F4B0-18A8-4235-9021-294B32FE335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autoUpdateAnimBg="0"/>
      <p:bldP spid="710660" grpId="0" autoUpdateAnimBg="0"/>
      <p:bldP spid="710661" grpId="0" autoUpdateAnimBg="0"/>
      <p:bldP spid="710662" grpId="0" autoUpdateAnimBg="0"/>
      <p:bldP spid="710663" grpId="0" autoUpdateAnimBg="0"/>
      <p:bldP spid="710664" grpId="0" autoUpdateAnimBg="0"/>
      <p:bldP spid="710665" grpId="0" autoUpdateAnimBg="0"/>
      <p:bldP spid="710666" grpId="0" autoUpdateAnimBg="0"/>
      <p:bldP spid="710667" grpId="0" autoUpdateAnimBg="0"/>
      <p:bldP spid="710668" grpId="0" autoUpdateAnimBg="0"/>
      <p:bldP spid="710669" grpId="0" autoUpdateAnimBg="0"/>
      <p:bldP spid="710670" grpId="0" autoUpdateAnimBg="0"/>
      <p:bldP spid="710671" grpId="0" autoUpdateAnimBg="0"/>
      <p:bldP spid="710672" grpId="0" autoUpdateAnimBg="0"/>
      <p:bldP spid="710673" grpId="0" autoUpdateAnimBg="0"/>
      <p:bldP spid="710674" grpId="0" autoUpdateAnimBg="0"/>
      <p:bldP spid="710675" grpId="0" autoUpdateAnimBg="0"/>
      <p:bldP spid="710676" grpId="0" autoUpdateAnimBg="0"/>
      <p:bldP spid="7106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例如：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最大正数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6096000" y="1676400"/>
            <a:ext cx="2557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×( 1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–10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33600" y="1676400"/>
            <a:ext cx="3463925" cy="1082675"/>
            <a:chOff x="1344" y="1056"/>
            <a:chExt cx="2182" cy="682"/>
          </a:xfrm>
        </p:grpSpPr>
        <p:sp>
          <p:nvSpPr>
            <p:cNvPr id="711686" name="Text Box 6"/>
            <p:cNvSpPr txBox="1">
              <a:spLocks noChangeArrowheads="1"/>
            </p:cNvSpPr>
            <p:nvPr/>
          </p:nvSpPr>
          <p:spPr bwMode="auto">
            <a:xfrm>
              <a:off x="1344" y="1056"/>
              <a:ext cx="21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solidFill>
                    <a:schemeClr val="folHlink"/>
                  </a:solidFill>
                  <a:latin typeface="Times New Roman" pitchFamily="18" charset="0"/>
                </a:rPr>
                <a:t>+1111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× 0.1111111111</a:t>
              </a:r>
            </a:p>
          </p:txBody>
        </p:sp>
        <p:sp>
          <p:nvSpPr>
            <p:cNvPr id="711687" name="AutoShape 7"/>
            <p:cNvSpPr>
              <a:spLocks/>
            </p:cNvSpPr>
            <p:nvPr/>
          </p:nvSpPr>
          <p:spPr bwMode="auto">
            <a:xfrm rot="16200000">
              <a:off x="2813" y="883"/>
              <a:ext cx="144" cy="1066"/>
            </a:xfrm>
            <a:prstGeom prst="leftBrace">
              <a:avLst>
                <a:gd name="adj1" fmla="val 6169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8" name="Text Box 8"/>
            <p:cNvSpPr txBox="1">
              <a:spLocks noChangeArrowheads="1"/>
            </p:cNvSpPr>
            <p:nvPr/>
          </p:nvSpPr>
          <p:spPr bwMode="auto">
            <a:xfrm>
              <a:off x="2506" y="1488"/>
              <a:ext cx="5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10 个 1</a:t>
              </a:r>
            </a:p>
          </p:txBody>
        </p:sp>
      </p:grpSp>
      <p:sp>
        <p:nvSpPr>
          <p:cNvPr id="711689" name="Text Box 9"/>
          <p:cNvSpPr txBox="1">
            <a:spLocks noChangeArrowheads="1"/>
          </p:cNvSpPr>
          <p:nvPr/>
        </p:nvSpPr>
        <p:spPr bwMode="auto">
          <a:xfrm>
            <a:off x="244475" y="2971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最小正数</a:t>
            </a:r>
          </a:p>
        </p:txBody>
      </p:sp>
      <p:sp>
        <p:nvSpPr>
          <p:cNvPr id="711690" name="Text Box 10"/>
          <p:cNvSpPr txBox="1">
            <a:spLocks noChangeArrowheads="1"/>
          </p:cNvSpPr>
          <p:nvPr/>
        </p:nvSpPr>
        <p:spPr bwMode="auto">
          <a:xfrm>
            <a:off x="244475" y="4267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最大负数</a:t>
            </a: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244475" y="5500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最小负数</a:t>
            </a:r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>
            <a:off x="6096000" y="2971800"/>
            <a:ext cx="1785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711693" name="Text Box 13"/>
          <p:cNvSpPr txBox="1">
            <a:spLocks noChangeArrowheads="1"/>
          </p:cNvSpPr>
          <p:nvPr/>
        </p:nvSpPr>
        <p:spPr bwMode="auto">
          <a:xfrm>
            <a:off x="6086475" y="5500688"/>
            <a:ext cx="2786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×( 1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 10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711694" name="Text Box 14"/>
          <p:cNvSpPr txBox="1">
            <a:spLocks noChangeArrowheads="1"/>
          </p:cNvSpPr>
          <p:nvPr/>
        </p:nvSpPr>
        <p:spPr bwMode="auto">
          <a:xfrm>
            <a:off x="7937500" y="2971800"/>
            <a:ext cx="958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16</a:t>
            </a:r>
          </a:p>
        </p:txBody>
      </p:sp>
      <p:sp>
        <p:nvSpPr>
          <p:cNvPr id="711695" name="Text Box 15"/>
          <p:cNvSpPr txBox="1">
            <a:spLocks noChangeArrowheads="1"/>
          </p:cNvSpPr>
          <p:nvPr/>
        </p:nvSpPr>
        <p:spPr bwMode="auto">
          <a:xfrm>
            <a:off x="6096000" y="4281488"/>
            <a:ext cx="1963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711696" name="Text Box 16"/>
          <p:cNvSpPr txBox="1">
            <a:spLocks noChangeArrowheads="1"/>
          </p:cNvSpPr>
          <p:nvPr/>
        </p:nvSpPr>
        <p:spPr bwMode="auto">
          <a:xfrm>
            <a:off x="7937500" y="4281488"/>
            <a:ext cx="1136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16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3600" y="2921000"/>
            <a:ext cx="3416300" cy="1057275"/>
            <a:chOff x="1344" y="1840"/>
            <a:chExt cx="2152" cy="666"/>
          </a:xfrm>
        </p:grpSpPr>
        <p:sp>
          <p:nvSpPr>
            <p:cNvPr id="711698" name="Text Box 18"/>
            <p:cNvSpPr txBox="1">
              <a:spLocks noChangeArrowheads="1"/>
            </p:cNvSpPr>
            <p:nvPr/>
          </p:nvSpPr>
          <p:spPr bwMode="auto">
            <a:xfrm>
              <a:off x="1344" y="1840"/>
              <a:ext cx="2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solidFill>
                    <a:schemeClr val="folHlink"/>
                  </a:solidFill>
                  <a:latin typeface="Times New Roman" pitchFamily="18" charset="0"/>
                </a:rPr>
                <a:t>-1111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× 0.1000000000</a:t>
              </a:r>
            </a:p>
          </p:txBody>
        </p:sp>
        <p:sp>
          <p:nvSpPr>
            <p:cNvPr id="711699" name="AutoShape 19"/>
            <p:cNvSpPr>
              <a:spLocks/>
            </p:cNvSpPr>
            <p:nvPr/>
          </p:nvSpPr>
          <p:spPr bwMode="auto">
            <a:xfrm rot="16200000">
              <a:off x="2856" y="170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0" name="Text Box 20"/>
            <p:cNvSpPr txBox="1">
              <a:spLocks noChangeArrowheads="1"/>
            </p:cNvSpPr>
            <p:nvPr/>
          </p:nvSpPr>
          <p:spPr bwMode="auto">
            <a:xfrm>
              <a:off x="2592" y="2256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9 个 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4267200"/>
            <a:ext cx="3832225" cy="1082675"/>
            <a:chOff x="1344" y="2688"/>
            <a:chExt cx="2414" cy="682"/>
          </a:xfrm>
        </p:grpSpPr>
        <p:sp>
          <p:nvSpPr>
            <p:cNvPr id="711702" name="Text Box 22"/>
            <p:cNvSpPr txBox="1">
              <a:spLocks noChangeArrowheads="1"/>
            </p:cNvSpPr>
            <p:nvPr/>
          </p:nvSpPr>
          <p:spPr bwMode="auto">
            <a:xfrm>
              <a:off x="1344" y="2688"/>
              <a:ext cx="24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solidFill>
                    <a:schemeClr val="folHlink"/>
                  </a:solidFill>
                  <a:latin typeface="Times New Roman" pitchFamily="18" charset="0"/>
                </a:rPr>
                <a:t>-1111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×(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0.1000000000)</a:t>
              </a:r>
            </a:p>
          </p:txBody>
        </p:sp>
        <p:sp>
          <p:nvSpPr>
            <p:cNvPr id="711703" name="AutoShape 23"/>
            <p:cNvSpPr>
              <a:spLocks/>
            </p:cNvSpPr>
            <p:nvPr/>
          </p:nvSpPr>
          <p:spPr bwMode="auto">
            <a:xfrm rot="16200000">
              <a:off x="3053" y="2563"/>
              <a:ext cx="134" cy="960"/>
            </a:xfrm>
            <a:prstGeom prst="leftBrace">
              <a:avLst>
                <a:gd name="adj1" fmla="val 5970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4" name="Text Box 24"/>
            <p:cNvSpPr txBox="1">
              <a:spLocks noChangeArrowheads="1"/>
            </p:cNvSpPr>
            <p:nvPr/>
          </p:nvSpPr>
          <p:spPr bwMode="auto">
            <a:xfrm>
              <a:off x="2843" y="3120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9 个 0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133600" y="5500688"/>
            <a:ext cx="3879850" cy="1052512"/>
            <a:chOff x="1344" y="3465"/>
            <a:chExt cx="2444" cy="663"/>
          </a:xfrm>
        </p:grpSpPr>
        <p:sp>
          <p:nvSpPr>
            <p:cNvPr id="711706" name="Text Box 26"/>
            <p:cNvSpPr txBox="1">
              <a:spLocks noChangeArrowheads="1"/>
            </p:cNvSpPr>
            <p:nvPr/>
          </p:nvSpPr>
          <p:spPr bwMode="auto">
            <a:xfrm>
              <a:off x="1344" y="3465"/>
              <a:ext cx="24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solidFill>
                    <a:schemeClr val="folHlink"/>
                  </a:solidFill>
                  <a:latin typeface="Times New Roman" pitchFamily="18" charset="0"/>
                </a:rPr>
                <a:t>+1111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×(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0.1111111111)</a:t>
              </a:r>
            </a:p>
          </p:txBody>
        </p:sp>
        <p:sp>
          <p:nvSpPr>
            <p:cNvPr id="711707" name="AutoShape 27"/>
            <p:cNvSpPr>
              <a:spLocks/>
            </p:cNvSpPr>
            <p:nvPr/>
          </p:nvSpPr>
          <p:spPr bwMode="auto">
            <a:xfrm rot="16200000">
              <a:off x="3037" y="3235"/>
              <a:ext cx="134" cy="1056"/>
            </a:xfrm>
            <a:prstGeom prst="leftBrace">
              <a:avLst>
                <a:gd name="adj1" fmla="val 6567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8" name="Text Box 28"/>
            <p:cNvSpPr txBox="1">
              <a:spLocks noChangeArrowheads="1"/>
            </p:cNvSpPr>
            <p:nvPr/>
          </p:nvSpPr>
          <p:spPr bwMode="auto">
            <a:xfrm>
              <a:off x="2784" y="3878"/>
              <a:ext cx="5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10 个 1</a:t>
              </a:r>
            </a:p>
          </p:txBody>
        </p:sp>
      </p:grpSp>
      <p:sp>
        <p:nvSpPr>
          <p:cNvPr id="711709" name="Text Box 29"/>
          <p:cNvSpPr txBox="1">
            <a:spLocks noChangeArrowheads="1"/>
          </p:cNvSpPr>
          <p:nvPr/>
        </p:nvSpPr>
        <p:spPr bwMode="auto">
          <a:xfrm>
            <a:off x="1647825" y="381000"/>
            <a:ext cx="522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 </a:t>
            </a:r>
            <a:r>
              <a:rPr lang="en-US" altLang="zh-CN" sz="2800" i="1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 = 4，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10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>
                <a:latin typeface="Times New Roman" pitchFamily="18" charset="0"/>
              </a:rPr>
              <a:t> = 2</a:t>
            </a:r>
          </a:p>
        </p:txBody>
      </p:sp>
      <p:sp>
        <p:nvSpPr>
          <p:cNvPr id="711710" name="Text Box 30"/>
          <p:cNvSpPr txBox="1">
            <a:spLocks noChangeArrowheads="1"/>
          </p:cNvSpPr>
          <p:nvPr/>
        </p:nvSpPr>
        <p:spPr bwMode="auto">
          <a:xfrm>
            <a:off x="1647825" y="9144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尾数规格化后的浮点数表示范围</a:t>
            </a:r>
          </a:p>
        </p:txBody>
      </p:sp>
      <p:sp>
        <p:nvSpPr>
          <p:cNvPr id="711711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35AC-D2A3-4B7D-9372-2F9E333A280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autoUpdateAnimBg="0"/>
      <p:bldP spid="711684" grpId="0" autoUpdateAnimBg="0"/>
      <p:bldP spid="711689" grpId="0" autoUpdateAnimBg="0"/>
      <p:bldP spid="711690" grpId="0" autoUpdateAnimBg="0"/>
      <p:bldP spid="711691" grpId="0" autoUpdateAnimBg="0"/>
      <p:bldP spid="711692" grpId="0" autoUpdateAnimBg="0"/>
      <p:bldP spid="711693" grpId="0" autoUpdateAnimBg="0"/>
      <p:bldP spid="711694" grpId="0" autoUpdateAnimBg="0"/>
      <p:bldP spid="711695" grpId="0" autoUpdateAnimBg="0"/>
      <p:bldP spid="711696" grpId="0" autoUpdateAnimBg="0"/>
      <p:bldP spid="711709" grpId="0" autoUpdateAnimBg="0"/>
      <p:bldP spid="71171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441325" y="228600"/>
            <a:ext cx="2019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735013"/>
            <a:ext cx="8686800" cy="1538287"/>
            <a:chOff x="288" y="463"/>
            <a:chExt cx="5472" cy="969"/>
          </a:xfrm>
        </p:grpSpPr>
        <p:sp>
          <p:nvSpPr>
            <p:cNvPr id="712708" name="Text Box 4"/>
            <p:cNvSpPr txBox="1">
              <a:spLocks noChangeArrowheads="1"/>
            </p:cNvSpPr>
            <p:nvPr/>
          </p:nvSpPr>
          <p:spPr bwMode="auto">
            <a:xfrm>
              <a:off x="288" y="486"/>
              <a:ext cx="5472" cy="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例 6.13    将 +       写成二进制定点数、浮点数及在定点机和浮点机中的机器数形式。其中数值部分均取 10 位，数符取 1 位，浮点数阶码取 5 位（含1位阶符）。</a:t>
              </a:r>
              <a:endParaRPr lang="en-US" altLang="zh-CN" sz="28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60" y="463"/>
              <a:ext cx="356" cy="449"/>
              <a:chOff x="1728" y="552"/>
              <a:chExt cx="356" cy="449"/>
            </a:xfrm>
          </p:grpSpPr>
          <p:sp>
            <p:nvSpPr>
              <p:cNvPr id="712710" name="Line 6"/>
              <p:cNvSpPr>
                <a:spLocks noChangeShapeType="1"/>
              </p:cNvSpPr>
              <p:nvPr/>
            </p:nvSpPr>
            <p:spPr bwMode="auto">
              <a:xfrm>
                <a:off x="1728" y="7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2711" name="Text Box 7"/>
              <p:cNvSpPr txBox="1">
                <a:spLocks noChangeArrowheads="1"/>
              </p:cNvSpPr>
              <p:nvPr/>
            </p:nvSpPr>
            <p:spPr bwMode="auto"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712712" name="Text Box 8"/>
              <p:cNvSpPr txBox="1">
                <a:spLocks noChangeArrowheads="1"/>
              </p:cNvSpPr>
              <p:nvPr/>
            </p:nvSpPr>
            <p:spPr bwMode="auto"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128</a:t>
                </a:r>
              </a:p>
            </p:txBody>
          </p:sp>
        </p:grpSp>
      </p:grpSp>
      <p:sp>
        <p:nvSpPr>
          <p:cNvPr id="712713" name="Text Box 9"/>
          <p:cNvSpPr txBox="1">
            <a:spLocks noChangeArrowheads="1"/>
          </p:cNvSpPr>
          <p:nvPr/>
        </p:nvSpPr>
        <p:spPr bwMode="auto">
          <a:xfrm>
            <a:off x="914400" y="23161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05000" y="2259013"/>
            <a:ext cx="2105025" cy="712787"/>
            <a:chOff x="1478" y="1327"/>
            <a:chExt cx="1326" cy="449"/>
          </a:xfrm>
        </p:grpSpPr>
        <p:sp>
          <p:nvSpPr>
            <p:cNvPr id="712715" name="Text Box 11"/>
            <p:cNvSpPr txBox="1">
              <a:spLocks noChangeArrowheads="1"/>
            </p:cNvSpPr>
            <p:nvPr/>
          </p:nvSpPr>
          <p:spPr bwMode="auto">
            <a:xfrm>
              <a:off x="1478" y="1356"/>
              <a:ext cx="9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+</a:t>
              </a: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448" y="1327"/>
              <a:ext cx="356" cy="449"/>
              <a:chOff x="1728" y="552"/>
              <a:chExt cx="356" cy="449"/>
            </a:xfrm>
          </p:grpSpPr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>
                <a:off x="1728" y="7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2718" name="Text Box 14"/>
              <p:cNvSpPr txBox="1">
                <a:spLocks noChangeArrowheads="1"/>
              </p:cNvSpPr>
              <p:nvPr/>
            </p:nvSpPr>
            <p:spPr bwMode="auto"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712719" name="Text Box 15"/>
              <p:cNvSpPr txBox="1">
                <a:spLocks noChangeArrowheads="1"/>
              </p:cNvSpPr>
              <p:nvPr/>
            </p:nvSpPr>
            <p:spPr bwMode="auto"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128</a:t>
                </a:r>
              </a:p>
            </p:txBody>
          </p:sp>
        </p:grpSp>
      </p:grp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914400" y="297973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二进制形式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12721" name="Text Box 17"/>
          <p:cNvSpPr txBox="1">
            <a:spLocks noChangeArrowheads="1"/>
          </p:cNvSpPr>
          <p:nvPr/>
        </p:nvSpPr>
        <p:spPr bwMode="auto">
          <a:xfrm>
            <a:off x="914400" y="35099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定点表示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914400" y="404177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浮点规格化形式</a:t>
            </a:r>
            <a:endParaRPr lang="en-US" altLang="zh-CN" sz="2800" baseline="30000">
              <a:latin typeface="Times New Roman" pitchFamily="18" charset="0"/>
            </a:endParaRPr>
          </a:p>
        </p:txBody>
      </p:sp>
      <p:sp>
        <p:nvSpPr>
          <p:cNvPr id="712723" name="Text Box 19"/>
          <p:cNvSpPr txBox="1">
            <a:spLocks noChangeArrowheads="1"/>
          </p:cNvSpPr>
          <p:nvPr/>
        </p:nvSpPr>
        <p:spPr bwMode="auto">
          <a:xfrm>
            <a:off x="3300413" y="5135563"/>
            <a:ext cx="4683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= 1, 0010;  0. 1001100000</a:t>
            </a:r>
          </a:p>
        </p:txBody>
      </p:sp>
      <p:sp>
        <p:nvSpPr>
          <p:cNvPr id="712724" name="Text Box 20"/>
          <p:cNvSpPr txBox="1">
            <a:spLocks noChangeArrowheads="1"/>
          </p:cNvSpPr>
          <p:nvPr/>
        </p:nvSpPr>
        <p:spPr bwMode="auto">
          <a:xfrm>
            <a:off x="3300413" y="5699125"/>
            <a:ext cx="468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1, 1110;  0. 1001100000</a:t>
            </a:r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3300413" y="6262688"/>
            <a:ext cx="4683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1, 1101;  0. 1001100000</a:t>
            </a:r>
          </a:p>
        </p:txBody>
      </p: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914400" y="45497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定点机中</a:t>
            </a:r>
          </a:p>
        </p:txBody>
      </p:sp>
      <p:sp>
        <p:nvSpPr>
          <p:cNvPr id="712727" name="Text Box 23"/>
          <p:cNvSpPr txBox="1">
            <a:spLocks noChangeArrowheads="1"/>
          </p:cNvSpPr>
          <p:nvPr/>
        </p:nvSpPr>
        <p:spPr bwMode="auto">
          <a:xfrm>
            <a:off x="914400" y="51038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浮点机中</a:t>
            </a:r>
          </a:p>
        </p:txBody>
      </p:sp>
      <p:sp>
        <p:nvSpPr>
          <p:cNvPr id="712728" name="Text Box 24"/>
          <p:cNvSpPr txBox="1">
            <a:spLocks noChangeArrowheads="1"/>
          </p:cNvSpPr>
          <p:nvPr/>
        </p:nvSpPr>
        <p:spPr bwMode="auto">
          <a:xfrm>
            <a:off x="5835650" y="3509963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000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12729" name="Text Box 25"/>
          <p:cNvSpPr txBox="1">
            <a:spLocks noChangeArrowheads="1"/>
          </p:cNvSpPr>
          <p:nvPr/>
        </p:nvSpPr>
        <p:spPr bwMode="auto">
          <a:xfrm>
            <a:off x="3733800" y="2979738"/>
            <a:ext cx="225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0.0010011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2730" name="Text Box 26"/>
          <p:cNvSpPr txBox="1">
            <a:spLocks noChangeArrowheads="1"/>
          </p:cNvSpPr>
          <p:nvPr/>
        </p:nvSpPr>
        <p:spPr bwMode="auto">
          <a:xfrm>
            <a:off x="3733800" y="3509963"/>
            <a:ext cx="225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0.0010011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2731" name="Text Box 27"/>
          <p:cNvSpPr txBox="1">
            <a:spLocks noChangeArrowheads="1"/>
          </p:cNvSpPr>
          <p:nvPr/>
        </p:nvSpPr>
        <p:spPr bwMode="auto">
          <a:xfrm>
            <a:off x="3733800" y="4041775"/>
            <a:ext cx="359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0.1001100000</a:t>
            </a:r>
            <a:r>
              <a:rPr lang="en-US" altLang="zh-CN" sz="2400">
                <a:latin typeface="Times New Roman" pitchFamily="18" charset="0"/>
              </a:rPr>
              <a:t>×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0000">
                <a:latin typeface="Times New Roman" pitchFamily="18" charset="0"/>
              </a:rPr>
              <a:t>-10</a:t>
            </a:r>
            <a:endParaRPr lang="zh-CN" altLang="en-US" sz="2800" baseline="40000">
              <a:latin typeface="Times New Roman" pitchFamily="18" charset="0"/>
            </a:endParaRPr>
          </a:p>
        </p:txBody>
      </p:sp>
      <p:sp>
        <p:nvSpPr>
          <p:cNvPr id="712732" name="Text Box 28"/>
          <p:cNvSpPr txBox="1">
            <a:spLocks noChangeArrowheads="1"/>
          </p:cNvSpPr>
          <p:nvPr/>
        </p:nvSpPr>
        <p:spPr bwMode="auto">
          <a:xfrm>
            <a:off x="3300413" y="4549775"/>
            <a:ext cx="522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0.0010011000</a:t>
            </a:r>
          </a:p>
        </p:txBody>
      </p:sp>
      <p:sp>
        <p:nvSpPr>
          <p:cNvPr id="712733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951-BC32-4039-A45D-D747231DBAD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3" grpId="0" autoUpdateAnimBg="0"/>
      <p:bldP spid="712720" grpId="0" autoUpdateAnimBg="0"/>
      <p:bldP spid="712721" grpId="0" autoUpdateAnimBg="0"/>
      <p:bldP spid="712722" grpId="0" autoUpdateAnimBg="0"/>
      <p:bldP spid="712723" grpId="0" autoUpdateAnimBg="0"/>
      <p:bldP spid="712724" grpId="0" autoUpdateAnimBg="0"/>
      <p:bldP spid="712725" grpId="0" autoUpdateAnimBg="0"/>
      <p:bldP spid="712726" grpId="0" autoUpdateAnimBg="0"/>
      <p:bldP spid="712727" grpId="0" autoUpdateAnimBg="0"/>
      <p:bldP spid="712728" grpId="0" autoUpdateAnimBg="0"/>
      <p:bldP spid="712729" grpId="0" autoUpdateAnimBg="0"/>
      <p:bldP spid="712730" grpId="0" autoUpdateAnimBg="0"/>
      <p:bldP spid="712731" grpId="0" autoUpdateAnimBg="0"/>
      <p:bldP spid="7127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4471988" y="3048000"/>
            <a:ext cx="3757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        </a:t>
            </a:r>
            <a:r>
              <a:rPr lang="en-US" altLang="zh-CN" sz="2800">
                <a:latin typeface="Times New Roman" pitchFamily="18" charset="0"/>
              </a:rPr>
              <a:t>111010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5257800" y="3048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0000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13732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6.14</a:t>
            </a:r>
          </a:p>
        </p:txBody>
      </p:sp>
      <p:sp>
        <p:nvSpPr>
          <p:cNvPr id="713733" name="Text Box 5"/>
          <p:cNvSpPr txBox="1">
            <a:spLocks noChangeArrowheads="1"/>
          </p:cNvSpPr>
          <p:nvPr/>
        </p:nvSpPr>
        <p:spPr bwMode="auto">
          <a:xfrm>
            <a:off x="152400" y="228600"/>
            <a:ext cx="8747125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      将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–58 </a:t>
            </a:r>
            <a:r>
              <a:rPr lang="zh-CN" altLang="en-US" sz="2800">
                <a:latin typeface="Times New Roman" pitchFamily="18" charset="0"/>
              </a:rPr>
              <a:t>表示成二进制定点数和浮点数，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并写出它在定点机和浮点机中的三种机器数及阶码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为移码、尾数为补码的形式（其他要求同上例）。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746125" y="18288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713735" name="Text Box 7"/>
          <p:cNvSpPr txBox="1">
            <a:spLocks noChangeArrowheads="1"/>
          </p:cNvSpPr>
          <p:nvPr/>
        </p:nvSpPr>
        <p:spPr bwMode="auto">
          <a:xfrm>
            <a:off x="1736725" y="1828800"/>
            <a:ext cx="4130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–58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1716088" y="2482850"/>
            <a:ext cx="2398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二进制形式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3737" name="Text Box 9"/>
          <p:cNvSpPr txBox="1">
            <a:spLocks noChangeArrowheads="1"/>
          </p:cNvSpPr>
          <p:nvPr/>
        </p:nvSpPr>
        <p:spPr bwMode="auto">
          <a:xfrm>
            <a:off x="1716088" y="3078163"/>
            <a:ext cx="2170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定点表示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13738" name="Text Box 10"/>
          <p:cNvSpPr txBox="1">
            <a:spLocks noChangeArrowheads="1"/>
          </p:cNvSpPr>
          <p:nvPr/>
        </p:nvSpPr>
        <p:spPr bwMode="auto">
          <a:xfrm>
            <a:off x="1716088" y="3671888"/>
            <a:ext cx="3160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浮点规格化形式</a:t>
            </a:r>
            <a:endParaRPr lang="en-US" altLang="zh-CN" sz="2800" baseline="30000">
              <a:latin typeface="Times New Roman" pitchFamily="18" charset="0"/>
            </a:endParaRPr>
          </a:p>
        </p:txBody>
      </p:sp>
      <p:sp>
        <p:nvSpPr>
          <p:cNvPr id="713739" name="Text Box 11"/>
          <p:cNvSpPr txBox="1">
            <a:spLocks noChangeArrowheads="1"/>
          </p:cNvSpPr>
          <p:nvPr/>
        </p:nvSpPr>
        <p:spPr bwMode="auto">
          <a:xfrm>
            <a:off x="454025" y="4724400"/>
            <a:ext cx="320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1, 0000111010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454025" y="5181600"/>
            <a:ext cx="335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1, 1111000110</a:t>
            </a:r>
          </a:p>
        </p:txBody>
      </p:sp>
      <p:sp>
        <p:nvSpPr>
          <p:cNvPr id="713741" name="Text Box 13"/>
          <p:cNvSpPr txBox="1">
            <a:spLocks noChangeArrowheads="1"/>
          </p:cNvSpPr>
          <p:nvPr/>
        </p:nvSpPr>
        <p:spPr bwMode="auto">
          <a:xfrm>
            <a:off x="454025" y="5638800"/>
            <a:ext cx="335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反</a:t>
            </a:r>
            <a:r>
              <a:rPr lang="zh-CN" altLang="en-US" sz="2400">
                <a:latin typeface="Times New Roman" pitchFamily="18" charset="0"/>
              </a:rPr>
              <a:t> = 1, 1111000101</a:t>
            </a:r>
          </a:p>
        </p:txBody>
      </p:sp>
      <p:sp>
        <p:nvSpPr>
          <p:cNvPr id="713742" name="Text Box 14"/>
          <p:cNvSpPr txBox="1">
            <a:spLocks noChangeArrowheads="1"/>
          </p:cNvSpPr>
          <p:nvPr/>
        </p:nvSpPr>
        <p:spPr bwMode="auto">
          <a:xfrm>
            <a:off x="4038600" y="4724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0, 0110; 1. 1110100000</a:t>
            </a:r>
          </a:p>
        </p:txBody>
      </p:sp>
      <p:sp>
        <p:nvSpPr>
          <p:cNvPr id="713743" name="Text Box 15"/>
          <p:cNvSpPr txBox="1">
            <a:spLocks noChangeArrowheads="1"/>
          </p:cNvSpPr>
          <p:nvPr/>
        </p:nvSpPr>
        <p:spPr bwMode="auto">
          <a:xfrm>
            <a:off x="4038600" y="5181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0, 0110; 1. 0001100000</a:t>
            </a:r>
          </a:p>
        </p:txBody>
      </p:sp>
      <p:sp>
        <p:nvSpPr>
          <p:cNvPr id="713744" name="Text Box 16"/>
          <p:cNvSpPr txBox="1">
            <a:spLocks noChangeArrowheads="1"/>
          </p:cNvSpPr>
          <p:nvPr/>
        </p:nvSpPr>
        <p:spPr bwMode="auto">
          <a:xfrm>
            <a:off x="4038600" y="56388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反</a:t>
            </a:r>
            <a:r>
              <a:rPr lang="zh-CN" altLang="en-US" sz="2400">
                <a:latin typeface="Times New Roman" pitchFamily="18" charset="0"/>
              </a:rPr>
              <a:t> = 0, 0110; 1. 0001011111</a:t>
            </a:r>
          </a:p>
        </p:txBody>
      </p:sp>
      <p:sp>
        <p:nvSpPr>
          <p:cNvPr id="713745" name="Text Box 17"/>
          <p:cNvSpPr txBox="1">
            <a:spLocks noChangeArrowheads="1"/>
          </p:cNvSpPr>
          <p:nvPr/>
        </p:nvSpPr>
        <p:spPr bwMode="auto">
          <a:xfrm>
            <a:off x="1054100" y="4267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定点机中</a:t>
            </a:r>
          </a:p>
        </p:txBody>
      </p:sp>
      <p:sp>
        <p:nvSpPr>
          <p:cNvPr id="713746" name="Text Box 18"/>
          <p:cNvSpPr txBox="1">
            <a:spLocks noChangeArrowheads="1"/>
          </p:cNvSpPr>
          <p:nvPr/>
        </p:nvSpPr>
        <p:spPr bwMode="auto">
          <a:xfrm>
            <a:off x="4940300" y="4267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浮点机中</a:t>
            </a:r>
          </a:p>
        </p:txBody>
      </p: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4038600" y="60960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阶移、尾补</a:t>
            </a:r>
            <a:r>
              <a:rPr lang="zh-CN" altLang="en-US" sz="2400">
                <a:latin typeface="Times New Roman" pitchFamily="18" charset="0"/>
              </a:rPr>
              <a:t> = 1, 0110; 1. 0001100000</a:t>
            </a:r>
          </a:p>
        </p:txBody>
      </p:sp>
      <p:sp>
        <p:nvSpPr>
          <p:cNvPr id="713748" name="Text Box 20"/>
          <p:cNvSpPr txBox="1">
            <a:spLocks noChangeArrowheads="1"/>
          </p:cNvSpPr>
          <p:nvPr/>
        </p:nvSpPr>
        <p:spPr bwMode="auto">
          <a:xfrm>
            <a:off x="4471988" y="2482850"/>
            <a:ext cx="368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111010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4471988" y="3671888"/>
            <a:ext cx="4672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(0.1110100000)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0000">
                <a:latin typeface="Times New Roman" pitchFamily="18" charset="0"/>
              </a:rPr>
              <a:t>110</a:t>
            </a:r>
            <a:endParaRPr lang="zh-CN" altLang="en-US" sz="2800" baseline="40000">
              <a:latin typeface="Times New Roman" pitchFamily="18" charset="0"/>
            </a:endParaRPr>
          </a:p>
        </p:txBody>
      </p:sp>
      <p:sp>
        <p:nvSpPr>
          <p:cNvPr id="713750" name="Rectangle 22"/>
          <p:cNvSpPr>
            <a:spLocks noChangeArrowheads="1"/>
          </p:cNvSpPr>
          <p:nvPr/>
        </p:nvSpPr>
        <p:spPr bwMode="auto">
          <a:xfrm>
            <a:off x="78486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DE07-6BC6-4650-A524-34930F391DC9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 autoUpdateAnimBg="0"/>
      <p:bldP spid="713731" grpId="0" autoUpdateAnimBg="0"/>
      <p:bldP spid="713733" grpId="0" autoUpdateAnimBg="0"/>
      <p:bldP spid="713734" grpId="0" autoUpdateAnimBg="0"/>
      <p:bldP spid="713735" grpId="0" autoUpdateAnimBg="0"/>
      <p:bldP spid="713736" grpId="0" autoUpdateAnimBg="0"/>
      <p:bldP spid="713737" grpId="0" autoUpdateAnimBg="0"/>
      <p:bldP spid="713738" grpId="0" autoUpdateAnimBg="0"/>
      <p:bldP spid="713739" grpId="0" autoUpdateAnimBg="0"/>
      <p:bldP spid="713740" grpId="0" autoUpdateAnimBg="0"/>
      <p:bldP spid="713741" grpId="0" autoUpdateAnimBg="0"/>
      <p:bldP spid="713742" grpId="0" autoUpdateAnimBg="0"/>
      <p:bldP spid="713743" grpId="0" autoUpdateAnimBg="0"/>
      <p:bldP spid="713744" grpId="0" autoUpdateAnimBg="0"/>
      <p:bldP spid="713745" grpId="0" autoUpdateAnimBg="0"/>
      <p:bldP spid="713746" grpId="0" autoUpdateAnimBg="0"/>
      <p:bldP spid="713747" grpId="0" autoUpdateAnimBg="0"/>
      <p:bldP spid="713748" grpId="0" autoUpdateAnimBg="0"/>
      <p:bldP spid="71374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233363" y="228600"/>
            <a:ext cx="1443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例6.15</a:t>
            </a:r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0" y="304800"/>
            <a:ext cx="8763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        写出对应下图所示的浮点数的补码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形式。 设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10，</a:t>
            </a:r>
            <a:r>
              <a:rPr lang="en-US" altLang="zh-CN" sz="2800" i="1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 = 4， </a:t>
            </a:r>
            <a:r>
              <a:rPr lang="zh-CN" altLang="en-US" sz="2800">
                <a:latin typeface="Times New Roman" pitchFamily="18" charset="0"/>
              </a:rPr>
              <a:t>阶符、数符各取 1位。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371600"/>
            <a:ext cx="8239125" cy="2881313"/>
            <a:chOff x="336" y="864"/>
            <a:chExt cx="5190" cy="1815"/>
          </a:xfrm>
        </p:grpSpPr>
        <p:sp>
          <p:nvSpPr>
            <p:cNvPr id="714757" name="Line 5"/>
            <p:cNvSpPr>
              <a:spLocks noChangeShapeType="1"/>
            </p:cNvSpPr>
            <p:nvPr/>
          </p:nvSpPr>
          <p:spPr bwMode="auto">
            <a:xfrm flipV="1">
              <a:off x="2856" y="1439"/>
              <a:ext cx="0" cy="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58" name="Line 6"/>
            <p:cNvSpPr>
              <a:spLocks noChangeShapeType="1"/>
            </p:cNvSpPr>
            <p:nvPr/>
          </p:nvSpPr>
          <p:spPr bwMode="auto">
            <a:xfrm>
              <a:off x="1104" y="1153"/>
              <a:ext cx="0" cy="2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3264" y="1153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384" y="1439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1" name="Line 9"/>
            <p:cNvSpPr>
              <a:spLocks noChangeShapeType="1"/>
            </p:cNvSpPr>
            <p:nvPr/>
          </p:nvSpPr>
          <p:spPr bwMode="auto">
            <a:xfrm>
              <a:off x="4608" y="1153"/>
              <a:ext cx="0" cy="2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2" name="Rectangle 10"/>
            <p:cNvSpPr>
              <a:spLocks noChangeArrowheads="1"/>
            </p:cNvSpPr>
            <p:nvPr/>
          </p:nvSpPr>
          <p:spPr bwMode="auto">
            <a:xfrm>
              <a:off x="384" y="1153"/>
              <a:ext cx="720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714763" name="Line 11"/>
            <p:cNvSpPr>
              <a:spLocks noChangeShapeType="1"/>
            </p:cNvSpPr>
            <p:nvPr/>
          </p:nvSpPr>
          <p:spPr bwMode="auto">
            <a:xfrm>
              <a:off x="2448" y="1153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4" name="Rectangle 12"/>
            <p:cNvSpPr>
              <a:spLocks noChangeArrowheads="1"/>
            </p:cNvSpPr>
            <p:nvPr/>
          </p:nvSpPr>
          <p:spPr bwMode="auto">
            <a:xfrm>
              <a:off x="4608" y="1153"/>
              <a:ext cx="720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714765" name="Text Box 13"/>
            <p:cNvSpPr txBox="1">
              <a:spLocks noChangeArrowheads="1"/>
            </p:cNvSpPr>
            <p:nvPr/>
          </p:nvSpPr>
          <p:spPr bwMode="auto">
            <a:xfrm>
              <a:off x="1321" y="1137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714766" name="Text Box 14"/>
            <p:cNvSpPr txBox="1">
              <a:spLocks noChangeArrowheads="1"/>
            </p:cNvSpPr>
            <p:nvPr/>
          </p:nvSpPr>
          <p:spPr bwMode="auto">
            <a:xfrm>
              <a:off x="3481" y="1137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714767" name="Text Box 15"/>
            <p:cNvSpPr txBox="1">
              <a:spLocks noChangeArrowheads="1"/>
            </p:cNvSpPr>
            <p:nvPr/>
          </p:nvSpPr>
          <p:spPr bwMode="auto">
            <a:xfrm>
              <a:off x="2538" y="1137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下溢</a:t>
              </a:r>
            </a:p>
          </p:txBody>
        </p:sp>
        <p:sp>
          <p:nvSpPr>
            <p:cNvPr id="714768" name="Text Box 16"/>
            <p:cNvSpPr txBox="1">
              <a:spLocks noChangeArrowheads="1"/>
            </p:cNvSpPr>
            <p:nvPr/>
          </p:nvSpPr>
          <p:spPr bwMode="auto">
            <a:xfrm>
              <a:off x="2734" y="14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b="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14769" name="Text Box 17"/>
            <p:cNvSpPr txBox="1">
              <a:spLocks noChangeArrowheads="1"/>
            </p:cNvSpPr>
            <p:nvPr/>
          </p:nvSpPr>
          <p:spPr bwMode="auto">
            <a:xfrm>
              <a:off x="432" y="86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14770" name="Text Box 18"/>
            <p:cNvSpPr txBox="1">
              <a:spLocks noChangeArrowheads="1"/>
            </p:cNvSpPr>
            <p:nvPr/>
          </p:nvSpPr>
          <p:spPr bwMode="auto">
            <a:xfrm>
              <a:off x="4608" y="86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14771" name="Text Box 19"/>
            <p:cNvSpPr txBox="1">
              <a:spLocks noChangeArrowheads="1"/>
            </p:cNvSpPr>
            <p:nvPr/>
          </p:nvSpPr>
          <p:spPr bwMode="auto">
            <a:xfrm>
              <a:off x="336" y="1785"/>
              <a:ext cx="16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×( 1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1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4772" name="Text Box 20"/>
            <p:cNvSpPr txBox="1">
              <a:spLocks noChangeArrowheads="1"/>
            </p:cNvSpPr>
            <p:nvPr/>
          </p:nvSpPr>
          <p:spPr bwMode="auto">
            <a:xfrm>
              <a:off x="4080" y="1787"/>
              <a:ext cx="14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×(1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4773" name="Text Box 21"/>
            <p:cNvSpPr txBox="1">
              <a:spLocks noChangeArrowheads="1"/>
            </p:cNvSpPr>
            <p:nvPr/>
          </p:nvSpPr>
          <p:spPr bwMode="auto">
            <a:xfrm>
              <a:off x="2544" y="1961"/>
              <a:ext cx="11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4774" name="Text Box 22"/>
            <p:cNvSpPr txBox="1">
              <a:spLocks noChangeArrowheads="1"/>
            </p:cNvSpPr>
            <p:nvPr/>
          </p:nvSpPr>
          <p:spPr bwMode="auto">
            <a:xfrm>
              <a:off x="720" y="158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最小负数</a:t>
              </a:r>
            </a:p>
          </p:txBody>
        </p:sp>
        <p:sp>
          <p:nvSpPr>
            <p:cNvPr id="714775" name="Line 23"/>
            <p:cNvSpPr>
              <a:spLocks noChangeShapeType="1"/>
            </p:cNvSpPr>
            <p:nvPr/>
          </p:nvSpPr>
          <p:spPr bwMode="auto">
            <a:xfrm flipV="1">
              <a:off x="1104" y="139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4296" y="158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最大正数</a:t>
              </a:r>
            </a:p>
          </p:txBody>
        </p:sp>
        <p:sp>
          <p:nvSpPr>
            <p:cNvPr id="714777" name="Line 25"/>
            <p:cNvSpPr>
              <a:spLocks noChangeShapeType="1"/>
            </p:cNvSpPr>
            <p:nvPr/>
          </p:nvSpPr>
          <p:spPr bwMode="auto">
            <a:xfrm flipV="1">
              <a:off x="4608" y="139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78" name="Text Box 26"/>
            <p:cNvSpPr txBox="1">
              <a:spLocks noChangeArrowheads="1"/>
            </p:cNvSpPr>
            <p:nvPr/>
          </p:nvSpPr>
          <p:spPr bwMode="auto">
            <a:xfrm>
              <a:off x="2784" y="1713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最小正数</a:t>
              </a:r>
            </a:p>
          </p:txBody>
        </p:sp>
        <p:sp>
          <p:nvSpPr>
            <p:cNvPr id="714779" name="Freeform 27"/>
            <p:cNvSpPr>
              <a:spLocks/>
            </p:cNvSpPr>
            <p:nvPr/>
          </p:nvSpPr>
          <p:spPr bwMode="auto">
            <a:xfrm>
              <a:off x="3250" y="1440"/>
              <a:ext cx="1" cy="308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1" y="0"/>
                </a:cxn>
              </a:cxnLst>
              <a:rect l="0" t="0" r="r" b="b"/>
              <a:pathLst>
                <a:path w="1" h="308">
                  <a:moveTo>
                    <a:pt x="0" y="308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80" name="Text Box 28"/>
            <p:cNvSpPr txBox="1">
              <a:spLocks noChangeArrowheads="1"/>
            </p:cNvSpPr>
            <p:nvPr/>
          </p:nvSpPr>
          <p:spPr bwMode="auto">
            <a:xfrm>
              <a:off x="1776" y="2352"/>
              <a:ext cx="1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4781" name="Text Box 29"/>
            <p:cNvSpPr txBox="1">
              <a:spLocks noChangeArrowheads="1"/>
            </p:cNvSpPr>
            <p:nvPr/>
          </p:nvSpPr>
          <p:spPr bwMode="auto">
            <a:xfrm>
              <a:off x="1992" y="214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最大负数</a:t>
              </a:r>
            </a:p>
          </p:txBody>
        </p:sp>
        <p:sp>
          <p:nvSpPr>
            <p:cNvPr id="714782" name="Freeform 30"/>
            <p:cNvSpPr>
              <a:spLocks/>
            </p:cNvSpPr>
            <p:nvPr/>
          </p:nvSpPr>
          <p:spPr bwMode="auto">
            <a:xfrm>
              <a:off x="2448" y="1440"/>
              <a:ext cx="1" cy="712"/>
            </a:xfrm>
            <a:custGeom>
              <a:avLst/>
              <a:gdLst/>
              <a:ahLst/>
              <a:cxnLst>
                <a:cxn ang="0">
                  <a:pos x="0" y="712"/>
                </a:cxn>
                <a:cxn ang="0">
                  <a:pos x="1" y="0"/>
                </a:cxn>
              </a:cxnLst>
              <a:rect l="0" t="0" r="r" b="b"/>
              <a:pathLst>
                <a:path w="1" h="712">
                  <a:moveTo>
                    <a:pt x="0" y="712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4783" name="Text Box 31"/>
          <p:cNvSpPr txBox="1">
            <a:spLocks noChangeArrowheads="1"/>
          </p:cNvSpPr>
          <p:nvPr/>
        </p:nvSpPr>
        <p:spPr bwMode="auto">
          <a:xfrm>
            <a:off x="304800" y="413861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714784" name="Text Box 32"/>
          <p:cNvSpPr txBox="1">
            <a:spLocks noChangeArrowheads="1"/>
          </p:cNvSpPr>
          <p:nvPr/>
        </p:nvSpPr>
        <p:spPr bwMode="auto">
          <a:xfrm>
            <a:off x="2987675" y="41687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838200" y="47767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最大正数</a:t>
            </a:r>
          </a:p>
        </p:txBody>
      </p:sp>
      <p:sp>
        <p:nvSpPr>
          <p:cNvPr id="714786" name="Text Box 34"/>
          <p:cNvSpPr txBox="1">
            <a:spLocks noChangeArrowheads="1"/>
          </p:cNvSpPr>
          <p:nvPr/>
        </p:nvSpPr>
        <p:spPr bwMode="auto">
          <a:xfrm>
            <a:off x="838200" y="52673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最小正数</a:t>
            </a:r>
          </a:p>
        </p:txBody>
      </p:sp>
      <p:sp>
        <p:nvSpPr>
          <p:cNvPr id="714787" name="Text Box 35"/>
          <p:cNvSpPr txBox="1">
            <a:spLocks noChangeArrowheads="1"/>
          </p:cNvSpPr>
          <p:nvPr/>
        </p:nvSpPr>
        <p:spPr bwMode="auto">
          <a:xfrm>
            <a:off x="838200" y="575786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最大负数</a:t>
            </a:r>
          </a:p>
        </p:txBody>
      </p:sp>
      <p:sp>
        <p:nvSpPr>
          <p:cNvPr id="714788" name="Text Box 36"/>
          <p:cNvSpPr txBox="1">
            <a:spLocks noChangeArrowheads="1"/>
          </p:cNvSpPr>
          <p:nvPr/>
        </p:nvSpPr>
        <p:spPr bwMode="auto">
          <a:xfrm>
            <a:off x="838200" y="62484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最小负数</a:t>
            </a:r>
          </a:p>
        </p:txBody>
      </p:sp>
      <p:sp>
        <p:nvSpPr>
          <p:cNvPr id="714789" name="Text Box 37"/>
          <p:cNvSpPr txBox="1">
            <a:spLocks noChangeArrowheads="1"/>
          </p:cNvSpPr>
          <p:nvPr/>
        </p:nvSpPr>
        <p:spPr bwMode="auto">
          <a:xfrm>
            <a:off x="2535238" y="4724400"/>
            <a:ext cx="2646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×(1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4790" name="Text Box 38"/>
          <p:cNvSpPr txBox="1">
            <a:spLocks noChangeArrowheads="1"/>
          </p:cNvSpPr>
          <p:nvPr/>
        </p:nvSpPr>
        <p:spPr bwMode="auto">
          <a:xfrm>
            <a:off x="2438400" y="5214938"/>
            <a:ext cx="1633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4791" name="Text Box 39"/>
          <p:cNvSpPr txBox="1">
            <a:spLocks noChangeArrowheads="1"/>
          </p:cNvSpPr>
          <p:nvPr/>
        </p:nvSpPr>
        <p:spPr bwMode="auto">
          <a:xfrm>
            <a:off x="2286000" y="5705475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14792" name="Text Box 40"/>
          <p:cNvSpPr txBox="1">
            <a:spLocks noChangeArrowheads="1"/>
          </p:cNvSpPr>
          <p:nvPr/>
        </p:nvSpPr>
        <p:spPr bwMode="auto">
          <a:xfrm>
            <a:off x="2286000" y="61960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×(1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4793" name="Text Box 41"/>
          <p:cNvSpPr txBox="1">
            <a:spLocks noChangeArrowheads="1"/>
          </p:cNvSpPr>
          <p:nvPr/>
        </p:nvSpPr>
        <p:spPr bwMode="auto">
          <a:xfrm>
            <a:off x="5257800" y="4724400"/>
            <a:ext cx="341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0,1111; 0.1111111111</a:t>
            </a:r>
          </a:p>
        </p:txBody>
      </p:sp>
      <p:sp>
        <p:nvSpPr>
          <p:cNvPr id="714794" name="Text Box 42"/>
          <p:cNvSpPr txBox="1">
            <a:spLocks noChangeArrowheads="1"/>
          </p:cNvSpPr>
          <p:nvPr/>
        </p:nvSpPr>
        <p:spPr bwMode="auto">
          <a:xfrm>
            <a:off x="5257800" y="5214938"/>
            <a:ext cx="3414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1,0001; 0.0000000001</a:t>
            </a:r>
          </a:p>
        </p:txBody>
      </p:sp>
      <p:sp>
        <p:nvSpPr>
          <p:cNvPr id="714795" name="Text Box 43"/>
          <p:cNvSpPr txBox="1">
            <a:spLocks noChangeArrowheads="1"/>
          </p:cNvSpPr>
          <p:nvPr/>
        </p:nvSpPr>
        <p:spPr bwMode="auto">
          <a:xfrm>
            <a:off x="5257800" y="5705475"/>
            <a:ext cx="341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1,0001; 1.1111111111</a:t>
            </a:r>
          </a:p>
        </p:txBody>
      </p:sp>
      <p:sp>
        <p:nvSpPr>
          <p:cNvPr id="714796" name="Text Box 44"/>
          <p:cNvSpPr txBox="1">
            <a:spLocks noChangeArrowheads="1"/>
          </p:cNvSpPr>
          <p:nvPr/>
        </p:nvSpPr>
        <p:spPr bwMode="auto">
          <a:xfrm>
            <a:off x="5257800" y="6196013"/>
            <a:ext cx="3414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0,1111; 1.0000000001</a:t>
            </a:r>
          </a:p>
        </p:txBody>
      </p:sp>
      <p:sp>
        <p:nvSpPr>
          <p:cNvPr id="714797" name="Text Box 45"/>
          <p:cNvSpPr txBox="1">
            <a:spLocks noChangeArrowheads="1"/>
          </p:cNvSpPr>
          <p:nvPr/>
        </p:nvSpPr>
        <p:spPr bwMode="auto">
          <a:xfrm>
            <a:off x="6477000" y="41687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14798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48" name="日期占位符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80CF-9819-4685-A2EC-1960B579D9B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0" name="页脚占位符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autoUpdateAnimBg="0"/>
      <p:bldP spid="714783" grpId="0" autoUpdateAnimBg="0"/>
      <p:bldP spid="714784" grpId="0" autoUpdateAnimBg="0"/>
      <p:bldP spid="714785" grpId="0" autoUpdateAnimBg="0"/>
      <p:bldP spid="714786" grpId="0" autoUpdateAnimBg="0"/>
      <p:bldP spid="714787" grpId="0" autoUpdateAnimBg="0"/>
      <p:bldP spid="714788" grpId="0" autoUpdateAnimBg="0"/>
      <p:bldP spid="714789" grpId="0" autoUpdateAnimBg="0"/>
      <p:bldP spid="714790" grpId="0" autoUpdateAnimBg="0"/>
      <p:bldP spid="714791" grpId="0" autoUpdateAnimBg="0"/>
      <p:bldP spid="714792" grpId="0" autoUpdateAnimBg="0"/>
      <p:bldP spid="714793" grpId="0" autoUpdateAnimBg="0"/>
      <p:bldP spid="714794" grpId="0" autoUpdateAnimBg="0"/>
      <p:bldP spid="714795" grpId="0" autoUpdateAnimBg="0"/>
      <p:bldP spid="714796" grpId="0" autoUpdateAnimBg="0"/>
      <p:bldP spid="71479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822325" y="99060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当浮点数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尾数为 0</a:t>
            </a:r>
            <a:r>
              <a:rPr lang="zh-CN" altLang="en-US" sz="2800">
                <a:latin typeface="Times New Roman" pitchFamily="18" charset="0"/>
              </a:rPr>
              <a:t> 时，不论其阶码为何值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  </a:t>
            </a:r>
            <a:r>
              <a:rPr lang="zh-CN" altLang="en-US" sz="2800">
                <a:latin typeface="Times New Roman" pitchFamily="18" charset="0"/>
              </a:rPr>
              <a:t>按机器零处理</a:t>
            </a:r>
          </a:p>
        </p:txBody>
      </p:sp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669925" y="244475"/>
            <a:ext cx="3673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机器零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822325" y="1981200"/>
            <a:ext cx="7559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当浮点数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阶码等于或小于它所表示的最小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  数 </a:t>
            </a:r>
            <a:r>
              <a:rPr lang="zh-CN" altLang="en-US" sz="2800">
                <a:latin typeface="Times New Roman" pitchFamily="18" charset="0"/>
              </a:rPr>
              <a:t>时，不论尾数为何值，按机器零处理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1355725" y="29718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  </a:t>
            </a:r>
            <a:r>
              <a:rPr lang="en-US" altLang="zh-CN" sz="2800" i="1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 = 4       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10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949325" y="5181600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当阶码用移码，尾数用补码表示时，机器零为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33675" y="5562600"/>
            <a:ext cx="4184650" cy="595313"/>
            <a:chOff x="1722" y="3504"/>
            <a:chExt cx="2636" cy="375"/>
          </a:xfrm>
        </p:grpSpPr>
        <p:sp>
          <p:nvSpPr>
            <p:cNvPr id="715784" name="Text Box 8"/>
            <p:cNvSpPr txBox="1">
              <a:spLocks noChangeArrowheads="1"/>
            </p:cNvSpPr>
            <p:nvPr/>
          </p:nvSpPr>
          <p:spPr bwMode="auto">
            <a:xfrm>
              <a:off x="1722" y="3552"/>
              <a:ext cx="26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0, 0 0 0 0；0. 0 0               0</a:t>
              </a:r>
            </a:p>
          </p:txBody>
        </p:sp>
        <p:sp>
          <p:nvSpPr>
            <p:cNvPr id="715785" name="Text Box 9"/>
            <p:cNvSpPr txBox="1">
              <a:spLocks noChangeArrowheads="1"/>
            </p:cNvSpPr>
            <p:nvPr/>
          </p:nvSpPr>
          <p:spPr bwMode="auto">
            <a:xfrm>
              <a:off x="3504" y="3504"/>
              <a:ext cx="6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74925" y="4403725"/>
            <a:ext cx="5883275" cy="625475"/>
            <a:chOff x="1622" y="2774"/>
            <a:chExt cx="3706" cy="394"/>
          </a:xfrm>
        </p:grpSpPr>
        <p:sp>
          <p:nvSpPr>
            <p:cNvPr id="715787" name="Text Box 11"/>
            <p:cNvSpPr txBox="1">
              <a:spLocks noChangeArrowheads="1"/>
            </p:cNvSpPr>
            <p:nvPr/>
          </p:nvSpPr>
          <p:spPr bwMode="auto">
            <a:xfrm>
              <a:off x="1622" y="2841"/>
              <a:ext cx="37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1,  0  0  0  0</a:t>
              </a:r>
              <a:r>
                <a:rPr lang="zh-CN" altLang="en-US" sz="2800">
                  <a:latin typeface="Times New Roman" pitchFamily="18" charset="0"/>
                </a:rPr>
                <a:t> ；  </a:t>
              </a:r>
              <a:r>
                <a:rPr lang="zh-CN" altLang="en-US" sz="2400">
                  <a:latin typeface="Times New Roman" pitchFamily="18" charset="0"/>
                </a:rPr>
                <a:t>×.××               ×</a:t>
              </a:r>
            </a:p>
          </p:txBody>
        </p:sp>
        <p:sp>
          <p:nvSpPr>
            <p:cNvPr id="715788" name="Text Box 12"/>
            <p:cNvSpPr txBox="1">
              <a:spLocks noChangeArrowheads="1"/>
            </p:cNvSpPr>
            <p:nvPr/>
          </p:nvSpPr>
          <p:spPr bwMode="auto">
            <a:xfrm>
              <a:off x="3980" y="2774"/>
              <a:ext cx="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latin typeface="Times New Roman" pitchFamily="18" charset="0"/>
                </a:rPr>
                <a:t>　</a:t>
              </a: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90800" y="3900488"/>
            <a:ext cx="5959475" cy="627062"/>
            <a:chOff x="1622" y="2457"/>
            <a:chExt cx="3754" cy="395"/>
          </a:xfrm>
        </p:grpSpPr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1622" y="2525"/>
              <a:ext cx="3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×, × × × ×</a:t>
              </a:r>
              <a:r>
                <a:rPr lang="zh-CN" altLang="en-US" sz="2800">
                  <a:latin typeface="Times New Roman" pitchFamily="18" charset="0"/>
                </a:rPr>
                <a:t>；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0. 0  0              0</a:t>
              </a:r>
            </a:p>
          </p:txBody>
        </p:sp>
        <p:sp>
          <p:nvSpPr>
            <p:cNvPr id="715791" name="Text Box 15"/>
            <p:cNvSpPr txBox="1">
              <a:spLocks noChangeArrowheads="1"/>
            </p:cNvSpPr>
            <p:nvPr/>
          </p:nvSpPr>
          <p:spPr bwMode="auto">
            <a:xfrm>
              <a:off x="3984" y="245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949325" y="6172200"/>
            <a:ext cx="6975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有利于机器中“ 判 0 ” 电路的实现</a:t>
            </a:r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949325" y="3505200"/>
            <a:ext cx="750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当阶码和尾数都用补码表示时，机器零为</a:t>
            </a:r>
          </a:p>
        </p:txBody>
      </p:sp>
      <p:sp>
        <p:nvSpPr>
          <p:cNvPr id="71579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88913" y="4495800"/>
            <a:ext cx="3087687" cy="519113"/>
            <a:chOff x="119" y="2832"/>
            <a:chExt cx="1945" cy="327"/>
          </a:xfrm>
        </p:grpSpPr>
        <p:sp>
          <p:nvSpPr>
            <p:cNvPr id="715796" name="Text Box 20"/>
            <p:cNvSpPr txBox="1">
              <a:spLocks noChangeArrowheads="1"/>
            </p:cNvSpPr>
            <p:nvPr/>
          </p:nvSpPr>
          <p:spPr bwMode="auto">
            <a:xfrm>
              <a:off x="119" y="2832"/>
              <a:ext cx="1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（阶码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715797" name="Line 21"/>
            <p:cNvSpPr>
              <a:spLocks noChangeShapeType="1"/>
            </p:cNvSpPr>
            <p:nvPr/>
          </p:nvSpPr>
          <p:spPr bwMode="auto">
            <a:xfrm>
              <a:off x="1104" y="3003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609F-1BBD-497D-A168-99DBFF9D5B4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autoUpdateAnimBg="0"/>
      <p:bldP spid="715780" grpId="0" autoUpdateAnimBg="0"/>
      <p:bldP spid="715781" grpId="0" autoUpdateAnimBg="0"/>
      <p:bldP spid="715782" grpId="0" autoUpdateAnimBg="0"/>
      <p:bldP spid="715792" grpId="0" autoUpdateAnimBg="0"/>
      <p:bldP spid="7157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935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原码表示法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1782763" y="5897563"/>
            <a:ext cx="3856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带符号的绝对值表示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712788" y="914400"/>
            <a:ext cx="3173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定义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1235075" y="15287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1866900" y="315436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3886200" y="3154363"/>
            <a:ext cx="2605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为整数的位数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914400" y="4168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1598613" y="4221163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= +1110</a:t>
            </a: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3810000" y="4221163"/>
            <a:ext cx="209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 , 1110 </a:t>
            </a:r>
          </a:p>
        </p:txBody>
      </p: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3810000" y="5287963"/>
            <a:ext cx="358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2</a:t>
            </a:r>
            <a:r>
              <a:rPr lang="zh-CN" altLang="en-US" sz="2400" baseline="30000">
                <a:latin typeface="Times New Roman" pitchFamily="18" charset="0"/>
              </a:rPr>
              <a:t>4 </a:t>
            </a:r>
            <a:r>
              <a:rPr lang="zh-CN" altLang="en-US" sz="2400">
                <a:latin typeface="Times New Roman" pitchFamily="18" charset="0"/>
              </a:rPr>
              <a:t>+ 1110 = 1 , 1110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98613" y="5287963"/>
            <a:ext cx="1449387" cy="457200"/>
            <a:chOff x="960" y="3744"/>
            <a:chExt cx="913" cy="288"/>
          </a:xfrm>
        </p:grpSpPr>
        <p:sp>
          <p:nvSpPr>
            <p:cNvPr id="679949" name="Text Box 13"/>
            <p:cNvSpPr txBox="1">
              <a:spLocks noChangeArrowheads="1"/>
            </p:cNvSpPr>
            <p:nvPr/>
          </p:nvSpPr>
          <p:spPr bwMode="auto">
            <a:xfrm>
              <a:off x="960" y="3744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1321" y="3899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95463" y="1706563"/>
            <a:ext cx="6357937" cy="1295400"/>
            <a:chOff x="1131" y="1075"/>
            <a:chExt cx="4005" cy="816"/>
          </a:xfrm>
        </p:grpSpPr>
        <p:sp>
          <p:nvSpPr>
            <p:cNvPr id="679952" name="Text Box 16"/>
            <p:cNvSpPr txBox="1">
              <a:spLocks noChangeArrowheads="1"/>
            </p:cNvSpPr>
            <p:nvPr/>
          </p:nvSpPr>
          <p:spPr bwMode="auto">
            <a:xfrm>
              <a:off x="1131" y="1315"/>
              <a:ext cx="8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79953" name="Text Box 17"/>
            <p:cNvSpPr txBox="1">
              <a:spLocks noChangeArrowheads="1"/>
            </p:cNvSpPr>
            <p:nvPr/>
          </p:nvSpPr>
          <p:spPr bwMode="auto">
            <a:xfrm>
              <a:off x="2074" y="1075"/>
              <a:ext cx="2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0，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  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 </a:t>
              </a:r>
              <a:r>
                <a:rPr lang="en-US" altLang="zh-CN" sz="3200"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679954" name="Text Box 18"/>
            <p:cNvSpPr txBox="1">
              <a:spLocks noChangeArrowheads="1"/>
            </p:cNvSpPr>
            <p:nvPr/>
          </p:nvSpPr>
          <p:spPr bwMode="auto">
            <a:xfrm>
              <a:off x="2084" y="1526"/>
              <a:ext cx="30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latin typeface="Times New Roman" pitchFamily="18" charset="0"/>
                </a:rPr>
                <a:t>2</a:t>
              </a:r>
              <a:r>
                <a:rPr lang="en-US" altLang="zh-CN" sz="3200" i="1" baseline="40000" dirty="0">
                  <a:latin typeface="Times New Roman" pitchFamily="18" charset="0"/>
                </a:rPr>
                <a:t>n</a:t>
              </a:r>
              <a:r>
                <a:rPr lang="en-US" altLang="zh-CN" sz="3200" dirty="0">
                  <a:latin typeface="Times New Roman" pitchFamily="18" charset="0"/>
                </a:rPr>
                <a:t>   </a:t>
              </a:r>
              <a:r>
                <a:rPr lang="en-US" altLang="zh-CN" sz="3200" i="1" dirty="0">
                  <a:latin typeface="Times New Roman" pitchFamily="18" charset="0"/>
                </a:rPr>
                <a:t>x</a:t>
              </a:r>
              <a:r>
                <a:rPr lang="en-US" altLang="zh-CN" sz="3200" dirty="0">
                  <a:latin typeface="Times New Roman" pitchFamily="18" charset="0"/>
                </a:rPr>
                <a:t>       0  </a:t>
              </a:r>
              <a:r>
                <a:rPr lang="en-US" altLang="zh-CN" sz="2800" dirty="0">
                  <a:latin typeface="Times New Roman" pitchFamily="18" charset="0"/>
                </a:rPr>
                <a:t>≥</a:t>
              </a:r>
              <a:r>
                <a:rPr lang="en-US" altLang="zh-CN" sz="3200" dirty="0">
                  <a:latin typeface="Times New Roman" pitchFamily="18" charset="0"/>
                </a:rPr>
                <a:t> </a:t>
              </a:r>
              <a:r>
                <a:rPr lang="en-US" altLang="zh-CN" sz="3200" i="1" dirty="0">
                  <a:latin typeface="Times New Roman" pitchFamily="18" charset="0"/>
                </a:rPr>
                <a:t>x</a:t>
              </a:r>
              <a:r>
                <a:rPr lang="en-US" altLang="zh-CN" sz="3200" dirty="0">
                  <a:latin typeface="Times New Roman" pitchFamily="18" charset="0"/>
                </a:rPr>
                <a:t> </a:t>
              </a:r>
              <a:r>
                <a:rPr lang="en-US" altLang="zh-CN" sz="2800" dirty="0">
                  <a:latin typeface="Times New Roman" pitchFamily="18" charset="0"/>
                </a:rPr>
                <a:t>＞   </a:t>
              </a:r>
              <a:r>
                <a:rPr lang="en-US" altLang="zh-CN" sz="3200" dirty="0">
                  <a:latin typeface="Times New Roman" pitchFamily="18" charset="0"/>
                </a:rPr>
                <a:t>2</a:t>
              </a:r>
              <a:r>
                <a:rPr lang="en-US" altLang="zh-CN" sz="3200" i="1" baseline="40000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79955" name="AutoShape 19"/>
            <p:cNvSpPr>
              <a:spLocks/>
            </p:cNvSpPr>
            <p:nvPr/>
          </p:nvSpPr>
          <p:spPr bwMode="auto">
            <a:xfrm>
              <a:off x="1940" y="1215"/>
              <a:ext cx="103" cy="580"/>
            </a:xfrm>
            <a:prstGeom prst="leftBrace">
              <a:avLst>
                <a:gd name="adj1" fmla="val 4692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56" name="Line 20"/>
            <p:cNvSpPr>
              <a:spLocks noChangeShapeType="1"/>
            </p:cNvSpPr>
            <p:nvPr/>
          </p:nvSpPr>
          <p:spPr bwMode="auto">
            <a:xfrm>
              <a:off x="4044" y="17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9957" name="Line 21"/>
            <p:cNvSpPr>
              <a:spLocks noChangeShapeType="1"/>
            </p:cNvSpPr>
            <p:nvPr/>
          </p:nvSpPr>
          <p:spPr bwMode="auto">
            <a:xfrm>
              <a:off x="2400" y="174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9958" name="Freeform 22"/>
          <p:cNvSpPr>
            <a:spLocks/>
          </p:cNvSpPr>
          <p:nvPr/>
        </p:nvSpPr>
        <p:spPr bwMode="auto">
          <a:xfrm>
            <a:off x="2238375" y="3992563"/>
            <a:ext cx="2613025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1646" y="1"/>
              </a:cxn>
              <a:cxn ang="0">
                <a:pos x="1646" y="172"/>
              </a:cxn>
            </a:cxnLst>
            <a:rect l="0" t="0" r="r" b="b"/>
            <a:pathLst>
              <a:path w="1646" h="192">
                <a:moveTo>
                  <a:pt x="0" y="192"/>
                </a:moveTo>
                <a:lnTo>
                  <a:pt x="0" y="0"/>
                </a:lnTo>
                <a:lnTo>
                  <a:pt x="1646" y="1"/>
                </a:lnTo>
                <a:lnTo>
                  <a:pt x="1646" y="17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59" name="Freeform 23"/>
          <p:cNvSpPr>
            <a:spLocks/>
          </p:cNvSpPr>
          <p:nvPr/>
        </p:nvSpPr>
        <p:spPr bwMode="auto">
          <a:xfrm>
            <a:off x="2281238" y="5087938"/>
            <a:ext cx="4043362" cy="276225"/>
          </a:xfrm>
          <a:custGeom>
            <a:avLst/>
            <a:gdLst/>
            <a:ahLst/>
            <a:cxnLst>
              <a:cxn ang="0">
                <a:pos x="3" y="174"/>
              </a:cxn>
              <a:cxn ang="0">
                <a:pos x="0" y="0"/>
              </a:cxn>
              <a:cxn ang="0">
                <a:pos x="2547" y="2"/>
              </a:cxn>
              <a:cxn ang="0">
                <a:pos x="2547" y="162"/>
              </a:cxn>
            </a:cxnLst>
            <a:rect l="0" t="0" r="r" b="b"/>
            <a:pathLst>
              <a:path w="2547" h="174">
                <a:moveTo>
                  <a:pt x="3" y="174"/>
                </a:moveTo>
                <a:lnTo>
                  <a:pt x="0" y="0"/>
                </a:lnTo>
                <a:lnTo>
                  <a:pt x="2547" y="2"/>
                </a:lnTo>
                <a:lnTo>
                  <a:pt x="2547" y="16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6553200" y="4410075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sp>
        <p:nvSpPr>
          <p:cNvPr id="679961" name="Freeform 25"/>
          <p:cNvSpPr>
            <a:spLocks/>
          </p:cNvSpPr>
          <p:nvPr/>
        </p:nvSpPr>
        <p:spPr bwMode="auto">
          <a:xfrm>
            <a:off x="6505575" y="5211763"/>
            <a:ext cx="1524000" cy="838200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960" y="528"/>
              </a:cxn>
              <a:cxn ang="0">
                <a:pos x="0" y="528"/>
              </a:cxn>
              <a:cxn ang="0">
                <a:pos x="0" y="288"/>
              </a:cxn>
            </a:cxnLst>
            <a:rect l="0" t="0" r="r" b="b"/>
            <a:pathLst>
              <a:path w="960" h="528">
                <a:moveTo>
                  <a:pt x="960" y="0"/>
                </a:moveTo>
                <a:lnTo>
                  <a:pt x="960" y="528"/>
                </a:lnTo>
                <a:lnTo>
                  <a:pt x="0" y="528"/>
                </a:ln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2" name="Freeform 26"/>
          <p:cNvSpPr>
            <a:spLocks/>
          </p:cNvSpPr>
          <p:nvPr/>
        </p:nvSpPr>
        <p:spPr bwMode="auto">
          <a:xfrm>
            <a:off x="5029200" y="4602163"/>
            <a:ext cx="1544638" cy="304800"/>
          </a:xfrm>
          <a:custGeom>
            <a:avLst/>
            <a:gdLst/>
            <a:ahLst/>
            <a:cxnLst>
              <a:cxn ang="0">
                <a:pos x="973" y="187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3" h="192">
                <a:moveTo>
                  <a:pt x="973" y="187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4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59A-1724-442F-BF06-AA5815511CB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67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6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6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  <p:bldP spid="679940" grpId="0" autoUpdateAnimBg="0"/>
      <p:bldP spid="679941" grpId="0" autoUpdateAnimBg="0"/>
      <p:bldP spid="679942" grpId="0" autoUpdateAnimBg="0"/>
      <p:bldP spid="679943" grpId="0" autoUpdateAnimBg="0"/>
      <p:bldP spid="679944" grpId="0" autoUpdateAnimBg="0"/>
      <p:bldP spid="679945" grpId="0" autoUpdateAnimBg="0"/>
      <p:bldP spid="679946" grpId="0" autoUpdateAnimBg="0"/>
      <p:bldP spid="679947" grpId="0" autoUpdateAnimBg="0"/>
      <p:bldP spid="679958" grpId="0" animBg="1"/>
      <p:bldP spid="679959" grpId="0" animBg="1"/>
      <p:bldP spid="679960" grpId="0" autoUpdateAnimBg="0"/>
      <p:bldP spid="679961" grpId="0" animBg="1"/>
      <p:bldP spid="67996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304800" y="2730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latin typeface="Times New Roman" pitchFamily="18" charset="0"/>
              </a:rPr>
              <a:t>四、</a:t>
            </a:r>
            <a:r>
              <a:rPr lang="en-US" altLang="zh-CN" sz="3600" dirty="0">
                <a:latin typeface="Times New Roman" pitchFamily="18" charset="0"/>
              </a:rPr>
              <a:t>IEEE 754  </a:t>
            </a:r>
            <a:r>
              <a:rPr lang="zh-CN" altLang="en-US" sz="3600" dirty="0">
                <a:latin typeface="Times New Roman" pitchFamily="18" charset="0"/>
              </a:rPr>
              <a:t>标准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4494213"/>
            <a:ext cx="1612900" cy="1830387"/>
            <a:chOff x="566" y="2246"/>
            <a:chExt cx="1016" cy="1153"/>
          </a:xfrm>
        </p:grpSpPr>
        <p:sp>
          <p:nvSpPr>
            <p:cNvPr id="716804" name="Text Box 4"/>
            <p:cNvSpPr txBox="1">
              <a:spLocks noChangeArrowheads="1"/>
            </p:cNvSpPr>
            <p:nvPr/>
          </p:nvSpPr>
          <p:spPr bwMode="auto">
            <a:xfrm>
              <a:off x="566" y="224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短实数</a:t>
              </a:r>
            </a:p>
          </p:txBody>
        </p:sp>
        <p:sp>
          <p:nvSpPr>
            <p:cNvPr id="716805" name="Text Box 5"/>
            <p:cNvSpPr txBox="1">
              <a:spLocks noChangeArrowheads="1"/>
            </p:cNvSpPr>
            <p:nvPr/>
          </p:nvSpPr>
          <p:spPr bwMode="auto">
            <a:xfrm>
              <a:off x="566" y="2640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长实数</a:t>
              </a:r>
            </a:p>
          </p:txBody>
        </p:sp>
        <p:sp>
          <p:nvSpPr>
            <p:cNvPr id="716806" name="Text Box 6"/>
            <p:cNvSpPr txBox="1">
              <a:spLocks noChangeArrowheads="1"/>
            </p:cNvSpPr>
            <p:nvPr/>
          </p:nvSpPr>
          <p:spPr bwMode="auto">
            <a:xfrm>
              <a:off x="566" y="307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临时实数</a:t>
              </a:r>
            </a:p>
          </p:txBody>
        </p:sp>
      </p:grp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2498725" y="3738563"/>
            <a:ext cx="6338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符号位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阶码        尾数         总位数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2955925" y="4494213"/>
            <a:ext cx="563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</a:t>
            </a:r>
            <a:r>
              <a:rPr lang="zh-CN" altLang="en-US" sz="9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     8             23               32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2971800" y="5119688"/>
            <a:ext cx="5607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1                    11            52               64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2971800" y="58054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1                    15            64               80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1362075"/>
            <a:ext cx="6781800" cy="1092200"/>
            <a:chOff x="624" y="858"/>
            <a:chExt cx="4272" cy="688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72" y="858"/>
              <a:ext cx="4224" cy="327"/>
              <a:chOff x="672" y="858"/>
              <a:chExt cx="4224" cy="327"/>
            </a:xfrm>
          </p:grpSpPr>
          <p:sp>
            <p:nvSpPr>
              <p:cNvPr id="716813" name="Text Box 13"/>
              <p:cNvSpPr txBox="1">
                <a:spLocks noChangeArrowheads="1"/>
              </p:cNvSpPr>
              <p:nvPr/>
            </p:nvSpPr>
            <p:spPr bwMode="auto">
              <a:xfrm>
                <a:off x="710" y="858"/>
                <a:ext cx="393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zh-CN" altLang="en-US" sz="2800">
                    <a:latin typeface="Times New Roman" pitchFamily="18" charset="0"/>
                  </a:rPr>
                  <a:t>阶码（含阶符）              尾          数</a:t>
                </a:r>
              </a:p>
            </p:txBody>
          </p:sp>
          <p:sp>
            <p:nvSpPr>
              <p:cNvPr id="716814" name="Rectangle 14"/>
              <p:cNvSpPr>
                <a:spLocks noChangeArrowheads="1"/>
              </p:cNvSpPr>
              <p:nvPr/>
            </p:nvSpPr>
            <p:spPr bwMode="auto">
              <a:xfrm>
                <a:off x="672" y="864"/>
                <a:ext cx="42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15" name="Line 15"/>
              <p:cNvSpPr>
                <a:spLocks noChangeShapeType="1"/>
              </p:cNvSpPr>
              <p:nvPr/>
            </p:nvSpPr>
            <p:spPr bwMode="auto">
              <a:xfrm>
                <a:off x="960" y="86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816" name="Line 16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6817" name="Text Box 17"/>
            <p:cNvSpPr txBox="1">
              <a:spLocks noChangeArrowheads="1"/>
            </p:cNvSpPr>
            <p:nvPr/>
          </p:nvSpPr>
          <p:spPr bwMode="auto">
            <a:xfrm>
              <a:off x="624" y="129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16818" name="Text Box 18"/>
            <p:cNvSpPr txBox="1">
              <a:spLocks noChangeArrowheads="1"/>
            </p:cNvSpPr>
            <p:nvPr/>
          </p:nvSpPr>
          <p:spPr bwMode="auto">
            <a:xfrm>
              <a:off x="2583" y="129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16819" name="Line 19"/>
            <p:cNvSpPr>
              <a:spLocks noChangeShapeType="1"/>
            </p:cNvSpPr>
            <p:nvPr/>
          </p:nvSpPr>
          <p:spPr bwMode="auto">
            <a:xfrm flipV="1">
              <a:off x="82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820" name="Line 20"/>
            <p:cNvSpPr>
              <a:spLocks noChangeShapeType="1"/>
            </p:cNvSpPr>
            <p:nvPr/>
          </p:nvSpPr>
          <p:spPr bwMode="auto">
            <a:xfrm flipV="1">
              <a:off x="2928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21" name="Text Box 21"/>
          <p:cNvSpPr txBox="1">
            <a:spLocks noChangeArrowheads="1"/>
          </p:cNvSpPr>
          <p:nvPr/>
        </p:nvSpPr>
        <p:spPr bwMode="auto">
          <a:xfrm>
            <a:off x="1219200" y="25146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尾数为规格化表示</a:t>
            </a:r>
          </a:p>
        </p:txBody>
      </p:sp>
      <p:sp>
        <p:nvSpPr>
          <p:cNvPr id="716822" name="Text Box 22"/>
          <p:cNvSpPr txBox="1">
            <a:spLocks noChangeArrowheads="1"/>
          </p:cNvSpPr>
          <p:nvPr/>
        </p:nvSpPr>
        <p:spPr bwMode="auto">
          <a:xfrm>
            <a:off x="1219200" y="3062288"/>
            <a:ext cx="616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非 “0” 的有效位最高位为 “1”（隐含）</a:t>
            </a:r>
          </a:p>
        </p:txBody>
      </p:sp>
      <p:sp>
        <p:nvSpPr>
          <p:cNvPr id="716823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022C-FC4F-4B58-A33D-7AAD30D7BB8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7" grpId="0" autoUpdateAnimBg="0"/>
      <p:bldP spid="716808" grpId="0" autoUpdateAnimBg="0"/>
      <p:bldP spid="716809" grpId="0" autoUpdateAnimBg="0"/>
      <p:bldP spid="716810" grpId="0" autoUpdateAnimBg="0"/>
      <p:bldP spid="716821" grpId="0" autoUpdateAnimBg="0"/>
      <p:bldP spid="7168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DEC4-4ED5-4C27-BB46-7967BD741ED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2730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latin typeface="Times New Roman" pitchFamily="18" charset="0"/>
              </a:rPr>
              <a:t>四、</a:t>
            </a:r>
            <a:r>
              <a:rPr lang="en-US" altLang="zh-CN" sz="3600" dirty="0">
                <a:latin typeface="Times New Roman" pitchFamily="18" charset="0"/>
              </a:rPr>
              <a:t>IEEE 754  </a:t>
            </a:r>
            <a:r>
              <a:rPr lang="zh-CN" altLang="en-US" sz="3600" dirty="0">
                <a:latin typeface="Times New Roman" pitchFamily="18" charset="0"/>
              </a:rPr>
              <a:t>标准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15" y="908720"/>
          <a:ext cx="8892485" cy="5681428"/>
        </p:xfrm>
        <a:graphic>
          <a:graphicData uri="http://schemas.openxmlformats.org/drawingml/2006/table">
            <a:tbl>
              <a:tblPr/>
              <a:tblGrid>
                <a:gridCol w="1270355"/>
                <a:gridCol w="1270355"/>
                <a:gridCol w="1270355"/>
                <a:gridCol w="1270355"/>
                <a:gridCol w="1270355"/>
                <a:gridCol w="1270355"/>
                <a:gridCol w="1270355"/>
              </a:tblGrid>
              <a:tr h="15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类别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正负号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实际指数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有偏移指数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指数域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尾数域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数值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零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-127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0.0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zh-CN" altLang="en-US" sz="1200"/>
                        <a:t>负零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-127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−</a:t>
                      </a:r>
                      <a:r>
                        <a:rPr lang="en-US" altLang="zh-CN" sz="1200"/>
                        <a:t>0.0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127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0111 1111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1.0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en-US" altLang="zh-CN" sz="1200"/>
                        <a:t>-1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127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0111 1111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−</a:t>
                      </a:r>
                      <a:r>
                        <a:rPr lang="en-US" altLang="zh-CN" sz="1200"/>
                        <a:t>1.0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9531">
                <a:tc>
                  <a:txBody>
                    <a:bodyPr/>
                    <a:lstStyle/>
                    <a:p>
                      <a:r>
                        <a:rPr lang="zh-CN" altLang="en-US" sz="1200"/>
                        <a:t>最小的非规约数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-126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000 0000 0000 0000 0000 0001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±2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23</a:t>
                      </a:r>
                      <a:r>
                        <a:rPr lang="zh-CN" altLang="en-US" sz="1200"/>
                        <a:t> </a:t>
                      </a:r>
                      <a:r>
                        <a:rPr lang="en-US" altLang="zh-CN" sz="1200"/>
                        <a:t>× 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126</a:t>
                      </a:r>
                      <a:r>
                        <a:rPr lang="zh-CN" altLang="en-US" sz="1200"/>
                        <a:t> </a:t>
                      </a:r>
                      <a:r>
                        <a:rPr lang="en-US" altLang="zh-CN" sz="1200"/>
                        <a:t>= ±2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149</a:t>
                      </a:r>
                      <a:r>
                        <a:rPr lang="zh-CN" altLang="en-US" sz="1200"/>
                        <a:t> ≈ </a:t>
                      </a:r>
                      <a:r>
                        <a:rPr lang="en-US" altLang="zh-CN" sz="1200"/>
                        <a:t>±1.4×10</a:t>
                      </a:r>
                      <a:r>
                        <a:rPr lang="en-US" altLang="zh-CN" sz="1200" baseline="30000"/>
                        <a:t>-45</a:t>
                      </a:r>
                      <a:endParaRPr lang="zh-CN" altLang="en-US" sz="1200"/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89531">
                <a:tc>
                  <a:txBody>
                    <a:bodyPr/>
                    <a:lstStyle/>
                    <a:p>
                      <a:r>
                        <a:rPr lang="zh-CN" altLang="en-US" sz="1200"/>
                        <a:t>中间大小的非规约数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-126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±2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1</a:t>
                      </a:r>
                      <a:r>
                        <a:rPr lang="zh-CN" altLang="en-US" sz="1200"/>
                        <a:t> </a:t>
                      </a:r>
                      <a:r>
                        <a:rPr lang="en-US" altLang="zh-CN" sz="1200"/>
                        <a:t>× 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126</a:t>
                      </a:r>
                      <a:r>
                        <a:rPr lang="zh-CN" altLang="en-US" sz="1200"/>
                        <a:t> </a:t>
                      </a:r>
                      <a:r>
                        <a:rPr lang="en-US" altLang="zh-CN" sz="1200"/>
                        <a:t>= ±2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127</a:t>
                      </a:r>
                      <a:r>
                        <a:rPr lang="zh-CN" altLang="en-US" sz="1200"/>
                        <a:t> ≈ </a:t>
                      </a:r>
                      <a:r>
                        <a:rPr lang="en-US" altLang="zh-CN" sz="1200"/>
                        <a:t>±5.88×10</a:t>
                      </a:r>
                      <a:r>
                        <a:rPr lang="en-US" altLang="zh-CN" sz="1200" baseline="30000"/>
                        <a:t>-39</a:t>
                      </a:r>
                      <a:endParaRPr lang="zh-CN" altLang="en-US" sz="1200"/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zh-CN" altLang="en-US" sz="1200"/>
                        <a:t>最大的非规约数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-126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111 1111 1111 1111 1111 1111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±(1−2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23</a:t>
                      </a:r>
                      <a:r>
                        <a:rPr lang="en-US" altLang="zh-CN" sz="1200"/>
                        <a:t>) × 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126</a:t>
                      </a:r>
                      <a:r>
                        <a:rPr lang="zh-CN" altLang="en-US" sz="1200"/>
                        <a:t> ≈ </a:t>
                      </a:r>
                      <a:r>
                        <a:rPr lang="en-US" altLang="zh-CN" sz="1200"/>
                        <a:t>±1.18×10</a:t>
                      </a:r>
                      <a:r>
                        <a:rPr lang="en-US" altLang="zh-CN" sz="1200" baseline="30000"/>
                        <a:t>-38</a:t>
                      </a:r>
                      <a:endParaRPr lang="zh-CN" altLang="en-US" sz="1200"/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zh-CN" altLang="en-US" sz="1200"/>
                        <a:t>最小的规约数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-126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/>
                        <a:t>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0000 0001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±2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126</a:t>
                      </a:r>
                      <a:r>
                        <a:rPr lang="zh-CN" altLang="en-US" sz="1200"/>
                        <a:t> ≈ </a:t>
                      </a:r>
                      <a:r>
                        <a:rPr lang="en-US" altLang="zh-CN" sz="1200"/>
                        <a:t>±1.18×10</a:t>
                      </a:r>
                      <a:r>
                        <a:rPr lang="en-US" altLang="zh-CN" sz="1200" baseline="30000"/>
                        <a:t>-38</a:t>
                      </a:r>
                      <a:endParaRPr lang="zh-CN" altLang="en-US" sz="1200"/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zh-CN" altLang="en-US" sz="1200"/>
                        <a:t>最大的规约数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127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/>
                        <a:t>254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1111 1110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111 1111 1111 1111 1111 1111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±(2−2</a:t>
                      </a:r>
                      <a:r>
                        <a:rPr lang="zh-CN" altLang="en-US" sz="1200" baseline="30000"/>
                        <a:t>−</a:t>
                      </a:r>
                      <a:r>
                        <a:rPr lang="en-US" altLang="zh-CN" sz="1200" baseline="30000"/>
                        <a:t>23</a:t>
                      </a:r>
                      <a:r>
                        <a:rPr lang="en-US" altLang="zh-CN" sz="1200"/>
                        <a:t>) × 2</a:t>
                      </a:r>
                      <a:r>
                        <a:rPr lang="en-US" altLang="zh-CN" sz="1200" baseline="30000"/>
                        <a:t>127</a:t>
                      </a:r>
                      <a:r>
                        <a:rPr lang="zh-CN" altLang="en-US" sz="1200"/>
                        <a:t> ≈ </a:t>
                      </a:r>
                      <a:r>
                        <a:rPr lang="en-US" altLang="zh-CN" sz="1200"/>
                        <a:t>±3.4×10</a:t>
                      </a:r>
                      <a:r>
                        <a:rPr lang="en-US" altLang="zh-CN" sz="1200" baseline="30000"/>
                        <a:t>38</a:t>
                      </a:r>
                      <a:endParaRPr lang="zh-CN" altLang="en-US" sz="1200"/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zh-CN" altLang="en-US" sz="1200"/>
                        <a:t>正无穷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128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255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1111 1111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+∞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22777">
                <a:tc>
                  <a:txBody>
                    <a:bodyPr/>
                    <a:lstStyle/>
                    <a:p>
                      <a:r>
                        <a:rPr lang="zh-CN" altLang="en-US" sz="1200"/>
                        <a:t>负无穷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128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255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1111 1111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000 0000 0000 0000 0000 0000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−∞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557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hlinkClick r:id="rId2" tooltip="NaN"/>
                        </a:rPr>
                        <a:t>NaN</a:t>
                      </a:r>
                      <a:endParaRPr lang="en-US" sz="1200"/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128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255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1111 1111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 zero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NaN</a:t>
                      </a:r>
                      <a:endParaRPr lang="en-US" sz="1200" dirty="0"/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9006">
                <a:tc gridSpan="7">
                  <a:txBody>
                    <a:bodyPr/>
                    <a:lstStyle/>
                    <a:p>
                      <a:r>
                        <a:rPr lang="zh-CN" altLang="en-US" sz="1200" dirty="0"/>
                        <a:t>* 符号位可以为</a:t>
                      </a:r>
                      <a:r>
                        <a:rPr lang="en-US" altLang="zh-CN" sz="1200" dirty="0"/>
                        <a:t>0</a:t>
                      </a:r>
                      <a:r>
                        <a:rPr lang="zh-CN" altLang="en-US" sz="1200" dirty="0"/>
                        <a:t>或</a:t>
                      </a:r>
                      <a:r>
                        <a:rPr lang="en-US" altLang="zh-CN" sz="1200" dirty="0"/>
                        <a:t>1 .</a:t>
                      </a:r>
                    </a:p>
                  </a:txBody>
                  <a:tcPr marL="17442" marR="17442" marT="8721" marB="872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DEC4-4ED5-4C27-BB46-7967BD741ED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2730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latin typeface="Times New Roman" pitchFamily="18" charset="0"/>
              </a:rPr>
              <a:t>四、</a:t>
            </a:r>
            <a:r>
              <a:rPr lang="en-US" altLang="zh-CN" sz="3600" dirty="0">
                <a:latin typeface="Times New Roman" pitchFamily="18" charset="0"/>
              </a:rPr>
              <a:t>IEEE 754  </a:t>
            </a:r>
            <a:r>
              <a:rPr lang="zh-CN" altLang="en-US" sz="3600" dirty="0">
                <a:latin typeface="Times New Roman" pitchFamily="18" charset="0"/>
              </a:rPr>
              <a:t>标准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094700"/>
            <a:ext cx="9144000" cy="15254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0784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rPr>
              <a:t>特殊值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4595D"/>
                </a:solidFill>
                <a:effectLst/>
                <a:latin typeface="Arial" charset="0"/>
                <a:ea typeface="宋体" charset="-122"/>
                <a:cs typeface="Arial" charset="0"/>
              </a:rPr>
              <a:t>[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ea typeface="宋体" charset="-122"/>
                <a:cs typeface="Arial" charset="0"/>
                <a:hlinkClick r:id="rId2" tooltip="编辑章节：特殊值"/>
              </a:rPr>
              <a:t>编辑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4595D"/>
                </a:solidFill>
                <a:effectLst/>
                <a:latin typeface="Arial" charset="0"/>
                <a:ea typeface="宋体" charset="-122"/>
                <a:cs typeface="Arial" charset="0"/>
              </a:rPr>
              <a:t>]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这里有三个特殊值需要指出：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如果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指数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0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并且尾数的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小数部分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0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，这个数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±0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（和符号位相关）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如果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指数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=  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并且尾数的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小数部分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0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，这个数是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±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ea typeface="宋体" charset="-122"/>
                <a:cs typeface="Arial" charset="0"/>
                <a:hlinkClick r:id="rId3" tooltip="无穷大"/>
              </a:rPr>
              <a:t>∞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（同样和符号位相关）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如果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指数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=  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并且尾数的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小数部分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非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0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，这个数表示为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ea typeface="宋体" charset="-122"/>
                <a:cs typeface="Arial" charset="0"/>
                <a:hlinkClick r:id="rId4" tooltip="NaN"/>
              </a:rPr>
              <a:t>不是一个数（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ea typeface="宋体" charset="-122"/>
                <a:cs typeface="Arial" charset="0"/>
                <a:hlinkClick r:id="rId4" tooltip="NaN"/>
              </a:rPr>
              <a:t>NaN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ea typeface="宋体" charset="-122"/>
                <a:cs typeface="Arial" charset="0"/>
                <a:hlinkClick r:id="rId4" tooltip="NaN"/>
              </a:rPr>
              <a:t>）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ea typeface="宋体" charset="-122"/>
                <a:cs typeface="Arial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027" name="AutoShape 3" descr="2^{{e}}-1"/>
          <p:cNvSpPr>
            <a:spLocks noChangeAspect="1" noChangeArrowheads="1"/>
          </p:cNvSpPr>
          <p:nvPr/>
        </p:nvSpPr>
        <p:spPr bwMode="auto">
          <a:xfrm>
            <a:off x="869950" y="-1206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2^{{e}}-1"/>
          <p:cNvSpPr>
            <a:spLocks noChangeAspect="1" noChangeArrowheads="1"/>
          </p:cNvSpPr>
          <p:nvPr/>
        </p:nvSpPr>
        <p:spPr bwMode="auto">
          <a:xfrm>
            <a:off x="869950" y="1682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648" y="2636912"/>
          <a:ext cx="6096000" cy="219456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形式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指数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小数部分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非规约形式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大于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小于</a:t>
                      </a:r>
                      <a:r>
                        <a:rPr lang="en-US" altLang="zh-CN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规约形式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dirty="0" smtClean="0"/>
                        <a:t>2</a:t>
                      </a:r>
                      <a:r>
                        <a:rPr lang="en-US" dirty="0"/>
                        <a:t>^{e}-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大于等于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小于</a:t>
                      </a:r>
                      <a:r>
                        <a:rPr lang="en-US" altLang="zh-CN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无穷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dirty="0"/>
                        <a:t>^{e}-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dirty="0"/>
                        <a:t>^{e}-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1029" name="AutoShape 5" descr="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2^{e}-2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AutoShape 7" descr="2^{e}-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2^{e}-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6.3   定 点 运 算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5B8-F14C-4A0B-982E-33D4525CBBA2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288925" y="11430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一、移位运算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630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移位的意义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1524000" y="2566988"/>
            <a:ext cx="2827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15  </a:t>
            </a:r>
            <a:r>
              <a:rPr lang="en-US" altLang="zh-CN" sz="2800">
                <a:latin typeface="Times New Roman" pitchFamily="18" charset="0"/>
              </a:rPr>
              <a:t>m = 1500  cm </a:t>
            </a: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1812925" y="317023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小数点右移 2 位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974725" y="38242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机器用语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16263" y="3824288"/>
            <a:ext cx="4302125" cy="1109662"/>
            <a:chOff x="1963" y="2409"/>
            <a:chExt cx="2710" cy="699"/>
          </a:xfrm>
        </p:grpSpPr>
        <p:sp>
          <p:nvSpPr>
            <p:cNvPr id="717833" name="Text Box 9"/>
            <p:cNvSpPr txBox="1">
              <a:spLocks noChangeArrowheads="1"/>
            </p:cNvSpPr>
            <p:nvPr/>
          </p:nvSpPr>
          <p:spPr bwMode="auto">
            <a:xfrm>
              <a:off x="1963" y="2409"/>
              <a:ext cx="27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15 相对于小数点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左移 2 位</a:t>
              </a:r>
            </a:p>
          </p:txBody>
        </p:sp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2203" y="2781"/>
              <a:ext cx="18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 小数点不动 ）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90713" y="2590800"/>
            <a:ext cx="1847850" cy="579438"/>
            <a:chOff x="1191" y="1632"/>
            <a:chExt cx="1164" cy="365"/>
          </a:xfrm>
        </p:grpSpPr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191" y="1632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717837" name="Text Box 13"/>
            <p:cNvSpPr txBox="1">
              <a:spLocks noChangeArrowheads="1"/>
            </p:cNvSpPr>
            <p:nvPr/>
          </p:nvSpPr>
          <p:spPr bwMode="auto">
            <a:xfrm>
              <a:off x="2175" y="1632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1584325" y="5005388"/>
            <a:ext cx="357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左移          绝对值扩大</a:t>
            </a:r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1600200" y="5595938"/>
            <a:ext cx="357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右移          绝对值缩小</a:t>
            </a:r>
          </a:p>
        </p:txBody>
      </p:sp>
      <p:sp>
        <p:nvSpPr>
          <p:cNvPr id="717840" name="Text Box 16"/>
          <p:cNvSpPr txBox="1">
            <a:spLocks noChangeArrowheads="1"/>
          </p:cNvSpPr>
          <p:nvPr/>
        </p:nvSpPr>
        <p:spPr bwMode="auto">
          <a:xfrm>
            <a:off x="685800" y="6186488"/>
            <a:ext cx="845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在计算机中，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移位与加减配合，能够实现乘除运算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utoUpdateAnimBg="0"/>
      <p:bldP spid="717828" grpId="0" autoUpdateAnimBg="0"/>
      <p:bldP spid="717829" grpId="0" autoUpdateAnimBg="0"/>
      <p:bldP spid="717830" grpId="0" autoUpdateAnimBg="0"/>
      <p:bldP spid="717831" grpId="0" autoUpdateAnimBg="0"/>
      <p:bldP spid="717838" grpId="0" autoUpdateAnimBg="0"/>
      <p:bldP spid="717839" grpId="0" autoUpdateAnimBg="0"/>
      <p:bldP spid="71784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算术移位规则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718851" name="Rectangle 3"/>
          <p:cNvSpPr>
            <a:spLocks noChangeArrowheads="1"/>
          </p:cNvSpPr>
          <p:nvPr/>
        </p:nvSpPr>
        <p:spPr bwMode="auto">
          <a:xfrm>
            <a:off x="6300788" y="5210175"/>
            <a:ext cx="1700212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6300788" y="4533900"/>
            <a:ext cx="17002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右移 </a:t>
            </a:r>
            <a:r>
              <a:rPr lang="zh-CN" altLang="en-US" sz="2800">
                <a:latin typeface="Times New Roman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18853" name="Rectangle 5"/>
          <p:cNvSpPr>
            <a:spLocks noChangeArrowheads="1"/>
          </p:cNvSpPr>
          <p:nvPr/>
        </p:nvSpPr>
        <p:spPr bwMode="auto">
          <a:xfrm>
            <a:off x="6300788" y="3856038"/>
            <a:ext cx="1700212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左移 </a:t>
            </a:r>
            <a:r>
              <a:rPr lang="zh-CN" altLang="en-US" sz="2800">
                <a:latin typeface="Times New Roman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6300788" y="3140075"/>
            <a:ext cx="170021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8855" name="Rectangle 7"/>
          <p:cNvSpPr>
            <a:spLocks noChangeArrowheads="1"/>
          </p:cNvSpPr>
          <p:nvPr/>
        </p:nvSpPr>
        <p:spPr bwMode="auto">
          <a:xfrm>
            <a:off x="2981325" y="5210175"/>
            <a:ext cx="33194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反       码</a:t>
            </a:r>
          </a:p>
        </p:txBody>
      </p:sp>
      <p:sp>
        <p:nvSpPr>
          <p:cNvPr id="718856" name="Rectangle 8"/>
          <p:cNvSpPr>
            <a:spLocks noChangeArrowheads="1"/>
          </p:cNvSpPr>
          <p:nvPr/>
        </p:nvSpPr>
        <p:spPr bwMode="auto">
          <a:xfrm>
            <a:off x="2981325" y="3856038"/>
            <a:ext cx="3319463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补       码</a:t>
            </a:r>
          </a:p>
        </p:txBody>
      </p:sp>
      <p:sp>
        <p:nvSpPr>
          <p:cNvPr id="718857" name="Rectangle 9"/>
          <p:cNvSpPr>
            <a:spLocks noChangeArrowheads="1"/>
          </p:cNvSpPr>
          <p:nvPr/>
        </p:nvSpPr>
        <p:spPr bwMode="auto">
          <a:xfrm>
            <a:off x="2981325" y="3140075"/>
            <a:ext cx="331946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原       码</a:t>
            </a:r>
          </a:p>
        </p:txBody>
      </p:sp>
      <p:sp>
        <p:nvSpPr>
          <p:cNvPr id="718858" name="Rectangle 10"/>
          <p:cNvSpPr>
            <a:spLocks noChangeArrowheads="1"/>
          </p:cNvSpPr>
          <p:nvPr/>
        </p:nvSpPr>
        <p:spPr bwMode="auto">
          <a:xfrm>
            <a:off x="1524000" y="3140075"/>
            <a:ext cx="14573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负数</a:t>
            </a:r>
          </a:p>
        </p:txBody>
      </p:sp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6300788" y="2463800"/>
            <a:ext cx="17002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8860" name="Rectangle 12"/>
          <p:cNvSpPr>
            <a:spLocks noChangeArrowheads="1"/>
          </p:cNvSpPr>
          <p:nvPr/>
        </p:nvSpPr>
        <p:spPr bwMode="auto">
          <a:xfrm>
            <a:off x="2981325" y="2463800"/>
            <a:ext cx="33194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原码、补码、反码</a:t>
            </a:r>
          </a:p>
        </p:txBody>
      </p:sp>
      <p:sp>
        <p:nvSpPr>
          <p:cNvPr id="718861" name="Rectangle 13"/>
          <p:cNvSpPr>
            <a:spLocks noChangeArrowheads="1"/>
          </p:cNvSpPr>
          <p:nvPr/>
        </p:nvSpPr>
        <p:spPr bwMode="auto">
          <a:xfrm>
            <a:off x="1524000" y="2463800"/>
            <a:ext cx="145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正数</a:t>
            </a:r>
          </a:p>
        </p:txBody>
      </p:sp>
      <p:sp>
        <p:nvSpPr>
          <p:cNvPr id="718862" name="Rectangle 14"/>
          <p:cNvSpPr>
            <a:spLocks noChangeArrowheads="1"/>
          </p:cNvSpPr>
          <p:nvPr/>
        </p:nvSpPr>
        <p:spPr bwMode="auto">
          <a:xfrm>
            <a:off x="6300788" y="1803400"/>
            <a:ext cx="17002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添补代码</a:t>
            </a:r>
          </a:p>
        </p:txBody>
      </p:sp>
      <p:sp>
        <p:nvSpPr>
          <p:cNvPr id="718863" name="Rectangle 15"/>
          <p:cNvSpPr>
            <a:spLocks noChangeArrowheads="1"/>
          </p:cNvSpPr>
          <p:nvPr/>
        </p:nvSpPr>
        <p:spPr bwMode="auto">
          <a:xfrm>
            <a:off x="2981325" y="1803400"/>
            <a:ext cx="33194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码     制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4000" y="1803400"/>
            <a:ext cx="6477000" cy="4084638"/>
            <a:chOff x="960" y="1136"/>
            <a:chExt cx="4080" cy="2573"/>
          </a:xfrm>
        </p:grpSpPr>
        <p:sp>
          <p:nvSpPr>
            <p:cNvPr id="718865" name="Rectangle 17"/>
            <p:cNvSpPr>
              <a:spLocks noChangeArrowheads="1"/>
            </p:cNvSpPr>
            <p:nvPr/>
          </p:nvSpPr>
          <p:spPr bwMode="auto">
            <a:xfrm>
              <a:off x="960" y="1136"/>
              <a:ext cx="918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800" b="0">
                <a:latin typeface="Times New Roman" pitchFamily="18" charset="0"/>
              </a:endParaRPr>
            </a:p>
          </p:txBody>
        </p:sp>
        <p:sp>
          <p:nvSpPr>
            <p:cNvPr id="718866" name="Line 18"/>
            <p:cNvSpPr>
              <a:spLocks noChangeShapeType="1"/>
            </p:cNvSpPr>
            <p:nvPr/>
          </p:nvSpPr>
          <p:spPr bwMode="auto">
            <a:xfrm>
              <a:off x="960" y="1136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67" name="Line 19"/>
            <p:cNvSpPr>
              <a:spLocks noChangeShapeType="1"/>
            </p:cNvSpPr>
            <p:nvPr/>
          </p:nvSpPr>
          <p:spPr bwMode="auto">
            <a:xfrm>
              <a:off x="960" y="155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68" name="Line 20"/>
            <p:cNvSpPr>
              <a:spLocks noChangeShapeType="1"/>
            </p:cNvSpPr>
            <p:nvPr/>
          </p:nvSpPr>
          <p:spPr bwMode="auto">
            <a:xfrm>
              <a:off x="960" y="197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960" y="370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70" name="Line 22"/>
            <p:cNvSpPr>
              <a:spLocks noChangeShapeType="1"/>
            </p:cNvSpPr>
            <p:nvPr/>
          </p:nvSpPr>
          <p:spPr bwMode="auto">
            <a:xfrm>
              <a:off x="960" y="1136"/>
              <a:ext cx="0" cy="25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71" name="Line 23"/>
            <p:cNvSpPr>
              <a:spLocks noChangeShapeType="1"/>
            </p:cNvSpPr>
            <p:nvPr/>
          </p:nvSpPr>
          <p:spPr bwMode="auto">
            <a:xfrm>
              <a:off x="1878" y="1136"/>
              <a:ext cx="0" cy="2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72" name="Line 24"/>
            <p:cNvSpPr>
              <a:spLocks noChangeShapeType="1"/>
            </p:cNvSpPr>
            <p:nvPr/>
          </p:nvSpPr>
          <p:spPr bwMode="auto">
            <a:xfrm>
              <a:off x="3969" y="1136"/>
              <a:ext cx="0" cy="2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73" name="Line 25"/>
            <p:cNvSpPr>
              <a:spLocks noChangeShapeType="1"/>
            </p:cNvSpPr>
            <p:nvPr/>
          </p:nvSpPr>
          <p:spPr bwMode="auto">
            <a:xfrm>
              <a:off x="5040" y="1136"/>
              <a:ext cx="0" cy="25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74" name="Line 26"/>
            <p:cNvSpPr>
              <a:spLocks noChangeShapeType="1"/>
            </p:cNvSpPr>
            <p:nvPr/>
          </p:nvSpPr>
          <p:spPr bwMode="auto">
            <a:xfrm>
              <a:off x="1878" y="2429"/>
              <a:ext cx="3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75" name="Line 27"/>
            <p:cNvSpPr>
              <a:spLocks noChangeShapeType="1"/>
            </p:cNvSpPr>
            <p:nvPr/>
          </p:nvSpPr>
          <p:spPr bwMode="auto">
            <a:xfrm>
              <a:off x="1878" y="3282"/>
              <a:ext cx="3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18876" name="Line 28"/>
            <p:cNvSpPr>
              <a:spLocks noChangeShapeType="1"/>
            </p:cNvSpPr>
            <p:nvPr/>
          </p:nvSpPr>
          <p:spPr bwMode="auto">
            <a:xfrm>
              <a:off x="3969" y="2856"/>
              <a:ext cx="10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1584325" y="11874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符号位不变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DC42-0F59-434B-BE93-516BE830E80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autoUpdateAnimBg="0"/>
      <p:bldP spid="718852" grpId="0" autoUpdateAnimBg="0"/>
      <p:bldP spid="718853" grpId="0" autoUpdateAnimBg="0"/>
      <p:bldP spid="718854" grpId="0" autoUpdateAnimBg="0"/>
      <p:bldP spid="718855" grpId="0" autoUpdateAnimBg="0"/>
      <p:bldP spid="718856" grpId="0" autoUpdateAnimBg="0"/>
      <p:bldP spid="718857" grpId="0" autoUpdateAnimBg="0"/>
      <p:bldP spid="718858" grpId="0" autoUpdateAnimBg="0"/>
      <p:bldP spid="718859" grpId="0" autoUpdateAnimBg="0"/>
      <p:bldP spid="718860" grpId="0" autoUpdateAnimBg="0"/>
      <p:bldP spid="718861" grpId="0" autoUpdateAnimBg="0"/>
      <p:bldP spid="718862" grpId="0" autoUpdateAnimBg="0"/>
      <p:bldP spid="718863" grpId="0" autoUpdateAnimBg="0"/>
      <p:bldP spid="71887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例6.16</a:t>
            </a: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设机器数字长为 8 位（含１位符号位</a:t>
            </a:r>
            <a:r>
              <a:rPr lang="en-US" altLang="zh-CN" sz="2800">
                <a:latin typeface="Times New Roman" pitchFamily="18" charset="0"/>
              </a:rPr>
              <a:t>），</a:t>
            </a:r>
            <a:r>
              <a:rPr lang="zh-CN" altLang="en-US" sz="2800">
                <a:latin typeface="Times New Roman" pitchFamily="18" charset="0"/>
              </a:rPr>
              <a:t>写出</a:t>
            </a:r>
          </a:p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+26</a:t>
            </a:r>
            <a:r>
              <a:rPr lang="zh-CN" altLang="en-US" sz="2800">
                <a:latin typeface="Times New Roman" pitchFamily="18" charset="0"/>
              </a:rPr>
              <a:t>时，三种机器数左、右移一位和两位后的表示形式及对应的真值，并分析结果的正确性。</a:t>
            </a:r>
          </a:p>
        </p:txBody>
      </p:sp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898525" y="2209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2422525" y="2209800"/>
            <a:ext cx="1360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+26</a:t>
            </a:r>
          </a:p>
        </p:txBody>
      </p:sp>
      <p:sp>
        <p:nvSpPr>
          <p:cNvPr id="719878" name="Text Box 6"/>
          <p:cNvSpPr txBox="1">
            <a:spLocks noChangeArrowheads="1"/>
          </p:cNvSpPr>
          <p:nvPr/>
        </p:nvSpPr>
        <p:spPr bwMode="auto">
          <a:xfrm>
            <a:off x="1854200" y="2681288"/>
            <a:ext cx="599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则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0,0011010</a:t>
            </a:r>
          </a:p>
        </p:txBody>
      </p:sp>
      <p:sp>
        <p:nvSpPr>
          <p:cNvPr id="719879" name="Rectangle 7"/>
          <p:cNvSpPr>
            <a:spLocks noChangeArrowheads="1"/>
          </p:cNvSpPr>
          <p:nvPr/>
        </p:nvSpPr>
        <p:spPr bwMode="auto">
          <a:xfrm>
            <a:off x="5943600" y="602138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 +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719880" name="Rectangle 8"/>
          <p:cNvSpPr>
            <a:spLocks noChangeArrowheads="1"/>
          </p:cNvSpPr>
          <p:nvPr/>
        </p:nvSpPr>
        <p:spPr bwMode="auto">
          <a:xfrm>
            <a:off x="3556000" y="602138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  <a:r>
              <a:rPr lang="zh-CN" altLang="en-US" sz="2400">
                <a:latin typeface="Times New Roman" pitchFamily="18" charset="0"/>
              </a:rPr>
              <a:t>00110</a:t>
            </a:r>
          </a:p>
        </p:txBody>
      </p:sp>
      <p:sp>
        <p:nvSpPr>
          <p:cNvPr id="719881" name="Rectangle 9"/>
          <p:cNvSpPr>
            <a:spLocks noChangeArrowheads="1"/>
          </p:cNvSpPr>
          <p:nvPr/>
        </p:nvSpPr>
        <p:spPr bwMode="auto">
          <a:xfrm>
            <a:off x="1524000" y="602138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19882" name="Rectangle 10"/>
          <p:cNvSpPr>
            <a:spLocks noChangeArrowheads="1"/>
          </p:cNvSpPr>
          <p:nvPr/>
        </p:nvSpPr>
        <p:spPr bwMode="auto">
          <a:xfrm>
            <a:off x="5943600" y="5565775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+13</a:t>
            </a:r>
          </a:p>
        </p:txBody>
      </p:sp>
      <p:sp>
        <p:nvSpPr>
          <p:cNvPr id="719883" name="Rectangle 11"/>
          <p:cNvSpPr>
            <a:spLocks noChangeArrowheads="1"/>
          </p:cNvSpPr>
          <p:nvPr/>
        </p:nvSpPr>
        <p:spPr bwMode="auto">
          <a:xfrm>
            <a:off x="3556000" y="556577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001101</a:t>
            </a:r>
          </a:p>
        </p:txBody>
      </p:sp>
      <p:sp>
        <p:nvSpPr>
          <p:cNvPr id="719885" name="Rectangle 13"/>
          <p:cNvSpPr>
            <a:spLocks noChangeArrowheads="1"/>
          </p:cNvSpPr>
          <p:nvPr/>
        </p:nvSpPr>
        <p:spPr bwMode="auto">
          <a:xfrm>
            <a:off x="5943600" y="5110163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+104</a:t>
            </a:r>
          </a:p>
        </p:txBody>
      </p:sp>
      <p:sp>
        <p:nvSpPr>
          <p:cNvPr id="719886" name="Rectangle 14"/>
          <p:cNvSpPr>
            <a:spLocks noChangeArrowheads="1"/>
          </p:cNvSpPr>
          <p:nvPr/>
        </p:nvSpPr>
        <p:spPr bwMode="auto">
          <a:xfrm>
            <a:off x="3556000" y="51101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19887" name="Rectangle 15"/>
          <p:cNvSpPr>
            <a:spLocks noChangeArrowheads="1"/>
          </p:cNvSpPr>
          <p:nvPr/>
        </p:nvSpPr>
        <p:spPr bwMode="auto">
          <a:xfrm>
            <a:off x="1524000" y="511016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19888" name="Rectangle 16"/>
          <p:cNvSpPr>
            <a:spLocks noChangeArrowheads="1"/>
          </p:cNvSpPr>
          <p:nvPr/>
        </p:nvSpPr>
        <p:spPr bwMode="auto">
          <a:xfrm>
            <a:off x="5943600" y="4654550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+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52</a:t>
            </a:r>
          </a:p>
        </p:txBody>
      </p:sp>
      <p:sp>
        <p:nvSpPr>
          <p:cNvPr id="719889" name="Rectangle 17"/>
          <p:cNvSpPr>
            <a:spLocks noChangeArrowheads="1"/>
          </p:cNvSpPr>
          <p:nvPr/>
        </p:nvSpPr>
        <p:spPr bwMode="auto">
          <a:xfrm>
            <a:off x="3556000" y="46545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0,011010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9890" name="Rectangle 18"/>
          <p:cNvSpPr>
            <a:spLocks noChangeArrowheads="1"/>
          </p:cNvSpPr>
          <p:nvPr/>
        </p:nvSpPr>
        <p:spPr bwMode="auto">
          <a:xfrm>
            <a:off x="5943600" y="419893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+26</a:t>
            </a:r>
          </a:p>
        </p:txBody>
      </p:sp>
      <p:sp>
        <p:nvSpPr>
          <p:cNvPr id="719891" name="Rectangle 19"/>
          <p:cNvSpPr>
            <a:spLocks noChangeArrowheads="1"/>
          </p:cNvSpPr>
          <p:nvPr/>
        </p:nvSpPr>
        <p:spPr bwMode="auto">
          <a:xfrm>
            <a:off x="3556000" y="41989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0,0011010</a:t>
            </a:r>
          </a:p>
        </p:txBody>
      </p:sp>
      <p:sp>
        <p:nvSpPr>
          <p:cNvPr id="719892" name="Rectangle 20"/>
          <p:cNvSpPr>
            <a:spLocks noChangeArrowheads="1"/>
          </p:cNvSpPr>
          <p:nvPr/>
        </p:nvSpPr>
        <p:spPr bwMode="auto">
          <a:xfrm>
            <a:off x="1524000" y="41989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24000" y="3287713"/>
            <a:ext cx="6477000" cy="3189287"/>
            <a:chOff x="960" y="2071"/>
            <a:chExt cx="4080" cy="2009"/>
          </a:xfrm>
        </p:grpSpPr>
        <p:sp>
          <p:nvSpPr>
            <p:cNvPr id="719894" name="Rectangle 22"/>
            <p:cNvSpPr>
              <a:spLocks noChangeArrowheads="1"/>
            </p:cNvSpPr>
            <p:nvPr/>
          </p:nvSpPr>
          <p:spPr bwMode="auto">
            <a:xfrm>
              <a:off x="2240" y="2358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原</a:t>
              </a:r>
              <a:r>
                <a:rPr lang="zh-CN" altLang="en-US" sz="2400">
                  <a:latin typeface="Times New Roman" pitchFamily="18" charset="0"/>
                </a:rPr>
                <a:t>=[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=[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反</a:t>
              </a:r>
            </a:p>
          </p:txBody>
        </p:sp>
        <p:sp>
          <p:nvSpPr>
            <p:cNvPr id="719895" name="Rectangle 23"/>
            <p:cNvSpPr>
              <a:spLocks noChangeArrowheads="1"/>
            </p:cNvSpPr>
            <p:nvPr/>
          </p:nvSpPr>
          <p:spPr bwMode="auto">
            <a:xfrm>
              <a:off x="3744" y="2071"/>
              <a:ext cx="1296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对应的真值</a:t>
              </a:r>
            </a:p>
          </p:txBody>
        </p:sp>
        <p:sp>
          <p:nvSpPr>
            <p:cNvPr id="719896" name="Rectangle 24"/>
            <p:cNvSpPr>
              <a:spLocks noChangeArrowheads="1"/>
            </p:cNvSpPr>
            <p:nvPr/>
          </p:nvSpPr>
          <p:spPr bwMode="auto">
            <a:xfrm>
              <a:off x="2240" y="2071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机    器    数</a:t>
              </a:r>
            </a:p>
          </p:txBody>
        </p:sp>
        <p:sp>
          <p:nvSpPr>
            <p:cNvPr id="719897" name="Rectangle 25"/>
            <p:cNvSpPr>
              <a:spLocks noChangeArrowheads="1"/>
            </p:cNvSpPr>
            <p:nvPr/>
          </p:nvSpPr>
          <p:spPr bwMode="auto">
            <a:xfrm>
              <a:off x="960" y="2071"/>
              <a:ext cx="128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移位操作</a:t>
              </a: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60" y="2071"/>
              <a:ext cx="4080" cy="2009"/>
              <a:chOff x="960" y="2071"/>
              <a:chExt cx="4080" cy="2009"/>
            </a:xfrm>
          </p:grpSpPr>
          <p:sp>
            <p:nvSpPr>
              <p:cNvPr id="719899" name="Line 27"/>
              <p:cNvSpPr>
                <a:spLocks noChangeShapeType="1"/>
              </p:cNvSpPr>
              <p:nvPr/>
            </p:nvSpPr>
            <p:spPr bwMode="auto">
              <a:xfrm>
                <a:off x="960" y="2071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0" name="Line 28"/>
              <p:cNvSpPr>
                <a:spLocks noChangeShapeType="1"/>
              </p:cNvSpPr>
              <p:nvPr/>
            </p:nvSpPr>
            <p:spPr bwMode="auto">
              <a:xfrm>
                <a:off x="960" y="264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1" name="Line 29"/>
              <p:cNvSpPr>
                <a:spLocks noChangeShapeType="1"/>
              </p:cNvSpPr>
              <p:nvPr/>
            </p:nvSpPr>
            <p:spPr bwMode="auto">
              <a:xfrm>
                <a:off x="960" y="293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2" name="Line 30"/>
              <p:cNvSpPr>
                <a:spLocks noChangeShapeType="1"/>
              </p:cNvSpPr>
              <p:nvPr/>
            </p:nvSpPr>
            <p:spPr bwMode="auto">
              <a:xfrm>
                <a:off x="960" y="321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3" name="Line 31"/>
              <p:cNvSpPr>
                <a:spLocks noChangeShapeType="1"/>
              </p:cNvSpPr>
              <p:nvPr/>
            </p:nvSpPr>
            <p:spPr bwMode="auto">
              <a:xfrm>
                <a:off x="960" y="350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4" name="Line 32"/>
              <p:cNvSpPr>
                <a:spLocks noChangeShapeType="1"/>
              </p:cNvSpPr>
              <p:nvPr/>
            </p:nvSpPr>
            <p:spPr bwMode="auto">
              <a:xfrm>
                <a:off x="960" y="379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5" name="Line 33"/>
              <p:cNvSpPr>
                <a:spLocks noChangeShapeType="1"/>
              </p:cNvSpPr>
              <p:nvPr/>
            </p:nvSpPr>
            <p:spPr bwMode="auto">
              <a:xfrm>
                <a:off x="960" y="408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6" name="Line 34"/>
              <p:cNvSpPr>
                <a:spLocks noChangeShapeType="1"/>
              </p:cNvSpPr>
              <p:nvPr/>
            </p:nvSpPr>
            <p:spPr bwMode="auto">
              <a:xfrm>
                <a:off x="960" y="2071"/>
                <a:ext cx="0" cy="20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7" name="Line 35"/>
              <p:cNvSpPr>
                <a:spLocks noChangeShapeType="1"/>
              </p:cNvSpPr>
              <p:nvPr/>
            </p:nvSpPr>
            <p:spPr bwMode="auto">
              <a:xfrm>
                <a:off x="2240" y="2071"/>
                <a:ext cx="0" cy="20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8" name="Line 36"/>
              <p:cNvSpPr>
                <a:spLocks noChangeShapeType="1"/>
              </p:cNvSpPr>
              <p:nvPr/>
            </p:nvSpPr>
            <p:spPr bwMode="auto">
              <a:xfrm>
                <a:off x="3744" y="2071"/>
                <a:ext cx="0" cy="20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9" name="Line 37"/>
              <p:cNvSpPr>
                <a:spLocks noChangeShapeType="1"/>
              </p:cNvSpPr>
              <p:nvPr/>
            </p:nvSpPr>
            <p:spPr bwMode="auto">
              <a:xfrm>
                <a:off x="5040" y="2071"/>
                <a:ext cx="0" cy="20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10" name="Line 38"/>
              <p:cNvSpPr>
                <a:spLocks noChangeShapeType="1"/>
              </p:cNvSpPr>
              <p:nvPr/>
            </p:nvSpPr>
            <p:spPr bwMode="auto">
              <a:xfrm>
                <a:off x="2240" y="2358"/>
                <a:ext cx="1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19923" name="Text Box 51"/>
          <p:cNvSpPr txBox="1">
            <a:spLocks noChangeArrowheads="1"/>
          </p:cNvSpPr>
          <p:nvPr/>
        </p:nvSpPr>
        <p:spPr bwMode="auto">
          <a:xfrm>
            <a:off x="3730625" y="220980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= +11010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9924" name="Rectangle 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19925" name="AutoShape 5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927" name="Rectangle 55"/>
          <p:cNvSpPr>
            <a:spLocks noChangeArrowheads="1"/>
          </p:cNvSpPr>
          <p:nvPr/>
        </p:nvSpPr>
        <p:spPr bwMode="auto">
          <a:xfrm>
            <a:off x="1519238" y="463867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19928" name="Rectangle 56"/>
          <p:cNvSpPr>
            <a:spLocks noChangeArrowheads="1"/>
          </p:cNvSpPr>
          <p:nvPr/>
        </p:nvSpPr>
        <p:spPr bwMode="auto">
          <a:xfrm>
            <a:off x="1519238" y="508476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19929" name="Rectangle 57"/>
          <p:cNvSpPr>
            <a:spLocks noChangeArrowheads="1"/>
          </p:cNvSpPr>
          <p:nvPr/>
        </p:nvSpPr>
        <p:spPr bwMode="auto">
          <a:xfrm>
            <a:off x="1519238" y="55610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19931" name="Rectangle 59"/>
          <p:cNvSpPr>
            <a:spLocks noChangeArrowheads="1"/>
          </p:cNvSpPr>
          <p:nvPr/>
        </p:nvSpPr>
        <p:spPr bwMode="auto">
          <a:xfrm>
            <a:off x="1519238" y="59928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  <p:sp>
        <p:nvSpPr>
          <p:cNvPr id="45" name="日期占位符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D70F-4922-4E7F-BBB0-1F8A419003E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/>
      <p:bldP spid="719876" grpId="0" autoUpdateAnimBg="0"/>
      <p:bldP spid="719877" grpId="0" autoUpdateAnimBg="0"/>
      <p:bldP spid="719878" grpId="0" autoUpdateAnimBg="0"/>
      <p:bldP spid="719879" grpId="0" autoUpdateAnimBg="0"/>
      <p:bldP spid="719880" grpId="0" autoUpdateAnimBg="0"/>
      <p:bldP spid="719882" grpId="0" autoUpdateAnimBg="0"/>
      <p:bldP spid="719883" grpId="0" autoUpdateAnimBg="0"/>
      <p:bldP spid="719885" grpId="0" autoUpdateAnimBg="0"/>
      <p:bldP spid="719886" grpId="0" autoUpdateAnimBg="0"/>
      <p:bldP spid="719888" grpId="0" autoUpdateAnimBg="0"/>
      <p:bldP spid="719889" grpId="0" autoUpdateAnimBg="0"/>
      <p:bldP spid="719890" grpId="0" autoUpdateAnimBg="0"/>
      <p:bldP spid="719891" grpId="0" autoUpdateAnimBg="0"/>
      <p:bldP spid="719892" grpId="0" autoUpdateAnimBg="0"/>
      <p:bldP spid="719923" grpId="0" autoUpdateAnimBg="0"/>
      <p:bldP spid="719927" grpId="0" autoUpdateAnimBg="0"/>
      <p:bldP spid="719928" grpId="0" autoUpdateAnimBg="0"/>
      <p:bldP spid="719929" grpId="0" autoUpdateAnimBg="0"/>
      <p:bldP spid="71993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例6.17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81534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设机器数字长为 8 位（含１位符号位</a:t>
            </a:r>
            <a:r>
              <a:rPr lang="en-US" altLang="zh-CN" sz="2800">
                <a:latin typeface="Times New Roman" pitchFamily="18" charset="0"/>
              </a:rPr>
              <a:t>），</a:t>
            </a:r>
            <a:r>
              <a:rPr lang="zh-CN" altLang="en-US" sz="2800">
                <a:latin typeface="Times New Roman" pitchFamily="18" charset="0"/>
              </a:rPr>
              <a:t>写出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–26</a:t>
            </a:r>
            <a:r>
              <a:rPr lang="zh-CN" altLang="en-US" sz="2800">
                <a:latin typeface="Times New Roman" pitchFamily="18" charset="0"/>
              </a:rPr>
              <a:t>时，三种机器数左、右移一位和两位后的表示形式及对应的真值，并分析结果的正确性。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898525" y="26717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2422525" y="2671763"/>
            <a:ext cx="192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>
                <a:latin typeface="Times New Roman" pitchFamily="18" charset="0"/>
              </a:rPr>
              <a:t>26</a:t>
            </a: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853113" y="5783263"/>
            <a:ext cx="2209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6</a:t>
            </a: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3556000" y="57832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  <a:r>
              <a:rPr lang="zh-CN" altLang="en-US" sz="2400">
                <a:latin typeface="Times New Roman" pitchFamily="18" charset="0"/>
              </a:rPr>
              <a:t>00110</a:t>
            </a: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5810250" y="5327650"/>
            <a:ext cx="2209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13</a:t>
            </a: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3556000" y="53276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001101</a:t>
            </a: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5734050" y="4872038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 104</a:t>
            </a: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3556000" y="48720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20908" name="Rectangle 12"/>
          <p:cNvSpPr>
            <a:spLocks noChangeArrowheads="1"/>
          </p:cNvSpPr>
          <p:nvPr/>
        </p:nvSpPr>
        <p:spPr bwMode="auto">
          <a:xfrm>
            <a:off x="5791200" y="4419600"/>
            <a:ext cx="2209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52</a:t>
            </a:r>
          </a:p>
        </p:txBody>
      </p:sp>
      <p:sp>
        <p:nvSpPr>
          <p:cNvPr id="720909" name="Rectangle 13"/>
          <p:cNvSpPr>
            <a:spLocks noChangeArrowheads="1"/>
          </p:cNvSpPr>
          <p:nvPr/>
        </p:nvSpPr>
        <p:spPr bwMode="auto">
          <a:xfrm>
            <a:off x="3556000" y="441642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0910" name="Rectangle 14"/>
          <p:cNvSpPr>
            <a:spLocks noChangeArrowheads="1"/>
          </p:cNvSpPr>
          <p:nvPr/>
        </p:nvSpPr>
        <p:spPr bwMode="auto">
          <a:xfrm>
            <a:off x="5734050" y="3960813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 </a:t>
            </a:r>
            <a:r>
              <a:rPr lang="zh-CN" altLang="en-US" sz="2400">
                <a:latin typeface="Times New Roman" pitchFamily="18" charset="0"/>
              </a:rPr>
              <a:t>26</a:t>
            </a:r>
          </a:p>
        </p:txBody>
      </p:sp>
      <p:sp>
        <p:nvSpPr>
          <p:cNvPr id="720911" name="Rectangle 15"/>
          <p:cNvSpPr>
            <a:spLocks noChangeArrowheads="1"/>
          </p:cNvSpPr>
          <p:nvPr/>
        </p:nvSpPr>
        <p:spPr bwMode="auto">
          <a:xfrm>
            <a:off x="3556000" y="396081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1,0011010</a:t>
            </a:r>
          </a:p>
        </p:txBody>
      </p:sp>
      <p:sp>
        <p:nvSpPr>
          <p:cNvPr id="720912" name="Rectangle 16"/>
          <p:cNvSpPr>
            <a:spLocks noChangeArrowheads="1"/>
          </p:cNvSpPr>
          <p:nvPr/>
        </p:nvSpPr>
        <p:spPr bwMode="auto">
          <a:xfrm>
            <a:off x="1524000" y="39608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3419475"/>
            <a:ext cx="6477000" cy="2828925"/>
            <a:chOff x="960" y="2154"/>
            <a:chExt cx="4080" cy="1782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960" y="2154"/>
              <a:ext cx="4080" cy="1782"/>
              <a:chOff x="960" y="2154"/>
              <a:chExt cx="4080" cy="1782"/>
            </a:xfrm>
          </p:grpSpPr>
          <p:sp>
            <p:nvSpPr>
              <p:cNvPr id="720915" name="Rectangle 19"/>
              <p:cNvSpPr>
                <a:spLocks noChangeArrowheads="1"/>
              </p:cNvSpPr>
              <p:nvPr/>
            </p:nvSpPr>
            <p:spPr bwMode="auto">
              <a:xfrm>
                <a:off x="3744" y="2197"/>
                <a:ext cx="1296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对应的真值</a:t>
                </a:r>
              </a:p>
            </p:txBody>
          </p:sp>
          <p:sp>
            <p:nvSpPr>
              <p:cNvPr id="720916" name="Rectangle 20"/>
              <p:cNvSpPr>
                <a:spLocks noChangeArrowheads="1"/>
              </p:cNvSpPr>
              <p:nvPr/>
            </p:nvSpPr>
            <p:spPr bwMode="auto">
              <a:xfrm>
                <a:off x="2240" y="2203"/>
                <a:ext cx="150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机    器    数</a:t>
                </a:r>
              </a:p>
            </p:txBody>
          </p:sp>
          <p:sp>
            <p:nvSpPr>
              <p:cNvPr id="720917" name="Rectangle 21"/>
              <p:cNvSpPr>
                <a:spLocks noChangeArrowheads="1"/>
              </p:cNvSpPr>
              <p:nvPr/>
            </p:nvSpPr>
            <p:spPr bwMode="auto">
              <a:xfrm>
                <a:off x="960" y="2202"/>
                <a:ext cx="1280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移位操作</a:t>
                </a:r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960" y="2154"/>
                <a:ext cx="4080" cy="1782"/>
                <a:chOff x="960" y="2154"/>
                <a:chExt cx="4080" cy="1782"/>
              </a:xfrm>
            </p:grpSpPr>
            <p:sp>
              <p:nvSpPr>
                <p:cNvPr id="720919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0" name="Line 24"/>
                <p:cNvSpPr>
                  <a:spLocks noChangeShapeType="1"/>
                </p:cNvSpPr>
                <p:nvPr/>
              </p:nvSpPr>
              <p:spPr bwMode="auto">
                <a:xfrm>
                  <a:off x="960" y="2495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1" name="Line 25"/>
                <p:cNvSpPr>
                  <a:spLocks noChangeShapeType="1"/>
                </p:cNvSpPr>
                <p:nvPr/>
              </p:nvSpPr>
              <p:spPr bwMode="auto">
                <a:xfrm>
                  <a:off x="960" y="2782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2" name="Line 26"/>
                <p:cNvSpPr>
                  <a:spLocks noChangeShapeType="1"/>
                </p:cNvSpPr>
                <p:nvPr/>
              </p:nvSpPr>
              <p:spPr bwMode="auto">
                <a:xfrm>
                  <a:off x="960" y="3069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3" name="Line 27"/>
                <p:cNvSpPr>
                  <a:spLocks noChangeShapeType="1"/>
                </p:cNvSpPr>
                <p:nvPr/>
              </p:nvSpPr>
              <p:spPr bwMode="auto">
                <a:xfrm>
                  <a:off x="960" y="3356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4" name="Line 28"/>
                <p:cNvSpPr>
                  <a:spLocks noChangeShapeType="1"/>
                </p:cNvSpPr>
                <p:nvPr/>
              </p:nvSpPr>
              <p:spPr bwMode="auto">
                <a:xfrm>
                  <a:off x="960" y="3643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5" name="Line 29"/>
                <p:cNvSpPr>
                  <a:spLocks noChangeShapeType="1"/>
                </p:cNvSpPr>
                <p:nvPr/>
              </p:nvSpPr>
              <p:spPr bwMode="auto">
                <a:xfrm>
                  <a:off x="960" y="3930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6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0" cy="178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7" name="Line 31"/>
                <p:cNvSpPr>
                  <a:spLocks noChangeShapeType="1"/>
                </p:cNvSpPr>
                <p:nvPr/>
              </p:nvSpPr>
              <p:spPr bwMode="auto">
                <a:xfrm>
                  <a:off x="2240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8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0929" name="Line 33"/>
            <p:cNvSpPr>
              <a:spLocks noChangeShapeType="1"/>
            </p:cNvSpPr>
            <p:nvPr/>
          </p:nvSpPr>
          <p:spPr bwMode="auto">
            <a:xfrm>
              <a:off x="5040" y="2154"/>
              <a:ext cx="0" cy="17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09600" y="33575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3765550" y="2671763"/>
            <a:ext cx="172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11010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20946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0947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948" name="Rectangle 52"/>
          <p:cNvSpPr>
            <a:spLocks noChangeArrowheads="1"/>
          </p:cNvSpPr>
          <p:nvPr/>
        </p:nvSpPr>
        <p:spPr bwMode="auto">
          <a:xfrm>
            <a:off x="1519238" y="439578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20949" name="Rectangle 53"/>
          <p:cNvSpPr>
            <a:spLocks noChangeArrowheads="1"/>
          </p:cNvSpPr>
          <p:nvPr/>
        </p:nvSpPr>
        <p:spPr bwMode="auto">
          <a:xfrm>
            <a:off x="1519238" y="484187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20950" name="Rectangle 54"/>
          <p:cNvSpPr>
            <a:spLocks noChangeArrowheads="1"/>
          </p:cNvSpPr>
          <p:nvPr/>
        </p:nvSpPr>
        <p:spPr bwMode="auto">
          <a:xfrm>
            <a:off x="1519238" y="53038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20951" name="Rectangle 55"/>
          <p:cNvSpPr>
            <a:spLocks noChangeArrowheads="1"/>
          </p:cNvSpPr>
          <p:nvPr/>
        </p:nvSpPr>
        <p:spPr bwMode="auto">
          <a:xfrm>
            <a:off x="1519238" y="576262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  <p:sp>
        <p:nvSpPr>
          <p:cNvPr id="42" name="日期占位符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CB4-2092-49F6-81CA-30BCC331B51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  <p:bldP spid="720900" grpId="0" autoUpdateAnimBg="0"/>
      <p:bldP spid="720901" grpId="0" autoUpdateAnimBg="0"/>
      <p:bldP spid="720902" grpId="0" autoUpdateAnimBg="0"/>
      <p:bldP spid="720903" grpId="0" autoUpdateAnimBg="0"/>
      <p:bldP spid="720904" grpId="0" autoUpdateAnimBg="0"/>
      <p:bldP spid="720905" grpId="0" autoUpdateAnimBg="0"/>
      <p:bldP spid="720906" grpId="0" autoUpdateAnimBg="0"/>
      <p:bldP spid="720907" grpId="0" autoUpdateAnimBg="0"/>
      <p:bldP spid="720908" grpId="0" autoUpdateAnimBg="0"/>
      <p:bldP spid="720909" grpId="0" autoUpdateAnimBg="0"/>
      <p:bldP spid="720910" grpId="0" autoUpdateAnimBg="0"/>
      <p:bldP spid="720911" grpId="0" autoUpdateAnimBg="0"/>
      <p:bldP spid="720912" grpId="0" autoUpdateAnimBg="0"/>
      <p:bldP spid="720944" grpId="0" autoUpdateAnimBg="0"/>
      <p:bldP spid="720945" grpId="0" autoUpdateAnimBg="0"/>
      <p:bldP spid="720948" grpId="0" autoUpdateAnimBg="0"/>
      <p:bldP spid="720949" grpId="0" autoUpdateAnimBg="0"/>
      <p:bldP spid="720950" grpId="0" autoUpdateAnimBg="0"/>
      <p:bldP spid="72095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5734050" y="602138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6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3327400" y="602138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400">
                <a:latin typeface="Times New Roman" pitchFamily="18" charset="0"/>
              </a:rPr>
              <a:t>11001</a:t>
            </a: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5715000" y="5565775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13</a:t>
            </a:r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3327400" y="556577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110010</a:t>
            </a:r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5524500" y="5110163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104</a:t>
            </a: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3327400" y="51101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1,00101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5715000" y="4654550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52</a:t>
            </a: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3327400" y="46545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1,100101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1930" name="Rectangle 10"/>
          <p:cNvSpPr>
            <a:spLocks noChangeArrowheads="1"/>
          </p:cNvSpPr>
          <p:nvPr/>
        </p:nvSpPr>
        <p:spPr bwMode="auto">
          <a:xfrm>
            <a:off x="5734050" y="419893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zh-CN" altLang="en-US" sz="2400">
                <a:latin typeface="Times New Roman" pitchFamily="18" charset="0"/>
              </a:rPr>
              <a:t>26</a:t>
            </a:r>
          </a:p>
        </p:txBody>
      </p:sp>
      <p:sp>
        <p:nvSpPr>
          <p:cNvPr id="721931" name="Rectangle 11"/>
          <p:cNvSpPr>
            <a:spLocks noChangeArrowheads="1"/>
          </p:cNvSpPr>
          <p:nvPr/>
        </p:nvSpPr>
        <p:spPr bwMode="auto">
          <a:xfrm>
            <a:off x="3327400" y="41989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1,1100101</a:t>
            </a:r>
          </a:p>
        </p:txBody>
      </p:sp>
      <p:sp>
        <p:nvSpPr>
          <p:cNvPr id="721932" name="Rectangle 12"/>
          <p:cNvSpPr>
            <a:spLocks noChangeArrowheads="1"/>
          </p:cNvSpPr>
          <p:nvPr/>
        </p:nvSpPr>
        <p:spPr bwMode="auto">
          <a:xfrm>
            <a:off x="1295400" y="41989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95400" y="3657600"/>
            <a:ext cx="6477000" cy="2828925"/>
            <a:chOff x="816" y="2304"/>
            <a:chExt cx="4080" cy="1782"/>
          </a:xfrm>
        </p:grpSpPr>
        <p:sp>
          <p:nvSpPr>
            <p:cNvPr id="721934" name="Rectangle 14"/>
            <p:cNvSpPr>
              <a:spLocks noChangeArrowheads="1"/>
            </p:cNvSpPr>
            <p:nvPr/>
          </p:nvSpPr>
          <p:spPr bwMode="auto">
            <a:xfrm>
              <a:off x="3600" y="2347"/>
              <a:ext cx="1296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对应的真值</a:t>
              </a:r>
            </a:p>
          </p:txBody>
        </p:sp>
        <p:sp>
          <p:nvSpPr>
            <p:cNvPr id="721935" name="Rectangle 15"/>
            <p:cNvSpPr>
              <a:spLocks noChangeArrowheads="1"/>
            </p:cNvSpPr>
            <p:nvPr/>
          </p:nvSpPr>
          <p:spPr bwMode="auto">
            <a:xfrm>
              <a:off x="2096" y="2353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机    器    数</a:t>
              </a:r>
            </a:p>
          </p:txBody>
        </p:sp>
        <p:sp>
          <p:nvSpPr>
            <p:cNvPr id="721936" name="Rectangle 16"/>
            <p:cNvSpPr>
              <a:spLocks noChangeArrowheads="1"/>
            </p:cNvSpPr>
            <p:nvPr/>
          </p:nvSpPr>
          <p:spPr bwMode="auto">
            <a:xfrm>
              <a:off x="816" y="2352"/>
              <a:ext cx="128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移位操作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816" y="2304"/>
              <a:ext cx="4080" cy="1782"/>
              <a:chOff x="816" y="2304"/>
              <a:chExt cx="4080" cy="1782"/>
            </a:xfrm>
          </p:grpSpPr>
          <p:sp>
            <p:nvSpPr>
              <p:cNvPr id="721938" name="Line 18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39" name="Line 19"/>
              <p:cNvSpPr>
                <a:spLocks noChangeShapeType="1"/>
              </p:cNvSpPr>
              <p:nvPr/>
            </p:nvSpPr>
            <p:spPr bwMode="auto">
              <a:xfrm>
                <a:off x="816" y="264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0" name="Line 20"/>
              <p:cNvSpPr>
                <a:spLocks noChangeShapeType="1"/>
              </p:cNvSpPr>
              <p:nvPr/>
            </p:nvSpPr>
            <p:spPr bwMode="auto">
              <a:xfrm>
                <a:off x="816" y="293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1" name="Line 21"/>
              <p:cNvSpPr>
                <a:spLocks noChangeShapeType="1"/>
              </p:cNvSpPr>
              <p:nvPr/>
            </p:nvSpPr>
            <p:spPr bwMode="auto">
              <a:xfrm>
                <a:off x="816" y="321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2" name="Line 22"/>
              <p:cNvSpPr>
                <a:spLocks noChangeShapeType="1"/>
              </p:cNvSpPr>
              <p:nvPr/>
            </p:nvSpPr>
            <p:spPr bwMode="auto">
              <a:xfrm>
                <a:off x="816" y="350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3" name="Line 23"/>
              <p:cNvSpPr>
                <a:spLocks noChangeShapeType="1"/>
              </p:cNvSpPr>
              <p:nvPr/>
            </p:nvSpPr>
            <p:spPr bwMode="auto">
              <a:xfrm>
                <a:off x="816" y="379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4" name="Line 24"/>
              <p:cNvSpPr>
                <a:spLocks noChangeShapeType="1"/>
              </p:cNvSpPr>
              <p:nvPr/>
            </p:nvSpPr>
            <p:spPr bwMode="auto">
              <a:xfrm>
                <a:off x="816" y="408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5" name="Line 25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6" name="Line 26"/>
              <p:cNvSpPr>
                <a:spLocks noChangeShapeType="1"/>
              </p:cNvSpPr>
              <p:nvPr/>
            </p:nvSpPr>
            <p:spPr bwMode="auto">
              <a:xfrm>
                <a:off x="2096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7" name="Line 2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8" name="Line 28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5734050" y="297338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7</a:t>
            </a:r>
          </a:p>
        </p:txBody>
      </p:sp>
      <p:sp>
        <p:nvSpPr>
          <p:cNvPr id="721962" name="Rectangle 42"/>
          <p:cNvSpPr>
            <a:spLocks noChangeArrowheads="1"/>
          </p:cNvSpPr>
          <p:nvPr/>
        </p:nvSpPr>
        <p:spPr bwMode="auto">
          <a:xfrm>
            <a:off x="3327400" y="297338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400">
                <a:latin typeface="Times New Roman" pitchFamily="18" charset="0"/>
              </a:rPr>
              <a:t>11001</a:t>
            </a:r>
          </a:p>
        </p:txBody>
      </p:sp>
      <p:sp>
        <p:nvSpPr>
          <p:cNvPr id="721963" name="Rectangle 43"/>
          <p:cNvSpPr>
            <a:spLocks noChangeArrowheads="1"/>
          </p:cNvSpPr>
          <p:nvPr/>
        </p:nvSpPr>
        <p:spPr bwMode="auto">
          <a:xfrm>
            <a:off x="5715000" y="2517775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13</a:t>
            </a:r>
          </a:p>
        </p:txBody>
      </p:sp>
      <p:sp>
        <p:nvSpPr>
          <p:cNvPr id="721964" name="Rectangle 44"/>
          <p:cNvSpPr>
            <a:spLocks noChangeArrowheads="1"/>
          </p:cNvSpPr>
          <p:nvPr/>
        </p:nvSpPr>
        <p:spPr bwMode="auto">
          <a:xfrm>
            <a:off x="3327400" y="251777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110011</a:t>
            </a:r>
          </a:p>
        </p:txBody>
      </p:sp>
      <p:sp>
        <p:nvSpPr>
          <p:cNvPr id="721965" name="Rectangle 45"/>
          <p:cNvSpPr>
            <a:spLocks noChangeArrowheads="1"/>
          </p:cNvSpPr>
          <p:nvPr/>
        </p:nvSpPr>
        <p:spPr bwMode="auto">
          <a:xfrm>
            <a:off x="5524500" y="2062163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104</a:t>
            </a:r>
          </a:p>
        </p:txBody>
      </p:sp>
      <p:sp>
        <p:nvSpPr>
          <p:cNvPr id="721966" name="Rectangle 46"/>
          <p:cNvSpPr>
            <a:spLocks noChangeArrowheads="1"/>
          </p:cNvSpPr>
          <p:nvPr/>
        </p:nvSpPr>
        <p:spPr bwMode="auto">
          <a:xfrm>
            <a:off x="3327400" y="20621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1,00110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21967" name="Rectangle 47"/>
          <p:cNvSpPr>
            <a:spLocks noChangeArrowheads="1"/>
          </p:cNvSpPr>
          <p:nvPr/>
        </p:nvSpPr>
        <p:spPr bwMode="auto">
          <a:xfrm>
            <a:off x="5715000" y="1606550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52</a:t>
            </a:r>
          </a:p>
        </p:txBody>
      </p:sp>
      <p:sp>
        <p:nvSpPr>
          <p:cNvPr id="721968" name="Rectangle 48"/>
          <p:cNvSpPr>
            <a:spLocks noChangeArrowheads="1"/>
          </p:cNvSpPr>
          <p:nvPr/>
        </p:nvSpPr>
        <p:spPr bwMode="auto">
          <a:xfrm>
            <a:off x="3327400" y="16065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1,100110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1969" name="Rectangle 49"/>
          <p:cNvSpPr>
            <a:spLocks noChangeArrowheads="1"/>
          </p:cNvSpPr>
          <p:nvPr/>
        </p:nvSpPr>
        <p:spPr bwMode="auto">
          <a:xfrm>
            <a:off x="5734050" y="115093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zh-CN" altLang="en-US" sz="2400">
                <a:latin typeface="Times New Roman" pitchFamily="18" charset="0"/>
              </a:rPr>
              <a:t>26</a:t>
            </a:r>
          </a:p>
        </p:txBody>
      </p:sp>
      <p:sp>
        <p:nvSpPr>
          <p:cNvPr id="721970" name="Rectangle 50"/>
          <p:cNvSpPr>
            <a:spLocks noChangeArrowheads="1"/>
          </p:cNvSpPr>
          <p:nvPr/>
        </p:nvSpPr>
        <p:spPr bwMode="auto">
          <a:xfrm>
            <a:off x="3327400" y="11509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1,1100110</a:t>
            </a:r>
          </a:p>
        </p:txBody>
      </p:sp>
      <p:sp>
        <p:nvSpPr>
          <p:cNvPr id="721971" name="Rectangle 51"/>
          <p:cNvSpPr>
            <a:spLocks noChangeArrowheads="1"/>
          </p:cNvSpPr>
          <p:nvPr/>
        </p:nvSpPr>
        <p:spPr bwMode="auto">
          <a:xfrm>
            <a:off x="1295400" y="11509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295400" y="609600"/>
            <a:ext cx="6477000" cy="2828925"/>
            <a:chOff x="816" y="384"/>
            <a:chExt cx="4080" cy="1782"/>
          </a:xfrm>
        </p:grpSpPr>
        <p:sp>
          <p:nvSpPr>
            <p:cNvPr id="721973" name="Rectangle 53"/>
            <p:cNvSpPr>
              <a:spLocks noChangeArrowheads="1"/>
            </p:cNvSpPr>
            <p:nvPr/>
          </p:nvSpPr>
          <p:spPr bwMode="auto">
            <a:xfrm>
              <a:off x="3600" y="427"/>
              <a:ext cx="1296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对应的真值</a:t>
              </a:r>
            </a:p>
          </p:txBody>
        </p:sp>
        <p:sp>
          <p:nvSpPr>
            <p:cNvPr id="721974" name="Rectangle 54"/>
            <p:cNvSpPr>
              <a:spLocks noChangeArrowheads="1"/>
            </p:cNvSpPr>
            <p:nvPr/>
          </p:nvSpPr>
          <p:spPr bwMode="auto">
            <a:xfrm>
              <a:off x="2096" y="433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机    器    数</a:t>
              </a:r>
            </a:p>
          </p:txBody>
        </p:sp>
        <p:sp>
          <p:nvSpPr>
            <p:cNvPr id="721975" name="Rectangle 55"/>
            <p:cNvSpPr>
              <a:spLocks noChangeArrowheads="1"/>
            </p:cNvSpPr>
            <p:nvPr/>
          </p:nvSpPr>
          <p:spPr bwMode="auto">
            <a:xfrm>
              <a:off x="816" y="432"/>
              <a:ext cx="128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移位操作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816" y="384"/>
              <a:ext cx="4080" cy="1782"/>
              <a:chOff x="816" y="384"/>
              <a:chExt cx="4080" cy="1782"/>
            </a:xfrm>
          </p:grpSpPr>
          <p:sp>
            <p:nvSpPr>
              <p:cNvPr id="721977" name="Line 57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78" name="Line 58"/>
              <p:cNvSpPr>
                <a:spLocks noChangeShapeType="1"/>
              </p:cNvSpPr>
              <p:nvPr/>
            </p:nvSpPr>
            <p:spPr bwMode="auto">
              <a:xfrm>
                <a:off x="816" y="72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79" name="Line 59"/>
              <p:cNvSpPr>
                <a:spLocks noChangeShapeType="1"/>
              </p:cNvSpPr>
              <p:nvPr/>
            </p:nvSpPr>
            <p:spPr bwMode="auto">
              <a:xfrm>
                <a:off x="816" y="101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0" name="Line 60"/>
              <p:cNvSpPr>
                <a:spLocks noChangeShapeType="1"/>
              </p:cNvSpPr>
              <p:nvPr/>
            </p:nvSpPr>
            <p:spPr bwMode="auto">
              <a:xfrm>
                <a:off x="816" y="129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1" name="Line 61"/>
              <p:cNvSpPr>
                <a:spLocks noChangeShapeType="1"/>
              </p:cNvSpPr>
              <p:nvPr/>
            </p:nvSpPr>
            <p:spPr bwMode="auto">
              <a:xfrm>
                <a:off x="816" y="158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2" name="Line 62"/>
              <p:cNvSpPr>
                <a:spLocks noChangeShapeType="1"/>
              </p:cNvSpPr>
              <p:nvPr/>
            </p:nvSpPr>
            <p:spPr bwMode="auto">
              <a:xfrm>
                <a:off x="816" y="187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3" name="Line 63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4" name="Line 64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5" name="Line 65"/>
              <p:cNvSpPr>
                <a:spLocks noChangeShapeType="1"/>
              </p:cNvSpPr>
              <p:nvPr/>
            </p:nvSpPr>
            <p:spPr bwMode="auto">
              <a:xfrm>
                <a:off x="2096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6" name="Line 66"/>
              <p:cNvSpPr>
                <a:spLocks noChangeShapeType="1"/>
              </p:cNvSpPr>
              <p:nvPr/>
            </p:nvSpPr>
            <p:spPr bwMode="auto">
              <a:xfrm>
                <a:off x="3600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7" name="Line 67"/>
              <p:cNvSpPr>
                <a:spLocks noChangeShapeType="1"/>
              </p:cNvSpPr>
              <p:nvPr/>
            </p:nvSpPr>
            <p:spPr bwMode="auto">
              <a:xfrm>
                <a:off x="489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22000" name="Text Box 80"/>
          <p:cNvSpPr txBox="1">
            <a:spLocks noChangeArrowheads="1"/>
          </p:cNvSpPr>
          <p:nvPr/>
        </p:nvSpPr>
        <p:spPr bwMode="auto">
          <a:xfrm>
            <a:off x="244475" y="6238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22001" name="Text Box 81"/>
          <p:cNvSpPr txBox="1">
            <a:spLocks noChangeArrowheads="1"/>
          </p:cNvSpPr>
          <p:nvPr/>
        </p:nvSpPr>
        <p:spPr bwMode="auto">
          <a:xfrm>
            <a:off x="244475" y="36718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22002" name="Rectangle 8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2003" name="AutoShape 8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004" name="Rectangle 84"/>
          <p:cNvSpPr>
            <a:spLocks noChangeArrowheads="1"/>
          </p:cNvSpPr>
          <p:nvPr/>
        </p:nvSpPr>
        <p:spPr bwMode="auto">
          <a:xfrm>
            <a:off x="1257300" y="15859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22005" name="Rectangle 85"/>
          <p:cNvSpPr>
            <a:spLocks noChangeArrowheads="1"/>
          </p:cNvSpPr>
          <p:nvPr/>
        </p:nvSpPr>
        <p:spPr bwMode="auto">
          <a:xfrm>
            <a:off x="1257300" y="204628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22006" name="Rectangle 86"/>
          <p:cNvSpPr>
            <a:spLocks noChangeArrowheads="1"/>
          </p:cNvSpPr>
          <p:nvPr/>
        </p:nvSpPr>
        <p:spPr bwMode="auto">
          <a:xfrm>
            <a:off x="1257300" y="250666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22007" name="Rectangle 87"/>
          <p:cNvSpPr>
            <a:spLocks noChangeArrowheads="1"/>
          </p:cNvSpPr>
          <p:nvPr/>
        </p:nvSpPr>
        <p:spPr bwMode="auto">
          <a:xfrm>
            <a:off x="1257300" y="294005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  <p:sp>
        <p:nvSpPr>
          <p:cNvPr id="722008" name="Rectangle 88"/>
          <p:cNvSpPr>
            <a:spLocks noChangeArrowheads="1"/>
          </p:cNvSpPr>
          <p:nvPr/>
        </p:nvSpPr>
        <p:spPr bwMode="auto">
          <a:xfrm>
            <a:off x="1257300" y="463867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22009" name="Rectangle 89"/>
          <p:cNvSpPr>
            <a:spLocks noChangeArrowheads="1"/>
          </p:cNvSpPr>
          <p:nvPr/>
        </p:nvSpPr>
        <p:spPr bwMode="auto">
          <a:xfrm>
            <a:off x="1257300" y="509905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22010" name="Rectangle 90"/>
          <p:cNvSpPr>
            <a:spLocks noChangeArrowheads="1"/>
          </p:cNvSpPr>
          <p:nvPr/>
        </p:nvSpPr>
        <p:spPr bwMode="auto">
          <a:xfrm>
            <a:off x="1257300" y="553720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22011" name="Rectangle 91"/>
          <p:cNvSpPr>
            <a:spLocks noChangeArrowheads="1"/>
          </p:cNvSpPr>
          <p:nvPr/>
        </p:nvSpPr>
        <p:spPr bwMode="auto">
          <a:xfrm>
            <a:off x="1257300" y="600710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  <p:sp>
        <p:nvSpPr>
          <p:cNvPr id="68" name="日期占位符 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BE14-0752-40DD-9F04-69BD3E14F46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70" name="页脚占位符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23" grpId="0" autoUpdateAnimBg="0"/>
      <p:bldP spid="721924" grpId="0" autoUpdateAnimBg="0"/>
      <p:bldP spid="721925" grpId="0" autoUpdateAnimBg="0"/>
      <p:bldP spid="721926" grpId="0" autoUpdateAnimBg="0"/>
      <p:bldP spid="721927" grpId="0" autoUpdateAnimBg="0"/>
      <p:bldP spid="721928" grpId="0" autoUpdateAnimBg="0"/>
      <p:bldP spid="721929" grpId="0" autoUpdateAnimBg="0"/>
      <p:bldP spid="721930" grpId="0" autoUpdateAnimBg="0"/>
      <p:bldP spid="721931" grpId="0" autoUpdateAnimBg="0"/>
      <p:bldP spid="721932" grpId="0" autoUpdateAnimBg="0"/>
      <p:bldP spid="721961" grpId="0" autoUpdateAnimBg="0"/>
      <p:bldP spid="721962" grpId="0" autoUpdateAnimBg="0"/>
      <p:bldP spid="721963" grpId="0" autoUpdateAnimBg="0"/>
      <p:bldP spid="721964" grpId="0" autoUpdateAnimBg="0"/>
      <p:bldP spid="721965" grpId="0" autoUpdateAnimBg="0"/>
      <p:bldP spid="721966" grpId="0" autoUpdateAnimBg="0"/>
      <p:bldP spid="721967" grpId="0" autoUpdateAnimBg="0"/>
      <p:bldP spid="721968" grpId="0" autoUpdateAnimBg="0"/>
      <p:bldP spid="721969" grpId="0" autoUpdateAnimBg="0"/>
      <p:bldP spid="721970" grpId="0" autoUpdateAnimBg="0"/>
      <p:bldP spid="721971" grpId="0" autoUpdateAnimBg="0"/>
      <p:bldP spid="722001" grpId="0" autoUpdateAnimBg="0"/>
      <p:bldP spid="722004" grpId="0" autoUpdateAnimBg="0"/>
      <p:bldP spid="722005" grpId="0" autoUpdateAnimBg="0"/>
      <p:bldP spid="722006" grpId="0" autoUpdateAnimBg="0"/>
      <p:bldP spid="722007" grpId="0" autoUpdateAnimBg="0"/>
      <p:bldP spid="722008" grpId="0" autoUpdateAnimBg="0"/>
      <p:bldP spid="722009" grpId="0" autoUpdateAnimBg="0"/>
      <p:bldP spid="722010" grpId="0" autoUpdateAnimBg="0"/>
      <p:bldP spid="72201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384175" y="304800"/>
            <a:ext cx="4770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算术移位的硬件实现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555625" y="4689475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a）</a:t>
            </a:r>
            <a:r>
              <a:rPr lang="zh-CN" altLang="en-US" sz="2000">
                <a:latin typeface="Times New Roman" pitchFamily="18" charset="0"/>
              </a:rPr>
              <a:t>真值为正 </a:t>
            </a: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2535238" y="4689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b）</a:t>
            </a:r>
            <a:r>
              <a:rPr lang="zh-CN" altLang="en-US" sz="2000">
                <a:latin typeface="Times New Roman" pitchFamily="18" charset="0"/>
              </a:rPr>
              <a:t>负数的原码</a:t>
            </a: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4724400" y="468947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c）</a:t>
            </a:r>
            <a:r>
              <a:rPr lang="zh-CN" altLang="en-US" sz="2000">
                <a:latin typeface="Times New Roman" pitchFamily="18" charset="0"/>
              </a:rPr>
              <a:t>负数的补码</a:t>
            </a: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877050" y="4689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d）</a:t>
            </a:r>
            <a:r>
              <a:rPr lang="zh-CN" altLang="en-US" sz="2000">
                <a:latin typeface="Times New Roman" pitchFamily="18" charset="0"/>
              </a:rPr>
              <a:t>负数的反码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1524000"/>
            <a:ext cx="2174875" cy="1281113"/>
            <a:chOff x="204" y="960"/>
            <a:chExt cx="1370" cy="80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04" y="960"/>
              <a:ext cx="1370" cy="807"/>
              <a:chOff x="204" y="960"/>
              <a:chExt cx="1370" cy="807"/>
            </a:xfrm>
          </p:grpSpPr>
          <p:sp>
            <p:nvSpPr>
              <p:cNvPr id="722953" name="Rectangle 9"/>
              <p:cNvSpPr>
                <a:spLocks noChangeArrowheads="1"/>
              </p:cNvSpPr>
              <p:nvPr/>
            </p:nvSpPr>
            <p:spPr bwMode="auto">
              <a:xfrm>
                <a:off x="348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54" name="Rectangle 10"/>
              <p:cNvSpPr>
                <a:spLocks noChangeArrowheads="1"/>
              </p:cNvSpPr>
              <p:nvPr/>
            </p:nvSpPr>
            <p:spPr bwMode="auto">
              <a:xfrm>
                <a:off x="732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55" name="Freeform 11"/>
              <p:cNvSpPr>
                <a:spLocks/>
              </p:cNvSpPr>
              <p:nvPr/>
            </p:nvSpPr>
            <p:spPr bwMode="auto">
              <a:xfrm>
                <a:off x="204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56" name="Freeform 12"/>
              <p:cNvSpPr>
                <a:spLocks/>
              </p:cNvSpPr>
              <p:nvPr/>
            </p:nvSpPr>
            <p:spPr bwMode="auto">
              <a:xfrm>
                <a:off x="636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57" name="Freeform 13"/>
              <p:cNvSpPr>
                <a:spLocks/>
              </p:cNvSpPr>
              <p:nvPr/>
            </p:nvSpPr>
            <p:spPr bwMode="auto">
              <a:xfrm>
                <a:off x="1308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58" name="Text Box 14"/>
              <p:cNvSpPr txBox="1">
                <a:spLocks noChangeArrowheads="1"/>
              </p:cNvSpPr>
              <p:nvPr/>
            </p:nvSpPr>
            <p:spPr bwMode="auto">
              <a:xfrm>
                <a:off x="1346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2959" name="Line 15"/>
            <p:cNvSpPr>
              <a:spLocks noChangeShapeType="1"/>
            </p:cNvSpPr>
            <p:nvPr/>
          </p:nvSpPr>
          <p:spPr bwMode="auto">
            <a:xfrm flipH="1">
              <a:off x="876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33650" y="1524000"/>
            <a:ext cx="2174875" cy="1281113"/>
            <a:chOff x="1596" y="960"/>
            <a:chExt cx="1370" cy="807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596" y="960"/>
              <a:ext cx="1370" cy="807"/>
              <a:chOff x="1596" y="960"/>
              <a:chExt cx="1370" cy="807"/>
            </a:xfrm>
          </p:grpSpPr>
          <p:sp>
            <p:nvSpPr>
              <p:cNvPr id="722962" name="Rectangle 18"/>
              <p:cNvSpPr>
                <a:spLocks noChangeArrowheads="1"/>
              </p:cNvSpPr>
              <p:nvPr/>
            </p:nvSpPr>
            <p:spPr bwMode="auto">
              <a:xfrm>
                <a:off x="1740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63" name="Rectangle 19"/>
              <p:cNvSpPr>
                <a:spLocks noChangeArrowheads="1"/>
              </p:cNvSpPr>
              <p:nvPr/>
            </p:nvSpPr>
            <p:spPr bwMode="auto">
              <a:xfrm>
                <a:off x="2124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64" name="Freeform 20"/>
              <p:cNvSpPr>
                <a:spLocks/>
              </p:cNvSpPr>
              <p:nvPr/>
            </p:nvSpPr>
            <p:spPr bwMode="auto">
              <a:xfrm>
                <a:off x="1596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65" name="Freeform 21"/>
              <p:cNvSpPr>
                <a:spLocks/>
              </p:cNvSpPr>
              <p:nvPr/>
            </p:nvSpPr>
            <p:spPr bwMode="auto">
              <a:xfrm>
                <a:off x="2031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66" name="Freeform 22"/>
              <p:cNvSpPr>
                <a:spLocks/>
              </p:cNvSpPr>
              <p:nvPr/>
            </p:nvSpPr>
            <p:spPr bwMode="auto">
              <a:xfrm>
                <a:off x="2703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67" name="Text Box 23"/>
              <p:cNvSpPr txBox="1">
                <a:spLocks noChangeArrowheads="1"/>
              </p:cNvSpPr>
              <p:nvPr/>
            </p:nvSpPr>
            <p:spPr bwMode="auto">
              <a:xfrm>
                <a:off x="2738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2968" name="Line 24"/>
            <p:cNvSpPr>
              <a:spLocks noChangeShapeType="1"/>
            </p:cNvSpPr>
            <p:nvPr/>
          </p:nvSpPr>
          <p:spPr bwMode="auto">
            <a:xfrm flipH="1">
              <a:off x="2268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43450" y="1524000"/>
            <a:ext cx="2133600" cy="1281113"/>
            <a:chOff x="2988" y="960"/>
            <a:chExt cx="1344" cy="807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988" y="960"/>
              <a:ext cx="1344" cy="807"/>
              <a:chOff x="2988" y="960"/>
              <a:chExt cx="1344" cy="807"/>
            </a:xfrm>
          </p:grpSpPr>
          <p:sp>
            <p:nvSpPr>
              <p:cNvPr id="722971" name="Rectangle 27"/>
              <p:cNvSpPr>
                <a:spLocks noChangeArrowheads="1"/>
              </p:cNvSpPr>
              <p:nvPr/>
            </p:nvSpPr>
            <p:spPr bwMode="auto">
              <a:xfrm>
                <a:off x="3132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72" name="Rectangle 28"/>
              <p:cNvSpPr>
                <a:spLocks noChangeArrowheads="1"/>
              </p:cNvSpPr>
              <p:nvPr/>
            </p:nvSpPr>
            <p:spPr bwMode="auto">
              <a:xfrm>
                <a:off x="3516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73" name="Freeform 29"/>
              <p:cNvSpPr>
                <a:spLocks/>
              </p:cNvSpPr>
              <p:nvPr/>
            </p:nvSpPr>
            <p:spPr bwMode="auto">
              <a:xfrm>
                <a:off x="2988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74" name="Freeform 30"/>
              <p:cNvSpPr>
                <a:spLocks/>
              </p:cNvSpPr>
              <p:nvPr/>
            </p:nvSpPr>
            <p:spPr bwMode="auto">
              <a:xfrm>
                <a:off x="3423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75" name="Freeform 31"/>
              <p:cNvSpPr>
                <a:spLocks/>
              </p:cNvSpPr>
              <p:nvPr/>
            </p:nvSpPr>
            <p:spPr bwMode="auto">
              <a:xfrm>
                <a:off x="4095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76" name="Text Box 32"/>
              <p:cNvSpPr txBox="1">
                <a:spLocks noChangeArrowheads="1"/>
              </p:cNvSpPr>
              <p:nvPr/>
            </p:nvSpPr>
            <p:spPr bwMode="auto">
              <a:xfrm>
                <a:off x="4104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2977" name="Line 33"/>
            <p:cNvSpPr>
              <a:spLocks noChangeShapeType="1"/>
            </p:cNvSpPr>
            <p:nvPr/>
          </p:nvSpPr>
          <p:spPr bwMode="auto">
            <a:xfrm flipH="1">
              <a:off x="3660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953250" y="1524000"/>
            <a:ext cx="2190750" cy="1281113"/>
            <a:chOff x="4380" y="960"/>
            <a:chExt cx="1380" cy="807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380" y="960"/>
              <a:ext cx="1380" cy="807"/>
              <a:chOff x="4380" y="960"/>
              <a:chExt cx="1380" cy="807"/>
            </a:xfrm>
          </p:grpSpPr>
          <p:sp>
            <p:nvSpPr>
              <p:cNvPr id="722980" name="Rectangle 36"/>
              <p:cNvSpPr>
                <a:spLocks noChangeArrowheads="1"/>
              </p:cNvSpPr>
              <p:nvPr/>
            </p:nvSpPr>
            <p:spPr bwMode="auto">
              <a:xfrm>
                <a:off x="4524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81" name="Rectangle 37"/>
              <p:cNvSpPr>
                <a:spLocks noChangeArrowheads="1"/>
              </p:cNvSpPr>
              <p:nvPr/>
            </p:nvSpPr>
            <p:spPr bwMode="auto">
              <a:xfrm>
                <a:off x="4908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82" name="Freeform 38"/>
              <p:cNvSpPr>
                <a:spLocks/>
              </p:cNvSpPr>
              <p:nvPr/>
            </p:nvSpPr>
            <p:spPr bwMode="auto">
              <a:xfrm>
                <a:off x="4380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83" name="Freeform 39"/>
              <p:cNvSpPr>
                <a:spLocks/>
              </p:cNvSpPr>
              <p:nvPr/>
            </p:nvSpPr>
            <p:spPr bwMode="auto">
              <a:xfrm>
                <a:off x="4815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84" name="Freeform 40"/>
              <p:cNvSpPr>
                <a:spLocks/>
              </p:cNvSpPr>
              <p:nvPr/>
            </p:nvSpPr>
            <p:spPr bwMode="auto">
              <a:xfrm>
                <a:off x="5487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85" name="Text Box 41"/>
              <p:cNvSpPr txBox="1">
                <a:spLocks noChangeArrowheads="1"/>
              </p:cNvSpPr>
              <p:nvPr/>
            </p:nvSpPr>
            <p:spPr bwMode="auto">
              <a:xfrm>
                <a:off x="5532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722986" name="Line 42"/>
            <p:cNvSpPr>
              <a:spLocks noChangeShapeType="1"/>
            </p:cNvSpPr>
            <p:nvPr/>
          </p:nvSpPr>
          <p:spPr bwMode="auto">
            <a:xfrm flipH="1">
              <a:off x="5052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953250" y="3276600"/>
            <a:ext cx="1981200" cy="866775"/>
            <a:chOff x="4380" y="2064"/>
            <a:chExt cx="1248" cy="546"/>
          </a:xfrm>
        </p:grpSpPr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4380" y="2064"/>
              <a:ext cx="1248" cy="546"/>
              <a:chOff x="4380" y="2064"/>
              <a:chExt cx="1248" cy="546"/>
            </a:xfrm>
          </p:grpSpPr>
          <p:sp>
            <p:nvSpPr>
              <p:cNvPr id="722989" name="Rectangle 45"/>
              <p:cNvSpPr>
                <a:spLocks noChangeArrowheads="1"/>
              </p:cNvSpPr>
              <p:nvPr/>
            </p:nvSpPr>
            <p:spPr bwMode="auto">
              <a:xfrm>
                <a:off x="4524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0" name="Rectangle 46"/>
              <p:cNvSpPr>
                <a:spLocks noChangeArrowheads="1"/>
              </p:cNvSpPr>
              <p:nvPr/>
            </p:nvSpPr>
            <p:spPr bwMode="auto">
              <a:xfrm>
                <a:off x="4908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1" name="Freeform 47"/>
              <p:cNvSpPr>
                <a:spLocks/>
              </p:cNvSpPr>
              <p:nvPr/>
            </p:nvSpPr>
            <p:spPr bwMode="auto">
              <a:xfrm>
                <a:off x="4380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92" name="Freeform 48"/>
              <p:cNvSpPr>
                <a:spLocks/>
              </p:cNvSpPr>
              <p:nvPr/>
            </p:nvSpPr>
            <p:spPr bwMode="auto">
              <a:xfrm>
                <a:off x="5487" y="2208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>
                <a:off x="4716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2994" name="Line 50"/>
            <p:cNvSpPr>
              <a:spLocks noChangeShapeType="1"/>
            </p:cNvSpPr>
            <p:nvPr/>
          </p:nvSpPr>
          <p:spPr bwMode="auto">
            <a:xfrm rot="10800000" flipH="1">
              <a:off x="510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4743450" y="3276600"/>
            <a:ext cx="1981200" cy="866775"/>
            <a:chOff x="2988" y="2064"/>
            <a:chExt cx="1248" cy="546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2988" y="2064"/>
              <a:ext cx="1248" cy="546"/>
              <a:chOff x="2988" y="2064"/>
              <a:chExt cx="1248" cy="546"/>
            </a:xfrm>
          </p:grpSpPr>
          <p:sp>
            <p:nvSpPr>
              <p:cNvPr id="722997" name="Rectangle 53"/>
              <p:cNvSpPr>
                <a:spLocks noChangeArrowheads="1"/>
              </p:cNvSpPr>
              <p:nvPr/>
            </p:nvSpPr>
            <p:spPr bwMode="auto">
              <a:xfrm>
                <a:off x="3132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8" name="Rectangle 54"/>
              <p:cNvSpPr>
                <a:spLocks noChangeArrowheads="1"/>
              </p:cNvSpPr>
              <p:nvPr/>
            </p:nvSpPr>
            <p:spPr bwMode="auto">
              <a:xfrm>
                <a:off x="3516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9" name="Freeform 55"/>
              <p:cNvSpPr>
                <a:spLocks/>
              </p:cNvSpPr>
              <p:nvPr/>
            </p:nvSpPr>
            <p:spPr bwMode="auto">
              <a:xfrm>
                <a:off x="2988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0" name="Freeform 56"/>
              <p:cNvSpPr>
                <a:spLocks/>
              </p:cNvSpPr>
              <p:nvPr/>
            </p:nvSpPr>
            <p:spPr bwMode="auto">
              <a:xfrm>
                <a:off x="4095" y="2208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1" name="Line 57"/>
              <p:cNvSpPr>
                <a:spLocks noChangeShapeType="1"/>
              </p:cNvSpPr>
              <p:nvPr/>
            </p:nvSpPr>
            <p:spPr bwMode="auto">
              <a:xfrm>
                <a:off x="332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3002" name="Line 58"/>
            <p:cNvSpPr>
              <a:spLocks noChangeShapeType="1"/>
            </p:cNvSpPr>
            <p:nvPr/>
          </p:nvSpPr>
          <p:spPr bwMode="auto">
            <a:xfrm rot="10800000" flipH="1">
              <a:off x="366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2533650" y="3276600"/>
            <a:ext cx="1981200" cy="1271588"/>
            <a:chOff x="1596" y="2064"/>
            <a:chExt cx="1248" cy="801"/>
          </a:xfrm>
        </p:grpSpPr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1596" y="2064"/>
              <a:ext cx="1248" cy="801"/>
              <a:chOff x="1596" y="2064"/>
              <a:chExt cx="1248" cy="801"/>
            </a:xfrm>
          </p:grpSpPr>
          <p:sp>
            <p:nvSpPr>
              <p:cNvPr id="723005" name="Rectangle 61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06" name="Rectangle 62"/>
              <p:cNvSpPr>
                <a:spLocks noChangeArrowheads="1"/>
              </p:cNvSpPr>
              <p:nvPr/>
            </p:nvSpPr>
            <p:spPr bwMode="auto">
              <a:xfrm>
                <a:off x="2124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07" name="Freeform 63"/>
              <p:cNvSpPr>
                <a:spLocks/>
              </p:cNvSpPr>
              <p:nvPr/>
            </p:nvSpPr>
            <p:spPr bwMode="auto">
              <a:xfrm>
                <a:off x="1596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8" name="Freeform 64"/>
              <p:cNvSpPr>
                <a:spLocks/>
              </p:cNvSpPr>
              <p:nvPr/>
            </p:nvSpPr>
            <p:spPr bwMode="auto">
              <a:xfrm>
                <a:off x="2031" y="2208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9" name="Freeform 65"/>
              <p:cNvSpPr>
                <a:spLocks/>
              </p:cNvSpPr>
              <p:nvPr/>
            </p:nvSpPr>
            <p:spPr bwMode="auto">
              <a:xfrm>
                <a:off x="2703" y="2208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10" name="Text Box 66"/>
              <p:cNvSpPr txBox="1">
                <a:spLocks noChangeArrowheads="1"/>
              </p:cNvSpPr>
              <p:nvPr/>
            </p:nvSpPr>
            <p:spPr bwMode="auto">
              <a:xfrm>
                <a:off x="1922" y="253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3011" name="Line 67"/>
            <p:cNvSpPr>
              <a:spLocks noChangeShapeType="1"/>
            </p:cNvSpPr>
            <p:nvPr/>
          </p:nvSpPr>
          <p:spPr bwMode="auto">
            <a:xfrm rot="10800000" flipH="1">
              <a:off x="2268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723013" name="Line 69"/>
            <p:cNvSpPr>
              <a:spLocks noChangeShapeType="1"/>
            </p:cNvSpPr>
            <p:nvPr/>
          </p:nvSpPr>
          <p:spPr bwMode="auto">
            <a:xfrm flipH="1">
              <a:off x="24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14" name="Text Box 70"/>
            <p:cNvSpPr txBox="1">
              <a:spLocks noChangeArrowheads="1"/>
            </p:cNvSpPr>
            <p:nvPr/>
          </p:nvSpPr>
          <p:spPr bwMode="auto">
            <a:xfrm>
              <a:off x="395" y="326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丢</a:t>
              </a:r>
              <a:r>
                <a:rPr lang="zh-CN" altLang="en-US" sz="2400">
                  <a:latin typeface="Times New Roman" pitchFamily="18" charset="0"/>
                </a:rPr>
                <a:t> 1</a:t>
              </a:r>
            </a:p>
          </p:txBody>
        </p: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 rot="10800000" flipH="1">
              <a:off x="240" y="36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17" name="Text Box 73"/>
            <p:cNvSpPr txBox="1">
              <a:spLocks noChangeArrowheads="1"/>
            </p:cNvSpPr>
            <p:nvPr/>
          </p:nvSpPr>
          <p:spPr bwMode="auto">
            <a:xfrm>
              <a:off x="395" y="3552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丢</a:t>
              </a:r>
              <a:r>
                <a:rPr lang="zh-CN" altLang="en-US" sz="2400">
                  <a:latin typeface="Times New Roman" pitchFamily="18" charset="0"/>
                </a:rPr>
                <a:t> 1</a:t>
              </a:r>
            </a:p>
          </p:txBody>
        </p:sp>
      </p:grpSp>
      <p:sp>
        <p:nvSpPr>
          <p:cNvPr id="723018" name="Text Box 74"/>
          <p:cNvSpPr txBox="1">
            <a:spLocks noChangeArrowheads="1"/>
          </p:cNvSpPr>
          <p:nvPr/>
        </p:nvSpPr>
        <p:spPr bwMode="auto">
          <a:xfrm>
            <a:off x="15081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出错</a:t>
            </a: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1295400" y="5699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0" name="Text Box 76"/>
          <p:cNvSpPr txBox="1">
            <a:spLocks noChangeArrowheads="1"/>
          </p:cNvSpPr>
          <p:nvPr/>
        </p:nvSpPr>
        <p:spPr bwMode="auto">
          <a:xfrm>
            <a:off x="38068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出错</a:t>
            </a:r>
          </a:p>
        </p:txBody>
      </p:sp>
      <p:sp>
        <p:nvSpPr>
          <p:cNvPr id="723021" name="Text Box 77"/>
          <p:cNvSpPr txBox="1">
            <a:spLocks noChangeArrowheads="1"/>
          </p:cNvSpPr>
          <p:nvPr/>
        </p:nvSpPr>
        <p:spPr bwMode="auto">
          <a:xfrm>
            <a:off x="3594100" y="5699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2" name="Text Box 78"/>
          <p:cNvSpPr txBox="1">
            <a:spLocks noChangeArrowheads="1"/>
          </p:cNvSpPr>
          <p:nvPr/>
        </p:nvSpPr>
        <p:spPr bwMode="auto">
          <a:xfrm>
            <a:off x="57118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3" name="Text Box 79"/>
          <p:cNvSpPr txBox="1">
            <a:spLocks noChangeArrowheads="1"/>
          </p:cNvSpPr>
          <p:nvPr/>
        </p:nvSpPr>
        <p:spPr bwMode="auto">
          <a:xfrm>
            <a:off x="5499100" y="5699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4" name="Text Box 80"/>
          <p:cNvSpPr txBox="1">
            <a:spLocks noChangeArrowheads="1"/>
          </p:cNvSpPr>
          <p:nvPr/>
        </p:nvSpPr>
        <p:spPr bwMode="auto">
          <a:xfrm>
            <a:off x="77565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5" name="Text Box 81"/>
          <p:cNvSpPr txBox="1">
            <a:spLocks noChangeArrowheads="1"/>
          </p:cNvSpPr>
          <p:nvPr/>
        </p:nvSpPr>
        <p:spPr bwMode="auto">
          <a:xfrm>
            <a:off x="7766050" y="5699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6" name="Rectangle 8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323850" y="3276600"/>
            <a:ext cx="1976438" cy="866775"/>
            <a:chOff x="204" y="2064"/>
            <a:chExt cx="1245" cy="546"/>
          </a:xfrm>
        </p:grpSpPr>
        <p:grpSp>
          <p:nvGrpSpPr>
            <p:cNvPr id="19" name="Group 84"/>
            <p:cNvGrpSpPr>
              <a:grpSpLocks/>
            </p:cNvGrpSpPr>
            <p:nvPr/>
          </p:nvGrpSpPr>
          <p:grpSpPr bwMode="auto">
            <a:xfrm>
              <a:off x="732" y="2064"/>
              <a:ext cx="717" cy="528"/>
              <a:chOff x="732" y="2064"/>
              <a:chExt cx="717" cy="528"/>
            </a:xfrm>
          </p:grpSpPr>
          <p:grpSp>
            <p:nvGrpSpPr>
              <p:cNvPr id="20" name="Group 85"/>
              <p:cNvGrpSpPr>
                <a:grpSpLocks/>
              </p:cNvGrpSpPr>
              <p:nvPr/>
            </p:nvGrpSpPr>
            <p:grpSpPr bwMode="auto">
              <a:xfrm>
                <a:off x="732" y="2064"/>
                <a:ext cx="717" cy="528"/>
                <a:chOff x="732" y="2064"/>
                <a:chExt cx="717" cy="528"/>
              </a:xfrm>
            </p:grpSpPr>
            <p:sp>
              <p:nvSpPr>
                <p:cNvPr id="723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732" y="2064"/>
                  <a:ext cx="576" cy="3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031" name="Freeform 87"/>
                <p:cNvSpPr>
                  <a:spLocks/>
                </p:cNvSpPr>
                <p:nvPr/>
              </p:nvSpPr>
              <p:spPr bwMode="auto">
                <a:xfrm>
                  <a:off x="1308" y="2208"/>
                  <a:ext cx="141" cy="384"/>
                </a:xfrm>
                <a:custGeom>
                  <a:avLst/>
                  <a:gdLst/>
                  <a:ahLst/>
                  <a:cxnLst>
                    <a:cxn ang="0">
                      <a:pos x="96" y="384"/>
                    </a:cxn>
                    <a:cxn ang="0">
                      <a:pos x="9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stealth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23032" name="Line 88"/>
              <p:cNvSpPr>
                <a:spLocks noChangeShapeType="1"/>
              </p:cNvSpPr>
              <p:nvPr/>
            </p:nvSpPr>
            <p:spPr bwMode="auto">
              <a:xfrm rot="10800000" flipH="1">
                <a:off x="924" y="22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3033" name="Rectangle 89"/>
            <p:cNvSpPr>
              <a:spLocks noChangeArrowheads="1"/>
            </p:cNvSpPr>
            <p:nvPr/>
          </p:nvSpPr>
          <p:spPr bwMode="auto">
            <a:xfrm>
              <a:off x="348" y="2064"/>
              <a:ext cx="192" cy="3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34" name="Freeform 90"/>
            <p:cNvSpPr>
              <a:spLocks/>
            </p:cNvSpPr>
            <p:nvPr/>
          </p:nvSpPr>
          <p:spPr bwMode="auto">
            <a:xfrm>
              <a:off x="204" y="2226"/>
              <a:ext cx="240" cy="384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384"/>
                </a:cxn>
                <a:cxn ang="0">
                  <a:pos x="240" y="384"/>
                </a:cxn>
                <a:cxn ang="0">
                  <a:pos x="240" y="144"/>
                </a:cxn>
              </a:cxnLst>
              <a:rect l="0" t="0" r="r" b="b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35" name="Line 91"/>
            <p:cNvSpPr>
              <a:spLocks noChangeShapeType="1"/>
            </p:cNvSpPr>
            <p:nvPr/>
          </p:nvSpPr>
          <p:spPr bwMode="auto">
            <a:xfrm>
              <a:off x="5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3036" name="AutoShape 9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" name="日期占位符 9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B982-9BCD-46E1-AA52-5C0E499DD94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95" name="页脚占位符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4" name="灯片编号占位符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utoUpdateAnimBg="0"/>
      <p:bldP spid="722948" grpId="0" autoUpdateAnimBg="0"/>
      <p:bldP spid="722949" grpId="0" autoUpdateAnimBg="0"/>
      <p:bldP spid="722950" grpId="0" autoUpdateAnimBg="0"/>
      <p:bldP spid="723018" grpId="0" autoUpdateAnimBg="0"/>
      <p:bldP spid="723019" grpId="0" autoUpdateAnimBg="0"/>
      <p:bldP spid="723020" grpId="0" autoUpdateAnimBg="0"/>
      <p:bldP spid="723021" grpId="0" autoUpdateAnimBg="0"/>
      <p:bldP spid="723022" grpId="0" autoUpdateAnimBg="0"/>
      <p:bldP spid="723023" grpId="0" autoUpdateAnimBg="0"/>
      <p:bldP spid="723024" grpId="0" autoUpdateAnimBg="0"/>
      <p:bldP spid="72302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14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算术移位和逻辑移位的区别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46125" y="10906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727325" y="1090613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有符号数的移位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125" y="17986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2727325" y="179863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无符号数的移位</a:t>
            </a: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746125" y="25066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逻辑左移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746125" y="3214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逻辑右移</a:t>
            </a: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727325" y="2506663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低位添 0，高位移丢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2727325" y="3214688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高位添 0，低位移丢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746125" y="3886200"/>
            <a:ext cx="3609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例如        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01010011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6125" y="4481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逻辑左移</a:t>
            </a: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2574925" y="4481513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718050" y="4481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逻辑右移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394450" y="448151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1011001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746125" y="50133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算术左移</a:t>
            </a: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733925" y="5013325"/>
            <a:ext cx="181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算术右移</a:t>
            </a: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2574925" y="501332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6394450" y="5013325"/>
            <a:ext cx="343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800">
                <a:latin typeface="Times New Roman" pitchFamily="18" charset="0"/>
              </a:rPr>
              <a:t>011001</a:t>
            </a:r>
            <a:r>
              <a:rPr lang="zh-CN" altLang="en-US" sz="2000">
                <a:latin typeface="Times New Roman" pitchFamily="18" charset="0"/>
              </a:rPr>
              <a:t>（补码）</a:t>
            </a:r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1663700" y="5472113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高位 1 移丢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24400" y="5943600"/>
            <a:ext cx="3048000" cy="533400"/>
            <a:chOff x="3072" y="3792"/>
            <a:chExt cx="1920" cy="336"/>
          </a:xfrm>
        </p:grpSpPr>
        <p:sp>
          <p:nvSpPr>
            <p:cNvPr id="723990" name="Rectangle 22"/>
            <p:cNvSpPr>
              <a:spLocks noChangeArrowheads="1"/>
            </p:cNvSpPr>
            <p:nvPr/>
          </p:nvSpPr>
          <p:spPr bwMode="auto">
            <a:xfrm>
              <a:off x="30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723991" name="Rectangle 23"/>
            <p:cNvSpPr>
              <a:spLocks noChangeArrowheads="1"/>
            </p:cNvSpPr>
            <p:nvPr/>
          </p:nvSpPr>
          <p:spPr bwMode="auto">
            <a:xfrm>
              <a:off x="35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1 0 1 0 0 1 1 0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66800" y="5943600"/>
            <a:ext cx="3048000" cy="533400"/>
            <a:chOff x="672" y="3792"/>
            <a:chExt cx="1920" cy="336"/>
          </a:xfrm>
        </p:grpSpPr>
        <p:sp>
          <p:nvSpPr>
            <p:cNvPr id="723993" name="Rectangle 25"/>
            <p:cNvSpPr>
              <a:spLocks noChangeArrowheads="1"/>
            </p:cNvSpPr>
            <p:nvPr/>
          </p:nvSpPr>
          <p:spPr bwMode="auto">
            <a:xfrm>
              <a:off x="6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23994" name="Rectangle 26"/>
            <p:cNvSpPr>
              <a:spLocks noChangeArrowheads="1"/>
            </p:cNvSpPr>
            <p:nvPr/>
          </p:nvSpPr>
          <p:spPr bwMode="auto">
            <a:xfrm>
              <a:off x="11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0 1 0 1 0 0 1 1</a:t>
              </a:r>
            </a:p>
          </p:txBody>
        </p:sp>
        <p:sp>
          <p:nvSpPr>
            <p:cNvPr id="723995" name="Line 27"/>
            <p:cNvSpPr>
              <a:spLocks noChangeShapeType="1"/>
            </p:cNvSpPr>
            <p:nvPr/>
          </p:nvSpPr>
          <p:spPr bwMode="auto">
            <a:xfrm flipH="1">
              <a:off x="912" y="39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723997" name="Rectangle 29"/>
            <p:cNvSpPr>
              <a:spLocks noChangeArrowheads="1"/>
            </p:cNvSpPr>
            <p:nvPr/>
          </p:nvSpPr>
          <p:spPr bwMode="auto">
            <a:xfrm>
              <a:off x="4368" y="158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98" name="Freeform 30"/>
            <p:cNvSpPr>
              <a:spLocks/>
            </p:cNvSpPr>
            <p:nvPr/>
          </p:nvSpPr>
          <p:spPr bwMode="auto">
            <a:xfrm>
              <a:off x="4272" y="170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99" name="Freeform 31"/>
            <p:cNvSpPr>
              <a:spLocks/>
            </p:cNvSpPr>
            <p:nvPr/>
          </p:nvSpPr>
          <p:spPr bwMode="auto">
            <a:xfrm>
              <a:off x="4944" y="170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0" name="Text Box 32"/>
            <p:cNvSpPr txBox="1">
              <a:spLocks noChangeArrowheads="1"/>
            </p:cNvSpPr>
            <p:nvPr/>
          </p:nvSpPr>
          <p:spPr bwMode="auto">
            <a:xfrm>
              <a:off x="5040" y="171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4001" name="Line 33"/>
            <p:cNvSpPr>
              <a:spLocks noChangeShapeType="1"/>
            </p:cNvSpPr>
            <p:nvPr/>
          </p:nvSpPr>
          <p:spPr bwMode="auto">
            <a:xfrm flipH="1">
              <a:off x="4512" y="16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724003" name="Rectangle 35"/>
            <p:cNvSpPr>
              <a:spLocks noChangeArrowheads="1"/>
            </p:cNvSpPr>
            <p:nvPr/>
          </p:nvSpPr>
          <p:spPr bwMode="auto">
            <a:xfrm>
              <a:off x="4368" y="206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4272" y="218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4944" y="218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6" name="Text Box 38"/>
            <p:cNvSpPr txBox="1">
              <a:spLocks noChangeArrowheads="1"/>
            </p:cNvSpPr>
            <p:nvPr/>
          </p:nvSpPr>
          <p:spPr bwMode="auto">
            <a:xfrm>
              <a:off x="4028" y="216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4007" name="Line 39"/>
            <p:cNvSpPr>
              <a:spLocks noChangeShapeType="1"/>
            </p:cNvSpPr>
            <p:nvPr/>
          </p:nvSpPr>
          <p:spPr bwMode="auto">
            <a:xfrm rot="10800000" flipH="1">
              <a:off x="4512" y="21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6388100" y="38862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10110010</a:t>
            </a:r>
          </a:p>
        </p:txBody>
      </p:sp>
      <p:sp>
        <p:nvSpPr>
          <p:cNvPr id="72400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401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EA22-8AEE-427F-8474-0F7AA2FA02C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autoUpdateAnimBg="0"/>
      <p:bldP spid="723972" grpId="0" autoUpdateAnimBg="0"/>
      <p:bldP spid="723973" grpId="0" autoUpdateAnimBg="0"/>
      <p:bldP spid="723974" grpId="0" autoUpdateAnimBg="0"/>
      <p:bldP spid="723975" grpId="0" autoUpdateAnimBg="0"/>
      <p:bldP spid="723976" grpId="0" autoUpdateAnimBg="0"/>
      <p:bldP spid="723977" grpId="0" autoUpdateAnimBg="0"/>
      <p:bldP spid="723978" grpId="0" autoUpdateAnimBg="0"/>
      <p:bldP spid="723979" grpId="0" autoUpdateAnimBg="0"/>
      <p:bldP spid="723980" grpId="0" autoUpdateAnimBg="0"/>
      <p:bldP spid="723981" grpId="0" autoUpdateAnimBg="0"/>
      <p:bldP spid="723982" grpId="0" autoUpdateAnimBg="0"/>
      <p:bldP spid="723983" grpId="0" autoUpdateAnimBg="0"/>
      <p:bldP spid="723984" grpId="0" autoUpdateAnimBg="0"/>
      <p:bldP spid="723985" grpId="0" autoUpdateAnimBg="0"/>
      <p:bldP spid="723986" grpId="0" autoUpdateAnimBg="0"/>
      <p:bldP spid="723987" grpId="0" autoUpdateAnimBg="0"/>
      <p:bldP spid="723988" grpId="0" autoUpdateAnimBg="0"/>
      <p:bldP spid="7240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1373188" y="2133600"/>
            <a:ext cx="1522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1066800" y="28194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= + 0.1101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3665538" y="2819400"/>
            <a:ext cx="2071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 . 1101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3759200"/>
            <a:ext cx="1728788" cy="457200"/>
            <a:chOff x="672" y="2368"/>
            <a:chExt cx="1089" cy="288"/>
          </a:xfrm>
        </p:grpSpPr>
        <p:sp>
          <p:nvSpPr>
            <p:cNvPr id="680968" name="Text Box 8"/>
            <p:cNvSpPr txBox="1">
              <a:spLocks noChangeArrowheads="1"/>
            </p:cNvSpPr>
            <p:nvPr/>
          </p:nvSpPr>
          <p:spPr bwMode="auto">
            <a:xfrm>
              <a:off x="672" y="2368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   0.1101</a:t>
              </a:r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1056" y="252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65538" y="3759200"/>
            <a:ext cx="4048125" cy="457200"/>
            <a:chOff x="2309" y="2368"/>
            <a:chExt cx="2550" cy="288"/>
          </a:xfrm>
        </p:grpSpPr>
        <p:sp>
          <p:nvSpPr>
            <p:cNvPr id="680971" name="Text Box 11"/>
            <p:cNvSpPr txBox="1">
              <a:spLocks noChangeArrowheads="1"/>
            </p:cNvSpPr>
            <p:nvPr/>
          </p:nvSpPr>
          <p:spPr bwMode="auto">
            <a:xfrm>
              <a:off x="2309" y="2368"/>
              <a:ext cx="2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原</a:t>
              </a:r>
              <a:r>
                <a:rPr lang="zh-CN" altLang="en-US" sz="2400" baseline="-250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= 1   (   0.1101) = 1 . 1101 </a:t>
              </a:r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>
              <a:off x="2992" y="252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73" name="Line 13"/>
            <p:cNvSpPr>
              <a:spLocks noChangeShapeType="1"/>
            </p:cNvSpPr>
            <p:nvPr/>
          </p:nvSpPr>
          <p:spPr bwMode="auto">
            <a:xfrm>
              <a:off x="3205" y="252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95400" y="762000"/>
            <a:ext cx="6248400" cy="1295400"/>
            <a:chOff x="816" y="480"/>
            <a:chExt cx="3936" cy="816"/>
          </a:xfrm>
        </p:grpSpPr>
        <p:sp>
          <p:nvSpPr>
            <p:cNvPr id="680975" name="Text Box 15"/>
            <p:cNvSpPr txBox="1">
              <a:spLocks noChangeArrowheads="1"/>
            </p:cNvSpPr>
            <p:nvPr/>
          </p:nvSpPr>
          <p:spPr bwMode="auto">
            <a:xfrm>
              <a:off x="1759" y="480"/>
              <a:ext cx="25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  x</a:t>
              </a:r>
              <a:r>
                <a:rPr lang="en-US" altLang="zh-CN" sz="3200">
                  <a:latin typeface="Times New Roman" pitchFamily="18" charset="0"/>
                </a:rPr>
                <a:t>          1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0</a:t>
              </a: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816" y="620"/>
              <a:ext cx="3936" cy="676"/>
              <a:chOff x="816" y="620"/>
              <a:chExt cx="3936" cy="676"/>
            </a:xfrm>
          </p:grpSpPr>
          <p:sp>
            <p:nvSpPr>
              <p:cNvPr id="680977" name="Text Box 17"/>
              <p:cNvSpPr txBox="1">
                <a:spLocks noChangeArrowheads="1"/>
              </p:cNvSpPr>
              <p:nvPr/>
            </p:nvSpPr>
            <p:spPr bwMode="auto">
              <a:xfrm>
                <a:off x="816" y="720"/>
                <a:ext cx="8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[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]</a:t>
                </a:r>
                <a:r>
                  <a:rPr lang="zh-CN" altLang="en-US" sz="2800" baseline="-25000">
                    <a:latin typeface="Times New Roman" pitchFamily="18" charset="0"/>
                  </a:rPr>
                  <a:t>原</a:t>
                </a:r>
                <a:r>
                  <a:rPr lang="zh-CN" altLang="en-US" sz="3200">
                    <a:latin typeface="Times New Roman" pitchFamily="18" charset="0"/>
                  </a:rPr>
                  <a:t> = </a:t>
                </a:r>
              </a:p>
            </p:txBody>
          </p:sp>
          <p:sp>
            <p:nvSpPr>
              <p:cNvPr id="680978" name="Text Box 18"/>
              <p:cNvSpPr txBox="1">
                <a:spLocks noChangeArrowheads="1"/>
              </p:cNvSpPr>
              <p:nvPr/>
            </p:nvSpPr>
            <p:spPr bwMode="auto">
              <a:xfrm>
                <a:off x="1769" y="931"/>
                <a:ext cx="298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</a:t>
                </a:r>
                <a:r>
                  <a:rPr lang="en-US" altLang="zh-CN" sz="3200">
                    <a:latin typeface="Times New Roman" pitchFamily="18" charset="0"/>
                  </a:rPr>
                  <a:t> – 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      0 </a:t>
                </a:r>
                <a:r>
                  <a:rPr lang="en-US" altLang="zh-CN" sz="2800">
                    <a:latin typeface="Times New Roman" pitchFamily="18" charset="0"/>
                  </a:rPr>
                  <a:t>≥</a:t>
                </a:r>
                <a:r>
                  <a:rPr lang="en-US" altLang="zh-CN" sz="3200">
                    <a:latin typeface="Times New Roman" pitchFamily="18" charset="0"/>
                  </a:rPr>
                  <a:t> 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</a:rPr>
                  <a:t>＞  </a:t>
                </a:r>
                <a:r>
                  <a:rPr lang="en-US" altLang="zh-CN" sz="3200">
                    <a:latin typeface="Times New Roman" pitchFamily="18" charset="0"/>
                  </a:rPr>
                  <a:t>1</a:t>
                </a:r>
                <a:endParaRPr lang="en-US" altLang="zh-CN" sz="3200" baseline="30000">
                  <a:latin typeface="Times New Roman" pitchFamily="18" charset="0"/>
                </a:endParaRPr>
              </a:p>
            </p:txBody>
          </p:sp>
          <p:sp>
            <p:nvSpPr>
              <p:cNvPr id="680979" name="AutoShape 19"/>
              <p:cNvSpPr>
                <a:spLocks/>
              </p:cNvSpPr>
              <p:nvPr/>
            </p:nvSpPr>
            <p:spPr bwMode="auto">
              <a:xfrm>
                <a:off x="1625" y="620"/>
                <a:ext cx="124" cy="580"/>
              </a:xfrm>
              <a:prstGeom prst="leftBrace">
                <a:avLst>
                  <a:gd name="adj1" fmla="val 3897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80" name="Line 20"/>
              <p:cNvSpPr>
                <a:spLocks noChangeShapeType="1"/>
              </p:cNvSpPr>
              <p:nvPr/>
            </p:nvSpPr>
            <p:spPr bwMode="auto">
              <a:xfrm>
                <a:off x="3648" y="1139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066800" y="5638800"/>
            <a:ext cx="2185988" cy="457200"/>
            <a:chOff x="672" y="3552"/>
            <a:chExt cx="1377" cy="288"/>
          </a:xfrm>
        </p:grpSpPr>
        <p:sp>
          <p:nvSpPr>
            <p:cNvPr id="680982" name="Text Box 22"/>
            <p:cNvSpPr txBox="1">
              <a:spLocks noChangeArrowheads="1"/>
            </p:cNvSpPr>
            <p:nvPr/>
          </p:nvSpPr>
          <p:spPr bwMode="auto">
            <a:xfrm>
              <a:off x="672" y="3552"/>
              <a:ext cx="13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   0.1000000</a:t>
              </a:r>
            </a:p>
          </p:txBody>
        </p:sp>
        <p:sp>
          <p:nvSpPr>
            <p:cNvPr id="680983" name="Line 23"/>
            <p:cNvSpPr>
              <a:spLocks noChangeShapeType="1"/>
            </p:cNvSpPr>
            <p:nvPr/>
          </p:nvSpPr>
          <p:spPr bwMode="auto">
            <a:xfrm>
              <a:off x="1056" y="370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665538" y="5638800"/>
            <a:ext cx="4886325" cy="457200"/>
            <a:chOff x="2309" y="3552"/>
            <a:chExt cx="3078" cy="288"/>
          </a:xfrm>
        </p:grpSpPr>
        <p:sp>
          <p:nvSpPr>
            <p:cNvPr id="680985" name="Text Box 25"/>
            <p:cNvSpPr txBox="1">
              <a:spLocks noChangeArrowheads="1"/>
            </p:cNvSpPr>
            <p:nvPr/>
          </p:nvSpPr>
          <p:spPr bwMode="auto">
            <a:xfrm>
              <a:off x="2309" y="3552"/>
              <a:ext cx="30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原</a:t>
              </a:r>
              <a:r>
                <a:rPr lang="zh-CN" altLang="en-US" sz="2400" baseline="-250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= 1   (   0.1000000) = 1 . 1000000</a:t>
              </a:r>
            </a:p>
          </p:txBody>
        </p:sp>
        <p:sp>
          <p:nvSpPr>
            <p:cNvPr id="680986" name="Line 26"/>
            <p:cNvSpPr>
              <a:spLocks noChangeShapeType="1"/>
            </p:cNvSpPr>
            <p:nvPr/>
          </p:nvSpPr>
          <p:spPr bwMode="auto">
            <a:xfrm>
              <a:off x="2992" y="370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87" name="Line 27"/>
            <p:cNvSpPr>
              <a:spLocks noChangeShapeType="1"/>
            </p:cNvSpPr>
            <p:nvPr/>
          </p:nvSpPr>
          <p:spPr bwMode="auto">
            <a:xfrm>
              <a:off x="3216" y="370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0988" name="Text Box 28"/>
          <p:cNvSpPr txBox="1">
            <a:spLocks noChangeArrowheads="1"/>
          </p:cNvSpPr>
          <p:nvPr/>
        </p:nvSpPr>
        <p:spPr bwMode="auto">
          <a:xfrm>
            <a:off x="1066800" y="46990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=</a:t>
            </a:r>
            <a:r>
              <a:rPr lang="en-US" altLang="zh-CN" sz="10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+ 0.1000000</a:t>
            </a:r>
          </a:p>
        </p:txBody>
      </p:sp>
      <p:sp>
        <p:nvSpPr>
          <p:cNvPr id="680989" name="Text Box 29"/>
          <p:cNvSpPr txBox="1">
            <a:spLocks noChangeArrowheads="1"/>
          </p:cNvSpPr>
          <p:nvPr/>
        </p:nvSpPr>
        <p:spPr bwMode="auto">
          <a:xfrm>
            <a:off x="3665538" y="4699000"/>
            <a:ext cx="245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 . 1000000</a:t>
            </a:r>
          </a:p>
        </p:txBody>
      </p:sp>
      <p:sp>
        <p:nvSpPr>
          <p:cNvPr id="680990" name="Text Box 30"/>
          <p:cNvSpPr txBox="1">
            <a:spLocks noChangeArrowheads="1"/>
          </p:cNvSpPr>
          <p:nvPr/>
        </p:nvSpPr>
        <p:spPr bwMode="auto">
          <a:xfrm>
            <a:off x="6324600" y="4608513"/>
            <a:ext cx="2819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小数点 </a:t>
            </a:r>
            <a:r>
              <a:rPr lang="zh-CN" altLang="en-US" sz="2400">
                <a:latin typeface="Times New Roman" pitchFamily="18" charset="0"/>
              </a:rPr>
              <a:t>将符号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位和数值部分隔开</a:t>
            </a:r>
          </a:p>
        </p:txBody>
      </p:sp>
      <p:sp>
        <p:nvSpPr>
          <p:cNvPr id="680991" name="Freeform 31"/>
          <p:cNvSpPr>
            <a:spLocks/>
          </p:cNvSpPr>
          <p:nvPr/>
        </p:nvSpPr>
        <p:spPr bwMode="auto">
          <a:xfrm>
            <a:off x="4849813" y="5062538"/>
            <a:ext cx="1524000" cy="228600"/>
          </a:xfrm>
          <a:custGeom>
            <a:avLst/>
            <a:gdLst/>
            <a:ahLst/>
            <a:cxnLst>
              <a:cxn ang="0">
                <a:pos x="960" y="96"/>
              </a:cxn>
              <a:cxn ang="0">
                <a:pos x="0" y="96"/>
              </a:cxn>
              <a:cxn ang="0">
                <a:pos x="0" y="0"/>
              </a:cxn>
            </a:cxnLst>
            <a:rect l="0" t="0" r="r" b="b"/>
            <a:pathLst>
              <a:path w="960" h="96">
                <a:moveTo>
                  <a:pt x="96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0992" name="Text Box 32"/>
          <p:cNvSpPr txBox="1">
            <a:spLocks noChangeArrowheads="1"/>
          </p:cNvSpPr>
          <p:nvPr/>
        </p:nvSpPr>
        <p:spPr bwMode="auto">
          <a:xfrm>
            <a:off x="6434138" y="2779713"/>
            <a:ext cx="2709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小数点 </a:t>
            </a:r>
            <a:r>
              <a:rPr lang="zh-CN" altLang="en-US" sz="2400">
                <a:latin typeface="Times New Roman" pitchFamily="18" charset="0"/>
              </a:rPr>
              <a:t>将符号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位和数值部分隔开</a:t>
            </a:r>
          </a:p>
        </p:txBody>
      </p:sp>
      <p:sp>
        <p:nvSpPr>
          <p:cNvPr id="680993" name="Freeform 33"/>
          <p:cNvSpPr>
            <a:spLocks/>
          </p:cNvSpPr>
          <p:nvPr/>
        </p:nvSpPr>
        <p:spPr bwMode="auto">
          <a:xfrm>
            <a:off x="4832350" y="3200400"/>
            <a:ext cx="1600200" cy="228600"/>
          </a:xfrm>
          <a:custGeom>
            <a:avLst/>
            <a:gdLst/>
            <a:ahLst/>
            <a:cxnLst>
              <a:cxn ang="0">
                <a:pos x="1008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1008" h="144">
                <a:moveTo>
                  <a:pt x="1008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0994" name="Freeform 34"/>
          <p:cNvSpPr>
            <a:spLocks/>
          </p:cNvSpPr>
          <p:nvPr/>
        </p:nvSpPr>
        <p:spPr bwMode="auto">
          <a:xfrm>
            <a:off x="6823075" y="3657600"/>
            <a:ext cx="1295400" cy="838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528"/>
              </a:cxn>
              <a:cxn ang="0">
                <a:pos x="0" y="528"/>
              </a:cxn>
              <a:cxn ang="0">
                <a:pos x="0" y="336"/>
              </a:cxn>
            </a:cxnLst>
            <a:rect l="0" t="0" r="r" b="b"/>
            <a:pathLst>
              <a:path w="816" h="528">
                <a:moveTo>
                  <a:pt x="816" y="0"/>
                </a:moveTo>
                <a:lnTo>
                  <a:pt x="816" y="528"/>
                </a:lnTo>
                <a:lnTo>
                  <a:pt x="0" y="528"/>
                </a:lnTo>
                <a:lnTo>
                  <a:pt x="0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709738" y="2667000"/>
            <a:ext cx="5376862" cy="3048000"/>
            <a:chOff x="1077" y="1680"/>
            <a:chExt cx="3387" cy="1920"/>
          </a:xfrm>
        </p:grpSpPr>
        <p:sp>
          <p:nvSpPr>
            <p:cNvPr id="680996" name="Freeform 36"/>
            <p:cNvSpPr>
              <a:spLocks/>
            </p:cNvSpPr>
            <p:nvPr/>
          </p:nvSpPr>
          <p:spPr bwMode="auto">
            <a:xfrm>
              <a:off x="1086" y="1680"/>
              <a:ext cx="1842" cy="159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0" y="0"/>
                </a:cxn>
                <a:cxn ang="0">
                  <a:pos x="1842" y="0"/>
                </a:cxn>
                <a:cxn ang="0">
                  <a:pos x="1842" y="144"/>
                </a:cxn>
              </a:cxnLst>
              <a:rect l="0" t="0" r="r" b="b"/>
              <a:pathLst>
                <a:path w="1842" h="159">
                  <a:moveTo>
                    <a:pt x="0" y="159"/>
                  </a:moveTo>
                  <a:lnTo>
                    <a:pt x="0" y="0"/>
                  </a:lnTo>
                  <a:lnTo>
                    <a:pt x="1842" y="0"/>
                  </a:lnTo>
                  <a:lnTo>
                    <a:pt x="1842" y="1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97" name="Freeform 37"/>
            <p:cNvSpPr>
              <a:spLocks/>
            </p:cNvSpPr>
            <p:nvPr/>
          </p:nvSpPr>
          <p:spPr bwMode="auto">
            <a:xfrm>
              <a:off x="1092" y="2304"/>
              <a:ext cx="3084" cy="147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0" y="0"/>
                </a:cxn>
                <a:cxn ang="0">
                  <a:pos x="3084" y="0"/>
                </a:cxn>
                <a:cxn ang="0">
                  <a:pos x="3084" y="108"/>
                </a:cxn>
              </a:cxnLst>
              <a:rect l="0" t="0" r="r" b="b"/>
              <a:pathLst>
                <a:path w="3084" h="147">
                  <a:moveTo>
                    <a:pt x="0" y="147"/>
                  </a:moveTo>
                  <a:lnTo>
                    <a:pt x="0" y="0"/>
                  </a:lnTo>
                  <a:lnTo>
                    <a:pt x="3084" y="0"/>
                  </a:lnTo>
                  <a:lnTo>
                    <a:pt x="3084" y="108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98" name="Freeform 38"/>
            <p:cNvSpPr>
              <a:spLocks/>
            </p:cNvSpPr>
            <p:nvPr/>
          </p:nvSpPr>
          <p:spPr bwMode="auto">
            <a:xfrm>
              <a:off x="1077" y="2835"/>
              <a:ext cx="1854" cy="195"/>
            </a:xfrm>
            <a:custGeom>
              <a:avLst/>
              <a:gdLst/>
              <a:ahLst/>
              <a:cxnLst>
                <a:cxn ang="0">
                  <a:pos x="0" y="195"/>
                </a:cxn>
                <a:cxn ang="0">
                  <a:pos x="3" y="0"/>
                </a:cxn>
                <a:cxn ang="0">
                  <a:pos x="1854" y="0"/>
                </a:cxn>
                <a:cxn ang="0">
                  <a:pos x="1851" y="141"/>
                </a:cxn>
              </a:cxnLst>
              <a:rect l="0" t="0" r="r" b="b"/>
              <a:pathLst>
                <a:path w="1854" h="195">
                  <a:moveTo>
                    <a:pt x="0" y="195"/>
                  </a:moveTo>
                  <a:lnTo>
                    <a:pt x="3" y="0"/>
                  </a:lnTo>
                  <a:lnTo>
                    <a:pt x="1854" y="0"/>
                  </a:lnTo>
                  <a:lnTo>
                    <a:pt x="1851" y="141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99" name="Freeform 39"/>
            <p:cNvSpPr>
              <a:spLocks/>
            </p:cNvSpPr>
            <p:nvPr/>
          </p:nvSpPr>
          <p:spPr bwMode="auto">
            <a:xfrm>
              <a:off x="1104" y="3456"/>
              <a:ext cx="3360" cy="144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872" y="0"/>
                </a:cxn>
                <a:cxn ang="0">
                  <a:pos x="1872" y="144"/>
                </a:cxn>
              </a:cxnLst>
              <a:rect l="0" t="0" r="r" b="b"/>
              <a:pathLst>
                <a:path w="1872" h="192">
                  <a:moveTo>
                    <a:pt x="0" y="192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872" y="1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1000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1001" name="Freeform 41"/>
          <p:cNvSpPr>
            <a:spLocks/>
          </p:cNvSpPr>
          <p:nvPr/>
        </p:nvSpPr>
        <p:spPr bwMode="auto">
          <a:xfrm>
            <a:off x="7278688" y="5056188"/>
            <a:ext cx="1714500" cy="1282700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0" y="817"/>
              </a:cxn>
              <a:cxn ang="0">
                <a:pos x="998" y="817"/>
              </a:cxn>
              <a:cxn ang="0">
                <a:pos x="998" y="0"/>
              </a:cxn>
              <a:cxn ang="0">
                <a:pos x="907" y="0"/>
              </a:cxn>
            </a:cxnLst>
            <a:rect l="0" t="0" r="r" b="b"/>
            <a:pathLst>
              <a:path w="998" h="817">
                <a:moveTo>
                  <a:pt x="0" y="635"/>
                </a:moveTo>
                <a:lnTo>
                  <a:pt x="0" y="817"/>
                </a:lnTo>
                <a:lnTo>
                  <a:pt x="998" y="817"/>
                </a:lnTo>
                <a:lnTo>
                  <a:pt x="998" y="0"/>
                </a:lnTo>
                <a:lnTo>
                  <a:pt x="90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100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C6C8-A6CE-4D22-935C-2CC28A15C77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8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68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6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68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  <p:bldP spid="680964" grpId="0" autoUpdateAnimBg="0"/>
      <p:bldP spid="680965" grpId="0" autoUpdateAnimBg="0"/>
      <p:bldP spid="680966" grpId="0" autoUpdateAnimBg="0"/>
      <p:bldP spid="680988" grpId="0" autoUpdateAnimBg="0"/>
      <p:bldP spid="680989" grpId="0" autoUpdateAnimBg="0"/>
      <p:bldP spid="680990" grpId="0"/>
      <p:bldP spid="680991" grpId="0" animBg="1"/>
      <p:bldP spid="680992" grpId="0"/>
      <p:bldP spid="680993" grpId="0" animBg="1"/>
      <p:bldP spid="680994" grpId="0" animBg="1"/>
      <p:bldP spid="68100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395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二、加减法运算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441325" y="990600"/>
            <a:ext cx="339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补码加减运算公式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1127125" y="1611313"/>
            <a:ext cx="2149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加法 </a:t>
            </a:r>
          </a:p>
        </p:txBody>
      </p:sp>
      <p:sp>
        <p:nvSpPr>
          <p:cNvPr id="724997" name="Text Box 5"/>
          <p:cNvSpPr txBox="1">
            <a:spLocks noChangeArrowheads="1"/>
          </p:cNvSpPr>
          <p:nvPr/>
        </p:nvSpPr>
        <p:spPr bwMode="auto">
          <a:xfrm>
            <a:off x="1127125" y="3563938"/>
            <a:ext cx="222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减法 </a:t>
            </a: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762000" y="225425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1663700" y="227647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3549650" y="2276475"/>
            <a:ext cx="367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</a:t>
            </a:r>
            <a:r>
              <a:rPr lang="en-US" altLang="zh-CN" sz="2800" i="1" baseline="45000">
                <a:latin typeface="Times New Roman" pitchFamily="18" charset="0"/>
              </a:rPr>
              <a:t>n</a:t>
            </a:r>
            <a:r>
              <a:rPr lang="en-US" altLang="zh-CN" sz="2800" baseline="45000">
                <a:latin typeface="Times New Roman" pitchFamily="18" charset="0"/>
              </a:rPr>
              <a:t>+1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762000" y="2874963"/>
            <a:ext cx="98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1663700" y="2909888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3549650" y="2909888"/>
            <a:ext cx="328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2）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92338" y="4052888"/>
            <a:ext cx="2511425" cy="519112"/>
            <a:chOff x="1381" y="2553"/>
            <a:chExt cx="1582" cy="327"/>
          </a:xfrm>
        </p:grpSpPr>
        <p:sp>
          <p:nvSpPr>
            <p:cNvPr id="725005" name="Text Box 13"/>
            <p:cNvSpPr txBox="1">
              <a:spLocks noChangeArrowheads="1"/>
            </p:cNvSpPr>
            <p:nvPr/>
          </p:nvSpPr>
          <p:spPr bwMode="auto">
            <a:xfrm>
              <a:off x="1381" y="2553"/>
              <a:ext cx="5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5006" name="Text Box 14"/>
            <p:cNvSpPr txBox="1">
              <a:spLocks noChangeArrowheads="1"/>
            </p:cNvSpPr>
            <p:nvPr/>
          </p:nvSpPr>
          <p:spPr bwMode="auto">
            <a:xfrm>
              <a:off x="1919" y="2553"/>
              <a:ext cx="10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+(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762000" y="47371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1663700" y="4714875"/>
            <a:ext cx="149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3022600" y="4714875"/>
            <a:ext cx="2136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4973638" y="4714875"/>
            <a:ext cx="3560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1" name="Text Box 19"/>
          <p:cNvSpPr txBox="1">
            <a:spLocks noChangeArrowheads="1"/>
          </p:cNvSpPr>
          <p:nvPr/>
        </p:nvSpPr>
        <p:spPr bwMode="auto">
          <a:xfrm>
            <a:off x="7456488" y="4776788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</a:t>
            </a:r>
            <a:r>
              <a:rPr lang="en-US" altLang="zh-CN" sz="2400" i="1" baseline="45000">
                <a:latin typeface="Times New Roman" pitchFamily="18" charset="0"/>
              </a:rPr>
              <a:t>n</a:t>
            </a:r>
            <a:r>
              <a:rPr lang="en-US" altLang="zh-CN" sz="2400" baseline="45000">
                <a:latin typeface="Times New Roman" pitchFamily="18" charset="0"/>
              </a:rPr>
              <a:t>+1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762000" y="5357813"/>
            <a:ext cx="98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13" name="Text Box 21"/>
          <p:cNvSpPr txBox="1">
            <a:spLocks noChangeArrowheads="1"/>
          </p:cNvSpPr>
          <p:nvPr/>
        </p:nvSpPr>
        <p:spPr bwMode="auto">
          <a:xfrm>
            <a:off x="1663700" y="5335588"/>
            <a:ext cx="149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4" name="Text Box 22"/>
          <p:cNvSpPr txBox="1">
            <a:spLocks noChangeArrowheads="1"/>
          </p:cNvSpPr>
          <p:nvPr/>
        </p:nvSpPr>
        <p:spPr bwMode="auto">
          <a:xfrm>
            <a:off x="3022600" y="5335588"/>
            <a:ext cx="2136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5" name="Text Box 23"/>
          <p:cNvSpPr txBox="1">
            <a:spLocks noChangeArrowheads="1"/>
          </p:cNvSpPr>
          <p:nvPr/>
        </p:nvSpPr>
        <p:spPr bwMode="auto">
          <a:xfrm>
            <a:off x="7456488" y="5397500"/>
            <a:ext cx="119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2)</a:t>
            </a:r>
          </a:p>
        </p:txBody>
      </p:sp>
      <p:sp>
        <p:nvSpPr>
          <p:cNvPr id="725016" name="Text Box 24"/>
          <p:cNvSpPr txBox="1">
            <a:spLocks noChangeArrowheads="1"/>
          </p:cNvSpPr>
          <p:nvPr/>
        </p:nvSpPr>
        <p:spPr bwMode="auto">
          <a:xfrm>
            <a:off x="762000" y="5957888"/>
            <a:ext cx="800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连同符号位一起相加，符号位产生的进位自然丢掉</a:t>
            </a:r>
          </a:p>
        </p:txBody>
      </p:sp>
      <p:sp>
        <p:nvSpPr>
          <p:cNvPr id="725017" name="Text Box 25"/>
          <p:cNvSpPr txBox="1">
            <a:spLocks noChangeArrowheads="1"/>
          </p:cNvSpPr>
          <p:nvPr/>
        </p:nvSpPr>
        <p:spPr bwMode="auto">
          <a:xfrm>
            <a:off x="4973638" y="5348288"/>
            <a:ext cx="3484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8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5019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130A-44B4-47A2-ABD3-E7ADA4A219E9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autoUpdateAnimBg="0"/>
      <p:bldP spid="724996" grpId="0" autoUpdateAnimBg="0"/>
      <p:bldP spid="724997" grpId="0" autoUpdateAnimBg="0"/>
      <p:bldP spid="724998" grpId="0" autoUpdateAnimBg="0"/>
      <p:bldP spid="724999" grpId="0" autoUpdateAnimBg="0"/>
      <p:bldP spid="725000" grpId="0" autoUpdateAnimBg="0"/>
      <p:bldP spid="725001" grpId="0" autoUpdateAnimBg="0"/>
      <p:bldP spid="725002" grpId="0" autoUpdateAnimBg="0"/>
      <p:bldP spid="725003" grpId="0" autoUpdateAnimBg="0"/>
      <p:bldP spid="725007" grpId="0" autoUpdateAnimBg="0"/>
      <p:bldP spid="725008" grpId="0" autoUpdateAnimBg="0"/>
      <p:bldP spid="725009" grpId="0" autoUpdateAnimBg="0"/>
      <p:bldP spid="725010" grpId="0" autoUpdateAnimBg="0"/>
      <p:bldP spid="725011" grpId="0" autoUpdateAnimBg="0"/>
      <p:bldP spid="725012" grpId="0" autoUpdateAnimBg="0"/>
      <p:bldP spid="725013" grpId="0" autoUpdateAnimBg="0"/>
      <p:bldP spid="725014" grpId="0" autoUpdateAnimBg="0"/>
      <p:bldP spid="725015" grpId="0" autoUpdateAnimBg="0"/>
      <p:bldP spid="725016" grpId="0" autoUpdateAnimBg="0"/>
      <p:bldP spid="72501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Text Box 2"/>
          <p:cNvSpPr txBox="1">
            <a:spLocks noChangeArrowheads="1"/>
          </p:cNvSpPr>
          <p:nvPr/>
        </p:nvSpPr>
        <p:spPr bwMode="auto">
          <a:xfrm>
            <a:off x="365125" y="152400"/>
            <a:ext cx="1558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举例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1463675" y="17748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522538" y="1774825"/>
            <a:ext cx="900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2543175" y="227965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1408113" y="2743200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3" name="Line 7"/>
          <p:cNvSpPr>
            <a:spLocks noChangeShapeType="1"/>
          </p:cNvSpPr>
          <p:nvPr/>
        </p:nvSpPr>
        <p:spPr bwMode="auto">
          <a:xfrm>
            <a:off x="1447800" y="2782888"/>
            <a:ext cx="4649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2279650" y="22860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26025" name="Text Box 9"/>
          <p:cNvSpPr txBox="1">
            <a:spLocks noChangeArrowheads="1"/>
          </p:cNvSpPr>
          <p:nvPr/>
        </p:nvSpPr>
        <p:spPr bwMode="auto">
          <a:xfrm>
            <a:off x="3505200" y="177482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0 . 1 0 1 1</a:t>
            </a:r>
          </a:p>
        </p:txBody>
      </p:sp>
      <p:sp>
        <p:nvSpPr>
          <p:cNvPr id="726026" name="Text Box 10"/>
          <p:cNvSpPr txBox="1">
            <a:spLocks noChangeArrowheads="1"/>
          </p:cNvSpPr>
          <p:nvPr/>
        </p:nvSpPr>
        <p:spPr bwMode="auto">
          <a:xfrm>
            <a:off x="3505200" y="227965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1 . 1 0 1 1</a:t>
            </a:r>
          </a:p>
        </p:txBody>
      </p:sp>
      <p:sp>
        <p:nvSpPr>
          <p:cNvPr id="726027" name="Text Box 11"/>
          <p:cNvSpPr txBox="1">
            <a:spLocks noChangeArrowheads="1"/>
          </p:cNvSpPr>
          <p:nvPr/>
        </p:nvSpPr>
        <p:spPr bwMode="auto">
          <a:xfrm>
            <a:off x="3505200" y="2743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 0 . 0 1 1 0</a:t>
            </a:r>
          </a:p>
        </p:txBody>
      </p:sp>
      <p:sp>
        <p:nvSpPr>
          <p:cNvPr id="726028" name="Text Box 12"/>
          <p:cNvSpPr txBox="1">
            <a:spLocks noChangeArrowheads="1"/>
          </p:cNvSpPr>
          <p:nvPr/>
        </p:nvSpPr>
        <p:spPr bwMode="auto">
          <a:xfrm>
            <a:off x="5559425" y="2743200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9" name="Text Box 13"/>
          <p:cNvSpPr txBox="1">
            <a:spLocks noChangeArrowheads="1"/>
          </p:cNvSpPr>
          <p:nvPr/>
        </p:nvSpPr>
        <p:spPr bwMode="auto">
          <a:xfrm>
            <a:off x="6629400" y="1371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验证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69925" y="762000"/>
            <a:ext cx="5908675" cy="1025525"/>
            <a:chOff x="422" y="480"/>
            <a:chExt cx="3722" cy="646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22" y="480"/>
              <a:ext cx="3722" cy="327"/>
              <a:chOff x="422" y="576"/>
              <a:chExt cx="3722" cy="327"/>
            </a:xfrm>
          </p:grpSpPr>
          <p:sp>
            <p:nvSpPr>
              <p:cNvPr id="726032" name="Text Box 16"/>
              <p:cNvSpPr txBox="1">
                <a:spLocks noChangeArrowheads="1"/>
              </p:cNvSpPr>
              <p:nvPr/>
            </p:nvSpPr>
            <p:spPr bwMode="auto">
              <a:xfrm>
                <a:off x="422" y="576"/>
                <a:ext cx="78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例 6.18</a:t>
                </a:r>
              </a:p>
            </p:txBody>
          </p:sp>
          <p:sp>
            <p:nvSpPr>
              <p:cNvPr id="726033" name="Text Box 17"/>
              <p:cNvSpPr txBox="1">
                <a:spLocks noChangeArrowheads="1"/>
              </p:cNvSpPr>
              <p:nvPr/>
            </p:nvSpPr>
            <p:spPr bwMode="auto">
              <a:xfrm>
                <a:off x="1382" y="576"/>
                <a:ext cx="276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设 </a:t>
                </a:r>
                <a:r>
                  <a:rPr lang="en-US" altLang="zh-CN" sz="2800" i="1">
                    <a:latin typeface="Times New Roman" pitchFamily="18" charset="0"/>
                  </a:rPr>
                  <a:t>A</a:t>
                </a:r>
                <a:r>
                  <a:rPr lang="en-US" altLang="zh-CN" sz="2800">
                    <a:latin typeface="Times New Roman" pitchFamily="18" charset="0"/>
                  </a:rPr>
                  <a:t> = 0.1011，</a:t>
                </a:r>
                <a:r>
                  <a:rPr lang="en-US" altLang="zh-CN" sz="2800" i="1">
                    <a:latin typeface="Times New Roman" pitchFamily="18" charset="0"/>
                  </a:rPr>
                  <a:t>B</a:t>
                </a:r>
                <a:r>
                  <a:rPr lang="en-US" altLang="zh-CN" sz="2800">
                    <a:latin typeface="Times New Roman" pitchFamily="18" charset="0"/>
                  </a:rPr>
                  <a:t> = 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altLang="zh-CN" sz="1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0.0101</a:t>
                </a:r>
                <a:endParaRPr lang="zh-CN" altLang="en-US" sz="2800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1392" y="799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求 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+ 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7680325" y="20574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0.1011</a:t>
            </a:r>
          </a:p>
        </p:txBody>
      </p:sp>
      <p:sp>
        <p:nvSpPr>
          <p:cNvPr id="726036" name="Text Box 20"/>
          <p:cNvSpPr txBox="1">
            <a:spLocks noChangeArrowheads="1"/>
          </p:cNvSpPr>
          <p:nvPr/>
        </p:nvSpPr>
        <p:spPr bwMode="auto">
          <a:xfrm>
            <a:off x="7451725" y="2362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 0.0101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6037" name="Line 21"/>
          <p:cNvSpPr>
            <a:spLocks noChangeShapeType="1"/>
          </p:cNvSpPr>
          <p:nvPr/>
        </p:nvSpPr>
        <p:spPr bwMode="auto">
          <a:xfrm>
            <a:off x="7239000" y="2743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38" name="Text Box 22"/>
          <p:cNvSpPr txBox="1">
            <a:spLocks noChangeArrowheads="1"/>
          </p:cNvSpPr>
          <p:nvPr/>
        </p:nvSpPr>
        <p:spPr bwMode="auto">
          <a:xfrm>
            <a:off x="7680325" y="26670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0.0110</a:t>
            </a:r>
          </a:p>
        </p:txBody>
      </p:sp>
      <p:sp>
        <p:nvSpPr>
          <p:cNvPr id="726039" name="AutoShape 23"/>
          <p:cNvSpPr>
            <a:spLocks noChangeArrowheads="1"/>
          </p:cNvSpPr>
          <p:nvPr/>
        </p:nvSpPr>
        <p:spPr bwMode="auto">
          <a:xfrm>
            <a:off x="3843338" y="281940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26040" name="Text Box 24"/>
          <p:cNvSpPr txBox="1">
            <a:spLocks noChangeArrowheads="1"/>
          </p:cNvSpPr>
          <p:nvPr/>
        </p:nvSpPr>
        <p:spPr bwMode="auto">
          <a:xfrm>
            <a:off x="2079625" y="3290888"/>
            <a:ext cx="4540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=    0 . 0 1 1 0</a:t>
            </a:r>
          </a:p>
        </p:txBody>
      </p:sp>
      <p:sp>
        <p:nvSpPr>
          <p:cNvPr id="726041" name="Text Box 25"/>
          <p:cNvSpPr txBox="1">
            <a:spLocks noChangeArrowheads="1"/>
          </p:cNvSpPr>
          <p:nvPr/>
        </p:nvSpPr>
        <p:spPr bwMode="auto">
          <a:xfrm>
            <a:off x="2522538" y="4808538"/>
            <a:ext cx="900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42" name="Text Box 26"/>
          <p:cNvSpPr txBox="1">
            <a:spLocks noChangeArrowheads="1"/>
          </p:cNvSpPr>
          <p:nvPr/>
        </p:nvSpPr>
        <p:spPr bwMode="auto">
          <a:xfrm>
            <a:off x="2522538" y="5313363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43" name="Text Box 27"/>
          <p:cNvSpPr txBox="1">
            <a:spLocks noChangeArrowheads="1"/>
          </p:cNvSpPr>
          <p:nvPr/>
        </p:nvSpPr>
        <p:spPr bwMode="auto">
          <a:xfrm>
            <a:off x="1408113" y="581977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44" name="Line 28"/>
          <p:cNvSpPr>
            <a:spLocks noChangeShapeType="1"/>
          </p:cNvSpPr>
          <p:nvPr/>
        </p:nvSpPr>
        <p:spPr bwMode="auto">
          <a:xfrm>
            <a:off x="1447800" y="58674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45" name="Text Box 29"/>
          <p:cNvSpPr txBox="1">
            <a:spLocks noChangeArrowheads="1"/>
          </p:cNvSpPr>
          <p:nvPr/>
        </p:nvSpPr>
        <p:spPr bwMode="auto">
          <a:xfrm>
            <a:off x="2279650" y="53340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26046" name="Text Box 30"/>
          <p:cNvSpPr txBox="1">
            <a:spLocks noChangeArrowheads="1"/>
          </p:cNvSpPr>
          <p:nvPr/>
        </p:nvSpPr>
        <p:spPr bwMode="auto">
          <a:xfrm>
            <a:off x="3505200" y="480853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1 ,  0 1 1 1</a:t>
            </a:r>
          </a:p>
        </p:txBody>
      </p:sp>
      <p:sp>
        <p:nvSpPr>
          <p:cNvPr id="726047" name="Text Box 31"/>
          <p:cNvSpPr txBox="1">
            <a:spLocks noChangeArrowheads="1"/>
          </p:cNvSpPr>
          <p:nvPr/>
        </p:nvSpPr>
        <p:spPr bwMode="auto">
          <a:xfrm>
            <a:off x="3505200" y="5313363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1 ,  1 0 1 1</a:t>
            </a:r>
          </a:p>
        </p:txBody>
      </p:sp>
      <p:sp>
        <p:nvSpPr>
          <p:cNvPr id="726048" name="Text Box 32"/>
          <p:cNvSpPr txBox="1">
            <a:spLocks noChangeArrowheads="1"/>
          </p:cNvSpPr>
          <p:nvPr/>
        </p:nvSpPr>
        <p:spPr bwMode="auto">
          <a:xfrm>
            <a:off x="3505200" y="5819775"/>
            <a:ext cx="225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 1 ,  0 0 1 0</a:t>
            </a:r>
          </a:p>
        </p:txBody>
      </p:sp>
      <p:sp>
        <p:nvSpPr>
          <p:cNvPr id="726049" name="Text Box 33"/>
          <p:cNvSpPr txBox="1">
            <a:spLocks noChangeArrowheads="1"/>
          </p:cNvSpPr>
          <p:nvPr/>
        </p:nvSpPr>
        <p:spPr bwMode="auto">
          <a:xfrm>
            <a:off x="5635625" y="5819775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50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验证</a:t>
            </a:r>
          </a:p>
        </p:txBody>
      </p:sp>
      <p:sp>
        <p:nvSpPr>
          <p:cNvPr id="726051" name="Text Box 35"/>
          <p:cNvSpPr txBox="1">
            <a:spLocks noChangeArrowheads="1"/>
          </p:cNvSpPr>
          <p:nvPr/>
        </p:nvSpPr>
        <p:spPr bwMode="auto">
          <a:xfrm>
            <a:off x="7527925" y="509428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 1001</a:t>
            </a:r>
          </a:p>
        </p:txBody>
      </p:sp>
      <p:sp>
        <p:nvSpPr>
          <p:cNvPr id="726052" name="Line 36"/>
          <p:cNvSpPr>
            <a:spLocks noChangeShapeType="1"/>
          </p:cNvSpPr>
          <p:nvPr/>
        </p:nvSpPr>
        <p:spPr bwMode="auto">
          <a:xfrm>
            <a:off x="7086600" y="5867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53" name="Text Box 37"/>
          <p:cNvSpPr txBox="1">
            <a:spLocks noChangeArrowheads="1"/>
          </p:cNvSpPr>
          <p:nvPr/>
        </p:nvSpPr>
        <p:spPr bwMode="auto">
          <a:xfrm>
            <a:off x="7527925" y="57912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 1110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262813" y="5410200"/>
            <a:ext cx="1287462" cy="457200"/>
            <a:chOff x="4575" y="3408"/>
            <a:chExt cx="811" cy="288"/>
          </a:xfrm>
        </p:grpSpPr>
        <p:sp>
          <p:nvSpPr>
            <p:cNvPr id="726055" name="Text Box 39"/>
            <p:cNvSpPr txBox="1">
              <a:spLocks noChangeArrowheads="1"/>
            </p:cNvSpPr>
            <p:nvPr/>
          </p:nvSpPr>
          <p:spPr bwMode="auto">
            <a:xfrm>
              <a:off x="4742" y="3408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 0101</a:t>
              </a:r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4575" y="3408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69925" y="3797300"/>
            <a:ext cx="4914900" cy="1023938"/>
            <a:chOff x="422" y="2392"/>
            <a:chExt cx="3096" cy="645"/>
          </a:xfrm>
        </p:grpSpPr>
        <p:sp>
          <p:nvSpPr>
            <p:cNvPr id="726058" name="Text Box 42"/>
            <p:cNvSpPr txBox="1">
              <a:spLocks noChangeArrowheads="1"/>
            </p:cNvSpPr>
            <p:nvPr/>
          </p:nvSpPr>
          <p:spPr bwMode="auto">
            <a:xfrm>
              <a:off x="422" y="2392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例 6.19</a:t>
              </a:r>
            </a:p>
          </p:txBody>
        </p:sp>
        <p:sp>
          <p:nvSpPr>
            <p:cNvPr id="726059" name="Text Box 43"/>
            <p:cNvSpPr txBox="1">
              <a:spLocks noChangeArrowheads="1"/>
            </p:cNvSpPr>
            <p:nvPr/>
          </p:nvSpPr>
          <p:spPr bwMode="auto">
            <a:xfrm>
              <a:off x="1392" y="2392"/>
              <a:ext cx="21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 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–9</a:t>
              </a:r>
              <a:r>
                <a:rPr lang="en-US" altLang="zh-CN" sz="2800">
                  <a:latin typeface="Times New Roman" pitchFamily="18" charset="0"/>
                </a:rPr>
                <a:t>，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–5     </a:t>
              </a: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1392" y="2710"/>
              <a:ext cx="11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求 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</p:grpSp>
      <p:sp>
        <p:nvSpPr>
          <p:cNvPr id="726061" name="Text Box 45"/>
          <p:cNvSpPr txBox="1">
            <a:spLocks noChangeArrowheads="1"/>
          </p:cNvSpPr>
          <p:nvPr/>
        </p:nvSpPr>
        <p:spPr bwMode="auto">
          <a:xfrm>
            <a:off x="1463675" y="48085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26062" name="Text Box 46"/>
          <p:cNvSpPr txBox="1">
            <a:spLocks noChangeArrowheads="1"/>
          </p:cNvSpPr>
          <p:nvPr/>
        </p:nvSpPr>
        <p:spPr bwMode="auto">
          <a:xfrm>
            <a:off x="2071688" y="6324600"/>
            <a:ext cx="286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1110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26063" name="AutoShape 47"/>
          <p:cNvSpPr>
            <a:spLocks noChangeArrowheads="1"/>
          </p:cNvSpPr>
          <p:nvPr/>
        </p:nvSpPr>
        <p:spPr bwMode="auto">
          <a:xfrm>
            <a:off x="3843338" y="586740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26064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6065" name="AutoShape 4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506A-DD90-49F5-8CAF-707EE4B3F04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2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72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2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2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2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2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7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72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2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2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7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autoUpdateAnimBg="0"/>
      <p:bldP spid="726020" grpId="0" autoUpdateAnimBg="0"/>
      <p:bldP spid="726021" grpId="0" autoUpdateAnimBg="0"/>
      <p:bldP spid="726022" grpId="0" autoUpdateAnimBg="0"/>
      <p:bldP spid="726023" grpId="0" animBg="1"/>
      <p:bldP spid="726024" grpId="0" autoUpdateAnimBg="0"/>
      <p:bldP spid="726025" grpId="0" autoUpdateAnimBg="0"/>
      <p:bldP spid="726026" grpId="0" autoUpdateAnimBg="0"/>
      <p:bldP spid="726027" grpId="0" autoUpdateAnimBg="0"/>
      <p:bldP spid="726028" grpId="0" autoUpdateAnimBg="0"/>
      <p:bldP spid="726029" grpId="0" autoUpdateAnimBg="0"/>
      <p:bldP spid="726035" grpId="0" autoUpdateAnimBg="0"/>
      <p:bldP spid="726036" grpId="0" autoUpdateAnimBg="0"/>
      <p:bldP spid="726037" grpId="0" animBg="1"/>
      <p:bldP spid="726038" grpId="0" autoUpdateAnimBg="0"/>
      <p:bldP spid="726039" grpId="0" animBg="1" autoUpdateAnimBg="0"/>
      <p:bldP spid="726040" grpId="0" autoUpdateAnimBg="0"/>
      <p:bldP spid="726041" grpId="0" autoUpdateAnimBg="0"/>
      <p:bldP spid="726042" grpId="0" autoUpdateAnimBg="0"/>
      <p:bldP spid="726043" grpId="0" autoUpdateAnimBg="0"/>
      <p:bldP spid="726044" grpId="0" animBg="1"/>
      <p:bldP spid="726045" grpId="0" autoUpdateAnimBg="0"/>
      <p:bldP spid="726046" grpId="0" autoUpdateAnimBg="0"/>
      <p:bldP spid="726047" grpId="0" autoUpdateAnimBg="0"/>
      <p:bldP spid="726048" grpId="0" autoUpdateAnimBg="0"/>
      <p:bldP spid="726049" grpId="0" autoUpdateAnimBg="0"/>
      <p:bldP spid="726050" grpId="0" autoUpdateAnimBg="0"/>
      <p:bldP spid="726051" grpId="0" autoUpdateAnimBg="0"/>
      <p:bldP spid="726052" grpId="0" animBg="1"/>
      <p:bldP spid="726053" grpId="0" autoUpdateAnimBg="0"/>
      <p:bldP spid="726061" grpId="0" autoUpdateAnimBg="0"/>
      <p:bldP spid="726062" grpId="0" autoUpdateAnimBg="0"/>
      <p:bldP spid="726063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155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6.20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1905000" y="304800"/>
            <a:ext cx="6229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设机器数字长为 8 位（含 1 位符号位）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且 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15，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24，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1235075" y="12414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70125" y="1241425"/>
            <a:ext cx="2968625" cy="519113"/>
            <a:chOff x="1430" y="782"/>
            <a:chExt cx="1870" cy="327"/>
          </a:xfrm>
        </p:grpSpPr>
        <p:sp>
          <p:nvSpPr>
            <p:cNvPr id="727046" name="Text Box 6"/>
            <p:cNvSpPr txBox="1">
              <a:spLocks noChangeArrowheads="1"/>
            </p:cNvSpPr>
            <p:nvPr/>
          </p:nvSpPr>
          <p:spPr bwMode="auto">
            <a:xfrm>
              <a:off x="1430" y="782"/>
              <a:ext cx="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= 15   </a:t>
              </a:r>
            </a:p>
          </p:txBody>
        </p:sp>
        <p:sp>
          <p:nvSpPr>
            <p:cNvPr id="727047" name="Text Box 7"/>
            <p:cNvSpPr txBox="1">
              <a:spLocks noChangeArrowheads="1"/>
            </p:cNvSpPr>
            <p:nvPr/>
          </p:nvSpPr>
          <p:spPr bwMode="auto">
            <a:xfrm>
              <a:off x="2160" y="782"/>
              <a:ext cx="11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0001111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0" y="1751013"/>
            <a:ext cx="2968625" cy="519112"/>
            <a:chOff x="1440" y="1103"/>
            <a:chExt cx="1870" cy="327"/>
          </a:xfrm>
        </p:grpSpPr>
        <p:sp>
          <p:nvSpPr>
            <p:cNvPr id="727049" name="Text Box 9"/>
            <p:cNvSpPr txBox="1">
              <a:spLocks noChangeArrowheads="1"/>
            </p:cNvSpPr>
            <p:nvPr/>
          </p:nvSpPr>
          <p:spPr bwMode="auto">
            <a:xfrm>
              <a:off x="1440" y="1103"/>
              <a:ext cx="7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 = 24</a:t>
              </a:r>
            </a:p>
          </p:txBody>
        </p:sp>
        <p:sp>
          <p:nvSpPr>
            <p:cNvPr id="727050" name="Text Box 10"/>
            <p:cNvSpPr txBox="1">
              <a:spLocks noChangeArrowheads="1"/>
            </p:cNvSpPr>
            <p:nvPr/>
          </p:nvSpPr>
          <p:spPr bwMode="auto">
            <a:xfrm>
              <a:off x="2170" y="1103"/>
              <a:ext cx="11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0011000</a:t>
              </a:r>
            </a:p>
          </p:txBody>
        </p:sp>
      </p:grp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1143000" y="3276600"/>
            <a:ext cx="226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1965325" y="28336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22538" y="2259013"/>
            <a:ext cx="3087687" cy="519112"/>
            <a:chOff x="1589" y="1423"/>
            <a:chExt cx="1945" cy="327"/>
          </a:xfrm>
        </p:grpSpPr>
        <p:sp>
          <p:nvSpPr>
            <p:cNvPr id="727054" name="Text Box 14"/>
            <p:cNvSpPr txBox="1">
              <a:spLocks noChangeArrowheads="1"/>
            </p:cNvSpPr>
            <p:nvPr/>
          </p:nvSpPr>
          <p:spPr bwMode="auto">
            <a:xfrm>
              <a:off x="1589" y="1423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27055" name="Text Box 15"/>
            <p:cNvSpPr txBox="1">
              <a:spLocks noChangeArrowheads="1"/>
            </p:cNvSpPr>
            <p:nvPr/>
          </p:nvSpPr>
          <p:spPr bwMode="auto">
            <a:xfrm>
              <a:off x="2170" y="1423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0, 0001111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60600" y="2768600"/>
            <a:ext cx="3349625" cy="519113"/>
            <a:chOff x="1424" y="1744"/>
            <a:chExt cx="2110" cy="327"/>
          </a:xfrm>
        </p:grpSpPr>
        <p:sp>
          <p:nvSpPr>
            <p:cNvPr id="727057" name="Text Box 17"/>
            <p:cNvSpPr txBox="1">
              <a:spLocks noChangeArrowheads="1"/>
            </p:cNvSpPr>
            <p:nvPr/>
          </p:nvSpPr>
          <p:spPr bwMode="auto">
            <a:xfrm>
              <a:off x="1424" y="1744"/>
              <a:ext cx="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27058" name="Text Box 18"/>
            <p:cNvSpPr txBox="1">
              <a:spLocks noChangeArrowheads="1"/>
            </p:cNvSpPr>
            <p:nvPr/>
          </p:nvSpPr>
          <p:spPr bwMode="auto">
            <a:xfrm>
              <a:off x="2170" y="1744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1, 1101000</a:t>
              </a:r>
            </a:p>
          </p:txBody>
        </p:sp>
      </p:grp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3443288" y="32766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1, 1110111</a:t>
            </a: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5638800" y="3276600"/>
            <a:ext cx="178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6156325" y="2259013"/>
            <a:ext cx="288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0, 0011000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8600" y="4217988"/>
            <a:ext cx="6786563" cy="735012"/>
            <a:chOff x="470" y="2657"/>
            <a:chExt cx="4275" cy="463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70" y="2706"/>
              <a:ext cx="4275" cy="327"/>
              <a:chOff x="470" y="2706"/>
              <a:chExt cx="4275" cy="327"/>
            </a:xfrm>
          </p:grpSpPr>
          <p:sp>
            <p:nvSpPr>
              <p:cNvPr id="727064" name="Text Box 24"/>
              <p:cNvSpPr txBox="1">
                <a:spLocks noChangeArrowheads="1"/>
              </p:cNvSpPr>
              <p:nvPr/>
            </p:nvSpPr>
            <p:spPr bwMode="auto">
              <a:xfrm>
                <a:off x="470" y="2706"/>
                <a:ext cx="7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练习 1</a:t>
                </a:r>
              </a:p>
            </p:txBody>
          </p:sp>
          <p:sp>
            <p:nvSpPr>
              <p:cNvPr id="727065" name="Text Box 25"/>
              <p:cNvSpPr txBox="1">
                <a:spLocks noChangeArrowheads="1"/>
              </p:cNvSpPr>
              <p:nvPr/>
            </p:nvSpPr>
            <p:spPr bwMode="auto">
              <a:xfrm>
                <a:off x="1303" y="2706"/>
                <a:ext cx="3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设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 =        </a:t>
                </a:r>
                <a:r>
                  <a:rPr lang="zh-CN" altLang="en-US" sz="2800">
                    <a:latin typeface="Times New Roman" pitchFamily="18" charset="0"/>
                  </a:rPr>
                  <a:t>，用补码求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+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016" y="2657"/>
              <a:ext cx="299" cy="457"/>
              <a:chOff x="1680" y="2937"/>
              <a:chExt cx="299" cy="457"/>
            </a:xfrm>
          </p:grpSpPr>
          <p:sp>
            <p:nvSpPr>
              <p:cNvPr id="727067" name="Text Box 27"/>
              <p:cNvSpPr txBox="1">
                <a:spLocks noChangeArrowheads="1"/>
              </p:cNvSpPr>
              <p:nvPr/>
            </p:nvSpPr>
            <p:spPr bwMode="auto">
              <a:xfrm>
                <a:off x="1772" y="293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727068" name="Text Box 28"/>
              <p:cNvSpPr txBox="1">
                <a:spLocks noChangeArrowheads="1"/>
              </p:cNvSpPr>
              <p:nvPr/>
            </p:nvSpPr>
            <p:spPr bwMode="auto">
              <a:xfrm>
                <a:off x="1692" y="314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69" name="Line 2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821" y="2663"/>
              <a:ext cx="299" cy="457"/>
              <a:chOff x="2485" y="2943"/>
              <a:chExt cx="299" cy="457"/>
            </a:xfrm>
          </p:grpSpPr>
          <p:sp>
            <p:nvSpPr>
              <p:cNvPr id="727071" name="Text Box 31"/>
              <p:cNvSpPr txBox="1">
                <a:spLocks noChangeArrowheads="1"/>
              </p:cNvSpPr>
              <p:nvPr/>
            </p:nvSpPr>
            <p:spPr bwMode="auto">
              <a:xfrm>
                <a:off x="2508" y="294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727072" name="Text Box 32"/>
              <p:cNvSpPr txBox="1">
                <a:spLocks noChangeArrowheads="1"/>
              </p:cNvSpPr>
              <p:nvPr/>
            </p:nvSpPr>
            <p:spPr bwMode="auto">
              <a:xfrm>
                <a:off x="2508" y="315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73" name="Line 33"/>
              <p:cNvSpPr>
                <a:spLocks noChangeShapeType="1"/>
              </p:cNvSpPr>
              <p:nvPr/>
            </p:nvSpPr>
            <p:spPr bwMode="auto">
              <a:xfrm>
                <a:off x="2485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346325" y="4724400"/>
            <a:ext cx="3521075" cy="725488"/>
            <a:chOff x="1478" y="2976"/>
            <a:chExt cx="2218" cy="457"/>
          </a:xfrm>
        </p:grpSpPr>
        <p:sp>
          <p:nvSpPr>
            <p:cNvPr id="727075" name="Text Box 35"/>
            <p:cNvSpPr txBox="1">
              <a:spLocks noChangeArrowheads="1"/>
            </p:cNvSpPr>
            <p:nvPr/>
          </p:nvSpPr>
          <p:spPr bwMode="auto">
            <a:xfrm>
              <a:off x="1478" y="3026"/>
              <a:ext cx="17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+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0.1100 =</a:t>
              </a:r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397" y="2976"/>
              <a:ext cx="299" cy="457"/>
              <a:chOff x="3397" y="2976"/>
              <a:chExt cx="299" cy="457"/>
            </a:xfrm>
          </p:grpSpPr>
          <p:sp>
            <p:nvSpPr>
              <p:cNvPr id="727077" name="Text Box 37"/>
              <p:cNvSpPr txBox="1">
                <a:spLocks noChangeArrowheads="1"/>
              </p:cNvSpPr>
              <p:nvPr/>
            </p:nvSpPr>
            <p:spPr bwMode="auto">
              <a:xfrm>
                <a:off x="3420" y="2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727078" name="Text Box 38"/>
              <p:cNvSpPr txBox="1">
                <a:spLocks noChangeArrowheads="1"/>
              </p:cNvSpPr>
              <p:nvPr/>
            </p:nvSpPr>
            <p:spPr bwMode="auto">
              <a:xfrm>
                <a:off x="3420" y="318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79" name="Line 39"/>
              <p:cNvSpPr>
                <a:spLocks noChangeShapeType="1"/>
              </p:cNvSpPr>
              <p:nvPr/>
            </p:nvSpPr>
            <p:spPr bwMode="auto">
              <a:xfrm>
                <a:off x="3397" y="3201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080" name="Text Box 40"/>
            <p:cNvSpPr txBox="1">
              <a:spLocks noChangeArrowheads="1"/>
            </p:cNvSpPr>
            <p:nvPr/>
          </p:nvSpPr>
          <p:spPr bwMode="auto">
            <a:xfrm>
              <a:off x="3195" y="30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27081" name="Text Box 41"/>
          <p:cNvSpPr txBox="1">
            <a:spLocks noChangeArrowheads="1"/>
          </p:cNvSpPr>
          <p:nvPr/>
        </p:nvSpPr>
        <p:spPr bwMode="auto">
          <a:xfrm>
            <a:off x="228600" y="5313363"/>
            <a:ext cx="7473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练习 2   设机器数字长为 8 位（含 1 位符号位）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且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97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+41，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82" name="Text Box 42"/>
          <p:cNvSpPr txBox="1">
            <a:spLocks noChangeArrowheads="1"/>
          </p:cNvSpPr>
          <p:nvPr/>
        </p:nvSpPr>
        <p:spPr bwMode="auto">
          <a:xfrm>
            <a:off x="2346325" y="6248400"/>
            <a:ext cx="413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= + 1110110 = + 118</a:t>
            </a:r>
          </a:p>
        </p:txBody>
      </p:sp>
      <p:sp>
        <p:nvSpPr>
          <p:cNvPr id="727083" name="Text Box 43"/>
          <p:cNvSpPr txBox="1">
            <a:spLocks noChangeArrowheads="1"/>
          </p:cNvSpPr>
          <p:nvPr/>
        </p:nvSpPr>
        <p:spPr bwMode="auto">
          <a:xfrm>
            <a:off x="2057400" y="378618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– 1001 = –9</a:t>
            </a:r>
          </a:p>
        </p:txBody>
      </p:sp>
      <p:sp>
        <p:nvSpPr>
          <p:cNvPr id="727084" name="Line 44"/>
          <p:cNvSpPr>
            <a:spLocks noChangeShapeType="1"/>
          </p:cNvSpPr>
          <p:nvPr/>
        </p:nvSpPr>
        <p:spPr bwMode="auto">
          <a:xfrm>
            <a:off x="1066800" y="32766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85" name="Text Box 45"/>
          <p:cNvSpPr txBox="1">
            <a:spLocks noChangeArrowheads="1"/>
          </p:cNvSpPr>
          <p:nvPr/>
        </p:nvSpPr>
        <p:spPr bwMode="auto">
          <a:xfrm>
            <a:off x="6605588" y="47688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27086" name="Text Box 46"/>
          <p:cNvSpPr txBox="1">
            <a:spLocks noChangeArrowheads="1"/>
          </p:cNvSpPr>
          <p:nvPr/>
        </p:nvSpPr>
        <p:spPr bwMode="auto">
          <a:xfrm>
            <a:off x="6621463" y="62484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27087" name="Rectangle 47"/>
          <p:cNvSpPr>
            <a:spLocks noChangeArrowheads="1"/>
          </p:cNvSpPr>
          <p:nvPr/>
        </p:nvSpPr>
        <p:spPr bwMode="auto">
          <a:xfrm>
            <a:off x="79248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7088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日期占位符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40C-FAA0-43F6-8E6A-42E54897F17C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1" name="页脚占位符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utoUpdateAnimBg="0"/>
      <p:bldP spid="727044" grpId="0" autoUpdateAnimBg="0"/>
      <p:bldP spid="727051" grpId="0" autoUpdateAnimBg="0"/>
      <p:bldP spid="727052" grpId="0" autoUpdateAnimBg="0"/>
      <p:bldP spid="727059" grpId="0" autoUpdateAnimBg="0"/>
      <p:bldP spid="727060" grpId="0" autoUpdateAnimBg="0"/>
      <p:bldP spid="727061" grpId="0" autoUpdateAnimBg="0"/>
      <p:bldP spid="727081" grpId="0" autoUpdateAnimBg="0"/>
      <p:bldP spid="727082" grpId="0" autoUpdateAnimBg="0"/>
      <p:bldP spid="727083" grpId="0" autoUpdateAnimBg="0"/>
      <p:bldP spid="727084" grpId="0" animBg="1"/>
      <p:bldP spid="727085" grpId="0" autoUpdateAnimBg="0"/>
      <p:bldP spid="72708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3528" y="1700808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</a:rPr>
              <a:t>若</a:t>
            </a:r>
            <a:r>
              <a:rPr kumimoji="1" lang="zh-CN" altLang="en-US" sz="2000" dirty="0">
                <a:latin typeface="黑体" pitchFamily="49" charset="-122"/>
              </a:rPr>
              <a:t>最高数值位向符号位的进位值与符号位产生的进位值不同，则溢出</a:t>
            </a:r>
            <a:r>
              <a:rPr kumimoji="1" lang="en-US" altLang="zh-CN" sz="2000" dirty="0">
                <a:latin typeface="黑体" pitchFamily="49" charset="-122"/>
              </a:rPr>
              <a:t>;   OVR=C</a:t>
            </a:r>
            <a:r>
              <a:rPr kumimoji="1" lang="en-US" altLang="zh-CN" sz="2000" baseline="-25000" dirty="0">
                <a:latin typeface="黑体" pitchFamily="49" charset="-122"/>
              </a:rPr>
              <a:t>n-1</a:t>
            </a:r>
            <a:r>
              <a:rPr kumimoji="1" lang="en-US" altLang="zh-CN" sz="2000" dirty="0"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⊕</a:t>
            </a:r>
            <a:r>
              <a:rPr kumimoji="1" lang="en-US" altLang="zh-CN" sz="2000" dirty="0">
                <a:latin typeface="黑体" pitchFamily="49" charset="-122"/>
              </a:rPr>
              <a:t>C</a:t>
            </a:r>
            <a:r>
              <a:rPr kumimoji="1" lang="en-US" altLang="zh-CN" sz="2000" baseline="-25000" dirty="0">
                <a:latin typeface="黑体" pitchFamily="49" charset="-122"/>
              </a:rPr>
              <a:t>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2492375"/>
            <a:ext cx="2362200" cy="1630363"/>
            <a:chOff x="476" y="1570"/>
            <a:chExt cx="1488" cy="1027"/>
          </a:xfrm>
        </p:grpSpPr>
        <p:sp>
          <p:nvSpPr>
            <p:cNvPr id="50198" name="Text Box 4"/>
            <p:cNvSpPr txBox="1">
              <a:spLocks noChangeArrowheads="1"/>
            </p:cNvSpPr>
            <p:nvPr/>
          </p:nvSpPr>
          <p:spPr bwMode="auto">
            <a:xfrm>
              <a:off x="572" y="1570"/>
              <a:ext cx="1392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  0 1011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+ 0 1000  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  </a:t>
              </a:r>
              <a:r>
                <a:rPr kumimoji="1" lang="en-US" altLang="zh-CN">
                  <a:solidFill>
                    <a:srgbClr val="FF0000"/>
                  </a:solidFill>
                  <a:latin typeface="黑体" pitchFamily="49" charset="-122"/>
                </a:rPr>
                <a:t>1</a:t>
              </a:r>
              <a:r>
                <a:rPr kumimoji="1" lang="en-US" altLang="zh-CN">
                  <a:latin typeface="黑体" pitchFamily="49" charset="-122"/>
                </a:rPr>
                <a:t> 0011</a:t>
              </a:r>
            </a:p>
          </p:txBody>
        </p:sp>
        <p:sp>
          <p:nvSpPr>
            <p:cNvPr id="50199" name="Line 5"/>
            <p:cNvSpPr>
              <a:spLocks noChangeShapeType="1"/>
            </p:cNvSpPr>
            <p:nvPr/>
          </p:nvSpPr>
          <p:spPr bwMode="auto">
            <a:xfrm>
              <a:off x="476" y="224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32313" y="2492375"/>
            <a:ext cx="2362200" cy="1630363"/>
            <a:chOff x="336" y="2160"/>
            <a:chExt cx="1488" cy="1027"/>
          </a:xfrm>
        </p:grpSpPr>
        <p:sp>
          <p:nvSpPr>
            <p:cNvPr id="50196" name="Text Box 7"/>
            <p:cNvSpPr txBox="1">
              <a:spLocks noChangeArrowheads="1"/>
            </p:cNvSpPr>
            <p:nvPr/>
          </p:nvSpPr>
          <p:spPr bwMode="auto">
            <a:xfrm>
              <a:off x="432" y="2160"/>
              <a:ext cx="1392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  1 0101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+ 1 1000  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 </a:t>
              </a:r>
              <a:r>
                <a:rPr kumimoji="1" lang="en-US" altLang="zh-CN">
                  <a:solidFill>
                    <a:schemeClr val="accent2"/>
                  </a:solidFill>
                  <a:latin typeface="黑体" pitchFamily="49" charset="-122"/>
                </a:rPr>
                <a:t>1</a:t>
              </a:r>
              <a:r>
                <a:rPr kumimoji="1" lang="en-US" altLang="zh-CN">
                  <a:solidFill>
                    <a:srgbClr val="CC00FF"/>
                  </a:solidFill>
                  <a:latin typeface="黑体" pitchFamily="49" charset="-122"/>
                </a:rPr>
                <a:t>0</a:t>
              </a:r>
              <a:r>
                <a:rPr kumimoji="1" lang="en-US" altLang="zh-CN">
                  <a:latin typeface="黑体" pitchFamily="49" charset="-122"/>
                </a:rPr>
                <a:t> 1101</a:t>
              </a:r>
            </a:p>
          </p:txBody>
        </p:sp>
        <p:sp>
          <p:nvSpPr>
            <p:cNvPr id="50197" name="Line 8"/>
            <p:cNvSpPr>
              <a:spLocks noChangeShapeType="1"/>
            </p:cNvSpPr>
            <p:nvPr/>
          </p:nvSpPr>
          <p:spPr bwMode="auto">
            <a:xfrm>
              <a:off x="336" y="283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55650" y="4462463"/>
            <a:ext cx="2362200" cy="1630362"/>
            <a:chOff x="336" y="2160"/>
            <a:chExt cx="1488" cy="1027"/>
          </a:xfrm>
        </p:grpSpPr>
        <p:sp>
          <p:nvSpPr>
            <p:cNvPr id="50194" name="Text Box 10"/>
            <p:cNvSpPr txBox="1">
              <a:spLocks noChangeArrowheads="1"/>
            </p:cNvSpPr>
            <p:nvPr/>
          </p:nvSpPr>
          <p:spPr bwMode="auto">
            <a:xfrm>
              <a:off x="432" y="2160"/>
              <a:ext cx="1392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  0 1011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+ 0 0001 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  </a:t>
              </a:r>
              <a:r>
                <a:rPr kumimoji="1" lang="en-US" altLang="zh-CN">
                  <a:solidFill>
                    <a:srgbClr val="FF0000"/>
                  </a:solidFill>
                  <a:latin typeface="黑体" pitchFamily="49" charset="-122"/>
                </a:rPr>
                <a:t>0</a:t>
              </a:r>
              <a:r>
                <a:rPr kumimoji="1" lang="en-US" altLang="zh-CN">
                  <a:latin typeface="黑体" pitchFamily="49" charset="-122"/>
                </a:rPr>
                <a:t> 1100</a:t>
              </a:r>
            </a:p>
          </p:txBody>
        </p:sp>
        <p:sp>
          <p:nvSpPr>
            <p:cNvPr id="50195" name="Line 11"/>
            <p:cNvSpPr>
              <a:spLocks noChangeShapeType="1"/>
            </p:cNvSpPr>
            <p:nvPr/>
          </p:nvSpPr>
          <p:spPr bwMode="auto">
            <a:xfrm>
              <a:off x="336" y="283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43438" y="4321175"/>
            <a:ext cx="2362200" cy="1630363"/>
            <a:chOff x="336" y="2160"/>
            <a:chExt cx="1488" cy="1027"/>
          </a:xfrm>
        </p:grpSpPr>
        <p:sp>
          <p:nvSpPr>
            <p:cNvPr id="50192" name="Text Box 13"/>
            <p:cNvSpPr txBox="1">
              <a:spLocks noChangeArrowheads="1"/>
            </p:cNvSpPr>
            <p:nvPr/>
          </p:nvSpPr>
          <p:spPr bwMode="auto">
            <a:xfrm>
              <a:off x="432" y="2160"/>
              <a:ext cx="1392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  1 0111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latin typeface="黑体" pitchFamily="49" charset="-122"/>
                </a:rPr>
                <a:t>+ 1 1101 </a:t>
              </a:r>
            </a:p>
            <a:p>
              <a:pPr algn="l" eaLnBrk="1" hangingPunct="1">
                <a:spcBef>
                  <a:spcPct val="30000"/>
                </a:spcBef>
              </a:pPr>
              <a:r>
                <a:rPr kumimoji="1" lang="en-US" altLang="zh-CN">
                  <a:solidFill>
                    <a:schemeClr val="accent2"/>
                  </a:solidFill>
                  <a:latin typeface="黑体" pitchFamily="49" charset="-122"/>
                </a:rPr>
                <a:t>1</a:t>
              </a:r>
              <a:r>
                <a:rPr kumimoji="1" lang="en-US" altLang="zh-CN">
                  <a:solidFill>
                    <a:srgbClr val="CC00FF"/>
                  </a:solidFill>
                  <a:latin typeface="黑体" pitchFamily="49" charset="-122"/>
                </a:rPr>
                <a:t> </a:t>
              </a:r>
              <a:r>
                <a:rPr kumimoji="1" lang="en-US" altLang="zh-CN">
                  <a:solidFill>
                    <a:schemeClr val="hlink"/>
                  </a:solidFill>
                  <a:latin typeface="黑体" pitchFamily="49" charset="-122"/>
                </a:rPr>
                <a:t>1</a:t>
              </a:r>
              <a:r>
                <a:rPr kumimoji="1" lang="en-US" altLang="zh-CN">
                  <a:latin typeface="黑体" pitchFamily="49" charset="-122"/>
                </a:rPr>
                <a:t> 0100</a:t>
              </a:r>
            </a:p>
          </p:txBody>
        </p:sp>
        <p:sp>
          <p:nvSpPr>
            <p:cNvPr id="50193" name="Line 14"/>
            <p:cNvSpPr>
              <a:spLocks noChangeShapeType="1"/>
            </p:cNvSpPr>
            <p:nvPr/>
          </p:nvSpPr>
          <p:spPr bwMode="auto">
            <a:xfrm>
              <a:off x="336" y="283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4863" name="Freeform 15"/>
          <p:cNvSpPr>
            <a:spLocks/>
          </p:cNvSpPr>
          <p:nvPr/>
        </p:nvSpPr>
        <p:spPr bwMode="auto">
          <a:xfrm flipH="1">
            <a:off x="1476375" y="3573463"/>
            <a:ext cx="304800" cy="228600"/>
          </a:xfrm>
          <a:custGeom>
            <a:avLst/>
            <a:gdLst>
              <a:gd name="T0" fmla="*/ 2147483647 w 144"/>
              <a:gd name="T1" fmla="*/ 2147483647 h 152"/>
              <a:gd name="T2" fmla="*/ 2147483647 w 144"/>
              <a:gd name="T3" fmla="*/ 2147483647 h 152"/>
              <a:gd name="T4" fmla="*/ 0 w 144"/>
              <a:gd name="T5" fmla="*/ 0 h 152"/>
              <a:gd name="T6" fmla="*/ 0 60000 65536"/>
              <a:gd name="T7" fmla="*/ 0 60000 65536"/>
              <a:gd name="T8" fmla="*/ 0 60000 65536"/>
              <a:gd name="T9" fmla="*/ 0 w 144"/>
              <a:gd name="T10" fmla="*/ 0 h 152"/>
              <a:gd name="T11" fmla="*/ 144 w 14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52">
                <a:moveTo>
                  <a:pt x="144" y="48"/>
                </a:moveTo>
                <a:cubicBezTo>
                  <a:pt x="108" y="100"/>
                  <a:pt x="72" y="152"/>
                  <a:pt x="48" y="144"/>
                </a:cubicBezTo>
                <a:cubicBezTo>
                  <a:pt x="24" y="136"/>
                  <a:pt x="8" y="16"/>
                  <a:pt x="0" y="0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864" name="Freeform 16"/>
          <p:cNvSpPr>
            <a:spLocks/>
          </p:cNvSpPr>
          <p:nvPr/>
        </p:nvSpPr>
        <p:spPr bwMode="auto">
          <a:xfrm flipH="1">
            <a:off x="5003800" y="3573463"/>
            <a:ext cx="228600" cy="228600"/>
          </a:xfrm>
          <a:custGeom>
            <a:avLst/>
            <a:gdLst>
              <a:gd name="T0" fmla="*/ 2147483647 w 144"/>
              <a:gd name="T1" fmla="*/ 2147483647 h 152"/>
              <a:gd name="T2" fmla="*/ 2147483647 w 144"/>
              <a:gd name="T3" fmla="*/ 2147483647 h 152"/>
              <a:gd name="T4" fmla="*/ 0 w 144"/>
              <a:gd name="T5" fmla="*/ 0 h 152"/>
              <a:gd name="T6" fmla="*/ 0 60000 65536"/>
              <a:gd name="T7" fmla="*/ 0 60000 65536"/>
              <a:gd name="T8" fmla="*/ 0 60000 65536"/>
              <a:gd name="T9" fmla="*/ 0 w 144"/>
              <a:gd name="T10" fmla="*/ 0 h 152"/>
              <a:gd name="T11" fmla="*/ 144 w 14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52">
                <a:moveTo>
                  <a:pt x="144" y="48"/>
                </a:moveTo>
                <a:cubicBezTo>
                  <a:pt x="108" y="100"/>
                  <a:pt x="72" y="152"/>
                  <a:pt x="48" y="144"/>
                </a:cubicBezTo>
                <a:cubicBezTo>
                  <a:pt x="24" y="136"/>
                  <a:pt x="8" y="16"/>
                  <a:pt x="0" y="0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865" name="Freeform 17"/>
          <p:cNvSpPr>
            <a:spLocks/>
          </p:cNvSpPr>
          <p:nvPr/>
        </p:nvSpPr>
        <p:spPr bwMode="auto">
          <a:xfrm flipH="1">
            <a:off x="5030788" y="5864225"/>
            <a:ext cx="304800" cy="228600"/>
          </a:xfrm>
          <a:custGeom>
            <a:avLst/>
            <a:gdLst>
              <a:gd name="T0" fmla="*/ 2147483647 w 144"/>
              <a:gd name="T1" fmla="*/ 2147483647 h 152"/>
              <a:gd name="T2" fmla="*/ 2147483647 w 144"/>
              <a:gd name="T3" fmla="*/ 2147483647 h 152"/>
              <a:gd name="T4" fmla="*/ 0 w 144"/>
              <a:gd name="T5" fmla="*/ 0 h 152"/>
              <a:gd name="T6" fmla="*/ 0 60000 65536"/>
              <a:gd name="T7" fmla="*/ 0 60000 65536"/>
              <a:gd name="T8" fmla="*/ 0 60000 65536"/>
              <a:gd name="T9" fmla="*/ 0 w 144"/>
              <a:gd name="T10" fmla="*/ 0 h 152"/>
              <a:gd name="T11" fmla="*/ 144 w 14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52">
                <a:moveTo>
                  <a:pt x="144" y="48"/>
                </a:moveTo>
                <a:cubicBezTo>
                  <a:pt x="108" y="100"/>
                  <a:pt x="72" y="152"/>
                  <a:pt x="48" y="144"/>
                </a:cubicBezTo>
                <a:cubicBezTo>
                  <a:pt x="24" y="136"/>
                  <a:pt x="8" y="16"/>
                  <a:pt x="0" y="0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866" name="Freeform 18"/>
          <p:cNvSpPr>
            <a:spLocks/>
          </p:cNvSpPr>
          <p:nvPr/>
        </p:nvSpPr>
        <p:spPr bwMode="auto">
          <a:xfrm flipH="1">
            <a:off x="5335588" y="5864225"/>
            <a:ext cx="304800" cy="228600"/>
          </a:xfrm>
          <a:custGeom>
            <a:avLst/>
            <a:gdLst>
              <a:gd name="T0" fmla="*/ 2147483647 w 144"/>
              <a:gd name="T1" fmla="*/ 2147483647 h 152"/>
              <a:gd name="T2" fmla="*/ 2147483647 w 144"/>
              <a:gd name="T3" fmla="*/ 2147483647 h 152"/>
              <a:gd name="T4" fmla="*/ 0 w 144"/>
              <a:gd name="T5" fmla="*/ 0 h 152"/>
              <a:gd name="T6" fmla="*/ 0 60000 65536"/>
              <a:gd name="T7" fmla="*/ 0 60000 65536"/>
              <a:gd name="T8" fmla="*/ 0 60000 65536"/>
              <a:gd name="T9" fmla="*/ 0 w 144"/>
              <a:gd name="T10" fmla="*/ 0 h 152"/>
              <a:gd name="T11" fmla="*/ 144 w 14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52">
                <a:moveTo>
                  <a:pt x="144" y="48"/>
                </a:moveTo>
                <a:cubicBezTo>
                  <a:pt x="108" y="100"/>
                  <a:pt x="72" y="152"/>
                  <a:pt x="48" y="144"/>
                </a:cubicBezTo>
                <a:cubicBezTo>
                  <a:pt x="24" y="136"/>
                  <a:pt x="8" y="16"/>
                  <a:pt x="0" y="0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867" name="Text Box 19"/>
          <p:cNvSpPr txBox="1">
            <a:spLocks noChangeArrowheads="1"/>
          </p:cNvSpPr>
          <p:nvPr/>
        </p:nvSpPr>
        <p:spPr bwMode="auto">
          <a:xfrm>
            <a:off x="2700338" y="2997200"/>
            <a:ext cx="1223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溢出</a:t>
            </a:r>
          </a:p>
        </p:txBody>
      </p:sp>
      <p:sp>
        <p:nvSpPr>
          <p:cNvPr id="974868" name="Text Box 20"/>
          <p:cNvSpPr txBox="1">
            <a:spLocks noChangeArrowheads="1"/>
          </p:cNvSpPr>
          <p:nvPr/>
        </p:nvSpPr>
        <p:spPr bwMode="auto">
          <a:xfrm>
            <a:off x="6732588" y="3068638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溢出</a:t>
            </a:r>
          </a:p>
        </p:txBody>
      </p:sp>
      <p:sp>
        <p:nvSpPr>
          <p:cNvPr id="974869" name="Text Box 21"/>
          <p:cNvSpPr txBox="1">
            <a:spLocks noChangeArrowheads="1"/>
          </p:cNvSpPr>
          <p:nvPr/>
        </p:nvSpPr>
        <p:spPr bwMode="auto">
          <a:xfrm>
            <a:off x="2700338" y="4868863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33CC"/>
                </a:solidFill>
                <a:latin typeface="Arial" pitchFamily="34" charset="0"/>
              </a:rPr>
              <a:t>正常</a:t>
            </a:r>
          </a:p>
        </p:txBody>
      </p:sp>
      <p:sp>
        <p:nvSpPr>
          <p:cNvPr id="974870" name="Text Box 22"/>
          <p:cNvSpPr txBox="1">
            <a:spLocks noChangeArrowheads="1"/>
          </p:cNvSpPr>
          <p:nvPr/>
        </p:nvSpPr>
        <p:spPr bwMode="auto">
          <a:xfrm>
            <a:off x="6732588" y="4868863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33CC"/>
                </a:solidFill>
                <a:latin typeface="Arial" pitchFamily="34" charset="0"/>
              </a:rPr>
              <a:t>正常</a:t>
            </a:r>
          </a:p>
        </p:txBody>
      </p:sp>
      <p:sp>
        <p:nvSpPr>
          <p:cNvPr id="50191" name="Rectangle 23"/>
          <p:cNvSpPr>
            <a:spLocks noChangeArrowheads="1"/>
          </p:cNvSpPr>
          <p:nvPr/>
        </p:nvSpPr>
        <p:spPr bwMode="auto">
          <a:xfrm>
            <a:off x="323850" y="44450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762000"/>
            <a:r>
              <a:rPr lang="zh-CN" altLang="en-US" sz="4000" dirty="0" smtClean="0">
                <a:latin typeface="Times New Roman" pitchFamily="18" charset="0"/>
              </a:rPr>
              <a:t>3. 溢出判断</a:t>
            </a:r>
            <a:endParaRPr kumimoji="1" lang="zh-CN" altLang="en-US" sz="4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7544" y="119675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Times New Roman" pitchFamily="18" charset="0"/>
              </a:rPr>
              <a:t>(1) 进位位判溢出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97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7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97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7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7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97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97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97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63" grpId="0" animBg="1"/>
      <p:bldP spid="974864" grpId="0" animBg="1"/>
      <p:bldP spid="974865" grpId="0" animBg="1"/>
      <p:bldP spid="974866" grpId="0" animBg="1"/>
      <p:bldP spid="974867" grpId="0"/>
      <p:bldP spid="974868" grpId="0"/>
      <p:bldP spid="974869" grpId="0"/>
      <p:bldP spid="97487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latin typeface="Times New Roman" pitchFamily="18" charset="0"/>
              </a:rPr>
              <a:t>(2) 两位符号位判溢出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09675"/>
            <a:ext cx="6645275" cy="1052513"/>
            <a:chOff x="720" y="762"/>
            <a:chExt cx="4186" cy="663"/>
          </a:xfrm>
        </p:grpSpPr>
        <p:sp>
          <p:nvSpPr>
            <p:cNvPr id="729092" name="Text Box 4"/>
            <p:cNvSpPr txBox="1">
              <a:spLocks noChangeArrowheads="1"/>
            </p:cNvSpPr>
            <p:nvPr/>
          </p:nvSpPr>
          <p:spPr bwMode="auto">
            <a:xfrm>
              <a:off x="720" y="906"/>
              <a:ext cx="6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 baseline="-25000">
                  <a:latin typeface="Times New Roman" pitchFamily="18" charset="0"/>
                  <a:cs typeface="Times New Roman" pitchFamily="18" charset="0"/>
                </a:rPr>
                <a:t>'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1248" y="912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1536" y="762"/>
              <a:ext cx="2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1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0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1536" y="1098"/>
              <a:ext cx="3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4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0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–1</a:t>
              </a:r>
              <a:r>
                <a:rPr lang="en-US" altLang="zh-CN" sz="2800">
                  <a:latin typeface="Times New Roman" pitchFamily="18" charset="0"/>
                </a:rPr>
                <a:t>（mod 4）</a:t>
              </a:r>
            </a:p>
          </p:txBody>
        </p:sp>
        <p:sp>
          <p:nvSpPr>
            <p:cNvPr id="729096" name="AutoShape 8"/>
            <p:cNvSpPr>
              <a:spLocks/>
            </p:cNvSpPr>
            <p:nvPr/>
          </p:nvSpPr>
          <p:spPr bwMode="auto">
            <a:xfrm>
              <a:off x="1492" y="9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1143000" y="2514600"/>
            <a:ext cx="555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1158875" y="3376613"/>
            <a:ext cx="5527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1143000" y="4205288"/>
            <a:ext cx="5270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相同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未溢出</a:t>
            </a: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1143000" y="5129213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溢出</a:t>
            </a:r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1143000" y="60340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最高符号位 </a:t>
            </a:r>
            <a:r>
              <a:rPr lang="zh-CN" altLang="en-US" sz="2800">
                <a:latin typeface="Times New Roman" pitchFamily="18" charset="0"/>
              </a:rPr>
              <a:t>代表其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真正的符号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13525" y="4129088"/>
            <a:ext cx="2249488" cy="900112"/>
            <a:chOff x="4166" y="2601"/>
            <a:chExt cx="1417" cy="567"/>
          </a:xfrm>
        </p:grpSpPr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00.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613525" y="5129213"/>
            <a:ext cx="2325688" cy="952500"/>
            <a:chOff x="4166" y="3231"/>
            <a:chExt cx="1465" cy="600"/>
          </a:xfrm>
        </p:grpSpPr>
        <p:sp>
          <p:nvSpPr>
            <p:cNvPr id="729106" name="Text Box 18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0.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729107" name="Text Box 19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629400" y="4129088"/>
            <a:ext cx="2249488" cy="900112"/>
            <a:chOff x="4166" y="2601"/>
            <a:chExt cx="1417" cy="567"/>
          </a:xfrm>
        </p:grpSpPr>
        <p:sp>
          <p:nvSpPr>
            <p:cNvPr id="729109" name="Text Box 21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00,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729110" name="Text Box 22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589713" y="5143500"/>
            <a:ext cx="2325687" cy="952500"/>
            <a:chOff x="4166" y="3231"/>
            <a:chExt cx="1465" cy="600"/>
          </a:xfrm>
        </p:grpSpPr>
        <p:sp>
          <p:nvSpPr>
            <p:cNvPr id="729112" name="Text Box 24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0,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729113" name="Text Box 25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sp>
        <p:nvSpPr>
          <p:cNvPr id="729114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9115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41B-63F5-4F99-9F4E-33B0FEBA1D3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7" grpId="0" autoUpdateAnimBg="0"/>
      <p:bldP spid="729098" grpId="0" autoUpdateAnimBg="0"/>
      <p:bldP spid="729099" grpId="0" autoUpdateAnimBg="0"/>
      <p:bldP spid="729100" grpId="0" autoUpdateAnimBg="0"/>
      <p:bldP spid="72910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Text Box 2"/>
          <p:cNvSpPr txBox="1">
            <a:spLocks noChangeArrowheads="1"/>
          </p:cNvSpPr>
          <p:nvPr/>
        </p:nvSpPr>
        <p:spPr bwMode="auto">
          <a:xfrm>
            <a:off x="331788" y="3068638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>
                <a:latin typeface="黑体" pitchFamily="49" charset="-122"/>
              </a:rPr>
              <a:t>溢出判断</a:t>
            </a:r>
            <a:r>
              <a:rPr kumimoji="1" lang="en-US" altLang="zh-CN" sz="2400">
                <a:latin typeface="黑体" pitchFamily="49" charset="-122"/>
              </a:rPr>
              <a:t>:</a:t>
            </a:r>
            <a:r>
              <a:rPr kumimoji="1" lang="zh-CN" altLang="en-US" sz="2400">
                <a:latin typeface="黑体" pitchFamily="49" charset="-122"/>
              </a:rPr>
              <a:t>当符号位为 </a:t>
            </a:r>
            <a:r>
              <a:rPr kumimoji="1" lang="en-US" altLang="zh-CN" sz="2400">
                <a:solidFill>
                  <a:srgbClr val="FF3300"/>
                </a:solidFill>
                <a:latin typeface="黑体" pitchFamily="49" charset="-122"/>
              </a:rPr>
              <a:t>01</a:t>
            </a:r>
            <a:r>
              <a:rPr kumimoji="1" lang="en-US" altLang="zh-CN" sz="2400">
                <a:latin typeface="黑体" pitchFamily="49" charset="-122"/>
              </a:rPr>
              <a:t> </a:t>
            </a:r>
            <a:r>
              <a:rPr kumimoji="1" lang="zh-CN" altLang="en-US" sz="2400">
                <a:latin typeface="黑体" pitchFamily="49" charset="-122"/>
              </a:rPr>
              <a:t>时</a:t>
            </a:r>
            <a:r>
              <a:rPr kumimoji="1" lang="en-US" altLang="zh-CN" sz="2400">
                <a:latin typeface="黑体" pitchFamily="49" charset="-122"/>
              </a:rPr>
              <a:t>,</a:t>
            </a:r>
            <a:r>
              <a:rPr kumimoji="1" lang="zh-CN" altLang="en-US" sz="2400">
                <a:latin typeface="黑体" pitchFamily="49" charset="-122"/>
              </a:rPr>
              <a:t>表示两正数之和≥</a:t>
            </a:r>
            <a:r>
              <a:rPr kumimoji="1" lang="en-US" altLang="zh-CN" sz="2400">
                <a:latin typeface="黑体" pitchFamily="49" charset="-122"/>
              </a:rPr>
              <a:t>1,</a:t>
            </a:r>
            <a:r>
              <a:rPr kumimoji="1" lang="zh-CN" altLang="en-US" sz="2400">
                <a:solidFill>
                  <a:srgbClr val="FF66CC"/>
                </a:solidFill>
                <a:latin typeface="黑体" pitchFamily="49" charset="-122"/>
              </a:rPr>
              <a:t>正溢</a:t>
            </a:r>
          </a:p>
          <a:p>
            <a:pPr algn="l" eaLnBrk="1" hangingPunct="1">
              <a:buFont typeface="仿宋_GB2312" pitchFamily="49" charset="-122"/>
              <a:buNone/>
            </a:pPr>
            <a:r>
              <a:rPr kumimoji="1" lang="zh-CN" altLang="en-US" sz="2400">
                <a:latin typeface="黑体" pitchFamily="49" charset="-122"/>
              </a:rPr>
              <a:t>         当符号位为</a:t>
            </a:r>
            <a:r>
              <a:rPr kumimoji="1" lang="zh-CN" altLang="en-US" sz="2400">
                <a:solidFill>
                  <a:srgbClr val="FF3300"/>
                </a:solidFill>
                <a:latin typeface="黑体" pitchFamily="49" charset="-122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黑体" pitchFamily="49" charset="-122"/>
              </a:rPr>
              <a:t>10 </a:t>
            </a:r>
            <a:r>
              <a:rPr kumimoji="1" lang="zh-CN" altLang="en-US" sz="2400">
                <a:latin typeface="黑体" pitchFamily="49" charset="-122"/>
              </a:rPr>
              <a:t>时</a:t>
            </a:r>
            <a:r>
              <a:rPr kumimoji="1" lang="en-US" altLang="zh-CN" sz="2400">
                <a:latin typeface="黑体" pitchFamily="49" charset="-122"/>
              </a:rPr>
              <a:t>,</a:t>
            </a:r>
            <a:r>
              <a:rPr kumimoji="1" lang="zh-CN" altLang="en-US" sz="2400">
                <a:latin typeface="黑体" pitchFamily="49" charset="-122"/>
              </a:rPr>
              <a:t>表示两负数之和</a:t>
            </a:r>
            <a:r>
              <a:rPr kumimoji="1" lang="en-US" altLang="zh-CN" sz="2400">
                <a:latin typeface="黑体" pitchFamily="49" charset="-122"/>
              </a:rPr>
              <a:t>&lt;-1,</a:t>
            </a:r>
            <a:r>
              <a:rPr kumimoji="1" lang="zh-CN" altLang="en-US" sz="2400">
                <a:solidFill>
                  <a:srgbClr val="3366FF"/>
                </a:solidFill>
                <a:latin typeface="黑体" pitchFamily="49" charset="-122"/>
              </a:rPr>
              <a:t>负溢</a:t>
            </a:r>
          </a:p>
          <a:p>
            <a:pPr algn="l" eaLnBrk="1" hangingPunct="1">
              <a:buFont typeface="仿宋_GB2312" pitchFamily="49" charset="-122"/>
              <a:buNone/>
            </a:pPr>
            <a:r>
              <a:rPr kumimoji="1" lang="zh-CN" altLang="en-US" sz="2400">
                <a:latin typeface="黑体" pitchFamily="49" charset="-122"/>
              </a:rPr>
              <a:t>         当符号位为 </a:t>
            </a:r>
            <a:r>
              <a:rPr kumimoji="1" lang="en-US" altLang="zh-CN" sz="2400">
                <a:solidFill>
                  <a:srgbClr val="FF66CC"/>
                </a:solidFill>
                <a:latin typeface="黑体" pitchFamily="49" charset="-122"/>
              </a:rPr>
              <a:t>00,11</a:t>
            </a:r>
            <a:r>
              <a:rPr kumimoji="1" lang="en-US" altLang="zh-CN" sz="2400">
                <a:solidFill>
                  <a:schemeClr val="accent1"/>
                </a:solidFill>
                <a:latin typeface="黑体" pitchFamily="49" charset="-122"/>
              </a:rPr>
              <a:t> </a:t>
            </a:r>
            <a:r>
              <a:rPr kumimoji="1" lang="zh-CN" altLang="en-US" sz="2400">
                <a:latin typeface="黑体" pitchFamily="49" charset="-122"/>
              </a:rPr>
              <a:t>时</a:t>
            </a:r>
            <a:r>
              <a:rPr kumimoji="1" lang="en-US" altLang="zh-CN" sz="2400">
                <a:latin typeface="黑体" pitchFamily="49" charset="-122"/>
              </a:rPr>
              <a:t>,</a:t>
            </a:r>
            <a:r>
              <a:rPr kumimoji="1" lang="zh-CN" altLang="en-US" sz="2400">
                <a:latin typeface="黑体" pitchFamily="49" charset="-122"/>
              </a:rPr>
              <a:t>无溢出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2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</a:rPr>
              <a:t>方法</a:t>
            </a:r>
            <a:r>
              <a:rPr kumimoji="1" lang="en-US" altLang="zh-CN" dirty="0" smtClean="0">
                <a:solidFill>
                  <a:srgbClr val="FF0000"/>
                </a:solidFill>
                <a:latin typeface="黑体" pitchFamily="49" charset="-122"/>
              </a:rPr>
              <a:t>2</a:t>
            </a:r>
            <a:r>
              <a:rPr kumimoji="1" lang="zh-CN" altLang="en-US" dirty="0" smtClean="0">
                <a:latin typeface="黑体" pitchFamily="49" charset="-122"/>
              </a:rPr>
              <a:t>：</a:t>
            </a:r>
            <a:r>
              <a:rPr kumimoji="1" lang="zh-CN" altLang="en-US" dirty="0">
                <a:latin typeface="黑体" pitchFamily="49" charset="-122"/>
              </a:rPr>
              <a:t>模</a:t>
            </a:r>
            <a:r>
              <a:rPr kumimoji="1" lang="en-US" altLang="zh-CN" dirty="0">
                <a:latin typeface="黑体" pitchFamily="49" charset="-122"/>
              </a:rPr>
              <a:t>4</a:t>
            </a:r>
            <a:r>
              <a:rPr kumimoji="1" lang="zh-CN" altLang="en-US" dirty="0">
                <a:latin typeface="黑体" pitchFamily="49" charset="-122"/>
              </a:rPr>
              <a:t>补码（双符号位补码、变形补码）                 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4149725"/>
            <a:ext cx="8001000" cy="1219200"/>
            <a:chOff x="144" y="2064"/>
            <a:chExt cx="5040" cy="768"/>
          </a:xfrm>
        </p:grpSpPr>
        <p:sp>
          <p:nvSpPr>
            <p:cNvPr id="51216" name="Text Box 5"/>
            <p:cNvSpPr txBox="1">
              <a:spLocks noChangeArrowheads="1"/>
            </p:cNvSpPr>
            <p:nvPr/>
          </p:nvSpPr>
          <p:spPr bwMode="auto">
            <a:xfrm>
              <a:off x="144" y="2064"/>
              <a:ext cx="302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sz="2400">
                  <a:ea typeface="宋体" pitchFamily="2" charset="-122"/>
                </a:rPr>
                <a:t>(a)   x=y=0.1100 </a:t>
              </a:r>
            </a:p>
            <a:p>
              <a:pPr algn="l" eaLnBrk="1" hangingPunct="1"/>
              <a:r>
                <a:rPr kumimoji="1" lang="en-US" altLang="zh-CN" sz="2400">
                  <a:ea typeface="宋体" pitchFamily="2" charset="-122"/>
                </a:rPr>
                <a:t>     [x]</a:t>
              </a:r>
              <a:r>
                <a:rPr kumimoji="1" lang="zh-CN" altLang="en-US" sz="24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= [y]</a:t>
              </a:r>
              <a:r>
                <a:rPr kumimoji="1" lang="zh-CN" altLang="en-US" sz="24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=00  1100</a:t>
              </a:r>
            </a:p>
            <a:p>
              <a:pPr algn="l" eaLnBrk="1" hangingPunct="1"/>
              <a:r>
                <a:rPr kumimoji="1" lang="en-US" altLang="zh-CN" sz="2400">
                  <a:ea typeface="宋体" pitchFamily="2" charset="-122"/>
                </a:rPr>
                <a:t>     [x]</a:t>
              </a:r>
              <a:r>
                <a:rPr kumimoji="1" lang="zh-CN" altLang="en-US" sz="24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+ [y]</a:t>
              </a:r>
              <a:r>
                <a:rPr kumimoji="1" lang="zh-CN" altLang="en-US" sz="24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=</a:t>
              </a:r>
              <a:r>
                <a:rPr kumimoji="1" lang="en-US" altLang="zh-CN" sz="2400">
                  <a:solidFill>
                    <a:srgbClr val="FF0000"/>
                  </a:solidFill>
                  <a:ea typeface="宋体" pitchFamily="2" charset="-122"/>
                </a:rPr>
                <a:t>01  </a:t>
              </a:r>
              <a:r>
                <a:rPr kumimoji="1" lang="en-US" altLang="zh-CN" sz="2400">
                  <a:ea typeface="宋体" pitchFamily="2" charset="-122"/>
                </a:rPr>
                <a:t> 1000 (</a:t>
              </a:r>
              <a:r>
                <a:rPr kumimoji="1" lang="zh-CN" altLang="en-US" sz="2400">
                  <a:solidFill>
                    <a:srgbClr val="FF0000"/>
                  </a:solidFill>
                  <a:ea typeface="宋体" pitchFamily="2" charset="-122"/>
                </a:rPr>
                <a:t>正溢</a:t>
              </a:r>
              <a:r>
                <a:rPr kumimoji="1" lang="en-US" altLang="zh-CN" sz="2400">
                  <a:ea typeface="宋体" pitchFamily="2" charset="-122"/>
                </a:rPr>
                <a:t>)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88" y="2130"/>
              <a:ext cx="1296" cy="702"/>
              <a:chOff x="3936" y="2160"/>
              <a:chExt cx="1296" cy="702"/>
            </a:xfrm>
          </p:grpSpPr>
          <p:sp>
            <p:nvSpPr>
              <p:cNvPr id="51218" name="Text Box 7"/>
              <p:cNvSpPr txBox="1">
                <a:spLocks noChangeArrowheads="1"/>
              </p:cNvSpPr>
              <p:nvPr/>
            </p:nvSpPr>
            <p:spPr bwMode="auto">
              <a:xfrm>
                <a:off x="3936" y="2160"/>
                <a:ext cx="1296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    00    1 1 0 0</a:t>
                </a:r>
              </a:p>
              <a:p>
                <a:pPr algn="l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+  00    1 1 0 0</a:t>
                </a:r>
              </a:p>
              <a:p>
                <a:pPr algn="l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  </a:t>
                </a:r>
                <a:r>
                  <a:rPr kumimoji="1"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400">
                    <a:ea typeface="宋体" pitchFamily="2" charset="-122"/>
                  </a:rPr>
                  <a:t> </a:t>
                </a:r>
                <a:r>
                  <a:rPr kumimoji="1" lang="en-US" altLang="zh-CN" sz="2400">
                    <a:solidFill>
                      <a:srgbClr val="FF00FF"/>
                    </a:solidFill>
                    <a:ea typeface="宋体" pitchFamily="2" charset="-122"/>
                  </a:rPr>
                  <a:t>01</a:t>
                </a:r>
                <a:r>
                  <a:rPr kumimoji="1" lang="en-US" altLang="zh-CN" sz="2400">
                    <a:ea typeface="宋体" pitchFamily="2" charset="-122"/>
                  </a:rPr>
                  <a:t>    1 0 0 0</a:t>
                </a:r>
              </a:p>
            </p:txBody>
          </p:sp>
          <p:sp>
            <p:nvSpPr>
              <p:cNvPr id="51219" name="Line 8"/>
              <p:cNvSpPr>
                <a:spLocks noChangeShapeType="1"/>
              </p:cNvSpPr>
              <p:nvPr/>
            </p:nvSpPr>
            <p:spPr bwMode="auto">
              <a:xfrm>
                <a:off x="3936" y="2618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57200" y="5326063"/>
            <a:ext cx="7315200" cy="1271587"/>
            <a:chOff x="192" y="3213"/>
            <a:chExt cx="4608" cy="801"/>
          </a:xfrm>
        </p:grpSpPr>
        <p:sp>
          <p:nvSpPr>
            <p:cNvPr id="51212" name="Text Box 10"/>
            <p:cNvSpPr txBox="1">
              <a:spLocks noChangeArrowheads="1"/>
            </p:cNvSpPr>
            <p:nvPr/>
          </p:nvSpPr>
          <p:spPr bwMode="auto">
            <a:xfrm>
              <a:off x="192" y="3213"/>
              <a:ext cx="307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sz="2400">
                  <a:ea typeface="宋体" pitchFamily="2" charset="-122"/>
                </a:rPr>
                <a:t>(b)   x=y= -0.1100</a:t>
              </a:r>
            </a:p>
            <a:p>
              <a:pPr algn="l" eaLnBrk="1" hangingPunct="1"/>
              <a:r>
                <a:rPr kumimoji="1" lang="en-US" altLang="zh-CN" sz="2400">
                  <a:ea typeface="宋体" pitchFamily="2" charset="-122"/>
                </a:rPr>
                <a:t>    [x]</a:t>
              </a:r>
              <a:r>
                <a:rPr kumimoji="1" lang="zh-CN" altLang="en-US" sz="2400" baseline="-250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= [y]</a:t>
              </a:r>
              <a:r>
                <a:rPr kumimoji="1" lang="zh-CN" altLang="en-US" sz="2400" baseline="-250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=11  0100</a:t>
              </a:r>
            </a:p>
            <a:p>
              <a:pPr algn="l" eaLnBrk="1" hangingPunct="1"/>
              <a:r>
                <a:rPr kumimoji="1" lang="en-US" altLang="zh-CN" sz="2400">
                  <a:ea typeface="宋体" pitchFamily="2" charset="-122"/>
                </a:rPr>
                <a:t>    [x]</a:t>
              </a:r>
              <a:r>
                <a:rPr kumimoji="1" lang="zh-CN" altLang="en-US" sz="2400" baseline="-250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+ [y]</a:t>
              </a:r>
              <a:r>
                <a:rPr kumimoji="1" lang="zh-CN" altLang="en-US" sz="2400" baseline="-25000">
                  <a:ea typeface="宋体" pitchFamily="2" charset="-122"/>
                </a:rPr>
                <a:t>补</a:t>
              </a:r>
              <a:r>
                <a:rPr kumimoji="1" lang="en-US" altLang="zh-CN" sz="2400">
                  <a:ea typeface="宋体" pitchFamily="2" charset="-122"/>
                </a:rPr>
                <a:t>=</a:t>
              </a:r>
              <a:r>
                <a:rPr kumimoji="1" lang="en-US" altLang="zh-CN" sz="2400">
                  <a:solidFill>
                    <a:srgbClr val="6600FF"/>
                  </a:solidFill>
                  <a:ea typeface="宋体" pitchFamily="2" charset="-122"/>
                </a:rPr>
                <a:t>10</a:t>
              </a:r>
              <a:r>
                <a:rPr kumimoji="1" lang="en-US" altLang="zh-CN" sz="2400">
                  <a:ea typeface="宋体" pitchFamily="2" charset="-122"/>
                </a:rPr>
                <a:t>   1000 (</a:t>
              </a:r>
              <a:r>
                <a:rPr kumimoji="1" lang="zh-CN" altLang="en-US" sz="2400">
                  <a:solidFill>
                    <a:srgbClr val="3366FF"/>
                  </a:solidFill>
                  <a:ea typeface="宋体" pitchFamily="2" charset="-122"/>
                </a:rPr>
                <a:t>负溢</a:t>
              </a:r>
              <a:r>
                <a:rPr kumimoji="1" lang="en-US" altLang="zh-CN" sz="2400">
                  <a:ea typeface="宋体" pitchFamily="2" charset="-122"/>
                </a:rPr>
                <a:t>)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504" y="3312"/>
              <a:ext cx="1296" cy="702"/>
              <a:chOff x="3936" y="2160"/>
              <a:chExt cx="1296" cy="702"/>
            </a:xfrm>
          </p:grpSpPr>
          <p:sp>
            <p:nvSpPr>
              <p:cNvPr id="51214" name="Text Box 12"/>
              <p:cNvSpPr txBox="1">
                <a:spLocks noChangeArrowheads="1"/>
              </p:cNvSpPr>
              <p:nvPr/>
            </p:nvSpPr>
            <p:spPr bwMode="auto">
              <a:xfrm>
                <a:off x="3936" y="2160"/>
                <a:ext cx="1296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   11    0 1 0 0</a:t>
                </a:r>
              </a:p>
              <a:p>
                <a:pPr algn="l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ea typeface="宋体" pitchFamily="2" charset="-122"/>
                  </a:rPr>
                  <a:t>+ 11    0 1 0 0</a:t>
                </a:r>
              </a:p>
              <a:p>
                <a:pPr algn="l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hlink"/>
                    </a:solidFill>
                    <a:ea typeface="宋体" pitchFamily="2" charset="-122"/>
                  </a:rPr>
                  <a:t>1 </a:t>
                </a:r>
                <a:r>
                  <a:rPr kumimoji="1" lang="en-US" altLang="zh-CN" sz="2400">
                    <a:solidFill>
                      <a:srgbClr val="6600FF"/>
                    </a:solidFill>
                    <a:ea typeface="宋体" pitchFamily="2" charset="-122"/>
                  </a:rPr>
                  <a:t>10</a:t>
                </a:r>
                <a:r>
                  <a:rPr kumimoji="1" lang="en-US" altLang="zh-CN" sz="2400">
                    <a:ea typeface="宋体" pitchFamily="2" charset="-122"/>
                  </a:rPr>
                  <a:t>    1 0 0 0</a:t>
                </a:r>
              </a:p>
            </p:txBody>
          </p:sp>
          <p:sp>
            <p:nvSpPr>
              <p:cNvPr id="51215" name="Line 13"/>
              <p:cNvSpPr>
                <a:spLocks noChangeShapeType="1"/>
              </p:cNvSpPr>
              <p:nvPr/>
            </p:nvSpPr>
            <p:spPr bwMode="auto">
              <a:xfrm>
                <a:off x="3936" y="2618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5886" name="Text Box 14"/>
          <p:cNvSpPr txBox="1">
            <a:spLocks noChangeArrowheads="1"/>
          </p:cNvSpPr>
          <p:nvPr/>
        </p:nvSpPr>
        <p:spPr bwMode="auto">
          <a:xfrm>
            <a:off x="395288" y="2246313"/>
            <a:ext cx="75612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>
                <a:latin typeface="黑体" pitchFamily="49" charset="-122"/>
              </a:rPr>
              <a:t>例如</a:t>
            </a:r>
            <a:r>
              <a:rPr kumimoji="1" lang="en-US" altLang="zh-CN" sz="2400">
                <a:latin typeface="黑体" pitchFamily="49" charset="-122"/>
              </a:rPr>
              <a:t>:x=0.1011       [x]</a:t>
            </a:r>
            <a:r>
              <a:rPr kumimoji="1" lang="zh-CN" altLang="en-US" sz="2400" baseline="-25000">
                <a:latin typeface="黑体" pitchFamily="49" charset="-122"/>
              </a:rPr>
              <a:t>补</a:t>
            </a:r>
            <a:r>
              <a:rPr kumimoji="1" lang="en-US" altLang="zh-CN" sz="2400">
                <a:latin typeface="黑体" pitchFamily="49" charset="-122"/>
              </a:rPr>
              <a:t>=00  1011 </a:t>
            </a:r>
          </a:p>
          <a:p>
            <a:pPr algn="l" eaLnBrk="1" hangingPunct="1"/>
            <a:r>
              <a:rPr kumimoji="1" lang="en-US" altLang="zh-CN" sz="2400">
                <a:latin typeface="黑体" pitchFamily="49" charset="-122"/>
              </a:rPr>
              <a:t>     x=-0.1011      [x]</a:t>
            </a:r>
            <a:r>
              <a:rPr kumimoji="1" lang="zh-CN" altLang="en-US" sz="2400" baseline="-25000">
                <a:latin typeface="黑体" pitchFamily="49" charset="-122"/>
              </a:rPr>
              <a:t>补</a:t>
            </a:r>
            <a:r>
              <a:rPr kumimoji="1" lang="en-US" altLang="zh-CN" sz="2400">
                <a:latin typeface="黑体" pitchFamily="49" charset="-122"/>
              </a:rPr>
              <a:t>=11  0101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971550" y="1341438"/>
            <a:ext cx="6769100" cy="946150"/>
            <a:chOff x="612" y="845"/>
            <a:chExt cx="4264" cy="596"/>
          </a:xfrm>
        </p:grpSpPr>
        <p:sp>
          <p:nvSpPr>
            <p:cNvPr id="51209" name="Text Box 16"/>
            <p:cNvSpPr txBox="1">
              <a:spLocks noChangeArrowheads="1"/>
            </p:cNvSpPr>
            <p:nvPr/>
          </p:nvSpPr>
          <p:spPr bwMode="auto">
            <a:xfrm>
              <a:off x="612" y="1010"/>
              <a:ext cx="8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latin typeface="黑体" pitchFamily="49" charset="-122"/>
                </a:rPr>
                <a:t>[x]</a:t>
              </a:r>
              <a:r>
                <a:rPr kumimoji="1" lang="zh-CN" altLang="en-US" baseline="-25000">
                  <a:latin typeface="黑体" pitchFamily="49" charset="-122"/>
                </a:rPr>
                <a:t>补</a:t>
              </a:r>
              <a:r>
                <a:rPr kumimoji="1" lang="en-US" altLang="zh-CN">
                  <a:latin typeface="黑体" pitchFamily="49" charset="-122"/>
                </a:rPr>
                <a:t>=</a:t>
              </a:r>
            </a:p>
          </p:txBody>
        </p:sp>
        <p:sp>
          <p:nvSpPr>
            <p:cNvPr id="51210" name="AutoShape 17"/>
            <p:cNvSpPr>
              <a:spLocks/>
            </p:cNvSpPr>
            <p:nvPr/>
          </p:nvSpPr>
          <p:spPr bwMode="auto">
            <a:xfrm>
              <a:off x="1313" y="1005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Text Box 18"/>
            <p:cNvSpPr txBox="1">
              <a:spLocks noChangeArrowheads="1"/>
            </p:cNvSpPr>
            <p:nvPr/>
          </p:nvSpPr>
          <p:spPr bwMode="auto">
            <a:xfrm>
              <a:off x="1383" y="845"/>
              <a:ext cx="349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>
                  <a:latin typeface="黑体" pitchFamily="49" charset="-122"/>
                </a:rPr>
                <a:t>x        0≤x&lt;1</a:t>
              </a:r>
            </a:p>
            <a:p>
              <a:pPr algn="l" eaLnBrk="1" hangingPunct="1"/>
              <a:r>
                <a:rPr kumimoji="1" lang="en-US" altLang="zh-CN">
                  <a:latin typeface="黑体" pitchFamily="49" charset="-122"/>
                </a:rPr>
                <a:t>4+x    -1&lt;x ≤ 0  (mod 4)</a:t>
              </a:r>
              <a:endParaRPr lang="en-US" altLang="zh-CN">
                <a:latin typeface="黑体" pitchFamily="49" charset="-122"/>
              </a:endParaRPr>
            </a:p>
          </p:txBody>
        </p:sp>
      </p:grpSp>
      <p:sp>
        <p:nvSpPr>
          <p:cNvPr id="51208" name="Rectangle 19"/>
          <p:cNvSpPr>
            <a:spLocks noChangeArrowheads="1"/>
          </p:cNvSpPr>
          <p:nvPr/>
        </p:nvSpPr>
        <p:spPr bwMode="auto">
          <a:xfrm>
            <a:off x="323850" y="44450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762000"/>
            <a:r>
              <a:rPr lang="zh-CN" altLang="en-US" sz="4000" dirty="0" smtClean="0">
                <a:latin typeface="Times New Roman" pitchFamily="18" charset="0"/>
              </a:rPr>
              <a:t>(2) 两位符号位判溢出</a:t>
            </a:r>
            <a:r>
              <a:rPr kumimoji="1" lang="zh-CN" altLang="en-US" sz="4400" dirty="0" smtClean="0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zh-CN" altLang="en-US" sz="4400" dirty="0">
                <a:latin typeface="隶书" pitchFamily="49" charset="-122"/>
                <a:ea typeface="隶书" pitchFamily="49" charset="-122"/>
              </a:rPr>
              <a:t>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4" grpId="0" autoUpdateAnimBg="0"/>
      <p:bldP spid="97588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593725" y="425450"/>
            <a:ext cx="522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补码加减法的硬件配置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752600"/>
            <a:ext cx="7010400" cy="3352800"/>
            <a:chOff x="672" y="1104"/>
            <a:chExt cx="4416" cy="2112"/>
          </a:xfrm>
        </p:grpSpPr>
        <p:sp>
          <p:nvSpPr>
            <p:cNvPr id="730116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730117" name="Rectangle 5"/>
            <p:cNvSpPr>
              <a:spLocks noChangeArrowheads="1"/>
            </p:cNvSpPr>
            <p:nvPr/>
          </p:nvSpPr>
          <p:spPr bwMode="auto">
            <a:xfrm>
              <a:off x="1680" y="1296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0118" name="Rectangle 6"/>
            <p:cNvSpPr>
              <a:spLocks noChangeArrowheads="1"/>
            </p:cNvSpPr>
            <p:nvPr/>
          </p:nvSpPr>
          <p:spPr bwMode="auto">
            <a:xfrm>
              <a:off x="3744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30119" name="Rectangle 7"/>
            <p:cNvSpPr>
              <a:spLocks noChangeArrowheads="1"/>
            </p:cNvSpPr>
            <p:nvPr/>
          </p:nvSpPr>
          <p:spPr bwMode="auto">
            <a:xfrm>
              <a:off x="4368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30120" name="Rectangle 8"/>
            <p:cNvSpPr>
              <a:spLocks noChangeArrowheads="1"/>
            </p:cNvSpPr>
            <p:nvPr/>
          </p:nvSpPr>
          <p:spPr bwMode="auto">
            <a:xfrm>
              <a:off x="1680" y="1992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加法器（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+1）</a:t>
              </a:r>
            </a:p>
          </p:txBody>
        </p:sp>
        <p:sp>
          <p:nvSpPr>
            <p:cNvPr id="730121" name="Rectangle 9"/>
            <p:cNvSpPr>
              <a:spLocks noChangeArrowheads="1"/>
            </p:cNvSpPr>
            <p:nvPr/>
          </p:nvSpPr>
          <p:spPr bwMode="auto">
            <a:xfrm>
              <a:off x="672" y="1968"/>
              <a:ext cx="62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溢出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判断</a:t>
              </a:r>
            </a:p>
          </p:txBody>
        </p:sp>
        <p:sp>
          <p:nvSpPr>
            <p:cNvPr id="730122" name="Rectangle 10"/>
            <p:cNvSpPr>
              <a:spLocks noChangeArrowheads="1"/>
            </p:cNvSpPr>
            <p:nvPr/>
          </p:nvSpPr>
          <p:spPr bwMode="auto">
            <a:xfrm>
              <a:off x="3744" y="1968"/>
              <a:ext cx="110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求补控制 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逻  辑</a:t>
              </a:r>
            </a:p>
          </p:txBody>
        </p:sp>
        <p:sp>
          <p:nvSpPr>
            <p:cNvPr id="730123" name="Rectangle 11"/>
            <p:cNvSpPr>
              <a:spLocks noChangeArrowheads="1"/>
            </p:cNvSpPr>
            <p:nvPr/>
          </p:nvSpPr>
          <p:spPr bwMode="auto">
            <a:xfrm>
              <a:off x="1680" y="2688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400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0124" name="Line 12"/>
            <p:cNvSpPr>
              <a:spLocks noChangeShapeType="1"/>
            </p:cNvSpPr>
            <p:nvPr/>
          </p:nvSpPr>
          <p:spPr bwMode="auto">
            <a:xfrm flipV="1">
              <a:off x="912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25" name="AutoShape 13"/>
            <p:cNvSpPr>
              <a:spLocks noChangeArrowheads="1"/>
            </p:cNvSpPr>
            <p:nvPr/>
          </p:nvSpPr>
          <p:spPr bwMode="auto">
            <a:xfrm>
              <a:off x="2016" y="164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126" name="AutoShape 14"/>
            <p:cNvSpPr>
              <a:spLocks noChangeArrowheads="1"/>
            </p:cNvSpPr>
            <p:nvPr/>
          </p:nvSpPr>
          <p:spPr bwMode="auto">
            <a:xfrm rot="10800000">
              <a:off x="2784" y="163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127" name="AutoShape 15"/>
            <p:cNvSpPr>
              <a:spLocks noChangeArrowheads="1"/>
            </p:cNvSpPr>
            <p:nvPr/>
          </p:nvSpPr>
          <p:spPr bwMode="auto">
            <a:xfrm>
              <a:off x="2400" y="234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128" name="Line 16"/>
            <p:cNvSpPr>
              <a:spLocks noChangeShapeType="1"/>
            </p:cNvSpPr>
            <p:nvPr/>
          </p:nvSpPr>
          <p:spPr bwMode="auto">
            <a:xfrm flipH="1">
              <a:off x="3264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29" name="Freeform 17"/>
            <p:cNvSpPr>
              <a:spLocks/>
            </p:cNvSpPr>
            <p:nvPr/>
          </p:nvSpPr>
          <p:spPr bwMode="auto">
            <a:xfrm>
              <a:off x="2877" y="2160"/>
              <a:ext cx="627" cy="1056"/>
            </a:xfrm>
            <a:custGeom>
              <a:avLst/>
              <a:gdLst/>
              <a:ahLst/>
              <a:cxnLst>
                <a:cxn ang="0">
                  <a:pos x="627" y="0"/>
                </a:cxn>
                <a:cxn ang="0">
                  <a:pos x="627" y="1056"/>
                </a:cxn>
                <a:cxn ang="0">
                  <a:pos x="3" y="1056"/>
                </a:cxn>
                <a:cxn ang="0">
                  <a:pos x="0" y="873"/>
                </a:cxn>
              </a:cxnLst>
              <a:rect l="0" t="0" r="r" b="b"/>
              <a:pathLst>
                <a:path w="627" h="1056">
                  <a:moveTo>
                    <a:pt x="627" y="0"/>
                  </a:moveTo>
                  <a:lnTo>
                    <a:pt x="627" y="1056"/>
                  </a:lnTo>
                  <a:lnTo>
                    <a:pt x="3" y="1056"/>
                  </a:lnTo>
                  <a:lnTo>
                    <a:pt x="0" y="87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30" name="Freeform 18"/>
            <p:cNvSpPr>
              <a:spLocks/>
            </p:cNvSpPr>
            <p:nvPr/>
          </p:nvSpPr>
          <p:spPr bwMode="auto">
            <a:xfrm>
              <a:off x="4560" y="1104"/>
              <a:ext cx="528" cy="12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528" y="0"/>
                </a:cxn>
                <a:cxn ang="0">
                  <a:pos x="528" y="1200"/>
                </a:cxn>
                <a:cxn ang="0">
                  <a:pos x="288" y="1200"/>
                </a:cxn>
              </a:cxnLst>
              <a:rect l="0" t="0" r="r" b="b"/>
              <a:pathLst>
                <a:path w="528" h="1200">
                  <a:moveTo>
                    <a:pt x="0" y="192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200"/>
                  </a:lnTo>
                  <a:lnTo>
                    <a:pt x="288" y="120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31" name="Line 19"/>
            <p:cNvSpPr>
              <a:spLocks noChangeShapeType="1"/>
            </p:cNvSpPr>
            <p:nvPr/>
          </p:nvSpPr>
          <p:spPr bwMode="auto">
            <a:xfrm flipH="1">
              <a:off x="1296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79525" y="5451475"/>
            <a:ext cx="4056063" cy="990600"/>
            <a:chOff x="806" y="3434"/>
            <a:chExt cx="2555" cy="624"/>
          </a:xfrm>
        </p:grpSpPr>
        <p:sp>
          <p:nvSpPr>
            <p:cNvPr id="730133" name="Text Box 21"/>
            <p:cNvSpPr txBox="1">
              <a:spLocks noChangeArrowheads="1"/>
            </p:cNvSpPr>
            <p:nvPr/>
          </p:nvSpPr>
          <p:spPr bwMode="auto">
            <a:xfrm>
              <a:off x="806" y="3434"/>
              <a:ext cx="1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A、X </a:t>
              </a:r>
              <a:r>
                <a:rPr lang="zh-CN" altLang="en-US" sz="2400">
                  <a:latin typeface="Times New Roman" pitchFamily="18" charset="0"/>
                </a:rPr>
                <a:t>均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730134" name="Text Box 22"/>
            <p:cNvSpPr txBox="1">
              <a:spLocks noChangeArrowheads="1"/>
            </p:cNvSpPr>
            <p:nvPr/>
          </p:nvSpPr>
          <p:spPr bwMode="auto">
            <a:xfrm>
              <a:off x="806" y="3770"/>
              <a:ext cx="25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用减法标记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S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控制求补逻辑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730135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0136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413E-7A92-4114-AD3B-69AC7240DC89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Text Box 2"/>
          <p:cNvSpPr txBox="1">
            <a:spLocks noChangeArrowheads="1"/>
          </p:cNvSpPr>
          <p:nvPr/>
        </p:nvSpPr>
        <p:spPr bwMode="auto">
          <a:xfrm>
            <a:off x="746125" y="320675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三、乘法运算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1279525" y="1066800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分析笔算乘法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1812925" y="1752600"/>
            <a:ext cx="573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0.1101    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0.1011</a:t>
            </a:r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1812925" y="23622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0.10001111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1393825" y="28860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1393825" y="33480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0 . 1 0 1 1</a:t>
            </a:r>
          </a:p>
        </p:txBody>
      </p:sp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1838325" y="38084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1581150" y="4270375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1276350" y="4732338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0 0 0 0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1047750" y="51927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327025" y="565308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0 . 1 0 0 0 1 1 1 1</a:t>
            </a:r>
          </a:p>
        </p:txBody>
      </p:sp>
      <p:sp>
        <p:nvSpPr>
          <p:cNvPr id="731149" name="Line 13"/>
          <p:cNvSpPr>
            <a:spLocks noChangeShapeType="1"/>
          </p:cNvSpPr>
          <p:nvPr/>
        </p:nvSpPr>
        <p:spPr bwMode="auto">
          <a:xfrm>
            <a:off x="990600" y="3886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0" name="Line 14"/>
          <p:cNvSpPr>
            <a:spLocks noChangeShapeType="1"/>
          </p:cNvSpPr>
          <p:nvPr/>
        </p:nvSpPr>
        <p:spPr bwMode="auto">
          <a:xfrm>
            <a:off x="381000" y="5715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1" name="Text Box 15"/>
          <p:cNvSpPr txBox="1">
            <a:spLocks noChangeArrowheads="1"/>
          </p:cNvSpPr>
          <p:nvPr/>
        </p:nvSpPr>
        <p:spPr bwMode="auto">
          <a:xfrm>
            <a:off x="3883025" y="32448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符号位单独处理</a:t>
            </a:r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3883025" y="39354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乘数的某一位决定是否加被乘数</a:t>
            </a:r>
          </a:p>
        </p:txBody>
      </p:sp>
      <p:sp>
        <p:nvSpPr>
          <p:cNvPr id="731153" name="Text Box 17"/>
          <p:cNvSpPr txBox="1">
            <a:spLocks noChangeArrowheads="1"/>
          </p:cNvSpPr>
          <p:nvPr/>
        </p:nvSpPr>
        <p:spPr bwMode="auto">
          <a:xfrm>
            <a:off x="3883025" y="4603750"/>
            <a:ext cx="2951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4个位积一起相加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31154" name="Text Box 18"/>
          <p:cNvSpPr txBox="1">
            <a:spLocks noChangeArrowheads="1"/>
          </p:cNvSpPr>
          <p:nvPr/>
        </p:nvSpPr>
        <p:spPr bwMode="auto">
          <a:xfrm>
            <a:off x="3883025" y="5272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乘积的位数扩大一倍</a:t>
            </a:r>
          </a:p>
        </p:txBody>
      </p:sp>
      <p:sp>
        <p:nvSpPr>
          <p:cNvPr id="731155" name="Text Box 19"/>
          <p:cNvSpPr txBox="1">
            <a:spLocks noChangeArrowheads="1"/>
          </p:cNvSpPr>
          <p:nvPr/>
        </p:nvSpPr>
        <p:spPr bwMode="auto">
          <a:xfrm>
            <a:off x="1033463" y="336708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5135563" y="2362200"/>
            <a:ext cx="339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乘积的符号心算求得</a:t>
            </a:r>
          </a:p>
        </p:txBody>
      </p:sp>
      <p:sp>
        <p:nvSpPr>
          <p:cNvPr id="731157" name="Text Box 21"/>
          <p:cNvSpPr txBox="1">
            <a:spLocks noChangeArrowheads="1"/>
          </p:cNvSpPr>
          <p:nvPr/>
        </p:nvSpPr>
        <p:spPr bwMode="auto">
          <a:xfrm>
            <a:off x="3413125" y="3267075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8" name="Text Box 22"/>
          <p:cNvSpPr txBox="1">
            <a:spLocks noChangeArrowheads="1"/>
          </p:cNvSpPr>
          <p:nvPr/>
        </p:nvSpPr>
        <p:spPr bwMode="auto">
          <a:xfrm>
            <a:off x="3413125" y="3935413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9" name="Text Box 23"/>
          <p:cNvSpPr txBox="1">
            <a:spLocks noChangeArrowheads="1"/>
          </p:cNvSpPr>
          <p:nvPr/>
        </p:nvSpPr>
        <p:spPr bwMode="auto">
          <a:xfrm>
            <a:off x="3413125" y="52720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60" name="Text Box 24"/>
          <p:cNvSpPr txBox="1">
            <a:spLocks noChangeArrowheads="1"/>
          </p:cNvSpPr>
          <p:nvPr/>
        </p:nvSpPr>
        <p:spPr bwMode="auto">
          <a:xfrm>
            <a:off x="3413125" y="46037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31161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1162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4354-B757-4135-9011-BBC957B1800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autoUpdateAnimBg="0"/>
      <p:bldP spid="731140" grpId="0" autoUpdateAnimBg="0"/>
      <p:bldP spid="731141" grpId="0" autoUpdateAnimBg="0"/>
      <p:bldP spid="731142" grpId="0" autoUpdateAnimBg="0"/>
      <p:bldP spid="731143" grpId="0" autoUpdateAnimBg="0"/>
      <p:bldP spid="731144" grpId="0" autoUpdateAnimBg="0"/>
      <p:bldP spid="731145" grpId="0" autoUpdateAnimBg="0"/>
      <p:bldP spid="731146" grpId="0" autoUpdateAnimBg="0"/>
      <p:bldP spid="731147" grpId="0" autoUpdateAnimBg="0"/>
      <p:bldP spid="731148" grpId="0" autoUpdateAnimBg="0"/>
      <p:bldP spid="731149" grpId="0" animBg="1"/>
      <p:bldP spid="731150" grpId="0" animBg="1"/>
      <p:bldP spid="731151" grpId="0" autoUpdateAnimBg="0"/>
      <p:bldP spid="731152" grpId="0" autoUpdateAnimBg="0"/>
      <p:bldP spid="731153" grpId="0" autoUpdateAnimBg="0"/>
      <p:bldP spid="731154" grpId="0" autoUpdateAnimBg="0"/>
      <p:bldP spid="731155" grpId="0" autoUpdateAnimBg="0"/>
      <p:bldP spid="731156" grpId="0" autoUpdateAnimBg="0"/>
      <p:bldP spid="731157" grpId="0" autoUpdateAnimBg="0"/>
      <p:bldP spid="731158" grpId="0" autoUpdateAnimBg="0"/>
      <p:bldP spid="731159" grpId="0" autoUpdateAnimBg="0"/>
      <p:bldP spid="73116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593725" y="27305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笔算乘法改进</a:t>
            </a: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1751013" y="914400"/>
            <a:ext cx="277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0.1011</a:t>
            </a: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2570163" y="1524000"/>
            <a:ext cx="5321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+0.0001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2586038" y="2133600"/>
            <a:ext cx="511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0.001</a:t>
            </a:r>
            <a:r>
              <a:rPr lang="en-US" altLang="zh-CN" sz="2800">
                <a:latin typeface="Times New Roman" pitchFamily="18" charset="0"/>
              </a:rPr>
              <a:t>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2586038" y="2743200"/>
            <a:ext cx="553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0.01</a:t>
            </a:r>
            <a:r>
              <a:rPr lang="en-US" altLang="zh-CN" sz="2800">
                <a:latin typeface="Times New Roman" pitchFamily="18" charset="0"/>
              </a:rPr>
              <a:t>[0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 1(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)]</a:t>
            </a: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2586038" y="3352800"/>
            <a:ext cx="536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0.1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+0.1(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+ 0.1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)]}</a:t>
            </a:r>
          </a:p>
        </p:txBody>
      </p:sp>
      <p:sp>
        <p:nvSpPr>
          <p:cNvPr id="732168" name="Text Box 8"/>
          <p:cNvSpPr txBox="1">
            <a:spLocks noChangeArrowheads="1"/>
          </p:cNvSpPr>
          <p:nvPr/>
        </p:nvSpPr>
        <p:spPr bwMode="auto">
          <a:xfrm>
            <a:off x="2586038" y="3962400"/>
            <a:ext cx="572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0))]}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34238" y="4557713"/>
            <a:ext cx="533400" cy="438150"/>
            <a:chOff x="4750" y="2871"/>
            <a:chExt cx="336" cy="276"/>
          </a:xfrm>
        </p:grpSpPr>
        <p:sp>
          <p:nvSpPr>
            <p:cNvPr id="732170" name="AutoShape 10"/>
            <p:cNvSpPr>
              <a:spLocks/>
            </p:cNvSpPr>
            <p:nvPr/>
          </p:nvSpPr>
          <p:spPr bwMode="auto">
            <a:xfrm rot="16200000">
              <a:off x="4894" y="2727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71" name="Text Box 11"/>
            <p:cNvSpPr txBox="1">
              <a:spLocks noChangeArrowheads="1"/>
            </p:cNvSpPr>
            <p:nvPr/>
          </p:nvSpPr>
          <p:spPr bwMode="auto">
            <a:xfrm>
              <a:off x="4798" y="289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①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04013" y="4979988"/>
            <a:ext cx="1143000" cy="431800"/>
            <a:chOff x="4416" y="3127"/>
            <a:chExt cx="720" cy="272"/>
          </a:xfrm>
        </p:grpSpPr>
        <p:sp>
          <p:nvSpPr>
            <p:cNvPr id="732173" name="AutoShape 13"/>
            <p:cNvSpPr>
              <a:spLocks/>
            </p:cNvSpPr>
            <p:nvPr/>
          </p:nvSpPr>
          <p:spPr bwMode="auto">
            <a:xfrm rot="16200000">
              <a:off x="4752" y="279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74" name="Text Box 14"/>
            <p:cNvSpPr txBox="1">
              <a:spLocks noChangeArrowheads="1"/>
            </p:cNvSpPr>
            <p:nvPr/>
          </p:nvSpPr>
          <p:spPr bwMode="auto">
            <a:xfrm>
              <a:off x="4654" y="314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②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19438" y="6096000"/>
            <a:ext cx="5105400" cy="533400"/>
            <a:chOff x="2158" y="3840"/>
            <a:chExt cx="3216" cy="336"/>
          </a:xfrm>
        </p:grpSpPr>
        <p:sp>
          <p:nvSpPr>
            <p:cNvPr id="732176" name="AutoShape 16"/>
            <p:cNvSpPr>
              <a:spLocks/>
            </p:cNvSpPr>
            <p:nvPr/>
          </p:nvSpPr>
          <p:spPr bwMode="auto">
            <a:xfrm rot="16200000">
              <a:off x="3718" y="2280"/>
              <a:ext cx="96" cy="3216"/>
            </a:xfrm>
            <a:prstGeom prst="leftBrace">
              <a:avLst>
                <a:gd name="adj1" fmla="val 2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77" name="Text Box 17"/>
            <p:cNvSpPr txBox="1">
              <a:spLocks noChangeArrowheads="1"/>
            </p:cNvSpPr>
            <p:nvPr/>
          </p:nvSpPr>
          <p:spPr bwMode="auto">
            <a:xfrm>
              <a:off x="3646" y="39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⑧</a:t>
              </a:r>
            </a:p>
          </p:txBody>
        </p:sp>
      </p:grp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989013" y="4495800"/>
            <a:ext cx="289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第一步   被乘数</a:t>
            </a:r>
            <a:r>
              <a:rPr lang="en-US" altLang="zh-CN" sz="2000" i="1">
                <a:latin typeface="Times New Roman" pitchFamily="18" charset="0"/>
              </a:rPr>
              <a:t>A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en-US" altLang="zh-CN" sz="2000">
                <a:latin typeface="Times New Roman" pitchFamily="18" charset="0"/>
              </a:rPr>
              <a:t> 0</a:t>
            </a:r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989013" y="4989513"/>
            <a:ext cx="415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第二步   右移 一 位，得新的部分积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32183" name="Text Box 23"/>
          <p:cNvSpPr txBox="1">
            <a:spLocks noChangeArrowheads="1"/>
          </p:cNvSpPr>
          <p:nvPr/>
        </p:nvSpPr>
        <p:spPr bwMode="auto">
          <a:xfrm>
            <a:off x="989013" y="6232525"/>
            <a:ext cx="4014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第八步   右移 一 位，得结果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42013" y="5394325"/>
            <a:ext cx="2057400" cy="498475"/>
            <a:chOff x="3936" y="3383"/>
            <a:chExt cx="1296" cy="314"/>
          </a:xfrm>
        </p:grpSpPr>
        <p:sp>
          <p:nvSpPr>
            <p:cNvPr id="732186" name="AutoShape 26"/>
            <p:cNvSpPr>
              <a:spLocks/>
            </p:cNvSpPr>
            <p:nvPr/>
          </p:nvSpPr>
          <p:spPr bwMode="auto">
            <a:xfrm rot="16200000">
              <a:off x="4536" y="2783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87" name="Text Box 27"/>
            <p:cNvSpPr txBox="1">
              <a:spLocks noChangeArrowheads="1"/>
            </p:cNvSpPr>
            <p:nvPr/>
          </p:nvSpPr>
          <p:spPr bwMode="auto">
            <a:xfrm>
              <a:off x="4464" y="344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③</a:t>
              </a:r>
            </a:p>
          </p:txBody>
        </p:sp>
      </p:grpSp>
      <p:sp>
        <p:nvSpPr>
          <p:cNvPr id="732188" name="Text Box 28"/>
          <p:cNvSpPr txBox="1">
            <a:spLocks noChangeArrowheads="1"/>
          </p:cNvSpPr>
          <p:nvPr/>
        </p:nvSpPr>
        <p:spPr bwMode="auto">
          <a:xfrm>
            <a:off x="989013" y="5422900"/>
            <a:ext cx="381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第三步   部分积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被乘数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295400" y="5592763"/>
            <a:ext cx="2862263" cy="625475"/>
            <a:chOff x="1817" y="3523"/>
            <a:chExt cx="1803" cy="394"/>
          </a:xfrm>
        </p:grpSpPr>
        <p:sp>
          <p:nvSpPr>
            <p:cNvPr id="732190" name="Text Box 30"/>
            <p:cNvSpPr txBox="1">
              <a:spLocks noChangeArrowheads="1"/>
            </p:cNvSpPr>
            <p:nvPr/>
          </p:nvSpPr>
          <p:spPr bwMode="auto">
            <a:xfrm>
              <a:off x="3504" y="3523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91" name="Text Box 31"/>
            <p:cNvSpPr txBox="1">
              <a:spLocks noChangeArrowheads="1"/>
            </p:cNvSpPr>
            <p:nvPr/>
          </p:nvSpPr>
          <p:spPr bwMode="auto">
            <a:xfrm>
              <a:off x="1817" y="366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914400" y="3479800"/>
            <a:ext cx="2436813" cy="1092200"/>
            <a:chOff x="576" y="2192"/>
            <a:chExt cx="1535" cy="688"/>
          </a:xfrm>
        </p:grpSpPr>
        <p:sp>
          <p:nvSpPr>
            <p:cNvPr id="732193" name="AutoShape 33"/>
            <p:cNvSpPr>
              <a:spLocks noChangeArrowheads="1"/>
            </p:cNvSpPr>
            <p:nvPr/>
          </p:nvSpPr>
          <p:spPr bwMode="auto">
            <a:xfrm>
              <a:off x="576" y="2192"/>
              <a:ext cx="954" cy="308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右移一位</a:t>
              </a:r>
            </a:p>
          </p:txBody>
        </p:sp>
        <p:sp>
          <p:nvSpPr>
            <p:cNvPr id="732194" name="AutoShape 34"/>
            <p:cNvSpPr>
              <a:spLocks noChangeArrowheads="1"/>
            </p:cNvSpPr>
            <p:nvPr/>
          </p:nvSpPr>
          <p:spPr bwMode="auto">
            <a:xfrm>
              <a:off x="1823" y="2448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732195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2196" name="AutoShape 3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B9FC-954D-426D-9202-B7AEB273930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autoUpdateAnimBg="0"/>
      <p:bldP spid="732164" grpId="0" autoUpdateAnimBg="0"/>
      <p:bldP spid="732165" grpId="0" autoUpdateAnimBg="0"/>
      <p:bldP spid="732166" grpId="0" autoUpdateAnimBg="0"/>
      <p:bldP spid="732167" grpId="0" autoUpdateAnimBg="0"/>
      <p:bldP spid="732168" grpId="0" autoUpdateAnimBg="0"/>
      <p:bldP spid="732178" grpId="0" autoUpdateAnimBg="0"/>
      <p:bldP spid="732180" grpId="0"/>
      <p:bldP spid="732183" grpId="0"/>
      <p:bldP spid="73218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706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改进后的笔算乘法过程（竖式）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1000125" y="15240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1000125" y="19177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1000125" y="230981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1000125" y="309562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1000125" y="42751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1000125" y="54530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5654675" y="1617663"/>
            <a:ext cx="2298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初态，部分积 = 0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5654675" y="2011363"/>
            <a:ext cx="262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195" name="Line 11"/>
          <p:cNvSpPr>
            <a:spLocks noChangeShapeType="1"/>
          </p:cNvSpPr>
          <p:nvPr/>
        </p:nvSpPr>
        <p:spPr bwMode="auto">
          <a:xfrm>
            <a:off x="777875" y="2389188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6" name="Line 12"/>
          <p:cNvSpPr>
            <a:spLocks noChangeShapeType="1"/>
          </p:cNvSpPr>
          <p:nvPr/>
        </p:nvSpPr>
        <p:spPr bwMode="auto">
          <a:xfrm>
            <a:off x="777875" y="3581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7" name="Line 13"/>
          <p:cNvSpPr>
            <a:spLocks noChangeShapeType="1"/>
          </p:cNvSpPr>
          <p:nvPr/>
        </p:nvSpPr>
        <p:spPr bwMode="auto">
          <a:xfrm>
            <a:off x="777875" y="4724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8" name="Line 14"/>
          <p:cNvSpPr>
            <a:spLocks noChangeShapeType="1"/>
          </p:cNvSpPr>
          <p:nvPr/>
        </p:nvSpPr>
        <p:spPr bwMode="auto">
          <a:xfrm>
            <a:off x="777875" y="59436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5654675" y="3119438"/>
            <a:ext cx="262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5654675" y="4298950"/>
            <a:ext cx="2000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0，加 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00125" y="3489325"/>
            <a:ext cx="2730500" cy="519113"/>
            <a:chOff x="764" y="2198"/>
            <a:chExt cx="1720" cy="327"/>
          </a:xfrm>
        </p:grpSpPr>
        <p:sp>
          <p:nvSpPr>
            <p:cNvPr id="733202" name="Text Box 18"/>
            <p:cNvSpPr txBox="1">
              <a:spLocks noChangeArrowheads="1"/>
            </p:cNvSpPr>
            <p:nvPr/>
          </p:nvSpPr>
          <p:spPr bwMode="auto">
            <a:xfrm>
              <a:off x="764" y="219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1 . 0 0 1 1</a:t>
              </a:r>
            </a:p>
          </p:txBody>
        </p:sp>
        <p:sp>
          <p:nvSpPr>
            <p:cNvPr id="733203" name="Text Box 19"/>
            <p:cNvSpPr txBox="1">
              <a:spLocks noChangeArrowheads="1"/>
            </p:cNvSpPr>
            <p:nvPr/>
          </p:nvSpPr>
          <p:spPr bwMode="auto">
            <a:xfrm>
              <a:off x="2256" y="219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4667250"/>
            <a:ext cx="2997200" cy="519113"/>
            <a:chOff x="764" y="2940"/>
            <a:chExt cx="1888" cy="327"/>
          </a:xfrm>
        </p:grpSpPr>
        <p:sp>
          <p:nvSpPr>
            <p:cNvPr id="733205" name="Text Box 21"/>
            <p:cNvSpPr txBox="1">
              <a:spLocks noChangeArrowheads="1"/>
            </p:cNvSpPr>
            <p:nvPr/>
          </p:nvSpPr>
          <p:spPr bwMode="auto">
            <a:xfrm>
              <a:off x="764" y="2940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sp>
          <p:nvSpPr>
            <p:cNvPr id="733206" name="Text Box 22"/>
            <p:cNvSpPr txBox="1">
              <a:spLocks noChangeArrowheads="1"/>
            </p:cNvSpPr>
            <p:nvPr/>
          </p:nvSpPr>
          <p:spPr bwMode="auto">
            <a:xfrm>
              <a:off x="2256" y="2940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000125" y="5870575"/>
            <a:ext cx="3263900" cy="519113"/>
            <a:chOff x="764" y="3698"/>
            <a:chExt cx="2056" cy="327"/>
          </a:xfrm>
        </p:grpSpPr>
        <p:sp>
          <p:nvSpPr>
            <p:cNvPr id="733208" name="Text Box 24"/>
            <p:cNvSpPr txBox="1">
              <a:spLocks noChangeArrowheads="1"/>
            </p:cNvSpPr>
            <p:nvPr/>
          </p:nvSpPr>
          <p:spPr bwMode="auto">
            <a:xfrm>
              <a:off x="764" y="369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1 . 0 0 0 1</a:t>
              </a:r>
            </a:p>
          </p:txBody>
        </p:sp>
        <p:sp>
          <p:nvSpPr>
            <p:cNvPr id="733209" name="Text Box 25"/>
            <p:cNvSpPr txBox="1">
              <a:spLocks noChangeArrowheads="1"/>
            </p:cNvSpPr>
            <p:nvPr/>
          </p:nvSpPr>
          <p:spPr bwMode="auto">
            <a:xfrm>
              <a:off x="2256" y="369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</a:t>
              </a:r>
            </a:p>
          </p:txBody>
        </p:sp>
      </p:grpSp>
      <p:sp>
        <p:nvSpPr>
          <p:cNvPr id="733210" name="Text Box 26"/>
          <p:cNvSpPr txBox="1">
            <a:spLocks noChangeArrowheads="1"/>
          </p:cNvSpPr>
          <p:nvPr/>
        </p:nvSpPr>
        <p:spPr bwMode="auto">
          <a:xfrm>
            <a:off x="5654675" y="5538788"/>
            <a:ext cx="26987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 被乘数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00125" y="6262688"/>
            <a:ext cx="6426200" cy="519112"/>
            <a:chOff x="630" y="3945"/>
            <a:chExt cx="4048" cy="327"/>
          </a:xfrm>
        </p:grpSpPr>
        <p:sp>
          <p:nvSpPr>
            <p:cNvPr id="733212" name="Text Box 28"/>
            <p:cNvSpPr txBox="1">
              <a:spLocks noChangeArrowheads="1"/>
            </p:cNvSpPr>
            <p:nvPr/>
          </p:nvSpPr>
          <p:spPr bwMode="auto">
            <a:xfrm>
              <a:off x="630" y="394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0 . 1 0 0 0</a:t>
              </a:r>
            </a:p>
          </p:txBody>
        </p:sp>
        <p:sp>
          <p:nvSpPr>
            <p:cNvPr id="733213" name="Text Box 29"/>
            <p:cNvSpPr txBox="1">
              <a:spLocks noChangeArrowheads="1"/>
            </p:cNvSpPr>
            <p:nvPr/>
          </p:nvSpPr>
          <p:spPr bwMode="auto">
            <a:xfrm>
              <a:off x="2122" y="3945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1 1 1 1</a:t>
              </a: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622" y="3945"/>
              <a:ext cx="1056" cy="269"/>
              <a:chOff x="3622" y="3945"/>
              <a:chExt cx="1056" cy="269"/>
            </a:xfrm>
          </p:grpSpPr>
          <p:sp>
            <p:nvSpPr>
              <p:cNvPr id="733215" name="Text Box 31"/>
              <p:cNvSpPr txBox="1">
                <a:spLocks noChangeArrowheads="1"/>
              </p:cNvSpPr>
              <p:nvPr/>
            </p:nvSpPr>
            <p:spPr bwMode="auto">
              <a:xfrm>
                <a:off x="3766" y="3945"/>
                <a:ext cx="91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，得结果</a:t>
                </a:r>
              </a:p>
            </p:txBody>
          </p:sp>
          <p:sp>
            <p:nvSpPr>
              <p:cNvPr id="733216" name="Line 32"/>
              <p:cNvSpPr>
                <a:spLocks noChangeShapeType="1"/>
              </p:cNvSpPr>
              <p:nvPr/>
            </p:nvSpPr>
            <p:spPr bwMode="auto">
              <a:xfrm>
                <a:off x="3622" y="40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368675" y="1524000"/>
            <a:ext cx="1225550" cy="738188"/>
            <a:chOff x="2256" y="960"/>
            <a:chExt cx="772" cy="465"/>
          </a:xfrm>
        </p:grpSpPr>
        <p:sp>
          <p:nvSpPr>
            <p:cNvPr id="733218" name="Text Box 34"/>
            <p:cNvSpPr txBox="1">
              <a:spLocks noChangeArrowheads="1"/>
            </p:cNvSpPr>
            <p:nvPr/>
          </p:nvSpPr>
          <p:spPr bwMode="auto">
            <a:xfrm>
              <a:off x="2256" y="960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1 0 1 1</a:t>
              </a:r>
            </a:p>
          </p:txBody>
        </p:sp>
        <p:sp>
          <p:nvSpPr>
            <p:cNvPr id="733219" name="Text Box 35"/>
            <p:cNvSpPr txBox="1">
              <a:spLocks noChangeArrowheads="1"/>
            </p:cNvSpPr>
            <p:nvPr/>
          </p:nvSpPr>
          <p:spPr bwMode="auto">
            <a:xfrm>
              <a:off x="2784" y="1098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000125" y="2703513"/>
            <a:ext cx="7550150" cy="725487"/>
            <a:chOff x="630" y="1703"/>
            <a:chExt cx="4756" cy="457"/>
          </a:xfrm>
        </p:grpSpPr>
        <p:sp>
          <p:nvSpPr>
            <p:cNvPr id="733221" name="Text Box 37"/>
            <p:cNvSpPr txBox="1">
              <a:spLocks noChangeArrowheads="1"/>
            </p:cNvSpPr>
            <p:nvPr/>
          </p:nvSpPr>
          <p:spPr bwMode="auto">
            <a:xfrm>
              <a:off x="630" y="1703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0 . 0 1 1 0</a:t>
              </a:r>
            </a:p>
          </p:txBody>
        </p: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3622" y="1718"/>
              <a:ext cx="1764" cy="269"/>
              <a:chOff x="3622" y="1718"/>
              <a:chExt cx="1764" cy="269"/>
            </a:xfrm>
          </p:grpSpPr>
          <p:sp>
            <p:nvSpPr>
              <p:cNvPr id="733223" name="Text Box 39"/>
              <p:cNvSpPr txBox="1">
                <a:spLocks noChangeArrowheads="1"/>
              </p:cNvSpPr>
              <p:nvPr/>
            </p:nvSpPr>
            <p:spPr bwMode="auto">
              <a:xfrm>
                <a:off x="3766" y="1718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  <p:sp>
            <p:nvSpPr>
              <p:cNvPr id="733224" name="Line 40"/>
              <p:cNvSpPr>
                <a:spLocks noChangeShapeType="1"/>
              </p:cNvSpPr>
              <p:nvPr/>
            </p:nvSpPr>
            <p:spPr bwMode="auto">
              <a:xfrm>
                <a:off x="362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2122" y="1703"/>
              <a:ext cx="772" cy="457"/>
              <a:chOff x="2122" y="1703"/>
              <a:chExt cx="772" cy="457"/>
            </a:xfrm>
          </p:grpSpPr>
          <p:sp>
            <p:nvSpPr>
              <p:cNvPr id="733226" name="Text Box 42"/>
              <p:cNvSpPr txBox="1">
                <a:spLocks noChangeArrowheads="1"/>
              </p:cNvSpPr>
              <p:nvPr/>
            </p:nvSpPr>
            <p:spPr bwMode="auto">
              <a:xfrm>
                <a:off x="2122" y="1703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1 0 1</a:t>
                </a:r>
              </a:p>
            </p:txBody>
          </p:sp>
          <p:sp>
            <p:nvSpPr>
              <p:cNvPr id="733227" name="Text Box 43"/>
              <p:cNvSpPr txBox="1">
                <a:spLocks noChangeArrowheads="1"/>
              </p:cNvSpPr>
              <p:nvPr/>
            </p:nvSpPr>
            <p:spPr bwMode="auto">
              <a:xfrm>
                <a:off x="2650" y="1833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1000125" y="3881438"/>
            <a:ext cx="7610475" cy="752475"/>
            <a:chOff x="630" y="2445"/>
            <a:chExt cx="4794" cy="474"/>
          </a:xfrm>
        </p:grpSpPr>
        <p:sp>
          <p:nvSpPr>
            <p:cNvPr id="733229" name="Text Box 45"/>
            <p:cNvSpPr txBox="1">
              <a:spLocks noChangeArrowheads="1"/>
            </p:cNvSpPr>
            <p:nvPr/>
          </p:nvSpPr>
          <p:spPr bwMode="auto">
            <a:xfrm>
              <a:off x="630" y="244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3622" y="2489"/>
              <a:ext cx="1802" cy="269"/>
              <a:chOff x="3622" y="2489"/>
              <a:chExt cx="1802" cy="269"/>
            </a:xfrm>
          </p:grpSpPr>
          <p:sp>
            <p:nvSpPr>
              <p:cNvPr id="733231" name="Line 47"/>
              <p:cNvSpPr>
                <a:spLocks noChangeShapeType="1"/>
              </p:cNvSpPr>
              <p:nvPr/>
            </p:nvSpPr>
            <p:spPr bwMode="auto">
              <a:xfrm>
                <a:off x="362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3232" name="Text Box 48"/>
              <p:cNvSpPr txBox="1">
                <a:spLocks noChangeArrowheads="1"/>
              </p:cNvSpPr>
              <p:nvPr/>
            </p:nvSpPr>
            <p:spPr bwMode="auto">
              <a:xfrm>
                <a:off x="3804" y="2489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122" y="2445"/>
              <a:ext cx="772" cy="474"/>
              <a:chOff x="2122" y="2445"/>
              <a:chExt cx="772" cy="474"/>
            </a:xfrm>
          </p:grpSpPr>
          <p:sp>
            <p:nvSpPr>
              <p:cNvPr id="733234" name="Text Box 50"/>
              <p:cNvSpPr txBox="1">
                <a:spLocks noChangeArrowheads="1"/>
              </p:cNvSpPr>
              <p:nvPr/>
            </p:nvSpPr>
            <p:spPr bwMode="auto">
              <a:xfrm>
                <a:off x="2122" y="2445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733235" name="Text Box 51"/>
              <p:cNvSpPr txBox="1">
                <a:spLocks noChangeArrowheads="1"/>
              </p:cNvSpPr>
              <p:nvPr/>
            </p:nvSpPr>
            <p:spPr bwMode="auto">
              <a:xfrm>
                <a:off x="2650" y="2592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000125" y="5060950"/>
            <a:ext cx="7610475" cy="730250"/>
            <a:chOff x="630" y="3188"/>
            <a:chExt cx="4794" cy="460"/>
          </a:xfrm>
        </p:grpSpPr>
        <p:sp>
          <p:nvSpPr>
            <p:cNvPr id="733237" name="Text Box 53"/>
            <p:cNvSpPr txBox="1">
              <a:spLocks noChangeArrowheads="1"/>
            </p:cNvSpPr>
            <p:nvPr/>
          </p:nvSpPr>
          <p:spPr bwMode="auto">
            <a:xfrm>
              <a:off x="630" y="318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0 . 0 1 0 0</a:t>
              </a:r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622" y="3216"/>
              <a:ext cx="1802" cy="269"/>
              <a:chOff x="3622" y="3216"/>
              <a:chExt cx="1802" cy="269"/>
            </a:xfrm>
          </p:grpSpPr>
          <p:sp>
            <p:nvSpPr>
              <p:cNvPr id="733239" name="Line 55"/>
              <p:cNvSpPr>
                <a:spLocks noChangeShapeType="1"/>
              </p:cNvSpPr>
              <p:nvPr/>
            </p:nvSpPr>
            <p:spPr bwMode="auto">
              <a:xfrm>
                <a:off x="3622" y="336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3240" name="Text Box 56"/>
              <p:cNvSpPr txBox="1">
                <a:spLocks noChangeArrowheads="1"/>
              </p:cNvSpPr>
              <p:nvPr/>
            </p:nvSpPr>
            <p:spPr bwMode="auto">
              <a:xfrm>
                <a:off x="3804" y="3216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122" y="3188"/>
              <a:ext cx="772" cy="460"/>
              <a:chOff x="2122" y="3188"/>
              <a:chExt cx="772" cy="460"/>
            </a:xfrm>
          </p:grpSpPr>
          <p:sp>
            <p:nvSpPr>
              <p:cNvPr id="733242" name="Text Box 58"/>
              <p:cNvSpPr txBox="1">
                <a:spLocks noChangeArrowheads="1"/>
              </p:cNvSpPr>
              <p:nvPr/>
            </p:nvSpPr>
            <p:spPr bwMode="auto">
              <a:xfrm>
                <a:off x="2122" y="3188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3243" name="Text Box 59"/>
              <p:cNvSpPr txBox="1">
                <a:spLocks noChangeArrowheads="1"/>
              </p:cNvSpPr>
              <p:nvPr/>
            </p:nvSpPr>
            <p:spPr bwMode="auto">
              <a:xfrm>
                <a:off x="2650" y="3321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609600" y="1066800"/>
            <a:ext cx="7862888" cy="5715000"/>
            <a:chOff x="518" y="672"/>
            <a:chExt cx="4953" cy="3600"/>
          </a:xfrm>
        </p:grpSpPr>
        <p:sp>
          <p:nvSpPr>
            <p:cNvPr id="733245" name="Text Box 61"/>
            <p:cNvSpPr txBox="1">
              <a:spLocks noChangeArrowheads="1"/>
            </p:cNvSpPr>
            <p:nvPr/>
          </p:nvSpPr>
          <p:spPr bwMode="auto">
            <a:xfrm>
              <a:off x="518" y="672"/>
              <a:ext cx="4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部 分 积             乘 数                       说 明</a:t>
              </a:r>
            </a:p>
          </p:txBody>
        </p:sp>
        <p:sp>
          <p:nvSpPr>
            <p:cNvPr id="733246" name="Line 62"/>
            <p:cNvSpPr>
              <a:spLocks noChangeShapeType="1"/>
            </p:cNvSpPr>
            <p:nvPr/>
          </p:nvSpPr>
          <p:spPr bwMode="auto">
            <a:xfrm>
              <a:off x="624" y="1008"/>
              <a:ext cx="48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3247" name="Line 63"/>
            <p:cNvSpPr>
              <a:spLocks noChangeShapeType="1"/>
            </p:cNvSpPr>
            <p:nvPr/>
          </p:nvSpPr>
          <p:spPr bwMode="auto">
            <a:xfrm>
              <a:off x="1968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3248" name="Line 64"/>
            <p:cNvSpPr>
              <a:spLocks noChangeShapeType="1"/>
            </p:cNvSpPr>
            <p:nvPr/>
          </p:nvSpPr>
          <p:spPr bwMode="auto">
            <a:xfrm>
              <a:off x="3360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3249" name="Rectangle 6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3250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3251" name="Text Box 67"/>
          <p:cNvSpPr txBox="1">
            <a:spLocks noChangeArrowheads="1"/>
          </p:cNvSpPr>
          <p:nvPr/>
        </p:nvSpPr>
        <p:spPr bwMode="auto">
          <a:xfrm>
            <a:off x="684213" y="19891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2" name="Text Box 68"/>
          <p:cNvSpPr txBox="1">
            <a:spLocks noChangeArrowheads="1"/>
          </p:cNvSpPr>
          <p:nvPr/>
        </p:nvSpPr>
        <p:spPr bwMode="auto">
          <a:xfrm>
            <a:off x="684213" y="314166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3" name="Text Box 69"/>
          <p:cNvSpPr txBox="1">
            <a:spLocks noChangeArrowheads="1"/>
          </p:cNvSpPr>
          <p:nvPr/>
        </p:nvSpPr>
        <p:spPr bwMode="auto">
          <a:xfrm>
            <a:off x="684213" y="43576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4" name="Text Box 70"/>
          <p:cNvSpPr txBox="1">
            <a:spLocks noChangeArrowheads="1"/>
          </p:cNvSpPr>
          <p:nvPr/>
        </p:nvSpPr>
        <p:spPr bwMode="auto">
          <a:xfrm>
            <a:off x="647700" y="55102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1" name="日期占位符 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FB71-BECF-42CE-AA15-6AFAACEAA91D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73" name="页脚占位符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3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utoUpdateAnimBg="0"/>
      <p:bldP spid="733188" grpId="0" autoUpdateAnimBg="0"/>
      <p:bldP spid="733189" grpId="0" autoUpdateAnimBg="0"/>
      <p:bldP spid="733190" grpId="0" autoUpdateAnimBg="0"/>
      <p:bldP spid="733191" grpId="0" autoUpdateAnimBg="0"/>
      <p:bldP spid="733192" grpId="0" autoUpdateAnimBg="0"/>
      <p:bldP spid="733193" grpId="0" autoUpdateAnimBg="0"/>
      <p:bldP spid="733194" grpId="0" autoUpdateAnimBg="0"/>
      <p:bldP spid="733195" grpId="0" animBg="1"/>
      <p:bldP spid="733196" grpId="0" animBg="1"/>
      <p:bldP spid="733197" grpId="0" animBg="1"/>
      <p:bldP spid="733198" grpId="0" animBg="1"/>
      <p:bldP spid="733199" grpId="0" autoUpdateAnimBg="0"/>
      <p:bldP spid="733200" grpId="0" autoUpdateAnimBg="0"/>
      <p:bldP spid="733210" grpId="0" autoUpdateAnimBg="0"/>
      <p:bldP spid="733251" grpId="0"/>
      <p:bldP spid="733252" grpId="0"/>
      <p:bldP spid="733253" grpId="0"/>
      <p:bldP spid="7332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举例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38200" y="1173163"/>
            <a:ext cx="600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 6.1   已知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1.0011     求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1323975" y="1957388"/>
            <a:ext cx="725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解:</a:t>
            </a: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847725" y="3986213"/>
            <a:ext cx="600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Times New Roman" pitchFamily="18" charset="0"/>
              </a:rPr>
              <a:t>例 6.2   已知 [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r>
              <a:rPr lang="en-US" altLang="zh-CN" sz="3200" dirty="0">
                <a:latin typeface="Times New Roman" pitchFamily="18" charset="0"/>
              </a:rPr>
              <a:t>]</a:t>
            </a:r>
            <a:r>
              <a:rPr lang="zh-CN" altLang="en-US" sz="2800" baseline="-25000" dirty="0">
                <a:latin typeface="Times New Roman" pitchFamily="18" charset="0"/>
              </a:rPr>
              <a:t>原</a:t>
            </a:r>
            <a:r>
              <a:rPr lang="zh-CN" altLang="en-US" sz="3200" dirty="0">
                <a:latin typeface="Times New Roman" pitchFamily="18" charset="0"/>
              </a:rPr>
              <a:t> = 1</a:t>
            </a:r>
            <a:r>
              <a:rPr lang="en-US" altLang="zh-CN" sz="3200" dirty="0">
                <a:latin typeface="Times New Roman" pitchFamily="18" charset="0"/>
              </a:rPr>
              <a:t>,1100     </a:t>
            </a:r>
            <a:r>
              <a:rPr lang="zh-CN" altLang="en-US" sz="3200" dirty="0">
                <a:latin typeface="Times New Roman" pitchFamily="18" charset="0"/>
              </a:rPr>
              <a:t>求  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endParaRPr lang="zh-CN" altLang="en-US" sz="3200" i="1" dirty="0">
              <a:latin typeface="Times New Roman" pitchFamily="18" charset="0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1371600" y="4772025"/>
            <a:ext cx="72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27263" y="2667000"/>
            <a:ext cx="5702300" cy="701675"/>
            <a:chOff x="1403" y="1680"/>
            <a:chExt cx="3592" cy="442"/>
          </a:xfrm>
        </p:grpSpPr>
        <p:sp>
          <p:nvSpPr>
            <p:cNvPr id="681992" name="Text Box 8"/>
            <p:cNvSpPr txBox="1">
              <a:spLocks noChangeArrowheads="1"/>
            </p:cNvSpPr>
            <p:nvPr/>
          </p:nvSpPr>
          <p:spPr bwMode="auto">
            <a:xfrm>
              <a:off x="1403" y="1680"/>
              <a:ext cx="35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 </a:t>
              </a:r>
              <a:r>
                <a:rPr lang="en-US" altLang="zh-CN" sz="3200">
                  <a:latin typeface="Times New Roman" pitchFamily="18" charset="0"/>
                </a:rPr>
                <a:t>= 1</a:t>
              </a:r>
              <a:r>
                <a:rPr lang="en-US" altLang="zh-CN" sz="4000">
                  <a:latin typeface="Times New Roman" pitchFamily="18" charset="0"/>
                </a:rPr>
                <a:t> </a:t>
              </a:r>
              <a:r>
                <a:rPr lang="en-US" altLang="zh-CN" sz="1400">
                  <a:latin typeface="Times New Roman" pitchFamily="18" charset="0"/>
                </a:rPr>
                <a:t>  </a:t>
              </a:r>
              <a:r>
                <a:rPr lang="en-US" altLang="zh-CN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1.0011 =   0.0011</a:t>
              </a:r>
            </a:p>
          </p:txBody>
        </p:sp>
        <p:sp>
          <p:nvSpPr>
            <p:cNvPr id="681993" name="Line 9"/>
            <p:cNvSpPr>
              <a:spLocks noChangeShapeType="1"/>
            </p:cNvSpPr>
            <p:nvPr/>
          </p:nvSpPr>
          <p:spPr bwMode="auto">
            <a:xfrm>
              <a:off x="2009" y="19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1994" name="Line 10"/>
            <p:cNvSpPr>
              <a:spLocks noChangeShapeType="1"/>
            </p:cNvSpPr>
            <p:nvPr/>
          </p:nvSpPr>
          <p:spPr bwMode="auto">
            <a:xfrm>
              <a:off x="3016" y="19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1995" name="Line 11"/>
            <p:cNvSpPr>
              <a:spLocks noChangeShapeType="1"/>
            </p:cNvSpPr>
            <p:nvPr/>
          </p:nvSpPr>
          <p:spPr bwMode="auto">
            <a:xfrm>
              <a:off x="4105" y="19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33613" y="5486400"/>
            <a:ext cx="6910387" cy="701675"/>
            <a:chOff x="1407" y="3456"/>
            <a:chExt cx="4353" cy="442"/>
          </a:xfrm>
        </p:grpSpPr>
        <p:sp>
          <p:nvSpPr>
            <p:cNvPr id="681997" name="Text Box 13"/>
            <p:cNvSpPr txBox="1">
              <a:spLocks noChangeArrowheads="1"/>
            </p:cNvSpPr>
            <p:nvPr/>
          </p:nvSpPr>
          <p:spPr bwMode="auto">
            <a:xfrm>
              <a:off x="1407" y="3456"/>
              <a:ext cx="43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2</a:t>
              </a:r>
              <a:r>
                <a:rPr lang="en-US" altLang="zh-CN" sz="3200" baseline="30000">
                  <a:latin typeface="Times New Roman" pitchFamily="18" charset="0"/>
                </a:rPr>
                <a:t>4</a:t>
              </a:r>
              <a:r>
                <a:rPr lang="en-US" altLang="zh-CN" sz="4000">
                  <a:latin typeface="Times New Roman" pitchFamily="18" charset="0"/>
                </a:rPr>
                <a:t>  </a:t>
              </a:r>
              <a:r>
                <a:rPr lang="en-US" altLang="zh-CN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10000   1</a:t>
              </a:r>
              <a:r>
                <a:rPr lang="en-US" altLang="zh-CN" sz="3200">
                  <a:latin typeface="Times New Roman" pitchFamily="18" charset="0"/>
                </a:rPr>
                <a:t>,1100 =   1100</a:t>
              </a:r>
            </a:p>
          </p:txBody>
        </p:sp>
        <p:sp>
          <p:nvSpPr>
            <p:cNvPr id="681998" name="Line 14"/>
            <p:cNvSpPr>
              <a:spLocks noChangeShapeType="1"/>
            </p:cNvSpPr>
            <p:nvPr/>
          </p:nvSpPr>
          <p:spPr bwMode="auto">
            <a:xfrm>
              <a:off x="2145" y="37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1999" name="Line 15"/>
            <p:cNvSpPr>
              <a:spLocks noChangeShapeType="1"/>
            </p:cNvSpPr>
            <p:nvPr/>
          </p:nvSpPr>
          <p:spPr bwMode="auto">
            <a:xfrm>
              <a:off x="3681" y="37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2000" name="Line 16"/>
            <p:cNvSpPr>
              <a:spLocks noChangeShapeType="1"/>
            </p:cNvSpPr>
            <p:nvPr/>
          </p:nvSpPr>
          <p:spPr bwMode="auto">
            <a:xfrm>
              <a:off x="4785" y="37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2001" name="Text Box 17"/>
          <p:cNvSpPr txBox="1">
            <a:spLocks noChangeArrowheads="1"/>
          </p:cNvSpPr>
          <p:nvPr/>
        </p:nvSpPr>
        <p:spPr bwMode="auto">
          <a:xfrm>
            <a:off x="6934200" y="1143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82002" name="Freeform 18"/>
          <p:cNvSpPr>
            <a:spLocks/>
          </p:cNvSpPr>
          <p:nvPr/>
        </p:nvSpPr>
        <p:spPr bwMode="auto">
          <a:xfrm>
            <a:off x="4419600" y="990600"/>
            <a:ext cx="2743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1728" y="0"/>
              </a:cxn>
              <a:cxn ang="0">
                <a:pos x="1728" y="144"/>
              </a:cxn>
            </a:cxnLst>
            <a:rect l="0" t="0" r="r" b="b"/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648200" y="1676400"/>
            <a:ext cx="3429000" cy="457200"/>
            <a:chOff x="2928" y="1056"/>
            <a:chExt cx="2160" cy="288"/>
          </a:xfrm>
        </p:grpSpPr>
        <p:sp>
          <p:nvSpPr>
            <p:cNvPr id="682004" name="Freeform 20"/>
            <p:cNvSpPr>
              <a:spLocks/>
            </p:cNvSpPr>
            <p:nvPr/>
          </p:nvSpPr>
          <p:spPr bwMode="auto">
            <a:xfrm>
              <a:off x="3072" y="1056"/>
              <a:ext cx="201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1920" y="288"/>
                </a:cxn>
                <a:cxn ang="0">
                  <a:pos x="1920" y="0"/>
                </a:cxn>
              </a:cxnLst>
              <a:rect l="0" t="0" r="r" b="b"/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2005" name="Line 21"/>
            <p:cNvSpPr>
              <a:spLocks noChangeShapeType="1"/>
            </p:cNvSpPr>
            <p:nvPr/>
          </p:nvSpPr>
          <p:spPr bwMode="auto">
            <a:xfrm>
              <a:off x="2928" y="10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2006" name="Text Box 22"/>
          <p:cNvSpPr txBox="1">
            <a:spLocks noChangeArrowheads="1"/>
          </p:cNvSpPr>
          <p:nvPr/>
        </p:nvSpPr>
        <p:spPr bwMode="auto">
          <a:xfrm>
            <a:off x="7080250" y="400208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2007" name="Freeform 23"/>
          <p:cNvSpPr>
            <a:spLocks/>
          </p:cNvSpPr>
          <p:nvPr/>
        </p:nvSpPr>
        <p:spPr bwMode="auto">
          <a:xfrm>
            <a:off x="4419600" y="3810000"/>
            <a:ext cx="2895600" cy="3048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1728" y="0"/>
              </a:cxn>
              <a:cxn ang="0">
                <a:pos x="1728" y="144"/>
              </a:cxn>
            </a:cxnLst>
            <a:rect l="0" t="0" r="r" b="b"/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11688" y="4495800"/>
            <a:ext cx="3236912" cy="457200"/>
            <a:chOff x="2905" y="2832"/>
            <a:chExt cx="2039" cy="288"/>
          </a:xfrm>
        </p:grpSpPr>
        <p:sp>
          <p:nvSpPr>
            <p:cNvPr id="682009" name="Freeform 25"/>
            <p:cNvSpPr>
              <a:spLocks/>
            </p:cNvSpPr>
            <p:nvPr/>
          </p:nvSpPr>
          <p:spPr bwMode="auto">
            <a:xfrm>
              <a:off x="3072" y="2832"/>
              <a:ext cx="187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1920" y="288"/>
                </a:cxn>
                <a:cxn ang="0">
                  <a:pos x="1920" y="0"/>
                </a:cxn>
              </a:cxnLst>
              <a:rect l="0" t="0" r="r" b="b"/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2010" name="Line 26"/>
            <p:cNvSpPr>
              <a:spLocks noChangeShapeType="1"/>
            </p:cNvSpPr>
            <p:nvPr/>
          </p:nvSpPr>
          <p:spPr bwMode="auto">
            <a:xfrm>
              <a:off x="2905" y="2832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2011" name="Text Box 27"/>
          <p:cNvSpPr txBox="1">
            <a:spLocks noChangeArrowheads="1"/>
          </p:cNvSpPr>
          <p:nvPr/>
        </p:nvSpPr>
        <p:spPr bwMode="auto">
          <a:xfrm>
            <a:off x="7315200" y="1173163"/>
            <a:ext cx="1301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0.0011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2012" name="Text Box 28"/>
          <p:cNvSpPr txBox="1">
            <a:spLocks noChangeArrowheads="1"/>
          </p:cNvSpPr>
          <p:nvPr/>
        </p:nvSpPr>
        <p:spPr bwMode="auto">
          <a:xfrm>
            <a:off x="7308850" y="400208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1100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2133600" y="1957388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2133600" y="4772025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CC9-9A5F-4990-AF97-D6ABA9D2595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autoUpdateAnimBg="0"/>
      <p:bldP spid="681988" grpId="0" autoUpdateAnimBg="0"/>
      <p:bldP spid="681989" grpId="0" autoUpdateAnimBg="0"/>
      <p:bldP spid="681990" grpId="0" autoUpdateAnimBg="0"/>
      <p:bldP spid="682001" grpId="0" autoUpdateAnimBg="0"/>
      <p:bldP spid="682002" grpId="0" animBg="1"/>
      <p:bldP spid="682006" grpId="0" autoUpdateAnimBg="0"/>
      <p:bldP spid="682007" grpId="0" animBg="1"/>
      <p:bldP spid="682011" grpId="0" autoUpdateAnimBg="0"/>
      <p:bldP spid="682012" grpId="0" autoUpdateAnimBg="0"/>
      <p:bldP spid="682013" grpId="0" autoUpdateAnimBg="0"/>
      <p:bldP spid="68201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669925" y="19685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457200" y="4275138"/>
            <a:ext cx="5199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被乘数只与部分积的高位相加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2201863"/>
            <a:ext cx="8362950" cy="1820862"/>
            <a:chOff x="288" y="1387"/>
            <a:chExt cx="5268" cy="1147"/>
          </a:xfrm>
        </p:grpSpPr>
        <p:sp>
          <p:nvSpPr>
            <p:cNvPr id="734213" name="Text Box 5"/>
            <p:cNvSpPr txBox="1">
              <a:spLocks noChangeArrowheads="1"/>
            </p:cNvSpPr>
            <p:nvPr/>
          </p:nvSpPr>
          <p:spPr bwMode="auto">
            <a:xfrm>
              <a:off x="288" y="1387"/>
              <a:ext cx="5268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由乘数的末位决定被乘数是否与原部分积相加，</a:t>
              </a:r>
            </a:p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然后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位形成新的部分积</a:t>
              </a:r>
              <a:r>
                <a:rPr lang="zh-CN" altLang="en-US" sz="2800">
                  <a:latin typeface="Times New Roman" pitchFamily="18" charset="0"/>
                </a:rPr>
                <a:t>，同时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乘数</a:t>
              </a:r>
              <a:r>
                <a:rPr lang="zh-CN" altLang="en-US" sz="2800">
                  <a:latin typeface="Times New Roman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9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位</a:t>
              </a:r>
            </a:p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　（末位移丢），空出高位存放部分积的低位。</a:t>
              </a:r>
            </a:p>
          </p:txBody>
        </p:sp>
        <p:sp>
          <p:nvSpPr>
            <p:cNvPr id="734214" name="Line 6"/>
            <p:cNvSpPr>
              <a:spLocks noChangeShapeType="1"/>
            </p:cNvSpPr>
            <p:nvPr/>
          </p:nvSpPr>
          <p:spPr bwMode="auto">
            <a:xfrm>
              <a:off x="1104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4215" name="Line 7"/>
            <p:cNvSpPr>
              <a:spLocks noChangeShapeType="1"/>
            </p:cNvSpPr>
            <p:nvPr/>
          </p:nvSpPr>
          <p:spPr bwMode="auto">
            <a:xfrm>
              <a:off x="4606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914400" y="51895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硬件</a:t>
            </a: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2166938" y="5211763"/>
            <a:ext cx="4405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个寄存器，具有移位功能</a:t>
            </a: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2166938" y="58832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个全加器</a:t>
            </a:r>
          </a:p>
        </p:txBody>
      </p:sp>
      <p:sp>
        <p:nvSpPr>
          <p:cNvPr id="734219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57200" y="1047750"/>
            <a:ext cx="68516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乘法 </a:t>
            </a:r>
            <a:r>
              <a:rPr lang="zh-CN" altLang="en-US" sz="2800">
                <a:latin typeface="Times New Roman" pitchFamily="18" charset="0"/>
              </a:rPr>
              <a:t>运算可用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加和移位实现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i="1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4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4 次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 4 次</a:t>
            </a:r>
          </a:p>
        </p:txBody>
      </p:sp>
      <p:sp>
        <p:nvSpPr>
          <p:cNvPr id="73422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B38-5E93-41E2-99C3-9E12ECD9420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/>
      <p:bldP spid="734216" grpId="0" autoUpdateAnimBg="0"/>
      <p:bldP spid="734217" grpId="0" autoUpdateAnimBg="0"/>
      <p:bldP spid="734218" grpId="0" autoUpdateAnimBg="0"/>
      <p:bldP spid="7342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647700" y="30480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原码乘法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669925" y="990600"/>
            <a:ext cx="4664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原码一位乘运算规则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1203325" y="1533525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以小数为例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31925" y="2098675"/>
            <a:ext cx="4090988" cy="585788"/>
            <a:chOff x="902" y="1322"/>
            <a:chExt cx="2577" cy="369"/>
          </a:xfrm>
        </p:grpSpPr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902" y="1364"/>
              <a:ext cx="25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5239" name="Text Box 7"/>
            <p:cNvSpPr txBox="1">
              <a:spLocks noChangeArrowheads="1"/>
            </p:cNvSpPr>
            <p:nvPr/>
          </p:nvSpPr>
          <p:spPr bwMode="auto">
            <a:xfrm>
              <a:off x="2630" y="1322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22450" y="2722563"/>
            <a:ext cx="3632200" cy="519112"/>
            <a:chOff x="1100" y="1715"/>
            <a:chExt cx="2288" cy="327"/>
          </a:xfrm>
        </p:grpSpPr>
        <p:sp>
          <p:nvSpPr>
            <p:cNvPr id="735241" name="Text Box 9"/>
            <p:cNvSpPr txBox="1">
              <a:spLocks noChangeArrowheads="1"/>
            </p:cNvSpPr>
            <p:nvPr/>
          </p:nvSpPr>
          <p:spPr bwMode="auto">
            <a:xfrm>
              <a:off x="1100" y="1715"/>
              <a:ext cx="2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2640" y="171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28888" y="3886200"/>
            <a:ext cx="3948112" cy="519113"/>
            <a:chOff x="1593" y="2448"/>
            <a:chExt cx="2487" cy="327"/>
          </a:xfrm>
        </p:grpSpPr>
        <p:sp>
          <p:nvSpPr>
            <p:cNvPr id="735244" name="Text Box 12"/>
            <p:cNvSpPr txBox="1">
              <a:spLocks noChangeArrowheads="1"/>
            </p:cNvSpPr>
            <p:nvPr/>
          </p:nvSpPr>
          <p:spPr bwMode="auto">
            <a:xfrm>
              <a:off x="1593" y="2448"/>
              <a:ext cx="24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(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).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735245" name="AutoShape 13"/>
            <p:cNvSpPr>
              <a:spLocks noChangeArrowheads="1"/>
            </p:cNvSpPr>
            <p:nvPr/>
          </p:nvSpPr>
          <p:spPr bwMode="auto">
            <a:xfrm>
              <a:off x="2095" y="2547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71600" y="3276600"/>
            <a:ext cx="6721475" cy="550863"/>
            <a:chOff x="864" y="2064"/>
            <a:chExt cx="4234" cy="347"/>
          </a:xfrm>
        </p:grpSpPr>
        <p:sp>
          <p:nvSpPr>
            <p:cNvPr id="735247" name="AutoShape 15"/>
            <p:cNvSpPr>
              <a:spLocks noChangeArrowheads="1"/>
            </p:cNvSpPr>
            <p:nvPr/>
          </p:nvSpPr>
          <p:spPr bwMode="auto">
            <a:xfrm>
              <a:off x="2095" y="218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864" y="2064"/>
              <a:ext cx="4234" cy="347"/>
              <a:chOff x="864" y="2064"/>
              <a:chExt cx="4234" cy="347"/>
            </a:xfrm>
          </p:grpSpPr>
          <p:sp>
            <p:nvSpPr>
              <p:cNvPr id="735249" name="Text Box 17"/>
              <p:cNvSpPr txBox="1">
                <a:spLocks noChangeArrowheads="1"/>
              </p:cNvSpPr>
              <p:nvPr/>
            </p:nvSpPr>
            <p:spPr bwMode="auto">
              <a:xfrm>
                <a:off x="864" y="2084"/>
                <a:ext cx="42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[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•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r>
                  <a:rPr lang="zh-CN" altLang="en-US" sz="2800">
                    <a:latin typeface="Times New Roman" pitchFamily="18" charset="0"/>
                  </a:rPr>
                  <a:t> = (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 baseline="-25000">
                    <a:latin typeface="Times New Roman" pitchFamily="18" charset="0"/>
                  </a:rPr>
                  <a:t>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).(0.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2 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)(0.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735250" name="Text Box 18"/>
              <p:cNvSpPr txBox="1">
                <a:spLocks noChangeArrowheads="1"/>
              </p:cNvSpPr>
              <p:nvPr/>
            </p:nvSpPr>
            <p:spPr bwMode="auto">
              <a:xfrm>
                <a:off x="3195" y="2064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735251" name="Text Box 19"/>
              <p:cNvSpPr txBox="1">
                <a:spLocks noChangeArrowheads="1"/>
              </p:cNvSpPr>
              <p:nvPr/>
            </p:nvSpPr>
            <p:spPr bwMode="auto">
              <a:xfrm>
                <a:off x="4443" y="2064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295400" y="4357688"/>
            <a:ext cx="6186488" cy="571500"/>
            <a:chOff x="710" y="2745"/>
            <a:chExt cx="3897" cy="360"/>
          </a:xfrm>
        </p:grpSpPr>
        <p:sp>
          <p:nvSpPr>
            <p:cNvPr id="735253" name="Text Box 21"/>
            <p:cNvSpPr txBox="1">
              <a:spLocks noChangeArrowheads="1"/>
            </p:cNvSpPr>
            <p:nvPr/>
          </p:nvSpPr>
          <p:spPr bwMode="auto">
            <a:xfrm>
              <a:off x="710" y="2778"/>
              <a:ext cx="3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式中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800">
                  <a:latin typeface="Times New Roman" pitchFamily="18" charset="0"/>
                </a:rPr>
                <a:t>= 0.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735254" name="Text Box 22"/>
            <p:cNvSpPr txBox="1">
              <a:spLocks noChangeArrowheads="1"/>
            </p:cNvSpPr>
            <p:nvPr/>
          </p:nvSpPr>
          <p:spPr bwMode="auto">
            <a:xfrm>
              <a:off x="2256" y="2745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190750" y="4914900"/>
            <a:ext cx="5283200" cy="571500"/>
            <a:chOff x="1292" y="3096"/>
            <a:chExt cx="3328" cy="360"/>
          </a:xfrm>
        </p:grpSpPr>
        <p:sp>
          <p:nvSpPr>
            <p:cNvPr id="735256" name="Text Box 24"/>
            <p:cNvSpPr txBox="1">
              <a:spLocks noChangeArrowheads="1"/>
            </p:cNvSpPr>
            <p:nvPr/>
          </p:nvSpPr>
          <p:spPr bwMode="auto">
            <a:xfrm>
              <a:off x="1292" y="3129"/>
              <a:ext cx="3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800">
                  <a:latin typeface="Times New Roman" pitchFamily="18" charset="0"/>
                </a:rPr>
                <a:t>= 0</a:t>
              </a:r>
              <a:r>
                <a:rPr lang="en-US" altLang="en-US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735257" name="Text Box 25"/>
            <p:cNvSpPr txBox="1">
              <a:spLocks noChangeArrowheads="1"/>
            </p:cNvSpPr>
            <p:nvPr/>
          </p:nvSpPr>
          <p:spPr bwMode="auto">
            <a:xfrm>
              <a:off x="2256" y="3096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196975" y="5576888"/>
            <a:ext cx="4722813" cy="519112"/>
            <a:chOff x="754" y="3513"/>
            <a:chExt cx="2975" cy="327"/>
          </a:xfrm>
        </p:grpSpPr>
        <p:sp>
          <p:nvSpPr>
            <p:cNvPr id="735259" name="Text Box 27"/>
            <p:cNvSpPr txBox="1">
              <a:spLocks noChangeArrowheads="1"/>
            </p:cNvSpPr>
            <p:nvPr/>
          </p:nvSpPr>
          <p:spPr bwMode="auto">
            <a:xfrm>
              <a:off x="754" y="3513"/>
              <a:ext cx="29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乘积的符号位单独处理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5260" name="AutoShape 28"/>
            <p:cNvSpPr>
              <a:spLocks noChangeArrowheads="1"/>
            </p:cNvSpPr>
            <p:nvPr/>
          </p:nvSpPr>
          <p:spPr bwMode="auto">
            <a:xfrm>
              <a:off x="3312" y="3609"/>
              <a:ext cx="147" cy="147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5261" name="Text Box 29"/>
          <p:cNvSpPr txBox="1">
            <a:spLocks noChangeArrowheads="1"/>
          </p:cNvSpPr>
          <p:nvPr/>
        </p:nvSpPr>
        <p:spPr bwMode="auto">
          <a:xfrm>
            <a:off x="1196975" y="6162675"/>
            <a:ext cx="480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数值部分为绝对值相乘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735262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5263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6E28-9592-4E04-89C1-2A8E1F79067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autoUpdateAnimBg="0"/>
      <p:bldP spid="735236" grpId="0" autoUpdateAnimBg="0"/>
      <p:bldP spid="735261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79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原码一位乘递推公式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74725" y="1057275"/>
            <a:ext cx="4664075" cy="519113"/>
            <a:chOff x="614" y="666"/>
            <a:chExt cx="2938" cy="327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614" y="666"/>
              <a:ext cx="2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  <a:r>
                <a:rPr lang="en-US" altLang="zh-CN" sz="1400"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* =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*(0.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2245" y="666"/>
              <a:ext cx="8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98650" y="1725613"/>
            <a:ext cx="5049838" cy="585787"/>
            <a:chOff x="1196" y="1087"/>
            <a:chExt cx="3181" cy="369"/>
          </a:xfrm>
        </p:grpSpPr>
        <p:sp>
          <p:nvSpPr>
            <p:cNvPr id="736263" name="Text Box 7"/>
            <p:cNvSpPr txBox="1">
              <a:spLocks noChangeArrowheads="1"/>
            </p:cNvSpPr>
            <p:nvPr/>
          </p:nvSpPr>
          <p:spPr bwMode="auto">
            <a:xfrm>
              <a:off x="1196" y="1129"/>
              <a:ext cx="31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-2</a:t>
              </a:r>
              <a:r>
                <a:rPr lang="en-US" altLang="zh-CN" sz="2800">
                  <a:latin typeface="Times New Roman" pitchFamily="18" charset="0"/>
                </a:rPr>
                <a:t>+        +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36264" name="Text Box 8"/>
            <p:cNvSpPr txBox="1">
              <a:spLocks noChangeArrowheads="1"/>
            </p:cNvSpPr>
            <p:nvPr/>
          </p:nvSpPr>
          <p:spPr bwMode="auto">
            <a:xfrm>
              <a:off x="2835" y="108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898650" y="2462213"/>
            <a:ext cx="6705600" cy="585787"/>
            <a:chOff x="1196" y="1551"/>
            <a:chExt cx="4224" cy="369"/>
          </a:xfrm>
        </p:grpSpPr>
        <p:sp>
          <p:nvSpPr>
            <p:cNvPr id="736266" name="Text Box 10"/>
            <p:cNvSpPr txBox="1">
              <a:spLocks noChangeArrowheads="1"/>
            </p:cNvSpPr>
            <p:nvPr/>
          </p:nvSpPr>
          <p:spPr bwMode="auto">
            <a:xfrm>
              <a:off x="1196" y="1593"/>
              <a:ext cx="4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2</a:t>
              </a:r>
              <a:r>
                <a:rPr lang="zh-CN" altLang="en-US" sz="2400" baseline="45000">
                  <a:latin typeface="Times New Roman" pitchFamily="18" charset="0"/>
                </a:rPr>
                <a:t>-1</a:t>
              </a:r>
              <a:r>
                <a:rPr lang="zh-CN" altLang="en-US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*+2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*+      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 + 0)     ))</a:t>
              </a:r>
            </a:p>
          </p:txBody>
        </p:sp>
        <p:sp>
          <p:nvSpPr>
            <p:cNvPr id="736267" name="Text Box 11"/>
            <p:cNvSpPr txBox="1">
              <a:spLocks noChangeArrowheads="1"/>
            </p:cNvSpPr>
            <p:nvPr/>
          </p:nvSpPr>
          <p:spPr bwMode="auto">
            <a:xfrm>
              <a:off x="3084" y="155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4514" y="1551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562600" y="3276600"/>
            <a:ext cx="1676400" cy="609600"/>
            <a:chOff x="3504" y="2064"/>
            <a:chExt cx="1056" cy="384"/>
          </a:xfrm>
        </p:grpSpPr>
        <p:sp>
          <p:nvSpPr>
            <p:cNvPr id="736270" name="AutoShape 14"/>
            <p:cNvSpPr>
              <a:spLocks/>
            </p:cNvSpPr>
            <p:nvPr/>
          </p:nvSpPr>
          <p:spPr bwMode="auto">
            <a:xfrm rot="16200000">
              <a:off x="3960" y="16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71" name="Text Box 15"/>
            <p:cNvSpPr txBox="1">
              <a:spLocks noChangeArrowheads="1"/>
            </p:cNvSpPr>
            <p:nvPr/>
          </p:nvSpPr>
          <p:spPr bwMode="auto">
            <a:xfrm>
              <a:off x="3933" y="2121"/>
              <a:ext cx="2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362200" y="3810000"/>
            <a:ext cx="5562600" cy="609600"/>
            <a:chOff x="1488" y="2400"/>
            <a:chExt cx="3504" cy="384"/>
          </a:xfrm>
        </p:grpSpPr>
        <p:sp>
          <p:nvSpPr>
            <p:cNvPr id="736273" name="AutoShape 17"/>
            <p:cNvSpPr>
              <a:spLocks/>
            </p:cNvSpPr>
            <p:nvPr/>
          </p:nvSpPr>
          <p:spPr bwMode="auto">
            <a:xfrm rot="16200000">
              <a:off x="3168" y="720"/>
              <a:ext cx="144" cy="3504"/>
            </a:xfrm>
            <a:prstGeom prst="leftBrace">
              <a:avLst>
                <a:gd name="adj1" fmla="val 202778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6274" name="Text Box 18"/>
            <p:cNvSpPr txBox="1">
              <a:spLocks noChangeArrowheads="1"/>
            </p:cNvSpPr>
            <p:nvPr/>
          </p:nvSpPr>
          <p:spPr bwMode="auto">
            <a:xfrm>
              <a:off x="3120" y="245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2800" i="1" baseline="-25000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120775" y="4191000"/>
            <a:ext cx="2662238" cy="2286000"/>
            <a:chOff x="706" y="2640"/>
            <a:chExt cx="1677" cy="1440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720" y="2640"/>
              <a:ext cx="1663" cy="1440"/>
              <a:chOff x="720" y="2640"/>
              <a:chExt cx="1663" cy="1440"/>
            </a:xfrm>
          </p:grpSpPr>
          <p:sp>
            <p:nvSpPr>
              <p:cNvPr id="736277" name="Text Box 21"/>
              <p:cNvSpPr txBox="1">
                <a:spLocks noChangeArrowheads="1"/>
              </p:cNvSpPr>
              <p:nvPr/>
            </p:nvSpPr>
            <p:spPr bwMode="auto">
              <a:xfrm>
                <a:off x="720" y="2640"/>
                <a:ext cx="6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= 0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736278" name="Text Box 22"/>
              <p:cNvSpPr txBox="1">
                <a:spLocks noChangeArrowheads="1"/>
              </p:cNvSpPr>
              <p:nvPr/>
            </p:nvSpPr>
            <p:spPr bwMode="auto">
              <a:xfrm>
                <a:off x="720" y="2909"/>
                <a:ext cx="154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736279" name="Text Box 23"/>
              <p:cNvSpPr txBox="1">
                <a:spLocks noChangeArrowheads="1"/>
              </p:cNvSpPr>
              <p:nvPr/>
            </p:nvSpPr>
            <p:spPr bwMode="auto">
              <a:xfrm>
                <a:off x="720" y="3177"/>
                <a:ext cx="16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400" baseline="-25000">
                    <a:latin typeface="Times New Roman" pitchFamily="18" charset="0"/>
                  </a:rPr>
                  <a:t>-1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736280" name="Text Box 24"/>
              <p:cNvSpPr txBox="1">
                <a:spLocks noChangeArrowheads="1"/>
              </p:cNvSpPr>
              <p:nvPr/>
            </p:nvSpPr>
            <p:spPr bwMode="auto">
              <a:xfrm>
                <a:off x="720" y="3753"/>
                <a:ext cx="166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706" y="3523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36282" name="Text Box 26"/>
          <p:cNvSpPr txBox="1">
            <a:spLocks noChangeArrowheads="1"/>
          </p:cNvSpPr>
          <p:nvPr/>
        </p:nvSpPr>
        <p:spPr bwMode="auto">
          <a:xfrm>
            <a:off x="4859338" y="3352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736283" name="Text Box 27"/>
          <p:cNvSpPr txBox="1">
            <a:spLocks noChangeArrowheads="1"/>
          </p:cNvSpPr>
          <p:nvPr/>
        </p:nvSpPr>
        <p:spPr bwMode="auto">
          <a:xfrm>
            <a:off x="6765925" y="2819400"/>
            <a:ext cx="423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z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36284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6285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776A-CC9A-41E5-975B-9D9DA139873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2" grpId="0" autoUpdateAnimBg="0"/>
      <p:bldP spid="736283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例6.21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1600200" y="3048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已知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0.1110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0.1101   </a:t>
            </a:r>
            <a:r>
              <a:rPr lang="zh-CN" altLang="en-US" sz="2800">
                <a:latin typeface="Times New Roman" pitchFamily="18" charset="0"/>
              </a:rPr>
              <a:t>求[</a:t>
            </a:r>
            <a:r>
              <a:rPr lang="en-US" altLang="zh-CN" sz="2800" i="1">
                <a:latin typeface="Times New Roman" pitchFamily="18" charset="0"/>
              </a:rPr>
              <a:t>x 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625475" y="8524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1752600" y="8524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数值部分的运算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1508125" y="16002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1508125" y="19859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1508125" y="237172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1508125" y="31416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7291" name="Text Box 11"/>
          <p:cNvSpPr txBox="1">
            <a:spLocks noChangeArrowheads="1"/>
          </p:cNvSpPr>
          <p:nvPr/>
        </p:nvSpPr>
        <p:spPr bwMode="auto">
          <a:xfrm>
            <a:off x="1508125" y="42989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92" name="Text Box 12"/>
          <p:cNvSpPr txBox="1">
            <a:spLocks noChangeArrowheads="1"/>
          </p:cNvSpPr>
          <p:nvPr/>
        </p:nvSpPr>
        <p:spPr bwMode="auto">
          <a:xfrm>
            <a:off x="1508125" y="54546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5715000" y="1549400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部分积  初态 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= 0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1066800"/>
            <a:ext cx="7620000" cy="5767388"/>
            <a:chOff x="672" y="672"/>
            <a:chExt cx="4896" cy="3633"/>
          </a:xfrm>
        </p:grpSpPr>
        <p:sp>
          <p:nvSpPr>
            <p:cNvPr id="737295" name="Line 15"/>
            <p:cNvSpPr>
              <a:spLocks noChangeShapeType="1"/>
            </p:cNvSpPr>
            <p:nvPr/>
          </p:nvSpPr>
          <p:spPr bwMode="auto">
            <a:xfrm>
              <a:off x="672" y="1008"/>
              <a:ext cx="48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912" y="672"/>
              <a:ext cx="3790" cy="3633"/>
              <a:chOff x="912" y="672"/>
              <a:chExt cx="3790" cy="3633"/>
            </a:xfrm>
          </p:grpSpPr>
          <p:sp>
            <p:nvSpPr>
              <p:cNvPr id="737297" name="Text Box 17"/>
              <p:cNvSpPr txBox="1">
                <a:spLocks noChangeArrowheads="1"/>
              </p:cNvSpPr>
              <p:nvPr/>
            </p:nvSpPr>
            <p:spPr bwMode="auto">
              <a:xfrm>
                <a:off x="912" y="713"/>
                <a:ext cx="37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部 分 积                乘 数                        说 明</a:t>
                </a:r>
              </a:p>
            </p:txBody>
          </p:sp>
          <p:sp>
            <p:nvSpPr>
              <p:cNvPr id="737298" name="Line 18"/>
              <p:cNvSpPr>
                <a:spLocks noChangeShapeType="1"/>
              </p:cNvSpPr>
              <p:nvPr/>
            </p:nvSpPr>
            <p:spPr bwMode="auto">
              <a:xfrm>
                <a:off x="2112" y="672"/>
                <a:ext cx="0" cy="3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299" name="Line 19"/>
              <p:cNvSpPr>
                <a:spLocks noChangeShapeType="1"/>
              </p:cNvSpPr>
              <p:nvPr/>
            </p:nvSpPr>
            <p:spPr bwMode="auto">
              <a:xfrm>
                <a:off x="3504" y="672"/>
                <a:ext cx="0" cy="3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37300" name="Line 20"/>
          <p:cNvSpPr>
            <a:spLocks noChangeShapeType="1"/>
          </p:cNvSpPr>
          <p:nvPr/>
        </p:nvSpPr>
        <p:spPr bwMode="auto">
          <a:xfrm>
            <a:off x="1066800" y="2414588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1066800" y="3573463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>
            <a:off x="1066800" y="47244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03" name="Line 23"/>
          <p:cNvSpPr>
            <a:spLocks noChangeShapeType="1"/>
          </p:cNvSpPr>
          <p:nvPr/>
        </p:nvSpPr>
        <p:spPr bwMode="auto">
          <a:xfrm>
            <a:off x="1066800" y="5876925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508125" y="3527425"/>
            <a:ext cx="2644775" cy="519113"/>
            <a:chOff x="950" y="2222"/>
            <a:chExt cx="1666" cy="327"/>
          </a:xfrm>
        </p:grpSpPr>
        <p:sp>
          <p:nvSpPr>
            <p:cNvPr id="737305" name="Text Box 25"/>
            <p:cNvSpPr txBox="1">
              <a:spLocks noChangeArrowheads="1"/>
            </p:cNvSpPr>
            <p:nvPr/>
          </p:nvSpPr>
          <p:spPr bwMode="auto">
            <a:xfrm>
              <a:off x="950" y="2222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0 . 0 1 1 1</a:t>
              </a:r>
            </a:p>
          </p:txBody>
        </p:sp>
        <p:sp>
          <p:nvSpPr>
            <p:cNvPr id="737306" name="Text Box 26"/>
            <p:cNvSpPr txBox="1">
              <a:spLocks noChangeArrowheads="1"/>
            </p:cNvSpPr>
            <p:nvPr/>
          </p:nvSpPr>
          <p:spPr bwMode="auto">
            <a:xfrm>
              <a:off x="2388" y="22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524000" y="4648200"/>
            <a:ext cx="2911475" cy="519113"/>
            <a:chOff x="950" y="2950"/>
            <a:chExt cx="1834" cy="327"/>
          </a:xfrm>
        </p:grpSpPr>
        <p:sp>
          <p:nvSpPr>
            <p:cNvPr id="737308" name="Text Box 28"/>
            <p:cNvSpPr txBox="1">
              <a:spLocks noChangeArrowheads="1"/>
            </p:cNvSpPr>
            <p:nvPr/>
          </p:nvSpPr>
          <p:spPr bwMode="auto">
            <a:xfrm>
              <a:off x="950" y="2950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1 . 0 0 0 1</a:t>
              </a:r>
            </a:p>
          </p:txBody>
        </p:sp>
        <p:sp>
          <p:nvSpPr>
            <p:cNvPr id="737309" name="Text Box 29"/>
            <p:cNvSpPr txBox="1">
              <a:spLocks noChangeArrowheads="1"/>
            </p:cNvSpPr>
            <p:nvPr/>
          </p:nvSpPr>
          <p:spPr bwMode="auto">
            <a:xfrm>
              <a:off x="2388" y="2950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1 0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508125" y="5840413"/>
            <a:ext cx="3178175" cy="519112"/>
            <a:chOff x="950" y="3679"/>
            <a:chExt cx="2002" cy="327"/>
          </a:xfrm>
        </p:grpSpPr>
        <p:sp>
          <p:nvSpPr>
            <p:cNvPr id="737311" name="Text Box 31"/>
            <p:cNvSpPr txBox="1">
              <a:spLocks noChangeArrowheads="1"/>
            </p:cNvSpPr>
            <p:nvPr/>
          </p:nvSpPr>
          <p:spPr bwMode="auto">
            <a:xfrm>
              <a:off x="950" y="3679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1 . 0 1 1 0</a:t>
              </a:r>
            </a:p>
          </p:txBody>
        </p:sp>
        <p:sp>
          <p:nvSpPr>
            <p:cNvPr id="737312" name="Text Box 32"/>
            <p:cNvSpPr txBox="1">
              <a:spLocks noChangeArrowheads="1"/>
            </p:cNvSpPr>
            <p:nvPr/>
          </p:nvSpPr>
          <p:spPr bwMode="auto">
            <a:xfrm>
              <a:off x="2388" y="3679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1 1 0</a:t>
              </a:r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1508125" y="6186488"/>
            <a:ext cx="6280150" cy="557212"/>
            <a:chOff x="950" y="3897"/>
            <a:chExt cx="3956" cy="351"/>
          </a:xfrm>
        </p:grpSpPr>
        <p:sp>
          <p:nvSpPr>
            <p:cNvPr id="737314" name="Text Box 34"/>
            <p:cNvSpPr txBox="1">
              <a:spLocks noChangeArrowheads="1"/>
            </p:cNvSpPr>
            <p:nvPr/>
          </p:nvSpPr>
          <p:spPr bwMode="auto">
            <a:xfrm>
              <a:off x="950" y="3921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0 . 1 0 1 1</a:t>
              </a:r>
            </a:p>
          </p:txBody>
        </p:sp>
        <p:sp>
          <p:nvSpPr>
            <p:cNvPr id="737315" name="Text Box 35"/>
            <p:cNvSpPr txBox="1">
              <a:spLocks noChangeArrowheads="1"/>
            </p:cNvSpPr>
            <p:nvPr/>
          </p:nvSpPr>
          <p:spPr bwMode="auto">
            <a:xfrm>
              <a:off x="2388" y="3921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0 1 1 0</a:t>
              </a:r>
            </a:p>
          </p:txBody>
        </p: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805" y="3897"/>
              <a:ext cx="1101" cy="327"/>
              <a:chOff x="3805" y="3897"/>
              <a:chExt cx="1101" cy="327"/>
            </a:xfrm>
          </p:grpSpPr>
          <p:sp>
            <p:nvSpPr>
              <p:cNvPr id="737317" name="Text Box 37"/>
              <p:cNvSpPr txBox="1">
                <a:spLocks noChangeArrowheads="1"/>
              </p:cNvSpPr>
              <p:nvPr/>
            </p:nvSpPr>
            <p:spPr bwMode="auto">
              <a:xfrm>
                <a:off x="4041" y="3897"/>
                <a:ext cx="8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800">
                    <a:latin typeface="Times New Roman" pitchFamily="18" charset="0"/>
                  </a:rPr>
                  <a:t>，</a:t>
                </a:r>
                <a:r>
                  <a:rPr lang="zh-CN" altLang="en-US" sz="2400">
                    <a:latin typeface="Times New Roman" pitchFamily="18" charset="0"/>
                  </a:rPr>
                  <a:t>得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8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737318" name="Line 38"/>
              <p:cNvSpPr>
                <a:spLocks noChangeShapeType="1"/>
              </p:cNvSpPr>
              <p:nvPr/>
            </p:nvSpPr>
            <p:spPr bwMode="auto">
              <a:xfrm>
                <a:off x="3805" y="4047"/>
                <a:ext cx="24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37319" name="AutoShape 39"/>
          <p:cNvSpPr>
            <a:spLocks noChangeArrowheads="1"/>
          </p:cNvSpPr>
          <p:nvPr/>
        </p:nvSpPr>
        <p:spPr bwMode="auto">
          <a:xfrm>
            <a:off x="107950" y="49720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21" name="Text Box 41"/>
          <p:cNvSpPr txBox="1">
            <a:spLocks noChangeArrowheads="1"/>
          </p:cNvSpPr>
          <p:nvPr/>
        </p:nvSpPr>
        <p:spPr bwMode="auto">
          <a:xfrm>
            <a:off x="3810000" y="1600200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1 1 0 1</a:t>
            </a:r>
          </a:p>
        </p:txBody>
      </p:sp>
      <p:sp>
        <p:nvSpPr>
          <p:cNvPr id="737322" name="Text Box 42"/>
          <p:cNvSpPr txBox="1">
            <a:spLocks noChangeArrowheads="1"/>
          </p:cNvSpPr>
          <p:nvPr/>
        </p:nvSpPr>
        <p:spPr bwMode="auto">
          <a:xfrm>
            <a:off x="4605338" y="18288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508125" y="2757488"/>
            <a:ext cx="6230938" cy="519112"/>
            <a:chOff x="950" y="1737"/>
            <a:chExt cx="3925" cy="327"/>
          </a:xfrm>
        </p:grpSpPr>
        <p:sp>
          <p:nvSpPr>
            <p:cNvPr id="737324" name="Text Box 44"/>
            <p:cNvSpPr txBox="1">
              <a:spLocks noChangeArrowheads="1"/>
            </p:cNvSpPr>
            <p:nvPr/>
          </p:nvSpPr>
          <p:spPr bwMode="auto">
            <a:xfrm>
              <a:off x="950" y="1737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0 . 0 1 1 1</a:t>
              </a:r>
            </a:p>
          </p:txBody>
        </p: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>
              <a:off x="2388" y="1737"/>
              <a:ext cx="2487" cy="327"/>
              <a:chOff x="2388" y="1737"/>
              <a:chExt cx="2487" cy="327"/>
            </a:xfrm>
          </p:grpSpPr>
          <p:sp>
            <p:nvSpPr>
              <p:cNvPr id="737325" name="Text Box 45"/>
              <p:cNvSpPr txBox="1">
                <a:spLocks noChangeArrowheads="1"/>
              </p:cNvSpPr>
              <p:nvPr/>
            </p:nvSpPr>
            <p:spPr bwMode="auto">
              <a:xfrm>
                <a:off x="4010" y="1737"/>
                <a:ext cx="8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800">
                    <a:latin typeface="Times New Roman" pitchFamily="18" charset="0"/>
                  </a:rPr>
                  <a:t>，</a:t>
                </a:r>
                <a:r>
                  <a:rPr lang="zh-CN" altLang="en-US" sz="2400">
                    <a:latin typeface="Times New Roman" pitchFamily="18" charset="0"/>
                  </a:rPr>
                  <a:t>得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8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7326" name="Line 46"/>
              <p:cNvSpPr>
                <a:spLocks noChangeShapeType="1"/>
              </p:cNvSpPr>
              <p:nvPr/>
            </p:nvSpPr>
            <p:spPr bwMode="auto">
              <a:xfrm>
                <a:off x="3792" y="1887"/>
                <a:ext cx="24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327" name="Text Box 47"/>
              <p:cNvSpPr txBox="1">
                <a:spLocks noChangeArrowheads="1"/>
              </p:cNvSpPr>
              <p:nvPr/>
            </p:nvSpPr>
            <p:spPr bwMode="auto">
              <a:xfrm>
                <a:off x="2388" y="1737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1 1 0</a:t>
                </a:r>
              </a:p>
            </p:txBody>
          </p:sp>
        </p:grpSp>
      </p:grpSp>
      <p:sp>
        <p:nvSpPr>
          <p:cNvPr id="737328" name="Text Box 48"/>
          <p:cNvSpPr txBox="1">
            <a:spLocks noChangeArrowheads="1"/>
          </p:cNvSpPr>
          <p:nvPr/>
        </p:nvSpPr>
        <p:spPr bwMode="auto">
          <a:xfrm>
            <a:off x="4605338" y="2986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1508125" y="3913188"/>
            <a:ext cx="6230938" cy="568325"/>
            <a:chOff x="950" y="2465"/>
            <a:chExt cx="3925" cy="358"/>
          </a:xfrm>
        </p:grpSpPr>
        <p:sp>
          <p:nvSpPr>
            <p:cNvPr id="737330" name="Text Box 50"/>
            <p:cNvSpPr txBox="1">
              <a:spLocks noChangeArrowheads="1"/>
            </p:cNvSpPr>
            <p:nvPr/>
          </p:nvSpPr>
          <p:spPr bwMode="auto">
            <a:xfrm>
              <a:off x="950" y="246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0 . 0 0 1 1</a:t>
              </a:r>
            </a:p>
          </p:txBody>
        </p:sp>
        <p:sp>
          <p:nvSpPr>
            <p:cNvPr id="737332" name="Text Box 52"/>
            <p:cNvSpPr txBox="1">
              <a:spLocks noChangeArrowheads="1"/>
            </p:cNvSpPr>
            <p:nvPr/>
          </p:nvSpPr>
          <p:spPr bwMode="auto">
            <a:xfrm>
              <a:off x="4010" y="2496"/>
              <a:ext cx="8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，</a:t>
              </a:r>
              <a:r>
                <a:rPr lang="zh-CN" altLang="en-US" sz="2400">
                  <a:latin typeface="Times New Roman" pitchFamily="18" charset="0"/>
                </a:rPr>
                <a:t>得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z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7333" name="Line 53"/>
            <p:cNvSpPr>
              <a:spLocks noChangeShapeType="1"/>
            </p:cNvSpPr>
            <p:nvPr/>
          </p:nvSpPr>
          <p:spPr bwMode="auto">
            <a:xfrm>
              <a:off x="3792" y="2646"/>
              <a:ext cx="2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35" name="Text Box 55"/>
            <p:cNvSpPr txBox="1">
              <a:spLocks noChangeArrowheads="1"/>
            </p:cNvSpPr>
            <p:nvPr/>
          </p:nvSpPr>
          <p:spPr bwMode="auto">
            <a:xfrm>
              <a:off x="2388" y="2465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1 0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1 1</a:t>
              </a:r>
            </a:p>
          </p:txBody>
        </p:sp>
      </p:grpSp>
      <p:sp>
        <p:nvSpPr>
          <p:cNvPr id="737336" name="Text Box 56"/>
          <p:cNvSpPr txBox="1">
            <a:spLocks noChangeArrowheads="1"/>
          </p:cNvSpPr>
          <p:nvPr/>
        </p:nvSpPr>
        <p:spPr bwMode="auto">
          <a:xfrm>
            <a:off x="4605338" y="4129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1508125" y="5068888"/>
            <a:ext cx="6280150" cy="569912"/>
            <a:chOff x="950" y="3193"/>
            <a:chExt cx="3956" cy="359"/>
          </a:xfrm>
        </p:grpSpPr>
        <p:sp>
          <p:nvSpPr>
            <p:cNvPr id="737338" name="Text Box 58"/>
            <p:cNvSpPr txBox="1">
              <a:spLocks noChangeArrowheads="1"/>
            </p:cNvSpPr>
            <p:nvPr/>
          </p:nvSpPr>
          <p:spPr bwMode="auto">
            <a:xfrm>
              <a:off x="950" y="3193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0 . 1 0 0 0</a:t>
              </a:r>
            </a:p>
          </p:txBody>
        </p:sp>
        <p:sp>
          <p:nvSpPr>
            <p:cNvPr id="737339" name="Text Box 59"/>
            <p:cNvSpPr txBox="1">
              <a:spLocks noChangeArrowheads="1"/>
            </p:cNvSpPr>
            <p:nvPr/>
          </p:nvSpPr>
          <p:spPr bwMode="auto">
            <a:xfrm>
              <a:off x="4041" y="3225"/>
              <a:ext cx="8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，</a:t>
              </a:r>
              <a:r>
                <a:rPr lang="zh-CN" altLang="en-US" sz="2400">
                  <a:latin typeface="Times New Roman" pitchFamily="18" charset="0"/>
                </a:rPr>
                <a:t>得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z</a:t>
              </a:r>
              <a:r>
                <a:rPr lang="en-US" altLang="zh-CN" sz="2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37340" name="Line 60"/>
            <p:cNvSpPr>
              <a:spLocks noChangeShapeType="1"/>
            </p:cNvSpPr>
            <p:nvPr/>
          </p:nvSpPr>
          <p:spPr bwMode="auto">
            <a:xfrm>
              <a:off x="3805" y="3375"/>
              <a:ext cx="2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41" name="Text Box 61"/>
            <p:cNvSpPr txBox="1">
              <a:spLocks noChangeArrowheads="1"/>
            </p:cNvSpPr>
            <p:nvPr/>
          </p:nvSpPr>
          <p:spPr bwMode="auto">
            <a:xfrm>
              <a:off x="2388" y="3193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1 1 0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37342" name="Text Box 62"/>
          <p:cNvSpPr txBox="1">
            <a:spLocks noChangeArrowheads="1"/>
          </p:cNvSpPr>
          <p:nvPr/>
        </p:nvSpPr>
        <p:spPr bwMode="auto">
          <a:xfrm>
            <a:off x="4605338" y="5272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737343" name="AutoShape 63"/>
          <p:cNvSpPr>
            <a:spLocks noChangeArrowheads="1"/>
          </p:cNvSpPr>
          <p:nvPr/>
        </p:nvSpPr>
        <p:spPr bwMode="auto">
          <a:xfrm>
            <a:off x="107950" y="3808413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44" name="AutoShape 64"/>
          <p:cNvSpPr>
            <a:spLocks noChangeArrowheads="1"/>
          </p:cNvSpPr>
          <p:nvPr/>
        </p:nvSpPr>
        <p:spPr bwMode="auto">
          <a:xfrm>
            <a:off x="107950" y="2670175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45" name="AutoShape 65"/>
          <p:cNvSpPr>
            <a:spLocks noChangeArrowheads="1"/>
          </p:cNvSpPr>
          <p:nvPr/>
        </p:nvSpPr>
        <p:spPr bwMode="auto">
          <a:xfrm>
            <a:off x="107950" y="61277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46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347" name="Text Box 67"/>
          <p:cNvSpPr txBox="1">
            <a:spLocks noChangeArrowheads="1"/>
          </p:cNvSpPr>
          <p:nvPr/>
        </p:nvSpPr>
        <p:spPr bwMode="auto">
          <a:xfrm>
            <a:off x="1187450" y="19891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48" name="Text Box 68"/>
          <p:cNvSpPr txBox="1">
            <a:spLocks noChangeArrowheads="1"/>
          </p:cNvSpPr>
          <p:nvPr/>
        </p:nvSpPr>
        <p:spPr bwMode="auto">
          <a:xfrm>
            <a:off x="1187450" y="31416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49" name="Text Box 69"/>
          <p:cNvSpPr txBox="1">
            <a:spLocks noChangeArrowheads="1"/>
          </p:cNvSpPr>
          <p:nvPr/>
        </p:nvSpPr>
        <p:spPr bwMode="auto">
          <a:xfrm>
            <a:off x="1187450" y="42926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50" name="Text Box 70"/>
          <p:cNvSpPr txBox="1">
            <a:spLocks noChangeArrowheads="1"/>
          </p:cNvSpPr>
          <p:nvPr/>
        </p:nvSpPr>
        <p:spPr bwMode="auto">
          <a:xfrm>
            <a:off x="1187450" y="54451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51" name="Text Box 71"/>
          <p:cNvSpPr txBox="1">
            <a:spLocks noChangeArrowheads="1"/>
          </p:cNvSpPr>
          <p:nvPr/>
        </p:nvSpPr>
        <p:spPr bwMode="auto">
          <a:xfrm>
            <a:off x="5965825" y="199548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</a:t>
            </a:r>
          </a:p>
        </p:txBody>
      </p:sp>
      <p:sp>
        <p:nvSpPr>
          <p:cNvPr id="737352" name="Text Box 72"/>
          <p:cNvSpPr txBox="1">
            <a:spLocks noChangeArrowheads="1"/>
          </p:cNvSpPr>
          <p:nvPr/>
        </p:nvSpPr>
        <p:spPr bwMode="auto">
          <a:xfrm>
            <a:off x="5965825" y="312578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>
                <a:latin typeface="Times New Roman" pitchFamily="18" charset="0"/>
              </a:rPr>
              <a:t>0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37353" name="Text Box 73"/>
          <p:cNvSpPr txBox="1">
            <a:spLocks noChangeArrowheads="1"/>
          </p:cNvSpPr>
          <p:nvPr/>
        </p:nvSpPr>
        <p:spPr bwMode="auto">
          <a:xfrm>
            <a:off x="5965825" y="42926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</a:t>
            </a:r>
          </a:p>
        </p:txBody>
      </p:sp>
      <p:sp>
        <p:nvSpPr>
          <p:cNvPr id="737354" name="Text Box 74"/>
          <p:cNvSpPr txBox="1">
            <a:spLocks noChangeArrowheads="1"/>
          </p:cNvSpPr>
          <p:nvPr/>
        </p:nvSpPr>
        <p:spPr bwMode="auto">
          <a:xfrm>
            <a:off x="5965825" y="5445125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</a:t>
            </a:r>
          </a:p>
        </p:txBody>
      </p:sp>
      <p:sp>
        <p:nvSpPr>
          <p:cNvPr id="73" name="日期占位符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E8A4-4651-41AC-8B0A-DCFBA56C480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75" name="页脚占位符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3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7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3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73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3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73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3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3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73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3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3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3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autoUpdateAnimBg="0"/>
      <p:bldP spid="737284" grpId="0" autoUpdateAnimBg="0"/>
      <p:bldP spid="737286" grpId="0" autoUpdateAnimBg="0"/>
      <p:bldP spid="737287" grpId="0" autoUpdateAnimBg="0"/>
      <p:bldP spid="737288" grpId="0" autoUpdateAnimBg="0"/>
      <p:bldP spid="737289" grpId="0" autoUpdateAnimBg="0"/>
      <p:bldP spid="737290" grpId="0" autoUpdateAnimBg="0"/>
      <p:bldP spid="737291" grpId="0" autoUpdateAnimBg="0"/>
      <p:bldP spid="737292" grpId="0" autoUpdateAnimBg="0"/>
      <p:bldP spid="737293" grpId="0" autoUpdateAnimBg="0"/>
      <p:bldP spid="737300" grpId="0" animBg="1"/>
      <p:bldP spid="737301" grpId="0" animBg="1"/>
      <p:bldP spid="737302" grpId="0" animBg="1"/>
      <p:bldP spid="737303" grpId="0" animBg="1"/>
      <p:bldP spid="737319" grpId="0" animBg="1" autoUpdateAnimBg="0"/>
      <p:bldP spid="737321" grpId="0"/>
      <p:bldP spid="737322" grpId="0"/>
      <p:bldP spid="737328" grpId="0"/>
      <p:bldP spid="737336" grpId="0"/>
      <p:bldP spid="737342" grpId="0"/>
      <p:bldP spid="737343" grpId="0" animBg="1" autoUpdateAnimBg="0"/>
      <p:bldP spid="737344" grpId="0" animBg="1" autoUpdateAnimBg="0"/>
      <p:bldP spid="737345" grpId="0" animBg="1" autoUpdateAnimBg="0"/>
      <p:bldP spid="737347" grpId="0"/>
      <p:bldP spid="737348" grpId="0"/>
      <p:bldP spid="737349" grpId="0"/>
      <p:bldP spid="737350" grpId="0"/>
      <p:bldP spid="737351" grpId="0" autoUpdateAnimBg="0"/>
      <p:bldP spid="737352" grpId="0" autoUpdateAnimBg="0"/>
      <p:bldP spid="737353" grpId="0" autoUpdateAnimBg="0"/>
      <p:bldP spid="73735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Text Box 2"/>
          <p:cNvSpPr txBox="1">
            <a:spLocks noChangeArrowheads="1"/>
          </p:cNvSpPr>
          <p:nvPr/>
        </p:nvSpPr>
        <p:spPr bwMode="auto">
          <a:xfrm>
            <a:off x="898525" y="1836738"/>
            <a:ext cx="6797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② </a:t>
            </a:r>
            <a:r>
              <a:rPr lang="zh-CN" altLang="en-US" sz="2800">
                <a:latin typeface="Times New Roman" pitchFamily="18" charset="0"/>
              </a:rPr>
              <a:t>数值部分按绝对值相乘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1009650"/>
            <a:ext cx="8550275" cy="579438"/>
            <a:chOff x="566" y="636"/>
            <a:chExt cx="5386" cy="365"/>
          </a:xfrm>
        </p:grpSpPr>
        <p:sp>
          <p:nvSpPr>
            <p:cNvPr id="738308" name="Text Box 4"/>
            <p:cNvSpPr txBox="1">
              <a:spLocks noChangeArrowheads="1"/>
            </p:cNvSpPr>
            <p:nvPr/>
          </p:nvSpPr>
          <p:spPr bwMode="auto">
            <a:xfrm>
              <a:off x="566" y="636"/>
              <a:ext cx="53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① </a:t>
              </a:r>
              <a:r>
                <a:rPr lang="zh-CN" altLang="en-US" sz="2800">
                  <a:latin typeface="Times New Roman" pitchFamily="18" charset="0"/>
                </a:rPr>
                <a:t>乘积的符号位</a:t>
              </a:r>
              <a:r>
                <a:rPr lang="zh-CN" altLang="en-US" sz="3200">
                  <a:latin typeface="Times New Roman" pitchFamily="18" charset="0"/>
                </a:rPr>
                <a:t> 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3200">
                  <a:latin typeface="Times New Roman" pitchFamily="18" charset="0"/>
                </a:rPr>
                <a:t>  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3200">
                  <a:latin typeface="Times New Roman" pitchFamily="18" charset="0"/>
                </a:rPr>
                <a:t> = 1     0 = 1</a:t>
              </a:r>
            </a:p>
          </p:txBody>
        </p:sp>
        <p:sp>
          <p:nvSpPr>
            <p:cNvPr id="738309" name="AutoShape 5"/>
            <p:cNvSpPr>
              <a:spLocks noChangeArrowheads="1"/>
            </p:cNvSpPr>
            <p:nvPr/>
          </p:nvSpPr>
          <p:spPr bwMode="auto">
            <a:xfrm>
              <a:off x="2685" y="768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0" name="AutoShape 6"/>
            <p:cNvSpPr>
              <a:spLocks noChangeArrowheads="1"/>
            </p:cNvSpPr>
            <p:nvPr/>
          </p:nvSpPr>
          <p:spPr bwMode="auto">
            <a:xfrm>
              <a:off x="3543" y="765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2952750" y="2663825"/>
            <a:ext cx="428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= 0. 1 0 1 1 0 1 1 0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2286000" y="3432175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则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16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= 1. 1 0 1 1 0 1 1 0</a:t>
            </a:r>
          </a:p>
        </p:txBody>
      </p:sp>
      <p:sp>
        <p:nvSpPr>
          <p:cNvPr id="738313" name="Text Box 9"/>
          <p:cNvSpPr txBox="1">
            <a:spLocks noChangeArrowheads="1"/>
          </p:cNvSpPr>
          <p:nvPr/>
        </p:nvSpPr>
        <p:spPr bwMode="auto">
          <a:xfrm>
            <a:off x="1279525" y="42052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特点</a:t>
            </a:r>
          </a:p>
        </p:txBody>
      </p:sp>
      <p:sp>
        <p:nvSpPr>
          <p:cNvPr id="738314" name="Text Box 10"/>
          <p:cNvSpPr txBox="1">
            <a:spLocks noChangeArrowheads="1"/>
          </p:cNvSpPr>
          <p:nvPr/>
        </p:nvSpPr>
        <p:spPr bwMode="auto">
          <a:xfrm>
            <a:off x="2514600" y="419893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绝对值运算</a:t>
            </a:r>
          </a:p>
        </p:txBody>
      </p:sp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2514600" y="58054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逻辑移位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457200" y="273050"/>
            <a:ext cx="258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例6.21  结果</a:t>
            </a:r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2514600" y="5002213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用移位的次数判断乘法是否结束</a:t>
            </a:r>
          </a:p>
        </p:txBody>
      </p:sp>
      <p:sp>
        <p:nvSpPr>
          <p:cNvPr id="738318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8319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82-81A2-454F-94AD-1100FE51E68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 autoUpdateAnimBg="0"/>
      <p:bldP spid="738311" grpId="0" autoUpdateAnimBg="0"/>
      <p:bldP spid="738312" grpId="0" autoUpdateAnimBg="0"/>
      <p:bldP spid="738313" grpId="0" autoUpdateAnimBg="0"/>
      <p:bldP spid="738314" grpId="0" autoUpdateAnimBg="0"/>
      <p:bldP spid="738315" grpId="0" autoUpdateAnimBg="0"/>
      <p:bldP spid="73831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6188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原码一位乘的硬件配置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2325" y="5562600"/>
            <a:ext cx="3554413" cy="1044575"/>
            <a:chOff x="518" y="3504"/>
            <a:chExt cx="2239" cy="658"/>
          </a:xfrm>
        </p:grpSpPr>
        <p:sp>
          <p:nvSpPr>
            <p:cNvPr id="739332" name="Text Box 4"/>
            <p:cNvSpPr txBox="1">
              <a:spLocks noChangeArrowheads="1"/>
            </p:cNvSpPr>
            <p:nvPr/>
          </p:nvSpPr>
          <p:spPr bwMode="auto">
            <a:xfrm>
              <a:off x="518" y="3504"/>
              <a:ext cx="1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A、X、Q </a:t>
              </a:r>
              <a:r>
                <a:rPr lang="zh-CN" altLang="en-US" sz="2400">
                  <a:latin typeface="Times New Roman" pitchFamily="18" charset="0"/>
                </a:rPr>
                <a:t>均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739333" name="Text Box 5"/>
            <p:cNvSpPr txBox="1">
              <a:spLocks noChangeArrowheads="1"/>
            </p:cNvSpPr>
            <p:nvPr/>
          </p:nvSpPr>
          <p:spPr bwMode="auto">
            <a:xfrm>
              <a:off x="518" y="3874"/>
              <a:ext cx="2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移位和加受末位乘数控制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990600"/>
            <a:ext cx="6096000" cy="4191000"/>
            <a:chOff x="1056" y="624"/>
            <a:chExt cx="3840" cy="2640"/>
          </a:xfrm>
        </p:grpSpPr>
        <p:sp>
          <p:nvSpPr>
            <p:cNvPr id="739335" name="Rectangle 7"/>
            <p:cNvSpPr>
              <a:spLocks noChangeArrowheads="1"/>
            </p:cNvSpPr>
            <p:nvPr/>
          </p:nvSpPr>
          <p:spPr bwMode="auto">
            <a:xfrm>
              <a:off x="1056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800">
                  <a:latin typeface="Times New Roman" pitchFamily="18" charset="0"/>
                </a:rPr>
                <a:t>A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9336" name="Rectangle 8"/>
            <p:cNvSpPr>
              <a:spLocks noChangeArrowheads="1"/>
            </p:cNvSpPr>
            <p:nvPr/>
          </p:nvSpPr>
          <p:spPr bwMode="auto">
            <a:xfrm>
              <a:off x="1056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加   法   器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37" name="Rectangle 9"/>
            <p:cNvSpPr>
              <a:spLocks noChangeArrowheads="1"/>
            </p:cNvSpPr>
            <p:nvPr/>
          </p:nvSpPr>
          <p:spPr bwMode="auto">
            <a:xfrm>
              <a:off x="1056" y="220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控   制   门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38" name="AutoShape 10"/>
            <p:cNvSpPr>
              <a:spLocks noChangeArrowheads="1"/>
            </p:cNvSpPr>
            <p:nvPr/>
          </p:nvSpPr>
          <p:spPr bwMode="auto">
            <a:xfrm>
              <a:off x="1728" y="116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39" name="AutoShape 11"/>
            <p:cNvSpPr>
              <a:spLocks noChangeArrowheads="1"/>
            </p:cNvSpPr>
            <p:nvPr/>
          </p:nvSpPr>
          <p:spPr bwMode="auto">
            <a:xfrm rot="10800000">
              <a:off x="1392" y="115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40" name="AutoShape 12"/>
            <p:cNvSpPr>
              <a:spLocks noChangeArrowheads="1"/>
            </p:cNvSpPr>
            <p:nvPr/>
          </p:nvSpPr>
          <p:spPr bwMode="auto">
            <a:xfrm>
              <a:off x="1776" y="186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41" name="Rectangle 13"/>
            <p:cNvSpPr>
              <a:spLocks noChangeArrowheads="1"/>
            </p:cNvSpPr>
            <p:nvPr/>
          </p:nvSpPr>
          <p:spPr bwMode="auto">
            <a:xfrm>
              <a:off x="1056" y="292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800">
                  <a:latin typeface="Times New Roman" pitchFamily="18" charset="0"/>
                </a:rPr>
                <a:t>X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9342" name="AutoShape 14"/>
            <p:cNvSpPr>
              <a:spLocks noChangeArrowheads="1"/>
            </p:cNvSpPr>
            <p:nvPr/>
          </p:nvSpPr>
          <p:spPr bwMode="auto">
            <a:xfrm>
              <a:off x="1776" y="258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43" name="Rectangle 15"/>
            <p:cNvSpPr>
              <a:spLocks noChangeArrowheads="1"/>
            </p:cNvSpPr>
            <p:nvPr/>
          </p:nvSpPr>
          <p:spPr bwMode="auto">
            <a:xfrm>
              <a:off x="3120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44" name="Line 16"/>
            <p:cNvSpPr>
              <a:spLocks noChangeShapeType="1"/>
            </p:cNvSpPr>
            <p:nvPr/>
          </p:nvSpPr>
          <p:spPr bwMode="auto">
            <a:xfrm>
              <a:off x="4368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3120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移位和加控制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46" name="Freeform 18"/>
            <p:cNvSpPr>
              <a:spLocks/>
            </p:cNvSpPr>
            <p:nvPr/>
          </p:nvSpPr>
          <p:spPr bwMode="auto">
            <a:xfrm>
              <a:off x="2016" y="1152"/>
              <a:ext cx="1920" cy="360"/>
            </a:xfrm>
            <a:custGeom>
              <a:avLst/>
              <a:gdLst/>
              <a:ahLst/>
              <a:cxnLst>
                <a:cxn ang="0">
                  <a:pos x="1920" y="360"/>
                </a:cxn>
                <a:cxn ang="0">
                  <a:pos x="1920" y="240"/>
                </a:cxn>
                <a:cxn ang="0">
                  <a:pos x="0" y="240"/>
                </a:cxn>
                <a:cxn ang="0">
                  <a:pos x="384" y="0"/>
                </a:cxn>
              </a:cxnLst>
              <a:rect l="0" t="0" r="r" b="b"/>
              <a:pathLst>
                <a:path w="1920" h="360">
                  <a:moveTo>
                    <a:pt x="1920" y="360"/>
                  </a:moveTo>
                  <a:lnTo>
                    <a:pt x="1920" y="240"/>
                  </a:lnTo>
                  <a:lnTo>
                    <a:pt x="0" y="24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7" name="Line 19"/>
            <p:cNvSpPr>
              <a:spLocks noChangeShapeType="1"/>
            </p:cNvSpPr>
            <p:nvPr/>
          </p:nvSpPr>
          <p:spPr bwMode="auto">
            <a:xfrm flipV="1">
              <a:off x="3168" y="1152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8" name="Line 20"/>
            <p:cNvSpPr>
              <a:spLocks noChangeShapeType="1"/>
            </p:cNvSpPr>
            <p:nvPr/>
          </p:nvSpPr>
          <p:spPr bwMode="auto">
            <a:xfrm flipH="1">
              <a:off x="2640" y="16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9" name="Freeform 21"/>
            <p:cNvSpPr>
              <a:spLocks/>
            </p:cNvSpPr>
            <p:nvPr/>
          </p:nvSpPr>
          <p:spPr bwMode="auto">
            <a:xfrm>
              <a:off x="4560" y="624"/>
              <a:ext cx="336" cy="106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068"/>
                </a:cxn>
                <a:cxn ang="0">
                  <a:pos x="144" y="1068"/>
                </a:cxn>
              </a:cxnLst>
              <a:rect l="0" t="0" r="r" b="b"/>
              <a:pathLst>
                <a:path w="336" h="1068">
                  <a:moveTo>
                    <a:pt x="0" y="19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068"/>
                  </a:lnTo>
                  <a:lnTo>
                    <a:pt x="144" y="10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50" name="Line 22"/>
            <p:cNvSpPr>
              <a:spLocks noChangeShapeType="1"/>
            </p:cNvSpPr>
            <p:nvPr/>
          </p:nvSpPr>
          <p:spPr bwMode="auto">
            <a:xfrm>
              <a:off x="2640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784" y="2928"/>
              <a:ext cx="960" cy="336"/>
              <a:chOff x="2784" y="3312"/>
              <a:chExt cx="960" cy="336"/>
            </a:xfrm>
          </p:grpSpPr>
          <p:sp>
            <p:nvSpPr>
              <p:cNvPr id="739352" name="Rectangle 24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960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3" name="Text Box 25"/>
              <p:cNvSpPr txBox="1">
                <a:spLocks noChangeArrowheads="1"/>
              </p:cNvSpPr>
              <p:nvPr/>
            </p:nvSpPr>
            <p:spPr bwMode="auto">
              <a:xfrm>
                <a:off x="2880" y="3360"/>
                <a:ext cx="7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计数器 </a:t>
                </a:r>
                <a:r>
                  <a:rPr lang="en-US" altLang="zh-CN" sz="2000">
                    <a:latin typeface="Times New Roman" pitchFamily="18" charset="0"/>
                  </a:rPr>
                  <a:t>C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936" y="2928"/>
              <a:ext cx="288" cy="336"/>
              <a:chOff x="3936" y="3312"/>
              <a:chExt cx="288" cy="336"/>
            </a:xfrm>
          </p:grpSpPr>
          <p:sp>
            <p:nvSpPr>
              <p:cNvPr id="739355" name="Rectangle 27"/>
              <p:cNvSpPr>
                <a:spLocks noChangeArrowheads="1"/>
              </p:cNvSpPr>
              <p:nvPr/>
            </p:nvSpPr>
            <p:spPr bwMode="auto">
              <a:xfrm>
                <a:off x="3984" y="33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739356" name="Rectangle 28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416" y="2928"/>
              <a:ext cx="338" cy="336"/>
              <a:chOff x="4416" y="3312"/>
              <a:chExt cx="338" cy="336"/>
            </a:xfrm>
          </p:grpSpPr>
          <p:sp>
            <p:nvSpPr>
              <p:cNvPr id="739358" name="Rectangle 30"/>
              <p:cNvSpPr>
                <a:spLocks noChangeArrowheads="1"/>
              </p:cNvSpPr>
              <p:nvPr/>
            </p:nvSpPr>
            <p:spPr bwMode="auto">
              <a:xfrm>
                <a:off x="4416" y="3350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G</a:t>
                </a:r>
                <a:r>
                  <a:rPr lang="en-US" altLang="zh-CN" sz="2000" baseline="-25000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739359" name="Rectangle 31"/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9360" name="Text Box 32"/>
            <p:cNvSpPr txBox="1">
              <a:spLocks noChangeArrowheads="1"/>
            </p:cNvSpPr>
            <p:nvPr/>
          </p:nvSpPr>
          <p:spPr bwMode="auto">
            <a:xfrm>
              <a:off x="3120" y="8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9361" name="Text Box 33"/>
            <p:cNvSpPr txBox="1">
              <a:spLocks noChangeArrowheads="1"/>
            </p:cNvSpPr>
            <p:nvPr/>
          </p:nvSpPr>
          <p:spPr bwMode="auto">
            <a:xfrm>
              <a:off x="3744" y="825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Q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endParaRPr lang="zh-CN" altLang="en-US" sz="2800" i="1">
                <a:latin typeface="Times New Roman" pitchFamily="18" charset="0"/>
              </a:endParaRPr>
            </a:p>
          </p:txBody>
        </p:sp>
        <p:sp>
          <p:nvSpPr>
            <p:cNvPr id="739362" name="Text Box 34"/>
            <p:cNvSpPr txBox="1">
              <a:spLocks noChangeArrowheads="1"/>
            </p:cNvSpPr>
            <p:nvPr/>
          </p:nvSpPr>
          <p:spPr bwMode="auto">
            <a:xfrm>
              <a:off x="3504" y="115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右移</a:t>
              </a:r>
            </a:p>
          </p:txBody>
        </p:sp>
        <p:sp>
          <p:nvSpPr>
            <p:cNvPr id="739363" name="Freeform 35"/>
            <p:cNvSpPr>
              <a:spLocks/>
            </p:cNvSpPr>
            <p:nvPr/>
          </p:nvSpPr>
          <p:spPr bwMode="auto">
            <a:xfrm>
              <a:off x="2640" y="1858"/>
              <a:ext cx="1296" cy="528"/>
            </a:xfrm>
            <a:custGeom>
              <a:avLst/>
              <a:gdLst/>
              <a:ahLst/>
              <a:cxnLst>
                <a:cxn ang="0">
                  <a:pos x="1296" y="0"/>
                </a:cxn>
                <a:cxn ang="0">
                  <a:pos x="1296" y="528"/>
                </a:cxn>
                <a:cxn ang="0">
                  <a:pos x="0" y="528"/>
                </a:cxn>
              </a:cxnLst>
              <a:rect l="0" t="0" r="r" b="b"/>
              <a:pathLst>
                <a:path w="1296" h="528">
                  <a:moveTo>
                    <a:pt x="1296" y="0"/>
                  </a:moveTo>
                  <a:lnTo>
                    <a:pt x="1296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9364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9365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" name="日期占位符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166F-C4F7-4F67-9580-0A3F3E1B360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0" name="页脚占位符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593725" y="273050"/>
            <a:ext cx="390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原码两位乘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1279525" y="1035050"/>
            <a:ext cx="1844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原码乘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3108325" y="1035050"/>
            <a:ext cx="542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符号位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数值位 </a:t>
            </a:r>
            <a:r>
              <a:rPr lang="zh-CN" altLang="en-US" sz="2800">
                <a:latin typeface="Times New Roman" pitchFamily="18" charset="0"/>
              </a:rPr>
              <a:t>部分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分开运算</a:t>
            </a: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1279525" y="1720850"/>
            <a:ext cx="169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两位乘</a:t>
            </a: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3184525" y="1743075"/>
            <a:ext cx="5730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每次用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乘数的 2 位判断 </a:t>
            </a:r>
            <a:r>
              <a:rPr lang="zh-CN" altLang="en-US" sz="2800">
                <a:latin typeface="Times New Roman" pitchFamily="18" charset="0"/>
              </a:rPr>
              <a:t>原部分积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是否加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如何加 </a:t>
            </a:r>
            <a:r>
              <a:rPr lang="zh-CN" altLang="en-US" sz="2800">
                <a:latin typeface="Times New Roman" pitchFamily="18" charset="0"/>
              </a:rPr>
              <a:t>被乘数</a:t>
            </a:r>
          </a:p>
        </p:txBody>
      </p:sp>
      <p:sp>
        <p:nvSpPr>
          <p:cNvPr id="740359" name="Rectangle 7"/>
          <p:cNvSpPr>
            <a:spLocks noChangeArrowheads="1"/>
          </p:cNvSpPr>
          <p:nvPr/>
        </p:nvSpPr>
        <p:spPr bwMode="auto">
          <a:xfrm>
            <a:off x="1514475" y="4799013"/>
            <a:ext cx="189706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rIns="19050"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1 1</a:t>
            </a:r>
          </a:p>
        </p:txBody>
      </p:sp>
      <p:sp>
        <p:nvSpPr>
          <p:cNvPr id="740360" name="Rectangle 8"/>
          <p:cNvSpPr>
            <a:spLocks noChangeArrowheads="1"/>
          </p:cNvSpPr>
          <p:nvPr/>
        </p:nvSpPr>
        <p:spPr bwMode="auto">
          <a:xfrm>
            <a:off x="1514475" y="4343400"/>
            <a:ext cx="18970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rIns="19050"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1 0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1514475" y="3883025"/>
            <a:ext cx="1897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rIns="19050"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0 1</a:t>
            </a:r>
          </a:p>
        </p:txBody>
      </p:sp>
      <p:sp>
        <p:nvSpPr>
          <p:cNvPr id="740362" name="Rectangle 10"/>
          <p:cNvSpPr>
            <a:spLocks noChangeArrowheads="1"/>
          </p:cNvSpPr>
          <p:nvPr/>
        </p:nvSpPr>
        <p:spPr bwMode="auto">
          <a:xfrm>
            <a:off x="1514475" y="3427413"/>
            <a:ext cx="189706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rIns="19050"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0 0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160713" y="3429000"/>
            <a:ext cx="4960937" cy="455613"/>
            <a:chOff x="1991" y="2160"/>
            <a:chExt cx="3125" cy="287"/>
          </a:xfrm>
        </p:grpSpPr>
        <p:sp>
          <p:nvSpPr>
            <p:cNvPr id="740364" name="Rectangle 12"/>
            <p:cNvSpPr>
              <a:spLocks noChangeArrowheads="1"/>
            </p:cNvSpPr>
            <p:nvPr/>
          </p:nvSpPr>
          <p:spPr bwMode="auto">
            <a:xfrm>
              <a:off x="1991" y="2160"/>
              <a:ext cx="312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 加 “0”       2</a:t>
              </a:r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680" y="23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200400" y="3883025"/>
            <a:ext cx="4960938" cy="460375"/>
            <a:chOff x="2016" y="2446"/>
            <a:chExt cx="3125" cy="290"/>
          </a:xfrm>
        </p:grpSpPr>
        <p:sp>
          <p:nvSpPr>
            <p:cNvPr id="740367" name="Rectangle 15"/>
            <p:cNvSpPr>
              <a:spLocks noChangeArrowheads="1"/>
            </p:cNvSpPr>
            <p:nvPr/>
          </p:nvSpPr>
          <p:spPr bwMode="auto">
            <a:xfrm>
              <a:off x="2016" y="2446"/>
              <a:ext cx="3125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加 1 倍的被乘数        2</a:t>
              </a:r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4085" y="259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200400" y="4343400"/>
            <a:ext cx="4960938" cy="455613"/>
            <a:chOff x="2016" y="2736"/>
            <a:chExt cx="3125" cy="287"/>
          </a:xfrm>
        </p:grpSpPr>
        <p:sp>
          <p:nvSpPr>
            <p:cNvPr id="740370" name="Rectangle 18"/>
            <p:cNvSpPr>
              <a:spLocks noChangeArrowheads="1"/>
            </p:cNvSpPr>
            <p:nvPr/>
          </p:nvSpPr>
          <p:spPr bwMode="auto">
            <a:xfrm>
              <a:off x="2016" y="2736"/>
              <a:ext cx="312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加 2 倍的被乘数        2</a:t>
              </a:r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>
              <a:off x="4085" y="288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200400" y="4799013"/>
            <a:ext cx="4960938" cy="455612"/>
            <a:chOff x="2016" y="3023"/>
            <a:chExt cx="3125" cy="287"/>
          </a:xfrm>
        </p:grpSpPr>
        <p:sp>
          <p:nvSpPr>
            <p:cNvPr id="740373" name="Rectangle 21"/>
            <p:cNvSpPr>
              <a:spLocks noChangeArrowheads="1"/>
            </p:cNvSpPr>
            <p:nvPr/>
          </p:nvSpPr>
          <p:spPr bwMode="auto">
            <a:xfrm>
              <a:off x="2016" y="3023"/>
              <a:ext cx="312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加 3 倍的被乘数        2</a:t>
              </a:r>
            </a:p>
          </p:txBody>
        </p:sp>
        <p:sp>
          <p:nvSpPr>
            <p:cNvPr id="740374" name="Line 22"/>
            <p:cNvSpPr>
              <a:spLocks noChangeShapeType="1"/>
            </p:cNvSpPr>
            <p:nvPr/>
          </p:nvSpPr>
          <p:spPr bwMode="auto">
            <a:xfrm>
              <a:off x="4085" y="316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1676400" y="5576888"/>
            <a:ext cx="808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3 ？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13325" y="5530850"/>
            <a:ext cx="4130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先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减 1 倍  </a:t>
            </a:r>
            <a:r>
              <a:rPr lang="zh-CN" altLang="en-US" sz="2800">
                <a:latin typeface="Times New Roman" pitchFamily="18" charset="0"/>
              </a:rPr>
              <a:t>的被乘数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再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4 倍  </a:t>
            </a:r>
            <a:r>
              <a:rPr lang="zh-CN" altLang="en-US" sz="2800">
                <a:latin typeface="Times New Roman" pitchFamily="18" charset="0"/>
              </a:rPr>
              <a:t>的被乘数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95550" y="5324475"/>
            <a:ext cx="704850" cy="1357313"/>
            <a:chOff x="1572" y="3354"/>
            <a:chExt cx="444" cy="855"/>
          </a:xfrm>
        </p:grpSpPr>
        <p:sp>
          <p:nvSpPr>
            <p:cNvPr id="740378" name="Text Box 26"/>
            <p:cNvSpPr txBox="1">
              <a:spLocks noChangeArrowheads="1"/>
            </p:cNvSpPr>
            <p:nvPr/>
          </p:nvSpPr>
          <p:spPr bwMode="auto">
            <a:xfrm>
              <a:off x="1718" y="335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40379" name="Text Box 27"/>
            <p:cNvSpPr txBox="1">
              <a:spLocks noChangeArrowheads="1"/>
            </p:cNvSpPr>
            <p:nvPr/>
          </p:nvSpPr>
          <p:spPr bwMode="auto">
            <a:xfrm>
              <a:off x="1572" y="3618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740380" name="Text Box 28"/>
            <p:cNvSpPr txBox="1">
              <a:spLocks noChangeArrowheads="1"/>
            </p:cNvSpPr>
            <p:nvPr/>
          </p:nvSpPr>
          <p:spPr bwMode="auto">
            <a:xfrm>
              <a:off x="1718" y="38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40381" name="Line 29"/>
            <p:cNvSpPr>
              <a:spLocks noChangeShapeType="1"/>
            </p:cNvSpPr>
            <p:nvPr/>
          </p:nvSpPr>
          <p:spPr bwMode="auto">
            <a:xfrm>
              <a:off x="1632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489325" y="5324475"/>
            <a:ext cx="806450" cy="1357313"/>
            <a:chOff x="2198" y="3354"/>
            <a:chExt cx="508" cy="855"/>
          </a:xfrm>
        </p:grpSpPr>
        <p:sp>
          <p:nvSpPr>
            <p:cNvPr id="740383" name="Text Box 31"/>
            <p:cNvSpPr txBox="1">
              <a:spLocks noChangeArrowheads="1"/>
            </p:cNvSpPr>
            <p:nvPr/>
          </p:nvSpPr>
          <p:spPr bwMode="auto">
            <a:xfrm>
              <a:off x="2254" y="3354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740384" name="Text Box 32"/>
            <p:cNvSpPr txBox="1">
              <a:spLocks noChangeArrowheads="1"/>
            </p:cNvSpPr>
            <p:nvPr/>
          </p:nvSpPr>
          <p:spPr bwMode="auto">
            <a:xfrm>
              <a:off x="2198" y="3618"/>
              <a:ext cx="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740385" name="Text Box 33"/>
            <p:cNvSpPr txBox="1">
              <a:spLocks noChangeArrowheads="1"/>
            </p:cNvSpPr>
            <p:nvPr/>
          </p:nvSpPr>
          <p:spPr bwMode="auto">
            <a:xfrm>
              <a:off x="2366" y="388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40386" name="Line 34"/>
            <p:cNvSpPr>
              <a:spLocks noChangeShapeType="1"/>
            </p:cNvSpPr>
            <p:nvPr/>
          </p:nvSpPr>
          <p:spPr bwMode="auto">
            <a:xfrm>
              <a:off x="2208" y="3888"/>
              <a:ext cx="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0387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446213" y="2962275"/>
            <a:ext cx="6510337" cy="2305050"/>
            <a:chOff x="911" y="1866"/>
            <a:chExt cx="4101" cy="1452"/>
          </a:xfrm>
        </p:grpSpPr>
        <p:sp>
          <p:nvSpPr>
            <p:cNvPr id="740389" name="Line 37"/>
            <p:cNvSpPr>
              <a:spLocks noChangeShapeType="1"/>
            </p:cNvSpPr>
            <p:nvPr/>
          </p:nvSpPr>
          <p:spPr bwMode="auto">
            <a:xfrm>
              <a:off x="912" y="3310"/>
              <a:ext cx="40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912" y="1872"/>
              <a:ext cx="4094" cy="1438"/>
              <a:chOff x="912" y="1872"/>
              <a:chExt cx="4094" cy="1438"/>
            </a:xfrm>
          </p:grpSpPr>
          <p:sp>
            <p:nvSpPr>
              <p:cNvPr id="740391" name="Rectangle 39"/>
              <p:cNvSpPr>
                <a:spLocks noChangeArrowheads="1"/>
              </p:cNvSpPr>
              <p:nvPr/>
            </p:nvSpPr>
            <p:spPr bwMode="auto">
              <a:xfrm>
                <a:off x="2203" y="1872"/>
                <a:ext cx="271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1905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新的部分积</a:t>
                </a:r>
              </a:p>
            </p:txBody>
          </p:sp>
          <p:sp>
            <p:nvSpPr>
              <p:cNvPr id="740392" name="Rectangle 40"/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1195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9050" rIns="1905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乘数</a:t>
                </a: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400" baseline="-25000">
                    <a:latin typeface="Times New Roman" pitchFamily="18" charset="0"/>
                  </a:rPr>
                  <a:t>-1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40393" name="Line 41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409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0394" name="Line 42"/>
              <p:cNvSpPr>
                <a:spLocks noChangeShapeType="1"/>
              </p:cNvSpPr>
              <p:nvPr/>
            </p:nvSpPr>
            <p:spPr bwMode="auto">
              <a:xfrm>
                <a:off x="912" y="2159"/>
                <a:ext cx="40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0395" name="Line 43"/>
              <p:cNvSpPr>
                <a:spLocks noChangeShapeType="1"/>
              </p:cNvSpPr>
              <p:nvPr/>
            </p:nvSpPr>
            <p:spPr bwMode="auto">
              <a:xfrm>
                <a:off x="2203" y="1872"/>
                <a:ext cx="0" cy="14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740396" name="Line 44"/>
            <p:cNvSpPr>
              <a:spLocks noChangeShapeType="1"/>
            </p:cNvSpPr>
            <p:nvPr/>
          </p:nvSpPr>
          <p:spPr bwMode="auto">
            <a:xfrm>
              <a:off x="911" y="1866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40397" name="Line 45"/>
            <p:cNvSpPr>
              <a:spLocks noChangeShapeType="1"/>
            </p:cNvSpPr>
            <p:nvPr/>
          </p:nvSpPr>
          <p:spPr bwMode="auto">
            <a:xfrm>
              <a:off x="5012" y="1866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40398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日期占位符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73DE-E5B0-43C9-895D-4A68783121E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autoUpdateAnimBg="0"/>
      <p:bldP spid="740356" grpId="0" autoUpdateAnimBg="0"/>
      <p:bldP spid="740357" grpId="0" autoUpdateAnimBg="0"/>
      <p:bldP spid="740358" grpId="0" autoUpdateAnimBg="0"/>
      <p:bldP spid="740359" grpId="0" autoUpdateAnimBg="0"/>
      <p:bldP spid="740360" grpId="0" autoUpdateAnimBg="0"/>
      <p:bldP spid="740361" grpId="0" autoUpdateAnimBg="0"/>
      <p:bldP spid="740362" grpId="0" autoUpdateAnimBg="0"/>
      <p:bldP spid="740375" grpId="0" autoUpdateAnimBg="0"/>
      <p:bldP spid="74037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822325" y="349250"/>
            <a:ext cx="5654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(5) 原码两位乘运算规则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651250"/>
            <a:ext cx="4038600" cy="1822450"/>
            <a:chOff x="480" y="2300"/>
            <a:chExt cx="2544" cy="1148"/>
          </a:xfrm>
        </p:grpSpPr>
        <p:sp>
          <p:nvSpPr>
            <p:cNvPr id="741380" name="Rectangle 4"/>
            <p:cNvSpPr>
              <a:spLocks noChangeArrowheads="1"/>
            </p:cNvSpPr>
            <p:nvPr/>
          </p:nvSpPr>
          <p:spPr bwMode="auto">
            <a:xfrm>
              <a:off x="1824" y="3161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480" y="3161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1 1</a:t>
              </a:r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1824" y="2874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480" y="2874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1 0</a:t>
              </a:r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1824" y="2587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1385" name="Rectangle 9"/>
            <p:cNvSpPr>
              <a:spLocks noChangeArrowheads="1"/>
            </p:cNvSpPr>
            <p:nvPr/>
          </p:nvSpPr>
          <p:spPr bwMode="auto">
            <a:xfrm>
              <a:off x="480" y="2587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41386" name="Rectangle 10"/>
            <p:cNvSpPr>
              <a:spLocks noChangeArrowheads="1"/>
            </p:cNvSpPr>
            <p:nvPr/>
          </p:nvSpPr>
          <p:spPr bwMode="auto">
            <a:xfrm>
              <a:off x="1824" y="2300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1387" name="Rectangle 11"/>
            <p:cNvSpPr>
              <a:spLocks noChangeArrowheads="1"/>
            </p:cNvSpPr>
            <p:nvPr/>
          </p:nvSpPr>
          <p:spPr bwMode="auto">
            <a:xfrm>
              <a:off x="480" y="2300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0 0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2000" y="1828800"/>
            <a:ext cx="4038600" cy="1822450"/>
            <a:chOff x="480" y="1152"/>
            <a:chExt cx="2544" cy="1148"/>
          </a:xfrm>
        </p:grpSpPr>
        <p:sp>
          <p:nvSpPr>
            <p:cNvPr id="741389" name="Rectangle 13"/>
            <p:cNvSpPr>
              <a:spLocks noChangeArrowheads="1"/>
            </p:cNvSpPr>
            <p:nvPr/>
          </p:nvSpPr>
          <p:spPr bwMode="auto">
            <a:xfrm>
              <a:off x="1824" y="2013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1390" name="Rectangle 14"/>
            <p:cNvSpPr>
              <a:spLocks noChangeArrowheads="1"/>
            </p:cNvSpPr>
            <p:nvPr/>
          </p:nvSpPr>
          <p:spPr bwMode="auto">
            <a:xfrm>
              <a:off x="480" y="2013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1 1</a:t>
              </a:r>
            </a:p>
          </p:txBody>
        </p:sp>
        <p:sp>
          <p:nvSpPr>
            <p:cNvPr id="741391" name="Rectangle 15"/>
            <p:cNvSpPr>
              <a:spLocks noChangeArrowheads="1"/>
            </p:cNvSpPr>
            <p:nvPr/>
          </p:nvSpPr>
          <p:spPr bwMode="auto">
            <a:xfrm>
              <a:off x="1824" y="1726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1392" name="Rectangle 16"/>
            <p:cNvSpPr>
              <a:spLocks noChangeArrowheads="1"/>
            </p:cNvSpPr>
            <p:nvPr/>
          </p:nvSpPr>
          <p:spPr bwMode="auto">
            <a:xfrm>
              <a:off x="480" y="1726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1 0</a:t>
              </a:r>
            </a:p>
          </p:txBody>
        </p:sp>
        <p:sp>
          <p:nvSpPr>
            <p:cNvPr id="741393" name="Rectangle 17"/>
            <p:cNvSpPr>
              <a:spLocks noChangeArrowheads="1"/>
            </p:cNvSpPr>
            <p:nvPr/>
          </p:nvSpPr>
          <p:spPr bwMode="auto">
            <a:xfrm>
              <a:off x="1824" y="1439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1394" name="Rectangle 18"/>
            <p:cNvSpPr>
              <a:spLocks noChangeArrowheads="1"/>
            </p:cNvSpPr>
            <p:nvPr/>
          </p:nvSpPr>
          <p:spPr bwMode="auto">
            <a:xfrm>
              <a:off x="480" y="1439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41395" name="Rectangle 19"/>
            <p:cNvSpPr>
              <a:spLocks noChangeArrowheads="1"/>
            </p:cNvSpPr>
            <p:nvPr/>
          </p:nvSpPr>
          <p:spPr bwMode="auto">
            <a:xfrm>
              <a:off x="1824" y="1152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1396" name="Rectangle 20"/>
            <p:cNvSpPr>
              <a:spLocks noChangeArrowheads="1"/>
            </p:cNvSpPr>
            <p:nvPr/>
          </p:nvSpPr>
          <p:spPr bwMode="auto">
            <a:xfrm>
              <a:off x="480" y="1152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0 0 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" y="1397000"/>
            <a:ext cx="8001000" cy="4100513"/>
            <a:chOff x="480" y="880"/>
            <a:chExt cx="5040" cy="2583"/>
          </a:xfrm>
        </p:grpSpPr>
        <p:sp>
          <p:nvSpPr>
            <p:cNvPr id="741398" name="Rectangle 22"/>
            <p:cNvSpPr>
              <a:spLocks noChangeArrowheads="1"/>
            </p:cNvSpPr>
            <p:nvPr/>
          </p:nvSpPr>
          <p:spPr bwMode="auto">
            <a:xfrm>
              <a:off x="3024" y="880"/>
              <a:ext cx="24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操 作 内 容</a:t>
              </a:r>
            </a:p>
          </p:txBody>
        </p:sp>
        <p:sp>
          <p:nvSpPr>
            <p:cNvPr id="741399" name="Rectangle 23"/>
            <p:cNvSpPr>
              <a:spLocks noChangeArrowheads="1"/>
            </p:cNvSpPr>
            <p:nvPr/>
          </p:nvSpPr>
          <p:spPr bwMode="auto">
            <a:xfrm>
              <a:off x="1824" y="880"/>
              <a:ext cx="12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标志位 </a:t>
              </a: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i="1" baseline="-25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741400" name="Rectangle 24"/>
            <p:cNvSpPr>
              <a:spLocks noChangeArrowheads="1"/>
            </p:cNvSpPr>
            <p:nvPr/>
          </p:nvSpPr>
          <p:spPr bwMode="auto">
            <a:xfrm>
              <a:off x="480" y="880"/>
              <a:ext cx="1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乘数判断位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80" y="880"/>
              <a:ext cx="5040" cy="2583"/>
              <a:chOff x="480" y="880"/>
              <a:chExt cx="5040" cy="2583"/>
            </a:xfrm>
          </p:grpSpPr>
          <p:sp>
            <p:nvSpPr>
              <p:cNvPr id="741402" name="Line 26"/>
              <p:cNvSpPr>
                <a:spLocks noChangeShapeType="1"/>
              </p:cNvSpPr>
              <p:nvPr/>
            </p:nvSpPr>
            <p:spPr bwMode="auto">
              <a:xfrm>
                <a:off x="480" y="880"/>
                <a:ext cx="50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03" name="Line 27"/>
              <p:cNvSpPr>
                <a:spLocks noChangeShapeType="1"/>
              </p:cNvSpPr>
              <p:nvPr/>
            </p:nvSpPr>
            <p:spPr bwMode="auto">
              <a:xfrm>
                <a:off x="480" y="1167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04" name="Line 28"/>
              <p:cNvSpPr>
                <a:spLocks noChangeShapeType="1"/>
              </p:cNvSpPr>
              <p:nvPr/>
            </p:nvSpPr>
            <p:spPr bwMode="auto">
              <a:xfrm>
                <a:off x="480" y="1454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05" name="Line 29"/>
              <p:cNvSpPr>
                <a:spLocks noChangeShapeType="1"/>
              </p:cNvSpPr>
              <p:nvPr/>
            </p:nvSpPr>
            <p:spPr bwMode="auto">
              <a:xfrm>
                <a:off x="480" y="1741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06" name="Line 30"/>
              <p:cNvSpPr>
                <a:spLocks noChangeShapeType="1"/>
              </p:cNvSpPr>
              <p:nvPr/>
            </p:nvSpPr>
            <p:spPr bwMode="auto">
              <a:xfrm>
                <a:off x="480" y="2028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07" name="Line 31"/>
              <p:cNvSpPr>
                <a:spLocks noChangeShapeType="1"/>
              </p:cNvSpPr>
              <p:nvPr/>
            </p:nvSpPr>
            <p:spPr bwMode="auto">
              <a:xfrm>
                <a:off x="480" y="2315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08" name="Line 32"/>
              <p:cNvSpPr>
                <a:spLocks noChangeShapeType="1"/>
              </p:cNvSpPr>
              <p:nvPr/>
            </p:nvSpPr>
            <p:spPr bwMode="auto">
              <a:xfrm>
                <a:off x="480" y="2602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09" name="Line 33"/>
              <p:cNvSpPr>
                <a:spLocks noChangeShapeType="1"/>
              </p:cNvSpPr>
              <p:nvPr/>
            </p:nvSpPr>
            <p:spPr bwMode="auto">
              <a:xfrm>
                <a:off x="480" y="2889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10" name="Line 34"/>
              <p:cNvSpPr>
                <a:spLocks noChangeShapeType="1"/>
              </p:cNvSpPr>
              <p:nvPr/>
            </p:nvSpPr>
            <p:spPr bwMode="auto">
              <a:xfrm>
                <a:off x="480" y="3176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11" name="Line 35"/>
              <p:cNvSpPr>
                <a:spLocks noChangeShapeType="1"/>
              </p:cNvSpPr>
              <p:nvPr/>
            </p:nvSpPr>
            <p:spPr bwMode="auto">
              <a:xfrm>
                <a:off x="480" y="3463"/>
                <a:ext cx="50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12" name="Line 36"/>
              <p:cNvSpPr>
                <a:spLocks noChangeShapeType="1"/>
              </p:cNvSpPr>
              <p:nvPr/>
            </p:nvSpPr>
            <p:spPr bwMode="auto">
              <a:xfrm>
                <a:off x="480" y="880"/>
                <a:ext cx="0" cy="258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13" name="Line 37"/>
              <p:cNvSpPr>
                <a:spLocks noChangeShapeType="1"/>
              </p:cNvSpPr>
              <p:nvPr/>
            </p:nvSpPr>
            <p:spPr bwMode="auto">
              <a:xfrm>
                <a:off x="1824" y="880"/>
                <a:ext cx="0" cy="25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14" name="Line 38"/>
              <p:cNvSpPr>
                <a:spLocks noChangeShapeType="1"/>
              </p:cNvSpPr>
              <p:nvPr/>
            </p:nvSpPr>
            <p:spPr bwMode="auto">
              <a:xfrm>
                <a:off x="3024" y="880"/>
                <a:ext cx="0" cy="25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  <p:sp>
            <p:nvSpPr>
              <p:cNvPr id="741415" name="Line 39"/>
              <p:cNvSpPr>
                <a:spLocks noChangeShapeType="1"/>
              </p:cNvSpPr>
              <p:nvPr/>
            </p:nvSpPr>
            <p:spPr bwMode="auto">
              <a:xfrm>
                <a:off x="5520" y="880"/>
                <a:ext cx="0" cy="258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9050" rIns="19050" anchor="ctr" anchorCtr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800600" y="1852613"/>
            <a:ext cx="3962400" cy="455612"/>
            <a:chOff x="3024" y="1167"/>
            <a:chExt cx="2496" cy="287"/>
          </a:xfrm>
        </p:grpSpPr>
        <p:sp>
          <p:nvSpPr>
            <p:cNvPr id="741417" name="Rectangle 41"/>
            <p:cNvSpPr>
              <a:spLocks noChangeArrowheads="1"/>
            </p:cNvSpPr>
            <p:nvPr/>
          </p:nvSpPr>
          <p:spPr bwMode="auto">
            <a:xfrm>
              <a:off x="3024" y="1167"/>
              <a:ext cx="24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      </a:t>
              </a:r>
              <a:r>
                <a:rPr lang="en-US" altLang="zh-CN" sz="2400" i="1">
                  <a:latin typeface="Times New Roman" pitchFamily="18" charset="0"/>
                </a:rPr>
                <a:t>z</a:t>
              </a:r>
              <a:r>
                <a:rPr lang="en-US" altLang="zh-CN" sz="2400">
                  <a:latin typeface="Times New Roman" pitchFamily="18" charset="0"/>
                </a:rPr>
                <a:t>    2,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</a:t>
              </a:r>
              <a:r>
                <a:rPr lang="en-US" altLang="zh-CN" sz="2400" i="1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保持</a:t>
              </a:r>
              <a:r>
                <a:rPr lang="zh-CN" altLang="en-US" sz="2400">
                  <a:latin typeface="Times New Roman" pitchFamily="18" charset="0"/>
                </a:rPr>
                <a:t>“0”</a:t>
              </a:r>
            </a:p>
          </p:txBody>
        </p:sp>
        <p:sp>
          <p:nvSpPr>
            <p:cNvPr id="741418" name="Line 42"/>
            <p:cNvSpPr>
              <a:spLocks noChangeShapeType="1"/>
            </p:cNvSpPr>
            <p:nvPr/>
          </p:nvSpPr>
          <p:spPr bwMode="auto">
            <a:xfrm>
              <a:off x="3600" y="13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19" name="Line 43"/>
            <p:cNvSpPr>
              <a:spLocks noChangeShapeType="1"/>
            </p:cNvSpPr>
            <p:nvPr/>
          </p:nvSpPr>
          <p:spPr bwMode="auto">
            <a:xfrm>
              <a:off x="4164" y="13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800600" y="5029200"/>
            <a:ext cx="3962400" cy="455613"/>
            <a:chOff x="3024" y="3168"/>
            <a:chExt cx="2496" cy="287"/>
          </a:xfrm>
        </p:grpSpPr>
        <p:sp>
          <p:nvSpPr>
            <p:cNvPr id="741421" name="Rectangle 45"/>
            <p:cNvSpPr>
              <a:spLocks noChangeArrowheads="1"/>
            </p:cNvSpPr>
            <p:nvPr/>
          </p:nvSpPr>
          <p:spPr bwMode="auto">
            <a:xfrm>
              <a:off x="3024" y="3168"/>
              <a:ext cx="24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     </a:t>
              </a:r>
              <a:r>
                <a:rPr lang="en-US" altLang="zh-CN" sz="2400" i="1">
                  <a:latin typeface="Times New Roman" pitchFamily="18" charset="0"/>
                </a:rPr>
                <a:t>z</a:t>
              </a:r>
              <a:r>
                <a:rPr lang="en-US" altLang="zh-CN" sz="2400">
                  <a:latin typeface="Times New Roman" pitchFamily="18" charset="0"/>
                </a:rPr>
                <a:t>     2,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保持</a:t>
              </a:r>
              <a:r>
                <a:rPr lang="zh-CN" altLang="en-US" sz="2400">
                  <a:latin typeface="Times New Roman" pitchFamily="18" charset="0"/>
                </a:rPr>
                <a:t>“1”</a:t>
              </a:r>
            </a:p>
          </p:txBody>
        </p:sp>
        <p:sp>
          <p:nvSpPr>
            <p:cNvPr id="741422" name="Line 46"/>
            <p:cNvSpPr>
              <a:spLocks noChangeShapeType="1"/>
            </p:cNvSpPr>
            <p:nvPr/>
          </p:nvSpPr>
          <p:spPr bwMode="auto">
            <a:xfrm>
              <a:off x="4164" y="33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23" name="Line 47"/>
            <p:cNvSpPr>
              <a:spLocks noChangeShapeType="1"/>
            </p:cNvSpPr>
            <p:nvPr/>
          </p:nvSpPr>
          <p:spPr bwMode="auto">
            <a:xfrm>
              <a:off x="3600" y="33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800600" y="4586288"/>
            <a:ext cx="3962400" cy="455612"/>
            <a:chOff x="3024" y="2889"/>
            <a:chExt cx="2496" cy="287"/>
          </a:xfrm>
        </p:grpSpPr>
        <p:sp>
          <p:nvSpPr>
            <p:cNvPr id="741425" name="Rectangle 49"/>
            <p:cNvSpPr>
              <a:spLocks noChangeArrowheads="1"/>
            </p:cNvSpPr>
            <p:nvPr/>
          </p:nvSpPr>
          <p:spPr bwMode="auto">
            <a:xfrm>
              <a:off x="3024" y="2889"/>
              <a:ext cx="24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i="1">
                  <a:latin typeface="Times New Roman" pitchFamily="18" charset="0"/>
                </a:rPr>
                <a:t>z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*    2,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保持</a:t>
              </a:r>
              <a:r>
                <a:rPr lang="zh-CN" altLang="en-US" sz="2400">
                  <a:latin typeface="Times New Roman" pitchFamily="18" charset="0"/>
                </a:rPr>
                <a:t>“1”</a:t>
              </a:r>
            </a:p>
          </p:txBody>
        </p:sp>
        <p:sp>
          <p:nvSpPr>
            <p:cNvPr id="741426" name="Line 50"/>
            <p:cNvSpPr>
              <a:spLocks noChangeShapeType="1"/>
            </p:cNvSpPr>
            <p:nvPr/>
          </p:nvSpPr>
          <p:spPr bwMode="auto">
            <a:xfrm>
              <a:off x="4164" y="30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27" name="Line 51"/>
            <p:cNvSpPr>
              <a:spLocks noChangeShapeType="1"/>
            </p:cNvSpPr>
            <p:nvPr/>
          </p:nvSpPr>
          <p:spPr bwMode="auto">
            <a:xfrm>
              <a:off x="3600" y="30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4572000" y="2763838"/>
            <a:ext cx="4191000" cy="455612"/>
            <a:chOff x="2880" y="1741"/>
            <a:chExt cx="2640" cy="287"/>
          </a:xfrm>
        </p:grpSpPr>
        <p:sp>
          <p:nvSpPr>
            <p:cNvPr id="741429" name="Rectangle 53"/>
            <p:cNvSpPr>
              <a:spLocks noChangeArrowheads="1"/>
            </p:cNvSpPr>
            <p:nvPr/>
          </p:nvSpPr>
          <p:spPr bwMode="auto">
            <a:xfrm>
              <a:off x="2880" y="1741"/>
              <a:ext cx="2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z</a:t>
              </a:r>
              <a:r>
                <a:rPr lang="en-US" altLang="zh-CN" sz="2400">
                  <a:latin typeface="Times New Roman" pitchFamily="18" charset="0"/>
                </a:rPr>
                <a:t>+2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*    2,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保持</a:t>
              </a:r>
              <a:r>
                <a:rPr lang="zh-CN" altLang="en-US" sz="2400">
                  <a:latin typeface="Times New Roman" pitchFamily="18" charset="0"/>
                </a:rPr>
                <a:t>“0”</a:t>
              </a:r>
            </a:p>
          </p:txBody>
        </p:sp>
        <p:sp>
          <p:nvSpPr>
            <p:cNvPr id="741430" name="Line 54"/>
            <p:cNvSpPr>
              <a:spLocks noChangeShapeType="1"/>
            </p:cNvSpPr>
            <p:nvPr/>
          </p:nvSpPr>
          <p:spPr bwMode="auto">
            <a:xfrm>
              <a:off x="4155" y="1916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31" name="Line 55"/>
            <p:cNvSpPr>
              <a:spLocks noChangeShapeType="1"/>
            </p:cNvSpPr>
            <p:nvPr/>
          </p:nvSpPr>
          <p:spPr bwMode="auto">
            <a:xfrm>
              <a:off x="3592" y="191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4800600" y="2284413"/>
            <a:ext cx="3962400" cy="455612"/>
            <a:chOff x="3024" y="1439"/>
            <a:chExt cx="2496" cy="287"/>
          </a:xfrm>
        </p:grpSpPr>
        <p:sp>
          <p:nvSpPr>
            <p:cNvPr id="741433" name="Rectangle 57"/>
            <p:cNvSpPr>
              <a:spLocks noChangeArrowheads="1"/>
            </p:cNvSpPr>
            <p:nvPr/>
          </p:nvSpPr>
          <p:spPr bwMode="auto">
            <a:xfrm>
              <a:off x="3024" y="1439"/>
              <a:ext cx="24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i="1">
                  <a:latin typeface="Times New Roman" pitchFamily="18" charset="0"/>
                </a:rPr>
                <a:t>z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*    2,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</a:t>
              </a:r>
              <a:r>
                <a:rPr lang="en-US" altLang="zh-CN" sz="2400" i="1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保持</a:t>
              </a:r>
              <a:r>
                <a:rPr lang="zh-CN" altLang="en-US" sz="2400">
                  <a:latin typeface="Times New Roman" pitchFamily="18" charset="0"/>
                </a:rPr>
                <a:t>“0”</a:t>
              </a:r>
            </a:p>
          </p:txBody>
        </p:sp>
        <p:sp>
          <p:nvSpPr>
            <p:cNvPr id="741434" name="Line 58"/>
            <p:cNvSpPr>
              <a:spLocks noChangeShapeType="1"/>
            </p:cNvSpPr>
            <p:nvPr/>
          </p:nvSpPr>
          <p:spPr bwMode="auto">
            <a:xfrm>
              <a:off x="4164" y="161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35" name="Line 59"/>
            <p:cNvSpPr>
              <a:spLocks noChangeShapeType="1"/>
            </p:cNvSpPr>
            <p:nvPr/>
          </p:nvSpPr>
          <p:spPr bwMode="auto">
            <a:xfrm>
              <a:off x="3600" y="161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57200" y="5567363"/>
            <a:ext cx="8153400" cy="519112"/>
            <a:chOff x="288" y="3552"/>
            <a:chExt cx="5136" cy="327"/>
          </a:xfrm>
        </p:grpSpPr>
        <p:sp>
          <p:nvSpPr>
            <p:cNvPr id="741437" name="Text Box 61"/>
            <p:cNvSpPr txBox="1">
              <a:spLocks noChangeArrowheads="1"/>
            </p:cNvSpPr>
            <p:nvPr/>
          </p:nvSpPr>
          <p:spPr bwMode="auto">
            <a:xfrm>
              <a:off x="288" y="3552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共有操作    +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          +2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       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                 2</a:t>
              </a:r>
            </a:p>
          </p:txBody>
        </p:sp>
        <p:sp>
          <p:nvSpPr>
            <p:cNvPr id="741438" name="Line 62"/>
            <p:cNvSpPr>
              <a:spLocks noChangeShapeType="1"/>
            </p:cNvSpPr>
            <p:nvPr/>
          </p:nvSpPr>
          <p:spPr bwMode="auto">
            <a:xfrm>
              <a:off x="4464" y="374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457200" y="6110288"/>
            <a:ext cx="8323263" cy="519112"/>
            <a:chOff x="288" y="3894"/>
            <a:chExt cx="5243" cy="327"/>
          </a:xfrm>
        </p:grpSpPr>
        <p:sp>
          <p:nvSpPr>
            <p:cNvPr id="741440" name="Text Box 64"/>
            <p:cNvSpPr txBox="1">
              <a:spLocks noChangeArrowheads="1"/>
            </p:cNvSpPr>
            <p:nvPr/>
          </p:nvSpPr>
          <p:spPr bwMode="auto">
            <a:xfrm>
              <a:off x="288" y="3894"/>
              <a:ext cx="52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实际操作</a:t>
              </a:r>
              <a:r>
                <a:rPr lang="zh-CN" altLang="en-US" sz="2800">
                  <a:latin typeface="Times New Roman" pitchFamily="18" charset="0"/>
                </a:rPr>
                <a:t>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+[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 +[2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  +[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     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 补码移</a:t>
              </a:r>
            </a:p>
          </p:txBody>
        </p:sp>
        <p:sp>
          <p:nvSpPr>
            <p:cNvPr id="741441" name="Line 65"/>
            <p:cNvSpPr>
              <a:spLocks noChangeShapeType="1"/>
            </p:cNvSpPr>
            <p:nvPr/>
          </p:nvSpPr>
          <p:spPr bwMode="auto">
            <a:xfrm>
              <a:off x="4464" y="4080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4572000" y="3195638"/>
            <a:ext cx="4191000" cy="455612"/>
            <a:chOff x="2880" y="2013"/>
            <a:chExt cx="2640" cy="287"/>
          </a:xfrm>
        </p:grpSpPr>
        <p:sp>
          <p:nvSpPr>
            <p:cNvPr id="741443" name="Rectangle 67"/>
            <p:cNvSpPr>
              <a:spLocks noChangeArrowheads="1"/>
            </p:cNvSpPr>
            <p:nvPr/>
          </p:nvSpPr>
          <p:spPr bwMode="auto">
            <a:xfrm>
              <a:off x="2880" y="2013"/>
              <a:ext cx="2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i="1">
                  <a:latin typeface="Times New Roman" pitchFamily="18" charset="0"/>
                </a:rPr>
                <a:t>z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*    2,</a:t>
              </a:r>
              <a:r>
                <a:rPr lang="en-US" altLang="zh-CN" sz="2400" i="1">
                  <a:latin typeface="Times New Roman" pitchFamily="18" charset="0"/>
                </a:rPr>
                <a:t> 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 </a:t>
              </a:r>
              <a:r>
                <a:rPr lang="zh-CN" altLang="en-US" sz="2000">
                  <a:latin typeface="Times New Roman" pitchFamily="18" charset="0"/>
                </a:rPr>
                <a:t>置</a:t>
              </a:r>
              <a:r>
                <a:rPr lang="zh-CN" altLang="en-US" sz="2400">
                  <a:latin typeface="Times New Roman" pitchFamily="18" charset="0"/>
                </a:rPr>
                <a:t>“1” </a:t>
              </a:r>
            </a:p>
          </p:txBody>
        </p:sp>
        <p:sp>
          <p:nvSpPr>
            <p:cNvPr id="741444" name="Line 68"/>
            <p:cNvSpPr>
              <a:spLocks noChangeShapeType="1"/>
            </p:cNvSpPr>
            <p:nvPr/>
          </p:nvSpPr>
          <p:spPr bwMode="auto">
            <a:xfrm>
              <a:off x="4155" y="219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45" name="Line 69"/>
            <p:cNvSpPr>
              <a:spLocks noChangeShapeType="1"/>
            </p:cNvSpPr>
            <p:nvPr/>
          </p:nvSpPr>
          <p:spPr bwMode="auto">
            <a:xfrm>
              <a:off x="3591" y="219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4572000" y="4114800"/>
            <a:ext cx="4191000" cy="455613"/>
            <a:chOff x="2880" y="2592"/>
            <a:chExt cx="2640" cy="287"/>
          </a:xfrm>
        </p:grpSpPr>
        <p:sp>
          <p:nvSpPr>
            <p:cNvPr id="741447" name="Rectangle 71"/>
            <p:cNvSpPr>
              <a:spLocks noChangeArrowheads="1"/>
            </p:cNvSpPr>
            <p:nvPr/>
          </p:nvSpPr>
          <p:spPr bwMode="auto">
            <a:xfrm>
              <a:off x="2880" y="2592"/>
              <a:ext cx="2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19050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i="1">
                  <a:latin typeface="Times New Roman" pitchFamily="18" charset="0"/>
                </a:rPr>
                <a:t>     z</a:t>
              </a:r>
              <a:r>
                <a:rPr lang="en-US" altLang="zh-CN" sz="2400">
                  <a:latin typeface="Times New Roman" pitchFamily="18" charset="0"/>
                </a:rPr>
                <a:t>+2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*    2,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 </a:t>
              </a:r>
              <a:r>
                <a:rPr lang="zh-CN" altLang="en-US" sz="2000">
                  <a:latin typeface="Times New Roman" pitchFamily="18" charset="0"/>
                </a:rPr>
                <a:t>置</a:t>
              </a:r>
              <a:r>
                <a:rPr lang="zh-CN" altLang="en-US" sz="2400">
                  <a:latin typeface="Times New Roman" pitchFamily="18" charset="0"/>
                </a:rPr>
                <a:t>“0” </a:t>
              </a:r>
            </a:p>
          </p:txBody>
        </p:sp>
        <p:sp>
          <p:nvSpPr>
            <p:cNvPr id="741448" name="Line 72"/>
            <p:cNvSpPr>
              <a:spLocks noChangeShapeType="1"/>
            </p:cNvSpPr>
            <p:nvPr/>
          </p:nvSpPr>
          <p:spPr bwMode="auto">
            <a:xfrm>
              <a:off x="3600" y="27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49" name="Line 73"/>
            <p:cNvSpPr>
              <a:spLocks noChangeShapeType="1"/>
            </p:cNvSpPr>
            <p:nvPr/>
          </p:nvSpPr>
          <p:spPr bwMode="auto">
            <a:xfrm>
              <a:off x="4164" y="27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1450" name="Rectangle 7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4572000" y="3659188"/>
            <a:ext cx="4191000" cy="455612"/>
            <a:chOff x="2880" y="2305"/>
            <a:chExt cx="2640" cy="287"/>
          </a:xfrm>
        </p:grpSpPr>
        <p:sp>
          <p:nvSpPr>
            <p:cNvPr id="741452" name="Rectangle 76"/>
            <p:cNvSpPr>
              <a:spLocks noChangeArrowheads="1"/>
            </p:cNvSpPr>
            <p:nvPr/>
          </p:nvSpPr>
          <p:spPr bwMode="auto">
            <a:xfrm>
              <a:off x="2880" y="2305"/>
              <a:ext cx="2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rIns="19050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i="1">
                  <a:latin typeface="Times New Roman" pitchFamily="18" charset="0"/>
                </a:rPr>
                <a:t>      z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*     2,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*   2, C</a:t>
              </a:r>
              <a:r>
                <a:rPr lang="en-US" altLang="zh-CN" sz="2400" i="1" baseline="-25000">
                  <a:latin typeface="Times New Roman" pitchFamily="18" charset="0"/>
                </a:rPr>
                <a:t>j </a:t>
              </a:r>
              <a:r>
                <a:rPr lang="zh-CN" altLang="en-US" sz="2000">
                  <a:latin typeface="Times New Roman" pitchFamily="18" charset="0"/>
                </a:rPr>
                <a:t>置</a:t>
              </a:r>
              <a:r>
                <a:rPr lang="zh-CN" altLang="en-US" sz="2400">
                  <a:latin typeface="Times New Roman" pitchFamily="18" charset="0"/>
                </a:rPr>
                <a:t>“0” </a:t>
              </a:r>
            </a:p>
          </p:txBody>
        </p:sp>
        <p:sp>
          <p:nvSpPr>
            <p:cNvPr id="741453" name="Line 77"/>
            <p:cNvSpPr>
              <a:spLocks noChangeShapeType="1"/>
            </p:cNvSpPr>
            <p:nvPr/>
          </p:nvSpPr>
          <p:spPr bwMode="auto">
            <a:xfrm>
              <a:off x="4155" y="247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1454" name="Line 78"/>
            <p:cNvSpPr>
              <a:spLocks noChangeShapeType="1"/>
            </p:cNvSpPr>
            <p:nvPr/>
          </p:nvSpPr>
          <p:spPr bwMode="auto">
            <a:xfrm>
              <a:off x="3591" y="247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1455" name="AutoShape 7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" name="日期占位符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1E39-B579-4B73-AA0E-471595FED39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2" name="页脚占位符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Text Box 2"/>
          <p:cNvSpPr txBox="1">
            <a:spLocks noChangeArrowheads="1"/>
          </p:cNvSpPr>
          <p:nvPr/>
        </p:nvSpPr>
        <p:spPr bwMode="auto">
          <a:xfrm>
            <a:off x="0" y="207963"/>
            <a:ext cx="1443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例6.22</a:t>
            </a:r>
          </a:p>
        </p:txBody>
      </p:sp>
      <p:sp>
        <p:nvSpPr>
          <p:cNvPr id="742403" name="Text Box 3"/>
          <p:cNvSpPr txBox="1">
            <a:spLocks noChangeArrowheads="1"/>
          </p:cNvSpPr>
          <p:nvPr/>
        </p:nvSpPr>
        <p:spPr bwMode="auto">
          <a:xfrm>
            <a:off x="1371600" y="284163"/>
            <a:ext cx="668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已知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0.111111  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0.111001  </a:t>
            </a:r>
            <a:r>
              <a:rPr lang="zh-CN" altLang="en-US" sz="2800">
                <a:latin typeface="Times New Roman" pitchFamily="18" charset="0"/>
              </a:rPr>
              <a:t>求[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 baseline="20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</a:p>
        </p:txBody>
      </p:sp>
      <p:sp>
        <p:nvSpPr>
          <p:cNvPr id="742404" name="Text Box 4"/>
          <p:cNvSpPr txBox="1">
            <a:spLocks noChangeArrowheads="1"/>
          </p:cNvSpPr>
          <p:nvPr/>
        </p:nvSpPr>
        <p:spPr bwMode="auto">
          <a:xfrm>
            <a:off x="838200" y="1422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0 0 0 . 0 0 0 0 0 0</a:t>
            </a:r>
          </a:p>
        </p:txBody>
      </p:sp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838200" y="18669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0 0 0 . 1 1 1 1 1 1</a:t>
            </a:r>
          </a:p>
        </p:txBody>
      </p:sp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838200" y="2311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0 0 0 . 1 1 1 1 1 1</a:t>
            </a:r>
          </a:p>
        </p:txBody>
      </p:sp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3489325" y="1422400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0 0 . 1 1 1 0 0 1</a:t>
            </a:r>
          </a:p>
        </p:txBody>
      </p:sp>
      <p:sp>
        <p:nvSpPr>
          <p:cNvPr id="742408" name="Text Box 8"/>
          <p:cNvSpPr txBox="1">
            <a:spLocks noChangeArrowheads="1"/>
          </p:cNvSpPr>
          <p:nvPr/>
        </p:nvSpPr>
        <p:spPr bwMode="auto">
          <a:xfrm>
            <a:off x="5851525" y="142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2409" name="Text Box 9"/>
          <p:cNvSpPr txBox="1">
            <a:spLocks noChangeArrowheads="1"/>
          </p:cNvSpPr>
          <p:nvPr/>
        </p:nvSpPr>
        <p:spPr bwMode="auto">
          <a:xfrm>
            <a:off x="6765925" y="14335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初态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= 0</a:t>
            </a:r>
          </a:p>
        </p:txBody>
      </p:sp>
      <p:sp>
        <p:nvSpPr>
          <p:cNvPr id="742410" name="Text Box 10"/>
          <p:cNvSpPr txBox="1">
            <a:spLocks noChangeArrowheads="1"/>
          </p:cNvSpPr>
          <p:nvPr/>
        </p:nvSpPr>
        <p:spPr bwMode="auto">
          <a:xfrm>
            <a:off x="6765925" y="18669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*，  C</a:t>
            </a:r>
            <a:r>
              <a:rPr lang="en-US" altLang="zh-CN" sz="2000" i="1" baseline="-25000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 = 0</a:t>
            </a:r>
          </a:p>
        </p:txBody>
      </p:sp>
      <p:sp>
        <p:nvSpPr>
          <p:cNvPr id="742411" name="Line 11"/>
          <p:cNvSpPr>
            <a:spLocks noChangeShapeType="1"/>
          </p:cNvSpPr>
          <p:nvPr/>
        </p:nvSpPr>
        <p:spPr bwMode="auto">
          <a:xfrm>
            <a:off x="762000" y="2338388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12" name="Line 12"/>
          <p:cNvSpPr>
            <a:spLocks noChangeShapeType="1"/>
          </p:cNvSpPr>
          <p:nvPr/>
        </p:nvSpPr>
        <p:spPr bwMode="auto">
          <a:xfrm>
            <a:off x="762000" y="3670300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13" name="Line 13"/>
          <p:cNvSpPr>
            <a:spLocks noChangeShapeType="1"/>
          </p:cNvSpPr>
          <p:nvPr/>
        </p:nvSpPr>
        <p:spPr bwMode="auto">
          <a:xfrm>
            <a:off x="762000" y="5008563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14" name="Line 14"/>
          <p:cNvSpPr>
            <a:spLocks noChangeShapeType="1"/>
          </p:cNvSpPr>
          <p:nvPr/>
        </p:nvSpPr>
        <p:spPr bwMode="auto">
          <a:xfrm>
            <a:off x="762000" y="6248400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8200" y="3644900"/>
            <a:ext cx="3232150" cy="457200"/>
            <a:chOff x="336" y="2296"/>
            <a:chExt cx="2036" cy="288"/>
          </a:xfrm>
        </p:grpSpPr>
        <p:sp>
          <p:nvSpPr>
            <p:cNvPr id="742416" name="Text Box 16"/>
            <p:cNvSpPr txBox="1">
              <a:spLocks noChangeArrowheads="1"/>
            </p:cNvSpPr>
            <p:nvPr/>
          </p:nvSpPr>
          <p:spPr bwMode="auto">
            <a:xfrm>
              <a:off x="336" y="2296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1 0</a:t>
              </a:r>
              <a:r>
                <a:rPr lang="zh-CN" altLang="en-US" sz="2400">
                  <a:latin typeface="Times New Roman" pitchFamily="18" charset="0"/>
                </a:rPr>
                <a:t> . 0 0 1 1 0 1</a:t>
              </a:r>
            </a:p>
          </p:txBody>
        </p:sp>
        <p:sp>
          <p:nvSpPr>
            <p:cNvPr id="742417" name="Text Box 17"/>
            <p:cNvSpPr txBox="1">
              <a:spLocks noChangeArrowheads="1"/>
            </p:cNvSpPr>
            <p:nvPr/>
          </p:nvSpPr>
          <p:spPr bwMode="auto">
            <a:xfrm>
              <a:off x="2016" y="2296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38200" y="6248400"/>
            <a:ext cx="4206875" cy="457200"/>
            <a:chOff x="336" y="3974"/>
            <a:chExt cx="2650" cy="288"/>
          </a:xfrm>
        </p:grpSpPr>
        <p:sp>
          <p:nvSpPr>
            <p:cNvPr id="742419" name="Text Box 19"/>
            <p:cNvSpPr txBox="1">
              <a:spLocks noChangeArrowheads="1"/>
            </p:cNvSpPr>
            <p:nvPr/>
          </p:nvSpPr>
          <p:spPr bwMode="auto">
            <a:xfrm>
              <a:off x="336" y="3974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0 0 0 . 1 1 1 0 0 0</a:t>
              </a:r>
            </a:p>
          </p:txBody>
        </p:sp>
        <p:sp>
          <p:nvSpPr>
            <p:cNvPr id="742420" name="Text Box 20"/>
            <p:cNvSpPr txBox="1">
              <a:spLocks noChangeArrowheads="1"/>
            </p:cNvSpPr>
            <p:nvPr/>
          </p:nvSpPr>
          <p:spPr bwMode="auto">
            <a:xfrm>
              <a:off x="2006" y="3974"/>
              <a:ext cx="9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0 0 0 1 1 1 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838200" y="4956175"/>
            <a:ext cx="5197475" cy="477838"/>
            <a:chOff x="336" y="3122"/>
            <a:chExt cx="3274" cy="301"/>
          </a:xfrm>
        </p:grpSpPr>
        <p:sp>
          <p:nvSpPr>
            <p:cNvPr id="742422" name="Text Box 22"/>
            <p:cNvSpPr txBox="1">
              <a:spLocks noChangeArrowheads="1"/>
            </p:cNvSpPr>
            <p:nvPr/>
          </p:nvSpPr>
          <p:spPr bwMode="auto">
            <a:xfrm>
              <a:off x="336" y="3135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1 1</a:t>
              </a:r>
              <a:r>
                <a:rPr lang="zh-CN" altLang="en-US" sz="2400">
                  <a:latin typeface="Times New Roman" pitchFamily="18" charset="0"/>
                </a:rPr>
                <a:t> . 1 0 0 1 0 0</a:t>
              </a:r>
            </a:p>
          </p:txBody>
        </p:sp>
        <p:sp>
          <p:nvSpPr>
            <p:cNvPr id="742423" name="Text Box 23"/>
            <p:cNvSpPr txBox="1">
              <a:spLocks noChangeArrowheads="1"/>
            </p:cNvSpPr>
            <p:nvPr/>
          </p:nvSpPr>
          <p:spPr bwMode="auto">
            <a:xfrm>
              <a:off x="2006" y="3135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</a:t>
              </a:r>
            </a:p>
          </p:txBody>
        </p:sp>
        <p:sp>
          <p:nvSpPr>
            <p:cNvPr id="742424" name="Text Box 24"/>
            <p:cNvSpPr txBox="1">
              <a:spLocks noChangeArrowheads="1"/>
            </p:cNvSpPr>
            <p:nvPr/>
          </p:nvSpPr>
          <p:spPr bwMode="auto">
            <a:xfrm>
              <a:off x="3494" y="312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838200" y="3200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0 0 1 . 1 1 1 1 1 0</a:t>
            </a: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6781800" y="32004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+ 2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*，C</a:t>
            </a:r>
            <a:r>
              <a:rPr lang="en-US" altLang="zh-CN" sz="2000" i="1" baseline="-25000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 = 0</a:t>
            </a: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838200" y="4532313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1 1 1 . 0 0 0 0 0 1</a:t>
            </a:r>
          </a:p>
        </p:txBody>
      </p:sp>
      <p:sp>
        <p:nvSpPr>
          <p:cNvPr id="742428" name="Text Box 28"/>
          <p:cNvSpPr txBox="1">
            <a:spLocks noChangeArrowheads="1"/>
          </p:cNvSpPr>
          <p:nvPr/>
        </p:nvSpPr>
        <p:spPr bwMode="auto">
          <a:xfrm>
            <a:off x="6781800" y="45339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*，  C</a:t>
            </a:r>
            <a:r>
              <a:rPr lang="en-US" altLang="zh-CN" sz="2000" i="1" baseline="-25000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 = 1</a:t>
            </a:r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838200" y="57912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0 0 0 . 1 1 1 1 1 1</a:t>
            </a:r>
          </a:p>
        </p:txBody>
      </p:sp>
      <p:sp>
        <p:nvSpPr>
          <p:cNvPr id="742430" name="Text Box 30"/>
          <p:cNvSpPr txBox="1">
            <a:spLocks noChangeArrowheads="1"/>
          </p:cNvSpPr>
          <p:nvPr/>
        </p:nvSpPr>
        <p:spPr bwMode="auto">
          <a:xfrm>
            <a:off x="6781800" y="5791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*，  C</a:t>
            </a:r>
            <a:r>
              <a:rPr lang="en-US" altLang="zh-CN" sz="2000" i="1" baseline="-25000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 = 0</a:t>
            </a:r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5867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38200" y="2755900"/>
            <a:ext cx="6569075" cy="457200"/>
            <a:chOff x="336" y="1736"/>
            <a:chExt cx="4138" cy="288"/>
          </a:xfrm>
        </p:grpSpPr>
        <p:sp>
          <p:nvSpPr>
            <p:cNvPr id="742433" name="Text Box 33"/>
            <p:cNvSpPr txBox="1">
              <a:spLocks noChangeArrowheads="1"/>
            </p:cNvSpPr>
            <p:nvPr/>
          </p:nvSpPr>
          <p:spPr bwMode="auto">
            <a:xfrm>
              <a:off x="336" y="1736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0 0 0 . 0 0 1 1 1 1</a:t>
              </a:r>
            </a:p>
          </p:txBody>
        </p:sp>
        <p:sp>
          <p:nvSpPr>
            <p:cNvPr id="742434" name="Text Box 34"/>
            <p:cNvSpPr txBox="1">
              <a:spLocks noChangeArrowheads="1"/>
            </p:cNvSpPr>
            <p:nvPr/>
          </p:nvSpPr>
          <p:spPr bwMode="auto">
            <a:xfrm>
              <a:off x="2006" y="1736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0 0 1 1</a:t>
              </a: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1 0</a:t>
              </a:r>
            </a:p>
          </p:txBody>
        </p:sp>
        <p:sp>
          <p:nvSpPr>
            <p:cNvPr id="742435" name="Text Box 35"/>
            <p:cNvSpPr txBox="1">
              <a:spLocks noChangeArrowheads="1"/>
            </p:cNvSpPr>
            <p:nvPr/>
          </p:nvSpPr>
          <p:spPr bwMode="auto">
            <a:xfrm>
              <a:off x="4262" y="1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2436" name="Line 36"/>
            <p:cNvSpPr>
              <a:spLocks noChangeShapeType="1"/>
            </p:cNvSpPr>
            <p:nvPr/>
          </p:nvSpPr>
          <p:spPr bwMode="auto">
            <a:xfrm>
              <a:off x="4128" y="1872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2437" name="Text Box 37"/>
          <p:cNvSpPr txBox="1">
            <a:spLocks noChangeArrowheads="1"/>
          </p:cNvSpPr>
          <p:nvPr/>
        </p:nvSpPr>
        <p:spPr bwMode="auto">
          <a:xfrm>
            <a:off x="5867400" y="40878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38200" y="4087813"/>
            <a:ext cx="6569075" cy="458787"/>
            <a:chOff x="336" y="2575"/>
            <a:chExt cx="4138" cy="289"/>
          </a:xfrm>
        </p:grpSpPr>
        <p:sp>
          <p:nvSpPr>
            <p:cNvPr id="742439" name="Text Box 39"/>
            <p:cNvSpPr txBox="1">
              <a:spLocks noChangeArrowheads="1"/>
            </p:cNvSpPr>
            <p:nvPr/>
          </p:nvSpPr>
          <p:spPr bwMode="auto">
            <a:xfrm>
              <a:off x="336" y="2575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0 0 0 .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1 0</a:t>
              </a:r>
              <a:r>
                <a:rPr lang="zh-CN" altLang="en-US" sz="2400">
                  <a:latin typeface="Times New Roman" pitchFamily="18" charset="0"/>
                </a:rPr>
                <a:t> 0 0 1 1</a:t>
              </a:r>
            </a:p>
          </p:txBody>
        </p:sp>
        <p:sp>
          <p:nvSpPr>
            <p:cNvPr id="742440" name="Text Box 40"/>
            <p:cNvSpPr txBox="1">
              <a:spLocks noChangeArrowheads="1"/>
            </p:cNvSpPr>
            <p:nvPr/>
          </p:nvSpPr>
          <p:spPr bwMode="auto">
            <a:xfrm>
              <a:off x="2006" y="2575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0 0</a:t>
              </a: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1 1</a:t>
              </a:r>
            </a:p>
          </p:txBody>
        </p:sp>
        <p:sp>
          <p:nvSpPr>
            <p:cNvPr id="742441" name="Text Box 41"/>
            <p:cNvSpPr txBox="1">
              <a:spLocks noChangeArrowheads="1"/>
            </p:cNvSpPr>
            <p:nvPr/>
          </p:nvSpPr>
          <p:spPr bwMode="auto">
            <a:xfrm>
              <a:off x="4262" y="25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2442" name="Line 42"/>
            <p:cNvSpPr>
              <a:spLocks noChangeShapeType="1"/>
            </p:cNvSpPr>
            <p:nvPr/>
          </p:nvSpPr>
          <p:spPr bwMode="auto">
            <a:xfrm>
              <a:off x="4128" y="2736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2443" name="Text Box 43"/>
          <p:cNvSpPr txBox="1">
            <a:spLocks noChangeArrowheads="1"/>
          </p:cNvSpPr>
          <p:nvPr/>
        </p:nvSpPr>
        <p:spPr bwMode="auto">
          <a:xfrm>
            <a:off x="5867400" y="5399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838200" y="5399088"/>
            <a:ext cx="6584950" cy="457200"/>
            <a:chOff x="336" y="3401"/>
            <a:chExt cx="4148" cy="288"/>
          </a:xfrm>
        </p:grpSpPr>
        <p:sp>
          <p:nvSpPr>
            <p:cNvPr id="742445" name="Text Box 45"/>
            <p:cNvSpPr txBox="1">
              <a:spLocks noChangeArrowheads="1"/>
            </p:cNvSpPr>
            <p:nvPr/>
          </p:nvSpPr>
          <p:spPr bwMode="auto">
            <a:xfrm>
              <a:off x="336" y="3401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1 1 1 .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1 1</a:t>
              </a:r>
              <a:r>
                <a:rPr lang="zh-CN" altLang="en-US" sz="2400">
                  <a:latin typeface="Times New Roman" pitchFamily="18" charset="0"/>
                </a:rPr>
                <a:t> 1 0 0 1 </a:t>
              </a:r>
            </a:p>
          </p:txBody>
        </p:sp>
        <p:sp>
          <p:nvSpPr>
            <p:cNvPr id="742446" name="Text Box 46"/>
            <p:cNvSpPr txBox="1">
              <a:spLocks noChangeArrowheads="1"/>
            </p:cNvSpPr>
            <p:nvPr/>
          </p:nvSpPr>
          <p:spPr bwMode="auto">
            <a:xfrm>
              <a:off x="2006" y="3401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0 0 0 1 1 1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0 0</a:t>
              </a:r>
            </a:p>
          </p:txBody>
        </p:sp>
        <p:sp>
          <p:nvSpPr>
            <p:cNvPr id="742447" name="Text Box 47"/>
            <p:cNvSpPr txBox="1">
              <a:spLocks noChangeArrowheads="1"/>
            </p:cNvSpPr>
            <p:nvPr/>
          </p:nvSpPr>
          <p:spPr bwMode="auto">
            <a:xfrm>
              <a:off x="4272" y="34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2448" name="Line 48"/>
            <p:cNvSpPr>
              <a:spLocks noChangeShapeType="1"/>
            </p:cNvSpPr>
            <p:nvPr/>
          </p:nvSpPr>
          <p:spPr bwMode="auto">
            <a:xfrm>
              <a:off x="4128" y="3552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85800" y="852488"/>
            <a:ext cx="8153400" cy="5776912"/>
            <a:chOff x="432" y="537"/>
            <a:chExt cx="5136" cy="3639"/>
          </a:xfrm>
        </p:grpSpPr>
        <p:sp>
          <p:nvSpPr>
            <p:cNvPr id="742450" name="Line 50"/>
            <p:cNvSpPr>
              <a:spLocks noChangeShapeType="1"/>
            </p:cNvSpPr>
            <p:nvPr/>
          </p:nvSpPr>
          <p:spPr bwMode="auto">
            <a:xfrm>
              <a:off x="432" y="879"/>
              <a:ext cx="5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51"/>
            <p:cNvGrpSpPr>
              <a:grpSpLocks/>
            </p:cNvGrpSpPr>
            <p:nvPr/>
          </p:nvGrpSpPr>
          <p:grpSpPr bwMode="auto">
            <a:xfrm>
              <a:off x="912" y="537"/>
              <a:ext cx="4102" cy="327"/>
              <a:chOff x="720" y="537"/>
              <a:chExt cx="4102" cy="327"/>
            </a:xfrm>
          </p:grpSpPr>
          <p:sp>
            <p:nvSpPr>
              <p:cNvPr id="742452" name="Text Box 52"/>
              <p:cNvSpPr txBox="1">
                <a:spLocks noChangeArrowheads="1"/>
              </p:cNvSpPr>
              <p:nvPr/>
            </p:nvSpPr>
            <p:spPr bwMode="auto">
              <a:xfrm>
                <a:off x="3415" y="537"/>
                <a:ext cx="3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C</a:t>
                </a:r>
                <a:r>
                  <a:rPr lang="en-US" altLang="zh-CN" sz="2400" i="1" baseline="-25000"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742453" name="Text Box 53"/>
              <p:cNvSpPr txBox="1">
                <a:spLocks noChangeArrowheads="1"/>
              </p:cNvSpPr>
              <p:nvPr/>
            </p:nvSpPr>
            <p:spPr bwMode="auto">
              <a:xfrm>
                <a:off x="720" y="554"/>
                <a:ext cx="21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部 分 积                    乘 数</a:t>
                </a:r>
              </a:p>
            </p:txBody>
          </p:sp>
          <p:sp>
            <p:nvSpPr>
              <p:cNvPr id="742454" name="Text Box 54"/>
              <p:cNvSpPr txBox="1">
                <a:spLocks noChangeArrowheads="1"/>
              </p:cNvSpPr>
              <p:nvPr/>
            </p:nvSpPr>
            <p:spPr bwMode="auto">
              <a:xfrm>
                <a:off x="4080" y="567"/>
                <a:ext cx="7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 说 明</a:t>
                </a:r>
              </a:p>
            </p:txBody>
          </p:sp>
        </p:grpSp>
        <p:sp>
          <p:nvSpPr>
            <p:cNvPr id="742455" name="Line 55"/>
            <p:cNvSpPr>
              <a:spLocks noChangeShapeType="1"/>
            </p:cNvSpPr>
            <p:nvPr/>
          </p:nvSpPr>
          <p:spPr bwMode="auto">
            <a:xfrm>
              <a:off x="2112" y="624"/>
              <a:ext cx="0" cy="3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2456" name="Line 56"/>
            <p:cNvSpPr>
              <a:spLocks noChangeShapeType="1"/>
            </p:cNvSpPr>
            <p:nvPr/>
          </p:nvSpPr>
          <p:spPr bwMode="auto">
            <a:xfrm>
              <a:off x="3600" y="624"/>
              <a:ext cx="0" cy="3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2457" name="Line 57"/>
            <p:cNvSpPr>
              <a:spLocks noChangeShapeType="1"/>
            </p:cNvSpPr>
            <p:nvPr/>
          </p:nvSpPr>
          <p:spPr bwMode="auto">
            <a:xfrm>
              <a:off x="4080" y="624"/>
              <a:ext cx="0" cy="35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5105400" y="1828800"/>
            <a:ext cx="1066800" cy="41275"/>
            <a:chOff x="3024" y="1152"/>
            <a:chExt cx="672" cy="26"/>
          </a:xfrm>
        </p:grpSpPr>
        <p:sp>
          <p:nvSpPr>
            <p:cNvPr id="742459" name="Line 59"/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2460" name="Line 60"/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5105400" y="3159125"/>
            <a:ext cx="1066800" cy="41275"/>
            <a:chOff x="3024" y="1152"/>
            <a:chExt cx="672" cy="26"/>
          </a:xfrm>
        </p:grpSpPr>
        <p:sp>
          <p:nvSpPr>
            <p:cNvPr id="742462" name="Line 62"/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2463" name="Line 63"/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5105400" y="4495800"/>
            <a:ext cx="1066800" cy="41275"/>
            <a:chOff x="3024" y="1152"/>
            <a:chExt cx="672" cy="26"/>
          </a:xfrm>
        </p:grpSpPr>
        <p:sp>
          <p:nvSpPr>
            <p:cNvPr id="742465" name="Line 65"/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2466" name="Line 66"/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5105400" y="5791200"/>
            <a:ext cx="1066800" cy="41275"/>
            <a:chOff x="3024" y="1152"/>
            <a:chExt cx="672" cy="26"/>
          </a:xfrm>
        </p:grpSpPr>
        <p:sp>
          <p:nvSpPr>
            <p:cNvPr id="742468" name="Line 68"/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2469" name="Line 69"/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2470" name="AutoShape 70"/>
          <p:cNvSpPr>
            <a:spLocks noChangeArrowheads="1"/>
          </p:cNvSpPr>
          <p:nvPr/>
        </p:nvSpPr>
        <p:spPr bwMode="auto">
          <a:xfrm>
            <a:off x="228600" y="3357563"/>
            <a:ext cx="438150" cy="1438275"/>
          </a:xfrm>
          <a:prstGeom prst="wedgeRoundRectCallout">
            <a:avLst>
              <a:gd name="adj1" fmla="val 102537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2471" name="AutoShape 71"/>
          <p:cNvSpPr>
            <a:spLocks noChangeArrowheads="1"/>
          </p:cNvSpPr>
          <p:nvPr/>
        </p:nvSpPr>
        <p:spPr bwMode="auto">
          <a:xfrm>
            <a:off x="228600" y="5180013"/>
            <a:ext cx="438150" cy="1438275"/>
          </a:xfrm>
          <a:prstGeom prst="wedgeRoundRectCallout">
            <a:avLst>
              <a:gd name="adj1" fmla="val 111231"/>
              <a:gd name="adj2" fmla="val -19426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2472" name="Rectangle 72"/>
          <p:cNvSpPr>
            <a:spLocks noChangeArrowheads="1"/>
          </p:cNvSpPr>
          <p:nvPr/>
        </p:nvSpPr>
        <p:spPr bwMode="auto">
          <a:xfrm>
            <a:off x="8077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2473" name="Text Box 73"/>
          <p:cNvSpPr txBox="1">
            <a:spLocks noChangeArrowheads="1"/>
          </p:cNvSpPr>
          <p:nvPr/>
        </p:nvSpPr>
        <p:spPr bwMode="auto">
          <a:xfrm>
            <a:off x="152400" y="8524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42474" name="Text Box 74"/>
          <p:cNvSpPr txBox="1">
            <a:spLocks noChangeArrowheads="1"/>
          </p:cNvSpPr>
          <p:nvPr/>
        </p:nvSpPr>
        <p:spPr bwMode="auto">
          <a:xfrm>
            <a:off x="838200" y="8524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数值部分的运算</a:t>
            </a:r>
          </a:p>
        </p:txBody>
      </p:sp>
      <p:sp>
        <p:nvSpPr>
          <p:cNvPr id="742475" name="AutoShape 75"/>
          <p:cNvSpPr>
            <a:spLocks noChangeArrowheads="1"/>
          </p:cNvSpPr>
          <p:nvPr/>
        </p:nvSpPr>
        <p:spPr bwMode="auto">
          <a:xfrm>
            <a:off x="212725" y="1603375"/>
            <a:ext cx="438150" cy="1438275"/>
          </a:xfrm>
          <a:prstGeom prst="wedgeRoundRectCallout">
            <a:avLst>
              <a:gd name="adj1" fmla="val 106884"/>
              <a:gd name="adj2" fmla="val 4238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2476" name="AutoShape 7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2477" name="Text Box 77"/>
          <p:cNvSpPr txBox="1">
            <a:spLocks noChangeArrowheads="1"/>
          </p:cNvSpPr>
          <p:nvPr/>
        </p:nvSpPr>
        <p:spPr bwMode="auto">
          <a:xfrm>
            <a:off x="611188" y="1844675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2478" name="Text Box 78"/>
          <p:cNvSpPr txBox="1">
            <a:spLocks noChangeArrowheads="1"/>
          </p:cNvSpPr>
          <p:nvPr/>
        </p:nvSpPr>
        <p:spPr bwMode="auto">
          <a:xfrm>
            <a:off x="611188" y="31877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2479" name="Text Box 79"/>
          <p:cNvSpPr txBox="1">
            <a:spLocks noChangeArrowheads="1"/>
          </p:cNvSpPr>
          <p:nvPr/>
        </p:nvSpPr>
        <p:spPr bwMode="auto">
          <a:xfrm>
            <a:off x="611188" y="45085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2480" name="Text Box 80"/>
          <p:cNvSpPr txBox="1">
            <a:spLocks noChangeArrowheads="1"/>
          </p:cNvSpPr>
          <p:nvPr/>
        </p:nvSpPr>
        <p:spPr bwMode="auto">
          <a:xfrm>
            <a:off x="611188" y="578008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81" name="日期占位符 8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F95-E1F4-4039-BBCA-F74090EC32E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3" name="页脚占位符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4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4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74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4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4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7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4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4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autoUpdateAnimBg="0"/>
      <p:bldP spid="742404" grpId="0" autoUpdateAnimBg="0"/>
      <p:bldP spid="742405" grpId="0" autoUpdateAnimBg="0"/>
      <p:bldP spid="742406" grpId="0" autoUpdateAnimBg="0"/>
      <p:bldP spid="742407" grpId="0" autoUpdateAnimBg="0"/>
      <p:bldP spid="742408" grpId="0" autoUpdateAnimBg="0"/>
      <p:bldP spid="742409" grpId="0" autoUpdateAnimBg="0"/>
      <p:bldP spid="742410" grpId="0" autoUpdateAnimBg="0"/>
      <p:bldP spid="742411" grpId="0" animBg="1"/>
      <p:bldP spid="742412" grpId="0" animBg="1"/>
      <p:bldP spid="742413" grpId="0" animBg="1"/>
      <p:bldP spid="742414" grpId="0" animBg="1"/>
      <p:bldP spid="742425" grpId="0" autoUpdateAnimBg="0"/>
      <p:bldP spid="742426" grpId="0" autoUpdateAnimBg="0"/>
      <p:bldP spid="742427" grpId="0" autoUpdateAnimBg="0"/>
      <p:bldP spid="742428" grpId="0" autoUpdateAnimBg="0"/>
      <p:bldP spid="742429" grpId="0" autoUpdateAnimBg="0"/>
      <p:bldP spid="742430" grpId="0" autoUpdateAnimBg="0"/>
      <p:bldP spid="742431" grpId="0" autoUpdateAnimBg="0"/>
      <p:bldP spid="742437" grpId="0" autoUpdateAnimBg="0"/>
      <p:bldP spid="742443" grpId="0" autoUpdateAnimBg="0"/>
      <p:bldP spid="742470" grpId="0" animBg="1" autoUpdateAnimBg="0"/>
      <p:bldP spid="742471" grpId="0" animBg="1" autoUpdateAnimBg="0"/>
      <p:bldP spid="742473" grpId="0" autoUpdateAnimBg="0"/>
      <p:bldP spid="742474" grpId="0" autoUpdateAnimBg="0"/>
      <p:bldP spid="742475" grpId="0" animBg="1" autoUpdateAnimBg="0"/>
      <p:bldP spid="742477" grpId="0"/>
      <p:bldP spid="742478" grpId="0"/>
      <p:bldP spid="742479" grpId="0"/>
      <p:bldP spid="74248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Text Box 2"/>
          <p:cNvSpPr txBox="1">
            <a:spLocks noChangeArrowheads="1"/>
          </p:cNvSpPr>
          <p:nvPr/>
        </p:nvSpPr>
        <p:spPr bwMode="auto">
          <a:xfrm>
            <a:off x="898525" y="20304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② 数值部分的运算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1173163"/>
            <a:ext cx="7635875" cy="579437"/>
            <a:chOff x="566" y="739"/>
            <a:chExt cx="4810" cy="365"/>
          </a:xfrm>
        </p:grpSpPr>
        <p:sp>
          <p:nvSpPr>
            <p:cNvPr id="743428" name="Text Box 4"/>
            <p:cNvSpPr txBox="1">
              <a:spLocks noChangeArrowheads="1"/>
            </p:cNvSpPr>
            <p:nvPr/>
          </p:nvSpPr>
          <p:spPr bwMode="auto">
            <a:xfrm>
              <a:off x="566" y="739"/>
              <a:ext cx="48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① 乘积的符号位 </a:t>
              </a:r>
              <a:r>
                <a:rPr lang="zh-CN" altLang="en-US" sz="3200">
                  <a:latin typeface="Times New Roman" pitchFamily="18" charset="0"/>
                </a:rPr>
                <a:t> 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3200">
                  <a:latin typeface="Times New Roman" pitchFamily="18" charset="0"/>
                </a:rPr>
                <a:t>  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3200">
                  <a:latin typeface="Times New Roman" pitchFamily="18" charset="0"/>
                </a:rPr>
                <a:t> = 0     1 = 1</a:t>
              </a:r>
            </a:p>
          </p:txBody>
        </p:sp>
        <p:sp>
          <p:nvSpPr>
            <p:cNvPr id="743429" name="AutoShape 5"/>
            <p:cNvSpPr>
              <a:spLocks noChangeArrowheads="1"/>
            </p:cNvSpPr>
            <p:nvPr/>
          </p:nvSpPr>
          <p:spPr bwMode="auto">
            <a:xfrm>
              <a:off x="2688" y="87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0" name="AutoShape 6"/>
            <p:cNvSpPr>
              <a:spLocks noChangeArrowheads="1"/>
            </p:cNvSpPr>
            <p:nvPr/>
          </p:nvSpPr>
          <p:spPr bwMode="auto">
            <a:xfrm>
              <a:off x="3575" y="868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1981200" y="2792413"/>
            <a:ext cx="634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= 0. 1 1 1 0 0 0 0 0 0 1 1 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43432" name="Text Box 8"/>
          <p:cNvSpPr txBox="1">
            <a:spLocks noChangeArrowheads="1"/>
          </p:cNvSpPr>
          <p:nvPr/>
        </p:nvSpPr>
        <p:spPr bwMode="auto">
          <a:xfrm>
            <a:off x="1371600" y="35433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则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= 1. 1 1 1 0 0 0 0 0 0 1 1 1</a:t>
            </a:r>
          </a:p>
        </p:txBody>
      </p:sp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457200" y="120650"/>
            <a:ext cx="258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例6.22  结果</a:t>
            </a:r>
          </a:p>
        </p:txBody>
      </p:sp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1279525" y="44338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特点</a:t>
            </a:r>
          </a:p>
        </p:txBody>
      </p:sp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2514600" y="442753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绝对值的补码运算</a:t>
            </a:r>
          </a:p>
        </p:txBody>
      </p:sp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2514600" y="60340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算术移位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43437" name="Text Box 13"/>
          <p:cNvSpPr txBox="1">
            <a:spLocks noChangeArrowheads="1"/>
          </p:cNvSpPr>
          <p:nvPr/>
        </p:nvSpPr>
        <p:spPr bwMode="auto">
          <a:xfrm>
            <a:off x="2514600" y="52308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用移位的次数判断乘法是否结束</a:t>
            </a:r>
          </a:p>
        </p:txBody>
      </p:sp>
      <p:sp>
        <p:nvSpPr>
          <p:cNvPr id="743438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3439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C3E4-322B-48A4-9403-A89CA00E07F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 autoUpdateAnimBg="0"/>
      <p:bldP spid="743431" grpId="0" autoUpdateAnimBg="0"/>
      <p:bldP spid="743432" grpId="0" autoUpdateAnimBg="0"/>
      <p:bldP spid="743434" grpId="0" autoUpdateAnimBg="0"/>
      <p:bldP spid="743435" grpId="0" autoUpdateAnimBg="0"/>
      <p:bldP spid="743436" grpId="0" autoUpdateAnimBg="0"/>
      <p:bldP spid="74343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609600" y="2697163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 6.4   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求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0  </a:t>
            </a:r>
            <a:r>
              <a:rPr lang="zh-CN" altLang="en-US" sz="3200">
                <a:latin typeface="Times New Roman" pitchFamily="18" charset="0"/>
              </a:rPr>
              <a:t>的原码</a:t>
            </a: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1244600" y="3382963"/>
            <a:ext cx="72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解: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1958975" y="3382963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设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+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0.0000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609600" y="3048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 6.3   已知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0.1101   求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683014" name="Text Box 6"/>
          <p:cNvSpPr txBox="1">
            <a:spLocks noChangeArrowheads="1"/>
          </p:cNvSpPr>
          <p:nvPr/>
        </p:nvSpPr>
        <p:spPr bwMode="auto">
          <a:xfrm>
            <a:off x="1244600" y="1004888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683015" name="Text Box 7"/>
          <p:cNvSpPr txBox="1">
            <a:spLocks noChangeArrowheads="1"/>
          </p:cNvSpPr>
          <p:nvPr/>
        </p:nvSpPr>
        <p:spPr bwMode="auto">
          <a:xfrm>
            <a:off x="3795713" y="1758950"/>
            <a:ext cx="3871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∴   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16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 </a:t>
            </a:r>
            <a:r>
              <a:rPr lang="zh-CN" altLang="en-US" sz="3200">
                <a:latin typeface="Times New Roman" pitchFamily="18" charset="0"/>
              </a:rPr>
              <a:t>0.1101</a:t>
            </a:r>
          </a:p>
        </p:txBody>
      </p:sp>
      <p:sp>
        <p:nvSpPr>
          <p:cNvPr id="683016" name="Text Box 8"/>
          <p:cNvSpPr txBox="1">
            <a:spLocks noChangeArrowheads="1"/>
          </p:cNvSpPr>
          <p:nvPr/>
        </p:nvSpPr>
        <p:spPr bwMode="auto">
          <a:xfrm>
            <a:off x="1958975" y="4754563"/>
            <a:ext cx="2995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同理，对于整数</a:t>
            </a:r>
          </a:p>
        </p:txBody>
      </p:sp>
      <p:sp>
        <p:nvSpPr>
          <p:cNvPr id="683017" name="Text Box 9"/>
          <p:cNvSpPr txBox="1">
            <a:spLocks noChangeArrowheads="1"/>
          </p:cNvSpPr>
          <p:nvPr/>
        </p:nvSpPr>
        <p:spPr bwMode="auto">
          <a:xfrm>
            <a:off x="5816600" y="4800600"/>
            <a:ext cx="3114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[+ 0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0,0000</a:t>
            </a:r>
          </a:p>
        </p:txBody>
      </p:sp>
      <p:sp>
        <p:nvSpPr>
          <p:cNvPr id="683018" name="Text Box 10"/>
          <p:cNvSpPr txBox="1">
            <a:spLocks noChangeArrowheads="1"/>
          </p:cNvSpPr>
          <p:nvPr/>
        </p:nvSpPr>
        <p:spPr bwMode="auto">
          <a:xfrm>
            <a:off x="5029200" y="3382963"/>
            <a:ext cx="3902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[+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0.0000]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0.0000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68563" y="4068763"/>
            <a:ext cx="2679700" cy="579437"/>
            <a:chOff x="1555" y="2563"/>
            <a:chExt cx="1688" cy="365"/>
          </a:xfrm>
        </p:grpSpPr>
        <p:sp>
          <p:nvSpPr>
            <p:cNvPr id="683020" name="Text Box 12"/>
            <p:cNvSpPr txBox="1">
              <a:spLocks noChangeArrowheads="1"/>
            </p:cNvSpPr>
            <p:nvPr/>
          </p:nvSpPr>
          <p:spPr bwMode="auto">
            <a:xfrm>
              <a:off x="1555" y="2563"/>
              <a:ext cx="16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</a:t>
              </a:r>
              <a:r>
                <a:rPr lang="en-US" altLang="zh-CN" sz="1000">
                  <a:latin typeface="Times New Roman" pitchFamily="18" charset="0"/>
                </a:rPr>
                <a:t>     </a:t>
              </a:r>
              <a:r>
                <a:rPr lang="en-US" altLang="zh-CN" sz="3200">
                  <a:latin typeface="Times New Roman" pitchFamily="18" charset="0"/>
                </a:rPr>
                <a:t>0.0000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3021" name="Line 13"/>
            <p:cNvSpPr>
              <a:spLocks noChangeShapeType="1"/>
            </p:cNvSpPr>
            <p:nvPr/>
          </p:nvSpPr>
          <p:spPr bwMode="auto">
            <a:xfrm>
              <a:off x="2013" y="275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45075" y="4068763"/>
            <a:ext cx="3600450" cy="579437"/>
            <a:chOff x="3178" y="2563"/>
            <a:chExt cx="2268" cy="365"/>
          </a:xfrm>
        </p:grpSpPr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3178" y="2563"/>
              <a:ext cx="2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[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  0.0000]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1.0000</a:t>
              </a:r>
            </a:p>
          </p:txBody>
        </p:sp>
        <p:sp>
          <p:nvSpPr>
            <p:cNvPr id="683024" name="Line 16"/>
            <p:cNvSpPr>
              <a:spLocks noChangeShapeType="1"/>
            </p:cNvSpPr>
            <p:nvPr/>
          </p:nvSpPr>
          <p:spPr bwMode="auto">
            <a:xfrm>
              <a:off x="3334" y="275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843588" y="5516563"/>
            <a:ext cx="2787650" cy="579437"/>
            <a:chOff x="3815" y="3475"/>
            <a:chExt cx="1756" cy="365"/>
          </a:xfrm>
        </p:grpSpPr>
        <p:sp>
          <p:nvSpPr>
            <p:cNvPr id="683026" name="Text Box 18"/>
            <p:cNvSpPr txBox="1">
              <a:spLocks noChangeArrowheads="1"/>
            </p:cNvSpPr>
            <p:nvPr/>
          </p:nvSpPr>
          <p:spPr bwMode="auto">
            <a:xfrm>
              <a:off x="3815" y="3475"/>
              <a:ext cx="1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[   0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1,0000</a:t>
              </a:r>
            </a:p>
          </p:txBody>
        </p:sp>
        <p:sp>
          <p:nvSpPr>
            <p:cNvPr id="683027" name="Line 19"/>
            <p:cNvSpPr>
              <a:spLocks noChangeShapeType="1"/>
            </p:cNvSpPr>
            <p:nvPr/>
          </p:nvSpPr>
          <p:spPr bwMode="auto">
            <a:xfrm>
              <a:off x="3984" y="367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133600" y="5943600"/>
            <a:ext cx="3578225" cy="579438"/>
            <a:chOff x="1344" y="3744"/>
            <a:chExt cx="2254" cy="365"/>
          </a:xfrm>
        </p:grpSpPr>
        <p:sp>
          <p:nvSpPr>
            <p:cNvPr id="683029" name="Text Box 21"/>
            <p:cNvSpPr txBox="1">
              <a:spLocks noChangeArrowheads="1"/>
            </p:cNvSpPr>
            <p:nvPr/>
          </p:nvSpPr>
          <p:spPr bwMode="auto">
            <a:xfrm>
              <a:off x="1344" y="3744"/>
              <a:ext cx="22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∴   [+</a:t>
              </a:r>
              <a:r>
                <a:rPr lang="en-US" altLang="zh-CN" sz="1000">
                  <a:solidFill>
                    <a:schemeClr val="folHlink"/>
                  </a:solidFill>
                  <a:latin typeface="Times New Roman" pitchFamily="18" charset="0"/>
                </a:rPr>
                <a:t>  </a:t>
              </a: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0]</a:t>
              </a:r>
              <a:r>
                <a:rPr lang="zh-CN" altLang="en-US" sz="2800" baseline="-25000">
                  <a:solidFill>
                    <a:schemeClr val="folHlink"/>
                  </a:solidFill>
                  <a:latin typeface="Times New Roman" pitchFamily="18" charset="0"/>
                </a:rPr>
                <a:t>原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≠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[  </a:t>
              </a:r>
              <a:r>
                <a:rPr lang="en-US" altLang="zh-CN" sz="1000">
                  <a:solidFill>
                    <a:schemeClr val="folHlink"/>
                  </a:solidFill>
                  <a:latin typeface="Times New Roman" pitchFamily="18" charset="0"/>
                </a:rPr>
                <a:t>   </a:t>
              </a: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0]</a:t>
              </a:r>
              <a:r>
                <a:rPr lang="zh-CN" altLang="en-US" sz="2800" baseline="-25000">
                  <a:solidFill>
                    <a:schemeClr val="folHlink"/>
                  </a:solidFill>
                  <a:latin typeface="Times New Roman" pitchFamily="18" charset="0"/>
                </a:rPr>
                <a:t>原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>
              <a:off x="2976" y="393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3031" name="Text Box 23"/>
          <p:cNvSpPr txBox="1">
            <a:spLocks noChangeArrowheads="1"/>
          </p:cNvSpPr>
          <p:nvPr/>
        </p:nvSpPr>
        <p:spPr bwMode="auto">
          <a:xfrm>
            <a:off x="1958975" y="1004888"/>
            <a:ext cx="6956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根据 定义 ∵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0.1101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90E-1A14-4664-B80B-E253E7C4615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0" grpId="0" autoUpdateAnimBg="0"/>
      <p:bldP spid="683011" grpId="0" autoUpdateAnimBg="0"/>
      <p:bldP spid="683012" grpId="0" autoUpdateAnimBg="0"/>
      <p:bldP spid="683014" grpId="0" autoUpdateAnimBg="0"/>
      <p:bldP spid="683015" grpId="0" autoUpdateAnimBg="0"/>
      <p:bldP spid="683016" grpId="0" autoUpdateAnimBg="0"/>
      <p:bldP spid="683017" grpId="0" autoUpdateAnimBg="0"/>
      <p:bldP spid="683018" grpId="0" autoUpdateAnimBg="0"/>
      <p:bldP spid="68303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(6) 原码两位乘和原码一位乘比较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806575"/>
            <a:ext cx="2327275" cy="3613150"/>
            <a:chOff x="374" y="1138"/>
            <a:chExt cx="1466" cy="2276"/>
          </a:xfrm>
        </p:grpSpPr>
        <p:sp>
          <p:nvSpPr>
            <p:cNvPr id="744452" name="Text Box 4"/>
            <p:cNvSpPr txBox="1">
              <a:spLocks noChangeArrowheads="1"/>
            </p:cNvSpPr>
            <p:nvPr/>
          </p:nvSpPr>
          <p:spPr bwMode="auto">
            <a:xfrm>
              <a:off x="374" y="1138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符号位</a:t>
              </a:r>
            </a:p>
          </p:txBody>
        </p:sp>
        <p:sp>
          <p:nvSpPr>
            <p:cNvPr id="744453" name="Text Box 5"/>
            <p:cNvSpPr txBox="1">
              <a:spLocks noChangeArrowheads="1"/>
            </p:cNvSpPr>
            <p:nvPr/>
          </p:nvSpPr>
          <p:spPr bwMode="auto">
            <a:xfrm>
              <a:off x="374" y="1625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744454" name="Text Box 6"/>
            <p:cNvSpPr txBox="1">
              <a:spLocks noChangeArrowheads="1"/>
            </p:cNvSpPr>
            <p:nvPr/>
          </p:nvSpPr>
          <p:spPr bwMode="auto">
            <a:xfrm>
              <a:off x="374" y="211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移位</a:t>
              </a:r>
            </a:p>
          </p:txBody>
        </p:sp>
        <p:sp>
          <p:nvSpPr>
            <p:cNvPr id="744455" name="Text Box 7"/>
            <p:cNvSpPr txBox="1">
              <a:spLocks noChangeArrowheads="1"/>
            </p:cNvSpPr>
            <p:nvPr/>
          </p:nvSpPr>
          <p:spPr bwMode="auto">
            <a:xfrm>
              <a:off x="374" y="2599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移位次数</a:t>
              </a:r>
            </a:p>
          </p:txBody>
        </p:sp>
        <p:sp>
          <p:nvSpPr>
            <p:cNvPr id="744456" name="Text Box 8"/>
            <p:cNvSpPr txBox="1">
              <a:spLocks noChangeArrowheads="1"/>
            </p:cNvSpPr>
            <p:nvPr/>
          </p:nvSpPr>
          <p:spPr bwMode="auto">
            <a:xfrm>
              <a:off x="374" y="3087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最多加法次数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29000" y="1752600"/>
            <a:ext cx="1116013" cy="519113"/>
            <a:chOff x="2150" y="1104"/>
            <a:chExt cx="703" cy="327"/>
          </a:xfrm>
        </p:grpSpPr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2150" y="1104"/>
              <a:ext cx="7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4459" name="AutoShape 11"/>
            <p:cNvSpPr>
              <a:spLocks noChangeArrowheads="1"/>
            </p:cNvSpPr>
            <p:nvPr/>
          </p:nvSpPr>
          <p:spPr bwMode="auto">
            <a:xfrm>
              <a:off x="2445" y="125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172200" y="1762125"/>
            <a:ext cx="1116013" cy="519113"/>
            <a:chOff x="3888" y="1110"/>
            <a:chExt cx="703" cy="327"/>
          </a:xfrm>
        </p:grpSpPr>
        <p:sp>
          <p:nvSpPr>
            <p:cNvPr id="744461" name="Text Box 13"/>
            <p:cNvSpPr txBox="1">
              <a:spLocks noChangeArrowheads="1"/>
            </p:cNvSpPr>
            <p:nvPr/>
          </p:nvSpPr>
          <p:spPr bwMode="auto">
            <a:xfrm>
              <a:off x="3888" y="1110"/>
              <a:ext cx="7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4462" name="AutoShape 14"/>
            <p:cNvSpPr>
              <a:spLocks noChangeArrowheads="1"/>
            </p:cNvSpPr>
            <p:nvPr/>
          </p:nvSpPr>
          <p:spPr bwMode="auto">
            <a:xfrm>
              <a:off x="4173" y="1257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4463" name="Text Box 15"/>
          <p:cNvSpPr txBox="1">
            <a:spLocks noChangeArrowheads="1"/>
          </p:cNvSpPr>
          <p:nvPr/>
        </p:nvSpPr>
        <p:spPr bwMode="auto">
          <a:xfrm>
            <a:off x="3429000" y="256857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绝对值</a:t>
            </a:r>
          </a:p>
        </p:txBody>
      </p:sp>
      <p:sp>
        <p:nvSpPr>
          <p:cNvPr id="744464" name="Text Box 16"/>
          <p:cNvSpPr txBox="1">
            <a:spLocks noChangeArrowheads="1"/>
          </p:cNvSpPr>
          <p:nvPr/>
        </p:nvSpPr>
        <p:spPr bwMode="auto">
          <a:xfrm>
            <a:off x="6172200" y="256857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绝对值的补码</a:t>
            </a:r>
          </a:p>
        </p:txBody>
      </p:sp>
      <p:sp>
        <p:nvSpPr>
          <p:cNvPr id="744465" name="Text Box 17"/>
          <p:cNvSpPr txBox="1">
            <a:spLocks noChangeArrowheads="1"/>
          </p:cNvSpPr>
          <p:nvPr/>
        </p:nvSpPr>
        <p:spPr bwMode="auto">
          <a:xfrm>
            <a:off x="3429000" y="34067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逻辑右移</a:t>
            </a:r>
          </a:p>
        </p:txBody>
      </p:sp>
      <p:sp>
        <p:nvSpPr>
          <p:cNvPr id="744466" name="Text Box 18"/>
          <p:cNvSpPr txBox="1">
            <a:spLocks noChangeArrowheads="1"/>
          </p:cNvSpPr>
          <p:nvPr/>
        </p:nvSpPr>
        <p:spPr bwMode="auto">
          <a:xfrm>
            <a:off x="6172200" y="34067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算术右移</a:t>
            </a:r>
          </a:p>
        </p:txBody>
      </p:sp>
      <p:sp>
        <p:nvSpPr>
          <p:cNvPr id="744467" name="Text Box 19"/>
          <p:cNvSpPr txBox="1">
            <a:spLocks noChangeArrowheads="1"/>
          </p:cNvSpPr>
          <p:nvPr/>
        </p:nvSpPr>
        <p:spPr bwMode="auto">
          <a:xfrm>
            <a:off x="3429000" y="412591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</a:t>
            </a:r>
          </a:p>
        </p:txBody>
      </p:sp>
      <p:sp>
        <p:nvSpPr>
          <p:cNvPr id="744468" name="Text Box 20"/>
          <p:cNvSpPr txBox="1">
            <a:spLocks noChangeArrowheads="1"/>
          </p:cNvSpPr>
          <p:nvPr/>
        </p:nvSpPr>
        <p:spPr bwMode="auto">
          <a:xfrm>
            <a:off x="3429000" y="490061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172200" y="4013200"/>
            <a:ext cx="2252663" cy="766763"/>
            <a:chOff x="4214" y="2528"/>
            <a:chExt cx="1419" cy="483"/>
          </a:xfrm>
        </p:grpSpPr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214" y="2528"/>
              <a:ext cx="223" cy="483"/>
              <a:chOff x="4214" y="2618"/>
              <a:chExt cx="223" cy="483"/>
            </a:xfrm>
          </p:grpSpPr>
          <p:sp>
            <p:nvSpPr>
              <p:cNvPr id="744471" name="Text Box 23"/>
              <p:cNvSpPr txBox="1">
                <a:spLocks noChangeArrowheads="1"/>
              </p:cNvSpPr>
              <p:nvPr/>
            </p:nvSpPr>
            <p:spPr bwMode="auto">
              <a:xfrm>
                <a:off x="4214" y="261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44472" name="Text Box 24"/>
              <p:cNvSpPr txBox="1">
                <a:spLocks noChangeArrowheads="1"/>
              </p:cNvSpPr>
              <p:nvPr/>
            </p:nvSpPr>
            <p:spPr bwMode="auto">
              <a:xfrm>
                <a:off x="4233" y="2832"/>
                <a:ext cx="20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44473" name="Line 25"/>
              <p:cNvSpPr>
                <a:spLocks noChangeShapeType="1"/>
              </p:cNvSpPr>
              <p:nvPr/>
            </p:nvSpPr>
            <p:spPr bwMode="auto">
              <a:xfrm>
                <a:off x="4224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44474" name="Text Box 26"/>
            <p:cNvSpPr txBox="1">
              <a:spLocks noChangeArrowheads="1"/>
            </p:cNvSpPr>
            <p:nvPr/>
          </p:nvSpPr>
          <p:spPr bwMode="auto">
            <a:xfrm>
              <a:off x="4272" y="2599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  <a:r>
                <a:rPr lang="zh-CN" altLang="en-US" sz="2800">
                  <a:latin typeface="Times New Roman" pitchFamily="18" charset="0"/>
                </a:rPr>
                <a:t>为偶数）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172200" y="4733925"/>
            <a:ext cx="2786063" cy="766763"/>
            <a:chOff x="4128" y="2982"/>
            <a:chExt cx="1755" cy="483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4128" y="2982"/>
              <a:ext cx="223" cy="483"/>
              <a:chOff x="4214" y="2618"/>
              <a:chExt cx="223" cy="483"/>
            </a:xfrm>
          </p:grpSpPr>
          <p:sp>
            <p:nvSpPr>
              <p:cNvPr id="744477" name="Text Box 29"/>
              <p:cNvSpPr txBox="1">
                <a:spLocks noChangeArrowheads="1"/>
              </p:cNvSpPr>
              <p:nvPr/>
            </p:nvSpPr>
            <p:spPr bwMode="auto">
              <a:xfrm>
                <a:off x="4214" y="261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44478" name="Text Box 30"/>
              <p:cNvSpPr txBox="1">
                <a:spLocks noChangeArrowheads="1"/>
              </p:cNvSpPr>
              <p:nvPr/>
            </p:nvSpPr>
            <p:spPr bwMode="auto">
              <a:xfrm>
                <a:off x="4233" y="2832"/>
                <a:ext cx="20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44479" name="Line 31"/>
              <p:cNvSpPr>
                <a:spLocks noChangeShapeType="1"/>
              </p:cNvSpPr>
              <p:nvPr/>
            </p:nvSpPr>
            <p:spPr bwMode="auto">
              <a:xfrm>
                <a:off x="4224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44480" name="Text Box 32"/>
            <p:cNvSpPr txBox="1">
              <a:spLocks noChangeArrowheads="1"/>
            </p:cNvSpPr>
            <p:nvPr/>
          </p:nvSpPr>
          <p:spPr bwMode="auto">
            <a:xfrm>
              <a:off x="4282" y="3087"/>
              <a:ext cx="16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+1（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  <a:r>
                <a:rPr lang="zh-CN" altLang="en-US" sz="2800">
                  <a:latin typeface="Times New Roman" pitchFamily="18" charset="0"/>
                </a:rPr>
                <a:t>为偶数）</a:t>
              </a:r>
            </a:p>
          </p:txBody>
        </p:sp>
      </p:grpSp>
      <p:sp>
        <p:nvSpPr>
          <p:cNvPr id="744481" name="Text Box 33"/>
          <p:cNvSpPr txBox="1">
            <a:spLocks noChangeArrowheads="1"/>
          </p:cNvSpPr>
          <p:nvPr/>
        </p:nvSpPr>
        <p:spPr bwMode="auto">
          <a:xfrm>
            <a:off x="533400" y="58674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思考</a:t>
            </a:r>
            <a:r>
              <a:rPr lang="zh-CN" altLang="en-US" sz="2800">
                <a:latin typeface="Times New Roman" pitchFamily="18" charset="0"/>
              </a:rPr>
              <a:t>   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为奇数时，原码两位乘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 ？次</a:t>
            </a:r>
          </a:p>
        </p:txBody>
      </p:sp>
      <p:sp>
        <p:nvSpPr>
          <p:cNvPr id="744482" name="Text Box 34"/>
          <p:cNvSpPr txBox="1">
            <a:spLocks noChangeArrowheads="1"/>
          </p:cNvSpPr>
          <p:nvPr/>
        </p:nvSpPr>
        <p:spPr bwMode="auto">
          <a:xfrm>
            <a:off x="6934200" y="5867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最多加 ？次</a:t>
            </a:r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429000" y="1133475"/>
            <a:ext cx="5029200" cy="519113"/>
            <a:chOff x="2160" y="714"/>
            <a:chExt cx="3168" cy="327"/>
          </a:xfrm>
        </p:grpSpPr>
        <p:sp>
          <p:nvSpPr>
            <p:cNvPr id="744484" name="Text Box 36"/>
            <p:cNvSpPr txBox="1">
              <a:spLocks noChangeArrowheads="1"/>
            </p:cNvSpPr>
            <p:nvPr/>
          </p:nvSpPr>
          <p:spPr bwMode="auto">
            <a:xfrm>
              <a:off x="2160" y="714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原码一位乘</a:t>
              </a:r>
            </a:p>
          </p:txBody>
        </p:sp>
        <p:sp>
          <p:nvSpPr>
            <p:cNvPr id="744485" name="Text Box 37"/>
            <p:cNvSpPr txBox="1">
              <a:spLocks noChangeArrowheads="1"/>
            </p:cNvSpPr>
            <p:nvPr/>
          </p:nvSpPr>
          <p:spPr bwMode="auto">
            <a:xfrm>
              <a:off x="3888" y="714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原码两位乘</a:t>
              </a:r>
            </a:p>
          </p:txBody>
        </p:sp>
      </p:grpSp>
      <p:sp>
        <p:nvSpPr>
          <p:cNvPr id="744486" name="Rectangle 3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4487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F29-D478-4153-8A31-766D46E2619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3" grpId="0" autoUpdateAnimBg="0"/>
      <p:bldP spid="744464" grpId="0" autoUpdateAnimBg="0"/>
      <p:bldP spid="744465" grpId="0" autoUpdateAnimBg="0"/>
      <p:bldP spid="744466" grpId="0" autoUpdateAnimBg="0"/>
      <p:bldP spid="744467" grpId="0" autoUpdateAnimBg="0"/>
      <p:bldP spid="744468" grpId="0" autoUpdateAnimBg="0"/>
      <p:bldP spid="744481" grpId="0" autoUpdateAnimBg="0"/>
      <p:bldP spid="74448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314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5. </a:t>
            </a:r>
            <a:r>
              <a:rPr lang="zh-CN" altLang="en-US" sz="3600">
                <a:latin typeface="Times New Roman" pitchFamily="18" charset="0"/>
              </a:rPr>
              <a:t>补码乘法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3289300" y="16144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 被乘数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3741738" y="21478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乘数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2225" y="1557338"/>
            <a:ext cx="3290888" cy="544512"/>
            <a:chOff x="3214" y="981"/>
            <a:chExt cx="2073" cy="343"/>
          </a:xfrm>
        </p:grpSpPr>
        <p:sp>
          <p:nvSpPr>
            <p:cNvPr id="745478" name="Text Box 6"/>
            <p:cNvSpPr txBox="1">
              <a:spLocks noChangeArrowheads="1"/>
            </p:cNvSpPr>
            <p:nvPr/>
          </p:nvSpPr>
          <p:spPr bwMode="auto">
            <a:xfrm>
              <a:off x="3214" y="997"/>
              <a:ext cx="20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5479" name="Text Box 7"/>
            <p:cNvSpPr txBox="1">
              <a:spLocks noChangeArrowheads="1"/>
            </p:cNvSpPr>
            <p:nvPr/>
          </p:nvSpPr>
          <p:spPr bwMode="auto">
            <a:xfrm>
              <a:off x="4558" y="98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02225" y="2120900"/>
            <a:ext cx="3187700" cy="546100"/>
            <a:chOff x="3214" y="1336"/>
            <a:chExt cx="2008" cy="344"/>
          </a:xfrm>
        </p:grpSpPr>
        <p:sp>
          <p:nvSpPr>
            <p:cNvPr id="745481" name="Text Box 9"/>
            <p:cNvSpPr txBox="1">
              <a:spLocks noChangeArrowheads="1"/>
            </p:cNvSpPr>
            <p:nvPr/>
          </p:nvSpPr>
          <p:spPr bwMode="auto">
            <a:xfrm>
              <a:off x="3214" y="1353"/>
              <a:ext cx="2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5482" name="Text Box 10"/>
            <p:cNvSpPr txBox="1">
              <a:spLocks noChangeArrowheads="1"/>
            </p:cNvSpPr>
            <p:nvPr/>
          </p:nvSpPr>
          <p:spPr bwMode="auto">
            <a:xfrm>
              <a:off x="4558" y="133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45483" name="Text Box 11"/>
          <p:cNvSpPr txBox="1">
            <a:spLocks noChangeArrowheads="1"/>
          </p:cNvSpPr>
          <p:nvPr/>
        </p:nvSpPr>
        <p:spPr bwMode="auto">
          <a:xfrm>
            <a:off x="1208088" y="2757488"/>
            <a:ext cx="6043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① 被乘数任意，乘数为正</a:t>
            </a:r>
          </a:p>
        </p:txBody>
      </p:sp>
      <p:sp>
        <p:nvSpPr>
          <p:cNvPr id="745484" name="Text Box 12"/>
          <p:cNvSpPr txBox="1">
            <a:spLocks noChangeArrowheads="1"/>
          </p:cNvSpPr>
          <p:nvPr/>
        </p:nvSpPr>
        <p:spPr bwMode="auto">
          <a:xfrm>
            <a:off x="1736725" y="33670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同原码乘</a:t>
            </a:r>
          </a:p>
        </p:txBody>
      </p:sp>
      <p:sp>
        <p:nvSpPr>
          <p:cNvPr id="745485" name="Text Box 13"/>
          <p:cNvSpPr txBox="1">
            <a:spLocks noChangeArrowheads="1"/>
          </p:cNvSpPr>
          <p:nvPr/>
        </p:nvSpPr>
        <p:spPr bwMode="auto">
          <a:xfrm>
            <a:off x="3794125" y="3389313"/>
            <a:ext cx="5349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但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移位 </a:t>
            </a:r>
            <a:r>
              <a:rPr lang="zh-CN" altLang="en-US" sz="2800">
                <a:latin typeface="Times New Roman" pitchFamily="18" charset="0"/>
              </a:rPr>
              <a:t>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补码规则 </a:t>
            </a:r>
            <a:r>
              <a:rPr lang="zh-CN" altLang="en-US" sz="2800">
                <a:latin typeface="Times New Roman" pitchFamily="18" charset="0"/>
              </a:rPr>
              <a:t>运算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3794125" y="3976688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乘积的符号自然形成</a:t>
            </a:r>
          </a:p>
        </p:txBody>
      </p:sp>
      <p:sp>
        <p:nvSpPr>
          <p:cNvPr id="745487" name="Text Box 15"/>
          <p:cNvSpPr txBox="1">
            <a:spLocks noChangeArrowheads="1"/>
          </p:cNvSpPr>
          <p:nvPr/>
        </p:nvSpPr>
        <p:spPr bwMode="auto">
          <a:xfrm>
            <a:off x="1208088" y="4662488"/>
            <a:ext cx="5116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② 被乘数任意，乘数为负</a:t>
            </a:r>
          </a:p>
        </p:txBody>
      </p:sp>
      <p:sp>
        <p:nvSpPr>
          <p:cNvPr id="745488" name="Text Box 16"/>
          <p:cNvSpPr txBox="1">
            <a:spLocks noChangeArrowheads="1"/>
          </p:cNvSpPr>
          <p:nvPr/>
        </p:nvSpPr>
        <p:spPr bwMode="auto">
          <a:xfrm>
            <a:off x="1736725" y="5272088"/>
            <a:ext cx="649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乘数[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去掉符号位</a:t>
            </a:r>
            <a:r>
              <a:rPr lang="zh-CN" altLang="en-US" sz="2800">
                <a:latin typeface="Times New Roman" pitchFamily="18" charset="0"/>
              </a:rPr>
              <a:t>，操作同 ①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45489" name="Text Box 17"/>
          <p:cNvSpPr txBox="1">
            <a:spLocks noChangeArrowheads="1"/>
          </p:cNvSpPr>
          <p:nvPr/>
        </p:nvSpPr>
        <p:spPr bwMode="auto">
          <a:xfrm>
            <a:off x="1736725" y="5934075"/>
            <a:ext cx="3749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最后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加[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校正</a:t>
            </a:r>
          </a:p>
        </p:txBody>
      </p:sp>
      <p:sp>
        <p:nvSpPr>
          <p:cNvPr id="745490" name="Text Box 18"/>
          <p:cNvSpPr txBox="1">
            <a:spLocks noChangeArrowheads="1"/>
          </p:cNvSpPr>
          <p:nvPr/>
        </p:nvSpPr>
        <p:spPr bwMode="auto">
          <a:xfrm>
            <a:off x="609600" y="914400"/>
            <a:ext cx="470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补码一位乘运算规则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1143000" y="16144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以小数为例</a:t>
            </a:r>
          </a:p>
        </p:txBody>
      </p:sp>
      <p:sp>
        <p:nvSpPr>
          <p:cNvPr id="745493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3766-8255-416B-AEB6-590B1A97653B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autoUpdateAnimBg="0"/>
      <p:bldP spid="745476" grpId="0" autoUpdateAnimBg="0"/>
      <p:bldP spid="745483" grpId="0" autoUpdateAnimBg="0"/>
      <p:bldP spid="745484" grpId="0" autoUpdateAnimBg="0"/>
      <p:bldP spid="745485" grpId="0" autoUpdateAnimBg="0"/>
      <p:bldP spid="745486" grpId="0" autoUpdateAnimBg="0"/>
      <p:bldP spid="745487" grpId="0" autoUpdateAnimBg="0"/>
      <p:bldP spid="745488" grpId="0" autoUpdateAnimBg="0"/>
      <p:bldP spid="745489" grpId="0" autoUpdateAnimBg="0"/>
      <p:bldP spid="745490" grpId="0" autoUpdateAnimBg="0"/>
      <p:bldP spid="74549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Text Box 2"/>
          <p:cNvSpPr txBox="1">
            <a:spLocks noChangeArrowheads="1"/>
          </p:cNvSpPr>
          <p:nvPr/>
        </p:nvSpPr>
        <p:spPr bwMode="auto">
          <a:xfrm>
            <a:off x="669925" y="273050"/>
            <a:ext cx="382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③ </a:t>
            </a:r>
            <a:r>
              <a:rPr lang="en-US" altLang="zh-CN" sz="3600">
                <a:latin typeface="Times New Roman" pitchFamily="18" charset="0"/>
              </a:rPr>
              <a:t>Booth </a:t>
            </a:r>
            <a:r>
              <a:rPr lang="zh-CN" altLang="en-US" sz="3600">
                <a:latin typeface="Times New Roman" pitchFamily="18" charset="0"/>
              </a:rPr>
              <a:t>算法</a:t>
            </a:r>
          </a:p>
        </p:txBody>
      </p:sp>
      <p:sp>
        <p:nvSpPr>
          <p:cNvPr id="746499" name="Text Box 3"/>
          <p:cNvSpPr txBox="1">
            <a:spLocks noChangeArrowheads="1"/>
          </p:cNvSpPr>
          <p:nvPr/>
        </p:nvSpPr>
        <p:spPr bwMode="auto">
          <a:xfrm>
            <a:off x="3429000" y="319088"/>
            <a:ext cx="5030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（被乘数、乘数符号任意）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990600"/>
            <a:ext cx="8007350" cy="595313"/>
            <a:chOff x="240" y="624"/>
            <a:chExt cx="5044" cy="375"/>
          </a:xfrm>
        </p:grpSpPr>
        <p:sp>
          <p:nvSpPr>
            <p:cNvPr id="746501" name="Text Box 5"/>
            <p:cNvSpPr txBox="1">
              <a:spLocks noChangeArrowheads="1"/>
            </p:cNvSpPr>
            <p:nvPr/>
          </p:nvSpPr>
          <p:spPr bwMode="auto">
            <a:xfrm>
              <a:off x="240" y="672"/>
              <a:ext cx="50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6502" name="Text Box 6"/>
            <p:cNvSpPr txBox="1">
              <a:spLocks noChangeArrowheads="1"/>
            </p:cNvSpPr>
            <p:nvPr/>
          </p:nvSpPr>
          <p:spPr bwMode="auto">
            <a:xfrm>
              <a:off x="1776" y="62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46503" name="Text Box 7"/>
            <p:cNvSpPr txBox="1">
              <a:spLocks noChangeArrowheads="1"/>
            </p:cNvSpPr>
            <p:nvPr/>
          </p:nvSpPr>
          <p:spPr bwMode="auto">
            <a:xfrm>
              <a:off x="3787" y="63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763588" y="1609725"/>
            <a:ext cx="1227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4663" y="2081213"/>
            <a:ext cx="4429125" cy="614362"/>
            <a:chOff x="299" y="1401"/>
            <a:chExt cx="2790" cy="387"/>
          </a:xfrm>
        </p:grpSpPr>
        <p:sp>
          <p:nvSpPr>
            <p:cNvPr id="746506" name="Text Box 10"/>
            <p:cNvSpPr txBox="1">
              <a:spLocks noChangeArrowheads="1"/>
            </p:cNvSpPr>
            <p:nvPr/>
          </p:nvSpPr>
          <p:spPr bwMode="auto">
            <a:xfrm>
              <a:off x="299" y="1461"/>
              <a:ext cx="27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( 0.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)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[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746507" name="Text Box 11"/>
            <p:cNvSpPr txBox="1">
              <a:spLocks noChangeArrowheads="1"/>
            </p:cNvSpPr>
            <p:nvPr/>
          </p:nvSpPr>
          <p:spPr bwMode="auto">
            <a:xfrm>
              <a:off x="1440" y="140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4663" y="2725738"/>
            <a:ext cx="6005512" cy="571500"/>
            <a:chOff x="299" y="1717"/>
            <a:chExt cx="3783" cy="360"/>
          </a:xfrm>
        </p:grpSpPr>
        <p:sp>
          <p:nvSpPr>
            <p:cNvPr id="746509" name="Text Box 13"/>
            <p:cNvSpPr txBox="1">
              <a:spLocks noChangeArrowheads="1"/>
            </p:cNvSpPr>
            <p:nvPr/>
          </p:nvSpPr>
          <p:spPr bwMode="auto">
            <a:xfrm>
              <a:off x="299" y="1750"/>
              <a:ext cx="37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 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-2</a:t>
              </a:r>
              <a:r>
                <a:rPr lang="en-US" altLang="zh-CN" sz="2800">
                  <a:latin typeface="Times New Roman" pitchFamily="18" charset="0"/>
                </a:rPr>
                <a:t>+      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[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46510" name="Text Box 14"/>
            <p:cNvSpPr txBox="1">
              <a:spLocks noChangeArrowheads="1"/>
            </p:cNvSpPr>
            <p:nvPr/>
          </p:nvSpPr>
          <p:spPr bwMode="auto">
            <a:xfrm>
              <a:off x="2137" y="171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4663" y="3362325"/>
            <a:ext cx="5132387" cy="576263"/>
            <a:chOff x="299" y="2118"/>
            <a:chExt cx="3233" cy="363"/>
          </a:xfrm>
        </p:grpSpPr>
        <p:sp>
          <p:nvSpPr>
            <p:cNvPr id="746512" name="Text Box 16"/>
            <p:cNvSpPr txBox="1">
              <a:spLocks noChangeArrowheads="1"/>
            </p:cNvSpPr>
            <p:nvPr/>
          </p:nvSpPr>
          <p:spPr bwMode="auto">
            <a:xfrm>
              <a:off x="299" y="2154"/>
              <a:ext cx="3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(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-2</a:t>
              </a:r>
              <a:r>
                <a:rPr lang="en-US" altLang="zh-CN" sz="2800">
                  <a:latin typeface="Times New Roman" pitchFamily="18" charset="0"/>
                </a:rPr>
                <a:t>+      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13" name="Text Box 17"/>
            <p:cNvSpPr txBox="1">
              <a:spLocks noChangeArrowheads="1"/>
            </p:cNvSpPr>
            <p:nvPr/>
          </p:nvSpPr>
          <p:spPr bwMode="auto">
            <a:xfrm>
              <a:off x="2527" y="211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74663" y="3970338"/>
            <a:ext cx="8329612" cy="595312"/>
            <a:chOff x="299" y="2501"/>
            <a:chExt cx="5247" cy="375"/>
          </a:xfrm>
        </p:grpSpPr>
        <p:sp>
          <p:nvSpPr>
            <p:cNvPr id="746515" name="Text Box 19"/>
            <p:cNvSpPr txBox="1">
              <a:spLocks noChangeArrowheads="1"/>
            </p:cNvSpPr>
            <p:nvPr/>
          </p:nvSpPr>
          <p:spPr bwMode="auto">
            <a:xfrm>
              <a:off x="299" y="2549"/>
              <a:ext cx="5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)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(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solidFill>
                    <a:schemeClr val="folHlink"/>
                  </a:solidFill>
                  <a:latin typeface="Times New Roman" pitchFamily="18" charset="0"/>
                </a:rPr>
                <a:t>-2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)</a:t>
              </a:r>
              <a:r>
                <a:rPr lang="en-US" altLang="zh-CN" sz="2800">
                  <a:latin typeface="Times New Roman" pitchFamily="18" charset="0"/>
                </a:rPr>
                <a:t>+      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-(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-1)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)]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16" name="Text Box 20"/>
            <p:cNvSpPr txBox="1">
              <a:spLocks noChangeArrowheads="1"/>
            </p:cNvSpPr>
            <p:nvPr/>
          </p:nvSpPr>
          <p:spPr bwMode="auto">
            <a:xfrm>
              <a:off x="3640" y="2501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74663" y="4595813"/>
            <a:ext cx="8669337" cy="596900"/>
            <a:chOff x="299" y="2895"/>
            <a:chExt cx="5461" cy="376"/>
          </a:xfrm>
        </p:grpSpPr>
        <p:sp>
          <p:nvSpPr>
            <p:cNvPr id="746518" name="Text Box 22"/>
            <p:cNvSpPr txBox="1">
              <a:spLocks noChangeArrowheads="1"/>
            </p:cNvSpPr>
            <p:nvPr/>
          </p:nvSpPr>
          <p:spPr bwMode="auto">
            <a:xfrm>
              <a:off x="299" y="2944"/>
              <a:ext cx="54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[(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)+(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      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-(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-1)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(0</a:t>
              </a:r>
              <a:r>
                <a:rPr lang="zh-CN" altLang="en-US" sz="1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)]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19" name="Text Box 23"/>
            <p:cNvSpPr txBox="1">
              <a:spLocks noChangeArrowheads="1"/>
            </p:cNvSpPr>
            <p:nvPr/>
          </p:nvSpPr>
          <p:spPr bwMode="auto">
            <a:xfrm>
              <a:off x="2699" y="2895"/>
              <a:ext cx="4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184525" y="5891213"/>
            <a:ext cx="3825875" cy="581025"/>
            <a:chOff x="2006" y="3711"/>
            <a:chExt cx="2410" cy="366"/>
          </a:xfrm>
        </p:grpSpPr>
        <p:sp>
          <p:nvSpPr>
            <p:cNvPr id="746521" name="Text Box 25"/>
            <p:cNvSpPr txBox="1">
              <a:spLocks noChangeArrowheads="1"/>
            </p:cNvSpPr>
            <p:nvPr/>
          </p:nvSpPr>
          <p:spPr bwMode="auto">
            <a:xfrm>
              <a:off x="2006" y="3750"/>
              <a:ext cx="24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 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-1 </a:t>
              </a:r>
              <a:r>
                <a:rPr lang="en-US" altLang="zh-CN" sz="2800">
                  <a:latin typeface="Times New Roman" pitchFamily="18" charset="0"/>
                </a:rPr>
                <a:t>+      +</a:t>
              </a:r>
            </a:p>
          </p:txBody>
        </p:sp>
        <p:sp>
          <p:nvSpPr>
            <p:cNvPr id="746522" name="Text Box 26"/>
            <p:cNvSpPr txBox="1">
              <a:spLocks noChangeArrowheads="1"/>
            </p:cNvSpPr>
            <p:nvPr/>
          </p:nvSpPr>
          <p:spPr bwMode="auto">
            <a:xfrm>
              <a:off x="2694" y="3711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  <p:sp>
          <p:nvSpPr>
            <p:cNvPr id="746523" name="Text Box 27"/>
            <p:cNvSpPr txBox="1">
              <a:spLocks noChangeArrowheads="1"/>
            </p:cNvSpPr>
            <p:nvPr/>
          </p:nvSpPr>
          <p:spPr bwMode="auto">
            <a:xfrm>
              <a:off x="3222" y="3750"/>
              <a:ext cx="7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181600" y="1600200"/>
            <a:ext cx="2438400" cy="595313"/>
            <a:chOff x="3264" y="1023"/>
            <a:chExt cx="1536" cy="375"/>
          </a:xfrm>
        </p:grpSpPr>
        <p:sp>
          <p:nvSpPr>
            <p:cNvPr id="746525" name="Text Box 29"/>
            <p:cNvSpPr txBox="1">
              <a:spLocks noChangeArrowheads="1"/>
            </p:cNvSpPr>
            <p:nvPr/>
          </p:nvSpPr>
          <p:spPr bwMode="auto">
            <a:xfrm>
              <a:off x="3312" y="1023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–[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30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= +[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46526" name="AutoShape 30"/>
            <p:cNvSpPr>
              <a:spLocks noChangeArrowheads="1"/>
            </p:cNvSpPr>
            <p:nvPr/>
          </p:nvSpPr>
          <p:spPr bwMode="auto">
            <a:xfrm>
              <a:off x="3264" y="1062"/>
              <a:ext cx="1536" cy="336"/>
            </a:xfrm>
            <a:prstGeom prst="wedgeRoundRectCallout">
              <a:avLst>
                <a:gd name="adj1" fmla="val -99218"/>
                <a:gd name="adj2" fmla="val 69347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6781800" y="2676525"/>
            <a:ext cx="1981200" cy="533400"/>
            <a:chOff x="4272" y="1686"/>
            <a:chExt cx="1248" cy="336"/>
          </a:xfrm>
        </p:grpSpPr>
        <p:sp>
          <p:nvSpPr>
            <p:cNvPr id="746528" name="Text Box 32"/>
            <p:cNvSpPr txBox="1">
              <a:spLocks noChangeArrowheads="1"/>
            </p:cNvSpPr>
            <p:nvPr/>
          </p:nvSpPr>
          <p:spPr bwMode="auto">
            <a:xfrm>
              <a:off x="4272" y="1695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=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746529" name="AutoShape 33"/>
            <p:cNvSpPr>
              <a:spLocks noChangeArrowheads="1"/>
            </p:cNvSpPr>
            <p:nvPr/>
          </p:nvSpPr>
          <p:spPr bwMode="auto">
            <a:xfrm>
              <a:off x="4272" y="1686"/>
              <a:ext cx="1248" cy="33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6780213" y="3438525"/>
            <a:ext cx="2058987" cy="533400"/>
            <a:chOff x="4271" y="2166"/>
            <a:chExt cx="1297" cy="336"/>
          </a:xfrm>
        </p:grpSpPr>
        <p:sp>
          <p:nvSpPr>
            <p:cNvPr id="746531" name="Text Box 35"/>
            <p:cNvSpPr txBox="1">
              <a:spLocks noChangeArrowheads="1"/>
            </p:cNvSpPr>
            <p:nvPr/>
          </p:nvSpPr>
          <p:spPr bwMode="auto">
            <a:xfrm>
              <a:off x="4271" y="2166"/>
              <a:ext cx="12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-2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=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</a:p>
          </p:txBody>
        </p:sp>
        <p:sp>
          <p:nvSpPr>
            <p:cNvPr id="746532" name="AutoShape 36"/>
            <p:cNvSpPr>
              <a:spLocks noChangeArrowheads="1"/>
            </p:cNvSpPr>
            <p:nvPr/>
          </p:nvSpPr>
          <p:spPr bwMode="auto">
            <a:xfrm>
              <a:off x="4272" y="2166"/>
              <a:ext cx="1296" cy="33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6533" name="Text Box 37"/>
          <p:cNvSpPr txBox="1">
            <a:spLocks noChangeArrowheads="1"/>
          </p:cNvSpPr>
          <p:nvPr/>
        </p:nvSpPr>
        <p:spPr bwMode="auto">
          <a:xfrm>
            <a:off x="2489200" y="34210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endParaRPr lang="zh-CN" altLang="en-US" sz="2800" baseline="4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46534" name="Text Box 38"/>
          <p:cNvSpPr txBox="1">
            <a:spLocks noChangeArrowheads="1"/>
          </p:cNvSpPr>
          <p:nvPr/>
        </p:nvSpPr>
        <p:spPr bwMode="auto">
          <a:xfrm>
            <a:off x="3327400" y="342106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-2</a:t>
            </a:r>
            <a:endParaRPr lang="zh-CN" altLang="en-US" sz="2800" baseline="4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46535" name="AutoShape 39"/>
          <p:cNvSpPr>
            <a:spLocks noChangeArrowheads="1"/>
          </p:cNvSpPr>
          <p:nvPr/>
        </p:nvSpPr>
        <p:spPr bwMode="auto">
          <a:xfrm>
            <a:off x="2743200" y="5343525"/>
            <a:ext cx="935038" cy="533400"/>
          </a:xfrm>
          <a:prstGeom prst="wedgeRoundRectCallout">
            <a:avLst>
              <a:gd name="adj1" fmla="val 18750"/>
              <a:gd name="adj2" fmla="val 9434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474663" y="5229225"/>
            <a:ext cx="6289675" cy="590550"/>
            <a:chOff x="299" y="3294"/>
            <a:chExt cx="3962" cy="372"/>
          </a:xfrm>
        </p:grpSpPr>
        <p:sp>
          <p:nvSpPr>
            <p:cNvPr id="746537" name="Text Box 41"/>
            <p:cNvSpPr txBox="1">
              <a:spLocks noChangeArrowheads="1"/>
            </p:cNvSpPr>
            <p:nvPr/>
          </p:nvSpPr>
          <p:spPr bwMode="auto">
            <a:xfrm>
              <a:off x="299" y="3339"/>
              <a:ext cx="39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[(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)+(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      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 baseline="-25000">
                  <a:latin typeface="Times New Roman" pitchFamily="18" charset="0"/>
                </a:rPr>
                <a:t>+1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38" name="Text Box 42"/>
            <p:cNvSpPr txBox="1">
              <a:spLocks noChangeArrowheads="1"/>
            </p:cNvSpPr>
            <p:nvPr/>
          </p:nvSpPr>
          <p:spPr bwMode="auto">
            <a:xfrm>
              <a:off x="2699" y="3294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sp>
        <p:nvSpPr>
          <p:cNvPr id="746539" name="AutoShape 43"/>
          <p:cNvSpPr>
            <a:spLocks noChangeArrowheads="1"/>
          </p:cNvSpPr>
          <p:nvPr/>
        </p:nvSpPr>
        <p:spPr bwMode="auto">
          <a:xfrm>
            <a:off x="5002213" y="5343525"/>
            <a:ext cx="1169987" cy="533400"/>
          </a:xfrm>
          <a:prstGeom prst="wedgeRoundRectCallout">
            <a:avLst>
              <a:gd name="adj1" fmla="val -23264"/>
              <a:gd name="adj2" fmla="val 9077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46540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6541" name="AutoShape 45"/>
          <p:cNvSpPr>
            <a:spLocks noChangeArrowheads="1"/>
          </p:cNvSpPr>
          <p:nvPr/>
        </p:nvSpPr>
        <p:spPr bwMode="auto">
          <a:xfrm>
            <a:off x="7092950" y="5373688"/>
            <a:ext cx="1655763" cy="533400"/>
          </a:xfrm>
          <a:prstGeom prst="wedgeRoundRectCallout">
            <a:avLst>
              <a:gd name="adj1" fmla="val -34565"/>
              <a:gd name="adj2" fmla="val -102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>
              <a:spcBef>
                <a:spcPct val="0"/>
              </a:spcBef>
            </a:pP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附加位</a:t>
            </a:r>
            <a:r>
              <a:rPr lang="zh-CN" altLang="en-US" sz="16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+1</a:t>
            </a:r>
            <a:endParaRPr lang="zh-CN" altLang="en-US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46542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日期占位符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B475-ED2A-434D-9D1E-89765E93B0F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autoUpdateAnimBg="0"/>
      <p:bldP spid="746504" grpId="0" autoUpdateAnimBg="0"/>
      <p:bldP spid="746533" grpId="0" autoUpdateAnimBg="0"/>
      <p:bldP spid="746534" grpId="0" autoUpdateAnimBg="0"/>
      <p:bldP spid="746535" grpId="0" animBg="1" autoUpdateAnimBg="0"/>
      <p:bldP spid="746539" grpId="0" animBg="1" autoUpdateAnimBg="0"/>
      <p:bldP spid="746541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④ </a:t>
            </a:r>
            <a:r>
              <a:rPr lang="en-US" altLang="zh-CN" sz="3600">
                <a:latin typeface="Times New Roman" pitchFamily="18" charset="0"/>
              </a:rPr>
              <a:t>Booth </a:t>
            </a:r>
            <a:r>
              <a:rPr lang="zh-CN" altLang="en-US" sz="3600">
                <a:latin typeface="Times New Roman" pitchFamily="18" charset="0"/>
              </a:rPr>
              <a:t>算法递推公式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1046163" y="990600"/>
            <a:ext cx="2382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0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062038" y="1471613"/>
            <a:ext cx="6786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5000"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{(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400" baseline="-25000">
                <a:latin typeface="Times New Roman" pitchFamily="18" charset="0"/>
              </a:rPr>
              <a:t>+1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+[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}     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400" baseline="-25000">
                <a:latin typeface="Times New Roman" pitchFamily="18" charset="0"/>
              </a:rPr>
              <a:t>+1</a:t>
            </a:r>
            <a:r>
              <a:rPr lang="zh-CN" altLang="en-US" sz="2400">
                <a:latin typeface="Times New Roman" pitchFamily="18" charset="0"/>
              </a:rPr>
              <a:t> =  0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062038" y="2524125"/>
            <a:ext cx="4449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5000"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{(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)[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+[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}</a:t>
            </a:r>
            <a:endParaRPr lang="zh-CN" altLang="en-US" sz="2800" baseline="45000">
              <a:latin typeface="Times New Roman" pitchFamily="18" charset="0"/>
            </a:endParaRP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420813" y="2097088"/>
            <a:ext cx="6111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757238" y="3300413"/>
            <a:ext cx="3938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baseline="-20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)[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5562600" y="330041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最后一步不移位</a:t>
            </a: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1408113" y="4387850"/>
            <a:ext cx="2782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如何实现   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+1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 i="1" baseline="-25000">
                <a:latin typeface="Times New Roman" pitchFamily="18" charset="0"/>
              </a:rPr>
              <a:t>i </a:t>
            </a:r>
            <a:r>
              <a:rPr lang="en-US" altLang="zh-CN" sz="2800" baseline="-250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?</a:t>
            </a:r>
          </a:p>
        </p:txBody>
      </p:sp>
      <p:sp>
        <p:nvSpPr>
          <p:cNvPr id="747530" name="Text Box 10"/>
          <p:cNvSpPr txBox="1">
            <a:spLocks noChangeArrowheads="1"/>
          </p:cNvSpPr>
          <p:nvPr/>
        </p:nvSpPr>
        <p:spPr bwMode="auto">
          <a:xfrm>
            <a:off x="4191000" y="45720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0   0</a:t>
            </a:r>
          </a:p>
        </p:txBody>
      </p:sp>
      <p:sp>
        <p:nvSpPr>
          <p:cNvPr id="747531" name="Text Box 11"/>
          <p:cNvSpPr txBox="1">
            <a:spLocks noChangeArrowheads="1"/>
          </p:cNvSpPr>
          <p:nvPr/>
        </p:nvSpPr>
        <p:spPr bwMode="auto">
          <a:xfrm>
            <a:off x="4191000" y="50292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0   1</a:t>
            </a:r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auto">
          <a:xfrm>
            <a:off x="4191000" y="54864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1   0</a:t>
            </a:r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4191000" y="59436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1   1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572375" y="4572000"/>
            <a:ext cx="609600" cy="519113"/>
            <a:chOff x="4848" y="2880"/>
            <a:chExt cx="384" cy="327"/>
          </a:xfrm>
        </p:grpSpPr>
        <p:sp>
          <p:nvSpPr>
            <p:cNvPr id="747535" name="Text Box 15"/>
            <p:cNvSpPr txBox="1">
              <a:spLocks noChangeArrowheads="1"/>
            </p:cNvSpPr>
            <p:nvPr/>
          </p:nvSpPr>
          <p:spPr bwMode="auto">
            <a:xfrm>
              <a:off x="5004" y="288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>
              <a:off x="4848" y="3072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542088" y="5070475"/>
            <a:ext cx="2173287" cy="519113"/>
            <a:chOff x="4199" y="3194"/>
            <a:chExt cx="1369" cy="327"/>
          </a:xfrm>
        </p:grpSpPr>
        <p:sp>
          <p:nvSpPr>
            <p:cNvPr id="747538" name="Text Box 18"/>
            <p:cNvSpPr txBox="1">
              <a:spLocks noChangeArrowheads="1"/>
            </p:cNvSpPr>
            <p:nvPr/>
          </p:nvSpPr>
          <p:spPr bwMode="auto">
            <a:xfrm>
              <a:off x="4199" y="3194"/>
              <a:ext cx="13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+[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1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39" name="Line 19"/>
            <p:cNvSpPr>
              <a:spLocks noChangeShapeType="1"/>
            </p:cNvSpPr>
            <p:nvPr/>
          </p:nvSpPr>
          <p:spPr bwMode="auto">
            <a:xfrm>
              <a:off x="4848" y="3360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477000" y="5486400"/>
            <a:ext cx="2162175" cy="519113"/>
            <a:chOff x="4080" y="3456"/>
            <a:chExt cx="1362" cy="327"/>
          </a:xfrm>
        </p:grpSpPr>
        <p:sp>
          <p:nvSpPr>
            <p:cNvPr id="747541" name="Text Box 21"/>
            <p:cNvSpPr txBox="1">
              <a:spLocks noChangeArrowheads="1"/>
            </p:cNvSpPr>
            <p:nvPr/>
          </p:nvSpPr>
          <p:spPr bwMode="auto">
            <a:xfrm>
              <a:off x="4080" y="3456"/>
              <a:ext cx="13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+[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42" name="Line 22"/>
            <p:cNvSpPr>
              <a:spLocks noChangeShapeType="1"/>
            </p:cNvSpPr>
            <p:nvPr/>
          </p:nvSpPr>
          <p:spPr bwMode="auto">
            <a:xfrm>
              <a:off x="4770" y="3648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572375" y="5957888"/>
            <a:ext cx="990600" cy="519112"/>
            <a:chOff x="4848" y="3753"/>
            <a:chExt cx="624" cy="327"/>
          </a:xfrm>
        </p:grpSpPr>
        <p:sp>
          <p:nvSpPr>
            <p:cNvPr id="747544" name="Text Box 24"/>
            <p:cNvSpPr txBox="1">
              <a:spLocks noChangeArrowheads="1"/>
            </p:cNvSpPr>
            <p:nvPr/>
          </p:nvSpPr>
          <p:spPr bwMode="auto">
            <a:xfrm>
              <a:off x="5004" y="3753"/>
              <a:ext cx="4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45" name="Line 25"/>
            <p:cNvSpPr>
              <a:spLocks noChangeShapeType="1"/>
            </p:cNvSpPr>
            <p:nvPr/>
          </p:nvSpPr>
          <p:spPr bwMode="auto">
            <a:xfrm>
              <a:off x="4848" y="39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7546" name="Text Box 26"/>
          <p:cNvSpPr txBox="1">
            <a:spLocks noChangeArrowheads="1"/>
          </p:cNvSpPr>
          <p:nvPr/>
        </p:nvSpPr>
        <p:spPr bwMode="auto">
          <a:xfrm>
            <a:off x="5681663" y="45720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  </a:t>
            </a:r>
          </a:p>
        </p:txBody>
      </p:sp>
      <p:sp>
        <p:nvSpPr>
          <p:cNvPr id="747547" name="Text Box 27"/>
          <p:cNvSpPr txBox="1">
            <a:spLocks noChangeArrowheads="1"/>
          </p:cNvSpPr>
          <p:nvPr/>
        </p:nvSpPr>
        <p:spPr bwMode="auto">
          <a:xfrm>
            <a:off x="5681663" y="50292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</a:t>
            </a:r>
          </a:p>
        </p:txBody>
      </p:sp>
      <p:sp>
        <p:nvSpPr>
          <p:cNvPr id="747548" name="Text Box 28"/>
          <p:cNvSpPr txBox="1">
            <a:spLocks noChangeArrowheads="1"/>
          </p:cNvSpPr>
          <p:nvPr/>
        </p:nvSpPr>
        <p:spPr bwMode="auto">
          <a:xfrm>
            <a:off x="5562600" y="5500688"/>
            <a:ext cx="747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-1   </a:t>
            </a:r>
          </a:p>
        </p:txBody>
      </p: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5695950" y="59436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  </a:t>
            </a:r>
          </a:p>
        </p:txBody>
      </p:sp>
      <p:sp>
        <p:nvSpPr>
          <p:cNvPr id="747550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033838" y="4038600"/>
            <a:ext cx="4125912" cy="2438400"/>
            <a:chOff x="2541" y="2544"/>
            <a:chExt cx="2599" cy="1536"/>
          </a:xfrm>
        </p:grpSpPr>
        <p:sp>
          <p:nvSpPr>
            <p:cNvPr id="747552" name="Text Box 32"/>
            <p:cNvSpPr txBox="1">
              <a:spLocks noChangeArrowheads="1"/>
            </p:cNvSpPr>
            <p:nvPr/>
          </p:nvSpPr>
          <p:spPr bwMode="auto">
            <a:xfrm>
              <a:off x="2592" y="2544"/>
              <a:ext cx="6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747553" name="Text Box 33"/>
            <p:cNvSpPr txBox="1">
              <a:spLocks noChangeArrowheads="1"/>
            </p:cNvSpPr>
            <p:nvPr/>
          </p:nvSpPr>
          <p:spPr bwMode="auto">
            <a:xfrm>
              <a:off x="4282" y="2601"/>
              <a:ext cx="7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操作</a:t>
              </a:r>
            </a:p>
          </p:txBody>
        </p:sp>
        <p:sp>
          <p:nvSpPr>
            <p:cNvPr id="747554" name="Freeform 34"/>
            <p:cNvSpPr>
              <a:spLocks/>
            </p:cNvSpPr>
            <p:nvPr/>
          </p:nvSpPr>
          <p:spPr bwMode="auto">
            <a:xfrm>
              <a:off x="2544" y="2928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rect l="0" t="0" r="r" b="b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5" name="Line 35"/>
            <p:cNvSpPr>
              <a:spLocks noChangeShapeType="1"/>
            </p:cNvSpPr>
            <p:nvPr/>
          </p:nvSpPr>
          <p:spPr bwMode="auto">
            <a:xfrm>
              <a:off x="3312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6" name="Line 36"/>
            <p:cNvSpPr>
              <a:spLocks noChangeShapeType="1"/>
            </p:cNvSpPr>
            <p:nvPr/>
          </p:nvSpPr>
          <p:spPr bwMode="auto">
            <a:xfrm>
              <a:off x="4080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7" name="Text Box 37"/>
            <p:cNvSpPr txBox="1">
              <a:spLocks noChangeArrowheads="1"/>
            </p:cNvSpPr>
            <p:nvPr/>
          </p:nvSpPr>
          <p:spPr bwMode="auto">
            <a:xfrm>
              <a:off x="3360" y="2544"/>
              <a:ext cx="7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+1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 </a:t>
              </a:r>
            </a:p>
          </p:txBody>
        </p:sp>
        <p:sp>
          <p:nvSpPr>
            <p:cNvPr id="747558" name="Line 38"/>
            <p:cNvSpPr>
              <a:spLocks noChangeShapeType="1"/>
            </p:cNvSpPr>
            <p:nvPr/>
          </p:nvSpPr>
          <p:spPr bwMode="auto">
            <a:xfrm>
              <a:off x="2541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9" name="Line 39"/>
            <p:cNvSpPr>
              <a:spLocks noChangeShapeType="1"/>
            </p:cNvSpPr>
            <p:nvPr/>
          </p:nvSpPr>
          <p:spPr bwMode="auto">
            <a:xfrm>
              <a:off x="5135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60" name="Freeform 40"/>
            <p:cNvSpPr>
              <a:spLocks/>
            </p:cNvSpPr>
            <p:nvPr/>
          </p:nvSpPr>
          <p:spPr bwMode="auto">
            <a:xfrm>
              <a:off x="2544" y="4072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rect l="0" t="0" r="r" b="b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61" name="Freeform 41"/>
            <p:cNvSpPr>
              <a:spLocks/>
            </p:cNvSpPr>
            <p:nvPr/>
          </p:nvSpPr>
          <p:spPr bwMode="auto">
            <a:xfrm>
              <a:off x="2544" y="2648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rect l="0" t="0" r="r" b="b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756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64EA-3A2F-4DA7-B60E-90BAE053211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autoUpdateAnimBg="0"/>
      <p:bldP spid="747524" grpId="0" autoUpdateAnimBg="0"/>
      <p:bldP spid="747525" grpId="0" autoUpdateAnimBg="0"/>
      <p:bldP spid="747526" grpId="0" autoUpdateAnimBg="0"/>
      <p:bldP spid="747527" grpId="0" autoUpdateAnimBg="0"/>
      <p:bldP spid="747528" grpId="0" autoUpdateAnimBg="0"/>
      <p:bldP spid="747529" grpId="0" autoUpdateAnimBg="0"/>
      <p:bldP spid="747530" grpId="0" autoUpdateAnimBg="0"/>
      <p:bldP spid="747531" grpId="0" autoUpdateAnimBg="0"/>
      <p:bldP spid="747532" grpId="0" autoUpdateAnimBg="0"/>
      <p:bldP spid="747533" grpId="0" autoUpdateAnimBg="0"/>
      <p:bldP spid="747546" grpId="0" autoUpdateAnimBg="0"/>
      <p:bldP spid="747547" grpId="0" autoUpdateAnimBg="0"/>
      <p:bldP spid="747548" grpId="0" autoUpdateAnimBg="0"/>
      <p:bldP spid="747549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Text Box 2"/>
          <p:cNvSpPr txBox="1">
            <a:spLocks noChangeArrowheads="1"/>
          </p:cNvSpPr>
          <p:nvPr/>
        </p:nvSpPr>
        <p:spPr bwMode="auto">
          <a:xfrm>
            <a:off x="157163" y="304800"/>
            <a:ext cx="327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例6.23</a:t>
            </a:r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已知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+0.0011  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0.1011  </a:t>
            </a:r>
            <a:r>
              <a:rPr lang="zh-CN" altLang="en-US" sz="2800">
                <a:latin typeface="Times New Roman" pitchFamily="18" charset="0"/>
              </a:rPr>
              <a:t>求[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 baseline="-10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48548" name="Text Box 4"/>
          <p:cNvSpPr txBox="1">
            <a:spLocks noChangeArrowheads="1"/>
          </p:cNvSpPr>
          <p:nvPr/>
        </p:nvSpPr>
        <p:spPr bwMode="auto">
          <a:xfrm>
            <a:off x="320675" y="990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1035050" y="1057275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0 0 . 0 0 0 0</a:t>
            </a:r>
          </a:p>
        </p:txBody>
      </p:sp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1035050" y="13716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1035050" y="17907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1035050" y="2524125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0 0 . 0 0 1 1</a:t>
            </a:r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1035050" y="35814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1035050" y="4721225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0 0 . 0 0 1 1</a:t>
            </a:r>
          </a:p>
        </p:txBody>
      </p:sp>
      <p:sp>
        <p:nvSpPr>
          <p:cNvPr id="748555" name="Text Box 11"/>
          <p:cNvSpPr txBox="1">
            <a:spLocks noChangeArrowheads="1"/>
          </p:cNvSpPr>
          <p:nvPr/>
        </p:nvSpPr>
        <p:spPr bwMode="auto">
          <a:xfrm>
            <a:off x="1035050" y="57912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6" name="Line 12"/>
          <p:cNvSpPr>
            <a:spLocks noChangeShapeType="1"/>
          </p:cNvSpPr>
          <p:nvPr/>
        </p:nvSpPr>
        <p:spPr bwMode="auto">
          <a:xfrm>
            <a:off x="827088" y="40386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57" name="Line 13"/>
          <p:cNvSpPr>
            <a:spLocks noChangeShapeType="1"/>
          </p:cNvSpPr>
          <p:nvPr/>
        </p:nvSpPr>
        <p:spPr bwMode="auto">
          <a:xfrm>
            <a:off x="827088" y="51816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58" name="Line 14"/>
          <p:cNvSpPr>
            <a:spLocks noChangeShapeType="1"/>
          </p:cNvSpPr>
          <p:nvPr/>
        </p:nvSpPr>
        <p:spPr bwMode="auto">
          <a:xfrm>
            <a:off x="838200" y="6248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59" name="Text Box 15"/>
          <p:cNvSpPr txBox="1">
            <a:spLocks noChangeArrowheads="1"/>
          </p:cNvSpPr>
          <p:nvPr/>
        </p:nvSpPr>
        <p:spPr bwMode="auto">
          <a:xfrm>
            <a:off x="3016250" y="10572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1 . 0 1 0 1</a:t>
            </a:r>
          </a:p>
        </p:txBody>
      </p:sp>
      <p:sp>
        <p:nvSpPr>
          <p:cNvPr id="748560" name="Text Box 16"/>
          <p:cNvSpPr txBox="1">
            <a:spLocks noChangeArrowheads="1"/>
          </p:cNvSpPr>
          <p:nvPr/>
        </p:nvSpPr>
        <p:spPr bwMode="auto">
          <a:xfrm>
            <a:off x="4787900" y="1057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35050" y="2886075"/>
            <a:ext cx="2343150" cy="522288"/>
            <a:chOff x="652" y="1818"/>
            <a:chExt cx="1476" cy="329"/>
          </a:xfrm>
        </p:grpSpPr>
        <p:sp>
          <p:nvSpPr>
            <p:cNvPr id="748562" name="Text Box 18"/>
            <p:cNvSpPr txBox="1">
              <a:spLocks noChangeArrowheads="1"/>
            </p:cNvSpPr>
            <p:nvPr/>
          </p:nvSpPr>
          <p:spPr bwMode="auto">
            <a:xfrm>
              <a:off x="652" y="1820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0 0 . 0 0 0 1</a:t>
              </a:r>
            </a:p>
          </p:txBody>
        </p:sp>
        <p:sp>
          <p:nvSpPr>
            <p:cNvPr id="748563" name="Text Box 19"/>
            <p:cNvSpPr txBox="1">
              <a:spLocks noChangeArrowheads="1"/>
            </p:cNvSpPr>
            <p:nvPr/>
          </p:nvSpPr>
          <p:spPr bwMode="auto">
            <a:xfrm>
              <a:off x="1900" y="181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35050" y="3989388"/>
            <a:ext cx="2609850" cy="519112"/>
            <a:chOff x="652" y="2513"/>
            <a:chExt cx="1644" cy="327"/>
          </a:xfrm>
        </p:grpSpPr>
        <p:sp>
          <p:nvSpPr>
            <p:cNvPr id="748565" name="Text Box 21"/>
            <p:cNvSpPr txBox="1">
              <a:spLocks noChangeArrowheads="1"/>
            </p:cNvSpPr>
            <p:nvPr/>
          </p:nvSpPr>
          <p:spPr bwMode="auto">
            <a:xfrm>
              <a:off x="652" y="2513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1 1 . 1 1 0 1</a:t>
              </a:r>
            </a:p>
          </p:txBody>
        </p:sp>
        <p:sp>
          <p:nvSpPr>
            <p:cNvPr id="748566" name="Text Box 22"/>
            <p:cNvSpPr txBox="1">
              <a:spLocks noChangeArrowheads="1"/>
            </p:cNvSpPr>
            <p:nvPr/>
          </p:nvSpPr>
          <p:spPr bwMode="auto">
            <a:xfrm>
              <a:off x="1900" y="2513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035050" y="5087938"/>
            <a:ext cx="2876550" cy="519112"/>
            <a:chOff x="652" y="3205"/>
            <a:chExt cx="1812" cy="327"/>
          </a:xfrm>
        </p:grpSpPr>
        <p:sp>
          <p:nvSpPr>
            <p:cNvPr id="748568" name="Text Box 24"/>
            <p:cNvSpPr txBox="1">
              <a:spLocks noChangeArrowheads="1"/>
            </p:cNvSpPr>
            <p:nvPr/>
          </p:nvSpPr>
          <p:spPr bwMode="auto">
            <a:xfrm>
              <a:off x="652" y="3205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0 0 . 0 0 0 1</a:t>
              </a:r>
            </a:p>
          </p:txBody>
        </p:sp>
        <p:sp>
          <p:nvSpPr>
            <p:cNvPr id="748569" name="Text Box 25"/>
            <p:cNvSpPr txBox="1">
              <a:spLocks noChangeArrowheads="1"/>
            </p:cNvSpPr>
            <p:nvPr/>
          </p:nvSpPr>
          <p:spPr bwMode="auto">
            <a:xfrm>
              <a:off x="1900" y="3205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035050" y="6186488"/>
            <a:ext cx="3232150" cy="519112"/>
            <a:chOff x="652" y="3897"/>
            <a:chExt cx="2036" cy="327"/>
          </a:xfrm>
        </p:grpSpPr>
        <p:sp>
          <p:nvSpPr>
            <p:cNvPr id="748571" name="Text Box 27"/>
            <p:cNvSpPr txBox="1">
              <a:spLocks noChangeArrowheads="1"/>
            </p:cNvSpPr>
            <p:nvPr/>
          </p:nvSpPr>
          <p:spPr bwMode="auto">
            <a:xfrm>
              <a:off x="652" y="3897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1 1 . 1 1 0 1</a:t>
              </a:r>
            </a:p>
          </p:txBody>
        </p:sp>
        <p:sp>
          <p:nvSpPr>
            <p:cNvPr id="748572" name="Text Box 28"/>
            <p:cNvSpPr txBox="1">
              <a:spLocks noChangeArrowheads="1"/>
            </p:cNvSpPr>
            <p:nvPr/>
          </p:nvSpPr>
          <p:spPr bwMode="auto">
            <a:xfrm>
              <a:off x="1900" y="3897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1 1 1 1 </a:t>
              </a:r>
            </a:p>
          </p:txBody>
        </p:sp>
      </p:grpSp>
      <p:sp>
        <p:nvSpPr>
          <p:cNvPr id="748573" name="Text Box 29"/>
          <p:cNvSpPr txBox="1">
            <a:spLocks noChangeArrowheads="1"/>
          </p:cNvSpPr>
          <p:nvPr/>
        </p:nvSpPr>
        <p:spPr bwMode="auto">
          <a:xfrm>
            <a:off x="6616700" y="1057275"/>
            <a:ext cx="252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0.0011</a:t>
            </a:r>
          </a:p>
        </p:txBody>
      </p:sp>
      <p:sp>
        <p:nvSpPr>
          <p:cNvPr id="748574" name="Text Box 30"/>
          <p:cNvSpPr txBox="1">
            <a:spLocks noChangeArrowheads="1"/>
          </p:cNvSpPr>
          <p:nvPr/>
        </p:nvSpPr>
        <p:spPr bwMode="auto">
          <a:xfrm>
            <a:off x="6632575" y="1614488"/>
            <a:ext cx="251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1.0101</a:t>
            </a:r>
          </a:p>
        </p:txBody>
      </p:sp>
      <p:sp>
        <p:nvSpPr>
          <p:cNvPr id="748575" name="Text Box 31"/>
          <p:cNvSpPr txBox="1">
            <a:spLocks noChangeArrowheads="1"/>
          </p:cNvSpPr>
          <p:nvPr/>
        </p:nvSpPr>
        <p:spPr bwMode="auto">
          <a:xfrm>
            <a:off x="6477000" y="21478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1.1101</a:t>
            </a:r>
          </a:p>
        </p:txBody>
      </p:sp>
      <p:sp>
        <p:nvSpPr>
          <p:cNvPr id="748576" name="Line 32"/>
          <p:cNvSpPr>
            <a:spLocks noChangeShapeType="1"/>
          </p:cNvSpPr>
          <p:nvPr/>
        </p:nvSpPr>
        <p:spPr bwMode="auto">
          <a:xfrm>
            <a:off x="817563" y="18288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77" name="Line 33"/>
          <p:cNvSpPr>
            <a:spLocks noChangeShapeType="1"/>
          </p:cNvSpPr>
          <p:nvPr/>
        </p:nvSpPr>
        <p:spPr bwMode="auto">
          <a:xfrm>
            <a:off x="3016250" y="11430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78" name="Line 34"/>
          <p:cNvSpPr>
            <a:spLocks noChangeShapeType="1"/>
          </p:cNvSpPr>
          <p:nvPr/>
        </p:nvSpPr>
        <p:spPr bwMode="auto">
          <a:xfrm>
            <a:off x="4787900" y="11430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79" name="Line 35"/>
          <p:cNvSpPr>
            <a:spLocks noChangeShapeType="1"/>
          </p:cNvSpPr>
          <p:nvPr/>
        </p:nvSpPr>
        <p:spPr bwMode="auto">
          <a:xfrm>
            <a:off x="5226050" y="11430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80" name="Text Box 36"/>
          <p:cNvSpPr txBox="1">
            <a:spLocks noChangeArrowheads="1"/>
          </p:cNvSpPr>
          <p:nvPr/>
        </p:nvSpPr>
        <p:spPr bwMode="auto">
          <a:xfrm>
            <a:off x="5181600" y="1371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48581" name="Line 37"/>
          <p:cNvSpPr>
            <a:spLocks noChangeShapeType="1"/>
          </p:cNvSpPr>
          <p:nvPr/>
        </p:nvSpPr>
        <p:spPr bwMode="auto">
          <a:xfrm>
            <a:off x="817563" y="29718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343400" y="1482725"/>
            <a:ext cx="762000" cy="41275"/>
            <a:chOff x="2736" y="934"/>
            <a:chExt cx="480" cy="26"/>
          </a:xfrm>
        </p:grpSpPr>
        <p:sp>
          <p:nvSpPr>
            <p:cNvPr id="748583" name="Line 39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584" name="Line 40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035050" y="2147888"/>
            <a:ext cx="4908550" cy="528637"/>
            <a:chOff x="652" y="1353"/>
            <a:chExt cx="3092" cy="333"/>
          </a:xfrm>
        </p:grpSpPr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652" y="1359"/>
              <a:ext cx="2592" cy="327"/>
              <a:chOff x="652" y="1359"/>
              <a:chExt cx="2592" cy="327"/>
            </a:xfrm>
          </p:grpSpPr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>
                <a:off x="652" y="1359"/>
                <a:ext cx="2352" cy="327"/>
                <a:chOff x="652" y="1359"/>
                <a:chExt cx="2352" cy="327"/>
              </a:xfrm>
            </p:grpSpPr>
            <p:sp>
              <p:nvSpPr>
                <p:cNvPr id="7485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52" y="1359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800">
                      <a:latin typeface="Times New Roman" pitchFamily="18" charset="0"/>
                    </a:rPr>
                    <a:t> 1 1 0</a:t>
                  </a:r>
                </a:p>
              </p:txBody>
            </p:sp>
            <p:sp>
              <p:nvSpPr>
                <p:cNvPr id="74858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900" y="1359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1 0 1 0</a:t>
                  </a:r>
                  <a:r>
                    <a:rPr lang="zh-CN" altLang="en-US" sz="2800">
                      <a:latin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748590" name="Text Box 46"/>
              <p:cNvSpPr txBox="1">
                <a:spLocks noChangeArrowheads="1"/>
              </p:cNvSpPr>
              <p:nvPr/>
            </p:nvSpPr>
            <p:spPr bwMode="auto">
              <a:xfrm>
                <a:off x="3016" y="1359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3360" y="1353"/>
              <a:ext cx="384" cy="327"/>
              <a:chOff x="3360" y="1353"/>
              <a:chExt cx="384" cy="327"/>
            </a:xfrm>
          </p:grpSpPr>
          <p:sp>
            <p:nvSpPr>
              <p:cNvPr id="748592" name="Line 48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593" name="Text Box 49"/>
              <p:cNvSpPr txBox="1">
                <a:spLocks noChangeArrowheads="1"/>
              </p:cNvSpPr>
              <p:nvPr/>
            </p:nvSpPr>
            <p:spPr bwMode="auto">
              <a:xfrm>
                <a:off x="3516" y="135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48594" name="Text Box 50"/>
          <p:cNvSpPr txBox="1">
            <a:spLocks noChangeArrowheads="1"/>
          </p:cNvSpPr>
          <p:nvPr/>
        </p:nvSpPr>
        <p:spPr bwMode="auto">
          <a:xfrm>
            <a:off x="5181600" y="2514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035050" y="3230563"/>
            <a:ext cx="4908550" cy="544512"/>
            <a:chOff x="652" y="2035"/>
            <a:chExt cx="3092" cy="343"/>
          </a:xfrm>
        </p:grpSpPr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652" y="2051"/>
              <a:ext cx="2592" cy="327"/>
              <a:chOff x="652" y="2051"/>
              <a:chExt cx="2592" cy="327"/>
            </a:xfrm>
          </p:grpSpPr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652" y="2051"/>
                <a:ext cx="2448" cy="327"/>
                <a:chOff x="652" y="2051"/>
                <a:chExt cx="2448" cy="327"/>
              </a:xfrm>
            </p:grpSpPr>
            <p:sp>
              <p:nvSpPr>
                <p:cNvPr id="7485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52" y="2051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0 0 .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  <a:r>
                    <a:rPr lang="zh-CN" altLang="en-US" sz="2800">
                      <a:latin typeface="Times New Roman" pitchFamily="18" charset="0"/>
                    </a:rPr>
                    <a:t> 0 0 0</a:t>
                  </a:r>
                </a:p>
              </p:txBody>
            </p:sp>
            <p:sp>
              <p:nvSpPr>
                <p:cNvPr id="74859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00" y="2051"/>
                  <a:ext cx="120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1 0 1</a:t>
                  </a:r>
                </a:p>
              </p:txBody>
            </p:sp>
          </p:grpSp>
          <p:sp>
            <p:nvSpPr>
              <p:cNvPr id="748600" name="Text Box 56"/>
              <p:cNvSpPr txBox="1">
                <a:spLocks noChangeArrowheads="1"/>
              </p:cNvSpPr>
              <p:nvPr/>
            </p:nvSpPr>
            <p:spPr bwMode="auto">
              <a:xfrm>
                <a:off x="3016" y="2051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3360" y="2035"/>
              <a:ext cx="384" cy="327"/>
              <a:chOff x="3360" y="2035"/>
              <a:chExt cx="384" cy="327"/>
            </a:xfrm>
          </p:grpSpPr>
          <p:sp>
            <p:nvSpPr>
              <p:cNvPr id="748602" name="Line 58"/>
              <p:cNvSpPr>
                <a:spLocks noChangeShapeType="1"/>
              </p:cNvSpPr>
              <p:nvPr/>
            </p:nvSpPr>
            <p:spPr bwMode="auto">
              <a:xfrm>
                <a:off x="3360" y="221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603" name="Text Box 59"/>
              <p:cNvSpPr txBox="1">
                <a:spLocks noChangeArrowheads="1"/>
              </p:cNvSpPr>
              <p:nvPr/>
            </p:nvSpPr>
            <p:spPr bwMode="auto">
              <a:xfrm>
                <a:off x="3516" y="203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48604" name="Text Box 60"/>
          <p:cNvSpPr txBox="1">
            <a:spLocks noChangeArrowheads="1"/>
          </p:cNvSpPr>
          <p:nvPr/>
        </p:nvSpPr>
        <p:spPr bwMode="auto">
          <a:xfrm>
            <a:off x="5181600" y="3581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035050" y="4356100"/>
            <a:ext cx="4908550" cy="520700"/>
            <a:chOff x="652" y="2744"/>
            <a:chExt cx="3092" cy="328"/>
          </a:xfrm>
        </p:grpSpPr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652" y="2744"/>
              <a:ext cx="2592" cy="327"/>
              <a:chOff x="652" y="2744"/>
              <a:chExt cx="2592" cy="327"/>
            </a:xfrm>
          </p:grpSpPr>
          <p:grpSp>
            <p:nvGrpSpPr>
              <p:cNvPr id="17" name="Group 63"/>
              <p:cNvGrpSpPr>
                <a:grpSpLocks/>
              </p:cNvGrpSpPr>
              <p:nvPr/>
            </p:nvGrpSpPr>
            <p:grpSpPr bwMode="auto">
              <a:xfrm>
                <a:off x="652" y="2744"/>
                <a:ext cx="2352" cy="327"/>
                <a:chOff x="652" y="2744"/>
                <a:chExt cx="2352" cy="327"/>
              </a:xfrm>
            </p:grpSpPr>
            <p:sp>
              <p:nvSpPr>
                <p:cNvPr id="74860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652" y="2744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800">
                      <a:latin typeface="Times New Roman" pitchFamily="18" charset="0"/>
                    </a:rPr>
                    <a:t> 1 1 0</a:t>
                  </a:r>
                </a:p>
              </p:txBody>
            </p:sp>
            <p:sp>
              <p:nvSpPr>
                <p:cNvPr id="7486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900" y="2744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  <p:sp>
            <p:nvSpPr>
              <p:cNvPr id="748610" name="Text Box 66"/>
              <p:cNvSpPr txBox="1">
                <a:spLocks noChangeArrowheads="1"/>
              </p:cNvSpPr>
              <p:nvPr/>
            </p:nvSpPr>
            <p:spPr bwMode="auto">
              <a:xfrm>
                <a:off x="3016" y="274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8" name="Group 67"/>
            <p:cNvGrpSpPr>
              <a:grpSpLocks/>
            </p:cNvGrpSpPr>
            <p:nvPr/>
          </p:nvGrpSpPr>
          <p:grpSpPr bwMode="auto">
            <a:xfrm>
              <a:off x="3360" y="2745"/>
              <a:ext cx="384" cy="327"/>
              <a:chOff x="3360" y="2745"/>
              <a:chExt cx="384" cy="327"/>
            </a:xfrm>
          </p:grpSpPr>
          <p:sp>
            <p:nvSpPr>
              <p:cNvPr id="748612" name="Line 68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613" name="Text Box 69"/>
              <p:cNvSpPr txBox="1">
                <a:spLocks noChangeArrowheads="1"/>
              </p:cNvSpPr>
              <p:nvPr/>
            </p:nvSpPr>
            <p:spPr bwMode="auto">
              <a:xfrm>
                <a:off x="3516" y="274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1035050" y="5424488"/>
            <a:ext cx="4908550" cy="549275"/>
            <a:chOff x="652" y="3417"/>
            <a:chExt cx="3092" cy="346"/>
          </a:xfrm>
        </p:grpSpPr>
        <p:grpSp>
          <p:nvGrpSpPr>
            <p:cNvPr id="20" name="Group 71"/>
            <p:cNvGrpSpPr>
              <a:grpSpLocks/>
            </p:cNvGrpSpPr>
            <p:nvPr/>
          </p:nvGrpSpPr>
          <p:grpSpPr bwMode="auto">
            <a:xfrm>
              <a:off x="652" y="3436"/>
              <a:ext cx="2592" cy="327"/>
              <a:chOff x="652" y="3436"/>
              <a:chExt cx="2592" cy="327"/>
            </a:xfrm>
          </p:grpSpPr>
          <p:grpSp>
            <p:nvGrpSpPr>
              <p:cNvPr id="21" name="Group 72"/>
              <p:cNvGrpSpPr>
                <a:grpSpLocks/>
              </p:cNvGrpSpPr>
              <p:nvPr/>
            </p:nvGrpSpPr>
            <p:grpSpPr bwMode="auto">
              <a:xfrm>
                <a:off x="652" y="3436"/>
                <a:ext cx="2352" cy="327"/>
                <a:chOff x="652" y="3436"/>
                <a:chExt cx="2352" cy="327"/>
              </a:xfrm>
            </p:grpSpPr>
            <p:sp>
              <p:nvSpPr>
                <p:cNvPr id="7486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652" y="3436"/>
                  <a:ext cx="12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0 0 .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  <a:r>
                    <a:rPr lang="zh-CN" altLang="en-US" sz="2800">
                      <a:latin typeface="Times New Roman" pitchFamily="18" charset="0"/>
                    </a:rPr>
                    <a:t> 0 0 0 </a:t>
                  </a:r>
                </a:p>
              </p:txBody>
            </p:sp>
            <p:sp>
              <p:nvSpPr>
                <p:cNvPr id="7486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900" y="3436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1 1 1 1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748619" name="Text Box 75"/>
              <p:cNvSpPr txBox="1">
                <a:spLocks noChangeArrowheads="1"/>
              </p:cNvSpPr>
              <p:nvPr/>
            </p:nvSpPr>
            <p:spPr bwMode="auto">
              <a:xfrm>
                <a:off x="3016" y="343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2" name="Group 76"/>
            <p:cNvGrpSpPr>
              <a:grpSpLocks/>
            </p:cNvGrpSpPr>
            <p:nvPr/>
          </p:nvGrpSpPr>
          <p:grpSpPr bwMode="auto">
            <a:xfrm>
              <a:off x="3360" y="3417"/>
              <a:ext cx="384" cy="327"/>
              <a:chOff x="3360" y="3417"/>
              <a:chExt cx="384" cy="327"/>
            </a:xfrm>
          </p:grpSpPr>
          <p:sp>
            <p:nvSpPr>
              <p:cNvPr id="748621" name="Line 77"/>
              <p:cNvSpPr>
                <a:spLocks noChangeShapeType="1"/>
              </p:cNvSpPr>
              <p:nvPr/>
            </p:nvSpPr>
            <p:spPr bwMode="auto">
              <a:xfrm>
                <a:off x="3360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622" name="Text Box 78"/>
              <p:cNvSpPr txBox="1">
                <a:spLocks noChangeArrowheads="1"/>
              </p:cNvSpPr>
              <p:nvPr/>
            </p:nvSpPr>
            <p:spPr bwMode="auto">
              <a:xfrm>
                <a:off x="3516" y="341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48623" name="Text Box 79"/>
          <p:cNvSpPr txBox="1">
            <a:spLocks noChangeArrowheads="1"/>
          </p:cNvSpPr>
          <p:nvPr/>
        </p:nvSpPr>
        <p:spPr bwMode="auto">
          <a:xfrm>
            <a:off x="5181600" y="5791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48624" name="Text Box 80"/>
          <p:cNvSpPr txBox="1">
            <a:spLocks noChangeArrowheads="1"/>
          </p:cNvSpPr>
          <p:nvPr/>
        </p:nvSpPr>
        <p:spPr bwMode="auto">
          <a:xfrm>
            <a:off x="5181600" y="4724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23" name="Group 81"/>
          <p:cNvGrpSpPr>
            <a:grpSpLocks/>
          </p:cNvGrpSpPr>
          <p:nvPr/>
        </p:nvGrpSpPr>
        <p:grpSpPr bwMode="auto">
          <a:xfrm>
            <a:off x="4343400" y="2590800"/>
            <a:ext cx="762000" cy="41275"/>
            <a:chOff x="2736" y="934"/>
            <a:chExt cx="480" cy="26"/>
          </a:xfrm>
        </p:grpSpPr>
        <p:sp>
          <p:nvSpPr>
            <p:cNvPr id="748626" name="Line 82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27" name="Line 83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84"/>
          <p:cNvGrpSpPr>
            <a:grpSpLocks/>
          </p:cNvGrpSpPr>
          <p:nvPr/>
        </p:nvGrpSpPr>
        <p:grpSpPr bwMode="auto">
          <a:xfrm>
            <a:off x="4343400" y="3692525"/>
            <a:ext cx="762000" cy="41275"/>
            <a:chOff x="2736" y="934"/>
            <a:chExt cx="480" cy="26"/>
          </a:xfrm>
        </p:grpSpPr>
        <p:sp>
          <p:nvSpPr>
            <p:cNvPr id="748629" name="Line 85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30" name="Line 86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87"/>
          <p:cNvGrpSpPr>
            <a:grpSpLocks/>
          </p:cNvGrpSpPr>
          <p:nvPr/>
        </p:nvGrpSpPr>
        <p:grpSpPr bwMode="auto">
          <a:xfrm>
            <a:off x="4343400" y="4800600"/>
            <a:ext cx="762000" cy="41275"/>
            <a:chOff x="2736" y="934"/>
            <a:chExt cx="480" cy="26"/>
          </a:xfrm>
        </p:grpSpPr>
        <p:sp>
          <p:nvSpPr>
            <p:cNvPr id="748632" name="Line 88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33" name="Line 89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90"/>
          <p:cNvGrpSpPr>
            <a:grpSpLocks/>
          </p:cNvGrpSpPr>
          <p:nvPr/>
        </p:nvGrpSpPr>
        <p:grpSpPr bwMode="auto">
          <a:xfrm>
            <a:off x="4343400" y="5902325"/>
            <a:ext cx="762000" cy="41275"/>
            <a:chOff x="2736" y="934"/>
            <a:chExt cx="480" cy="26"/>
          </a:xfrm>
        </p:grpSpPr>
        <p:sp>
          <p:nvSpPr>
            <p:cNvPr id="748635" name="Line 91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36" name="Line 92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8637" name="Text Box 93"/>
          <p:cNvSpPr txBox="1">
            <a:spLocks noChangeArrowheads="1"/>
          </p:cNvSpPr>
          <p:nvPr/>
        </p:nvSpPr>
        <p:spPr bwMode="auto">
          <a:xfrm>
            <a:off x="6477000" y="4148138"/>
            <a:ext cx="25908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/>
              <a:t>∴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 baseline="-10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=1.11011111 </a:t>
            </a:r>
          </a:p>
        </p:txBody>
      </p:sp>
      <p:sp>
        <p:nvSpPr>
          <p:cNvPr id="748638" name="Text Box 94"/>
          <p:cNvSpPr txBox="1">
            <a:spLocks noChangeArrowheads="1"/>
          </p:cNvSpPr>
          <p:nvPr/>
        </p:nvSpPr>
        <p:spPr bwMode="auto">
          <a:xfrm>
            <a:off x="5181600" y="6324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  最后一步不移位 </a:t>
            </a:r>
          </a:p>
        </p:txBody>
      </p:sp>
      <p:sp>
        <p:nvSpPr>
          <p:cNvPr id="748639" name="Rectangle 9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8640" name="AutoShape 96"/>
          <p:cNvSpPr>
            <a:spLocks noChangeArrowheads="1"/>
          </p:cNvSpPr>
          <p:nvPr/>
        </p:nvSpPr>
        <p:spPr bwMode="auto">
          <a:xfrm>
            <a:off x="73025" y="1911350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1" name="AutoShape 97"/>
          <p:cNvSpPr>
            <a:spLocks noChangeArrowheads="1"/>
          </p:cNvSpPr>
          <p:nvPr/>
        </p:nvSpPr>
        <p:spPr bwMode="auto">
          <a:xfrm>
            <a:off x="73025" y="2997200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2" name="AutoShape 98"/>
          <p:cNvSpPr>
            <a:spLocks noChangeArrowheads="1"/>
          </p:cNvSpPr>
          <p:nvPr/>
        </p:nvSpPr>
        <p:spPr bwMode="auto">
          <a:xfrm>
            <a:off x="73025" y="4149725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3" name="AutoShape 99"/>
          <p:cNvSpPr>
            <a:spLocks noChangeArrowheads="1"/>
          </p:cNvSpPr>
          <p:nvPr/>
        </p:nvSpPr>
        <p:spPr bwMode="auto">
          <a:xfrm>
            <a:off x="73025" y="5210175"/>
            <a:ext cx="827088" cy="777875"/>
          </a:xfrm>
          <a:prstGeom prst="wedgeRoundRectCallout">
            <a:avLst>
              <a:gd name="adj1" fmla="val 77833"/>
              <a:gd name="adj2" fmla="val 1591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4" name="AutoShape 10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8645" name="Text Box 101"/>
          <p:cNvSpPr txBox="1">
            <a:spLocks noChangeArrowheads="1"/>
          </p:cNvSpPr>
          <p:nvPr/>
        </p:nvSpPr>
        <p:spPr bwMode="auto">
          <a:xfrm>
            <a:off x="755650" y="1387475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6" name="Text Box 102"/>
          <p:cNvSpPr txBox="1">
            <a:spLocks noChangeArrowheads="1"/>
          </p:cNvSpPr>
          <p:nvPr/>
        </p:nvSpPr>
        <p:spPr bwMode="auto">
          <a:xfrm>
            <a:off x="755650" y="2540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7" name="Text Box 103"/>
          <p:cNvSpPr txBox="1">
            <a:spLocks noChangeArrowheads="1"/>
          </p:cNvSpPr>
          <p:nvPr/>
        </p:nvSpPr>
        <p:spPr bwMode="auto">
          <a:xfrm>
            <a:off x="755650" y="35734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8" name="Text Box 104"/>
          <p:cNvSpPr txBox="1">
            <a:spLocks noChangeArrowheads="1"/>
          </p:cNvSpPr>
          <p:nvPr/>
        </p:nvSpPr>
        <p:spPr bwMode="auto">
          <a:xfrm>
            <a:off x="755650" y="4724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9" name="Text Box 105"/>
          <p:cNvSpPr txBox="1">
            <a:spLocks noChangeArrowheads="1"/>
          </p:cNvSpPr>
          <p:nvPr/>
        </p:nvSpPr>
        <p:spPr bwMode="auto">
          <a:xfrm>
            <a:off x="755650" y="580548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106" name="日期占位符 10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5700-89F0-49D9-96E4-8B28BC01A474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08" name="页脚占位符 1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7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74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74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7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7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7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7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7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7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7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7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autoUpdateAnimBg="0"/>
      <p:bldP spid="748548" grpId="0" autoUpdateAnimBg="0"/>
      <p:bldP spid="748549" grpId="0" autoUpdateAnimBg="0"/>
      <p:bldP spid="748550" grpId="0" autoUpdateAnimBg="0"/>
      <p:bldP spid="748551" grpId="0" autoUpdateAnimBg="0"/>
      <p:bldP spid="748552" grpId="0" autoUpdateAnimBg="0"/>
      <p:bldP spid="748553" grpId="0" autoUpdateAnimBg="0"/>
      <p:bldP spid="748554" grpId="0" autoUpdateAnimBg="0"/>
      <p:bldP spid="748555" grpId="0" autoUpdateAnimBg="0"/>
      <p:bldP spid="748556" grpId="0" animBg="1"/>
      <p:bldP spid="748557" grpId="0" animBg="1"/>
      <p:bldP spid="748558" grpId="0" animBg="1"/>
      <p:bldP spid="748559" grpId="0" autoUpdateAnimBg="0"/>
      <p:bldP spid="748560" grpId="0" autoUpdateAnimBg="0"/>
      <p:bldP spid="748573" grpId="0" autoUpdateAnimBg="0"/>
      <p:bldP spid="748574" grpId="0" autoUpdateAnimBg="0"/>
      <p:bldP spid="748575" grpId="0" autoUpdateAnimBg="0"/>
      <p:bldP spid="748576" grpId="0" animBg="1"/>
      <p:bldP spid="748577" grpId="0" animBg="1"/>
      <p:bldP spid="748578" grpId="0" animBg="1"/>
      <p:bldP spid="748579" grpId="0" animBg="1"/>
      <p:bldP spid="748580" grpId="0" autoUpdateAnimBg="0"/>
      <p:bldP spid="748581" grpId="0" animBg="1"/>
      <p:bldP spid="748594" grpId="0" autoUpdateAnimBg="0"/>
      <p:bldP spid="748604" grpId="0" autoUpdateAnimBg="0"/>
      <p:bldP spid="748623" grpId="0" autoUpdateAnimBg="0"/>
      <p:bldP spid="748624" grpId="0" autoUpdateAnimBg="0"/>
      <p:bldP spid="748637" grpId="0" autoUpdateAnimBg="0"/>
      <p:bldP spid="748638" grpId="0" autoUpdateAnimBg="0"/>
      <p:bldP spid="748640" grpId="0" animBg="1" autoUpdateAnimBg="0"/>
      <p:bldP spid="748641" grpId="0" animBg="1" autoUpdateAnimBg="0"/>
      <p:bldP spid="748642" grpId="0" animBg="1" autoUpdateAnimBg="0"/>
      <p:bldP spid="748643" grpId="0" animBg="1" autoUpdateAnimBg="0"/>
      <p:bldP spid="748645" grpId="0"/>
      <p:bldP spid="748646" grpId="0"/>
      <p:bldP spid="748647" grpId="0"/>
      <p:bldP spid="748648" grpId="0"/>
      <p:bldP spid="74864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649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</a:t>
            </a:r>
            <a:r>
              <a:rPr lang="en-US" altLang="zh-CN" sz="3600">
                <a:latin typeface="Times New Roman" pitchFamily="18" charset="0"/>
              </a:rPr>
              <a:t>Booth </a:t>
            </a:r>
            <a:r>
              <a:rPr lang="zh-CN" altLang="en-US" sz="3600">
                <a:latin typeface="Times New Roman" pitchFamily="18" charset="0"/>
              </a:rPr>
              <a:t>算法的硬件配置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03325" y="5486400"/>
            <a:ext cx="4470400" cy="1052513"/>
            <a:chOff x="758" y="3456"/>
            <a:chExt cx="2816" cy="663"/>
          </a:xfrm>
        </p:grpSpPr>
        <p:sp>
          <p:nvSpPr>
            <p:cNvPr id="749572" name="Text Box 4"/>
            <p:cNvSpPr txBox="1">
              <a:spLocks noChangeArrowheads="1"/>
            </p:cNvSpPr>
            <p:nvPr/>
          </p:nvSpPr>
          <p:spPr bwMode="auto">
            <a:xfrm>
              <a:off x="758" y="3456"/>
              <a:ext cx="24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A、X、Q     </a:t>
              </a:r>
              <a:r>
                <a:rPr lang="zh-CN" altLang="en-US" sz="2800">
                  <a:latin typeface="Times New Roman" pitchFamily="18" charset="0"/>
                </a:rPr>
                <a:t>均 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  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749573" name="Text Box 5"/>
            <p:cNvSpPr txBox="1">
              <a:spLocks noChangeArrowheads="1"/>
            </p:cNvSpPr>
            <p:nvPr/>
          </p:nvSpPr>
          <p:spPr bwMode="auto">
            <a:xfrm>
              <a:off x="758" y="3792"/>
              <a:ext cx="2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移位和加受末两位乘数控制</a:t>
              </a:r>
            </a:p>
          </p:txBody>
        </p:sp>
      </p:grpSp>
      <p:sp>
        <p:nvSpPr>
          <p:cNvPr id="749574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" y="1219200"/>
            <a:ext cx="7086600" cy="3829050"/>
            <a:chOff x="576" y="768"/>
            <a:chExt cx="4464" cy="241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76" y="768"/>
              <a:ext cx="4464" cy="2412"/>
              <a:chOff x="576" y="768"/>
              <a:chExt cx="4464" cy="2412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576" y="768"/>
                <a:ext cx="4464" cy="2412"/>
                <a:chOff x="576" y="768"/>
                <a:chExt cx="4464" cy="2412"/>
              </a:xfrm>
            </p:grpSpPr>
            <p:sp>
              <p:nvSpPr>
                <p:cNvPr id="7495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14" y="1161"/>
                  <a:ext cx="17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                </a:t>
                  </a:r>
                  <a:r>
                    <a:rPr lang="en-US" altLang="zh-CN" sz="2000">
                      <a:latin typeface="Times New Roman" pitchFamily="18" charset="0"/>
                    </a:rPr>
                    <a:t>A           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+1</a:t>
                  </a:r>
                </a:p>
              </p:txBody>
            </p:sp>
            <p:sp>
              <p:nvSpPr>
                <p:cNvPr id="7495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76" y="1104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576" y="1680"/>
                  <a:ext cx="1728" cy="336"/>
                  <a:chOff x="576" y="2112"/>
                  <a:chExt cx="1728" cy="336"/>
                </a:xfrm>
              </p:grpSpPr>
              <p:sp>
                <p:nvSpPr>
                  <p:cNvPr id="74958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12"/>
                    <a:ext cx="172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5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6" y="2160"/>
                    <a:ext cx="11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 i="1">
                        <a:latin typeface="Times New Roman" pitchFamily="18" charset="0"/>
                      </a:rPr>
                      <a:t>n</a:t>
                    </a:r>
                    <a:r>
                      <a:rPr lang="en-US" altLang="zh-CN" sz="2000">
                        <a:latin typeface="Times New Roman" pitchFamily="18" charset="0"/>
                      </a:rPr>
                      <a:t> + 2 </a:t>
                    </a:r>
                    <a:r>
                      <a:rPr lang="zh-CN" altLang="en-US" sz="2000">
                        <a:latin typeface="Times New Roman" pitchFamily="18" charset="0"/>
                      </a:rPr>
                      <a:t>位加法器</a:t>
                    </a:r>
                  </a:p>
                </p:txBody>
              </p:sp>
            </p:grp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576" y="2256"/>
                  <a:ext cx="1728" cy="336"/>
                  <a:chOff x="576" y="2688"/>
                  <a:chExt cx="1728" cy="336"/>
                </a:xfrm>
              </p:grpSpPr>
              <p:sp>
                <p:nvSpPr>
                  <p:cNvPr id="7495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688"/>
                    <a:ext cx="172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58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6" y="2745"/>
                    <a:ext cx="67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控 制 门</a:t>
                    </a:r>
                  </a:p>
                </p:txBody>
              </p:sp>
            </p:grpSp>
            <p:sp>
              <p:nvSpPr>
                <p:cNvPr id="749586" name="Rectangle 18"/>
                <p:cNvSpPr>
                  <a:spLocks noChangeArrowheads="1"/>
                </p:cNvSpPr>
                <p:nvPr/>
              </p:nvSpPr>
              <p:spPr bwMode="auto">
                <a:xfrm>
                  <a:off x="576" y="2832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4" y="2880"/>
                  <a:ext cx="17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                </a:t>
                  </a:r>
                  <a:r>
                    <a:rPr lang="en-US" altLang="zh-CN" sz="2000">
                      <a:latin typeface="Times New Roman" pitchFamily="18" charset="0"/>
                    </a:rPr>
                    <a:t>X           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+1</a:t>
                  </a:r>
                </a:p>
              </p:txBody>
            </p:sp>
            <p:sp>
              <p:nvSpPr>
                <p:cNvPr id="74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14" y="1161"/>
                  <a:ext cx="1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                </a:t>
                  </a:r>
                  <a:r>
                    <a:rPr lang="en-US" altLang="zh-CN" sz="2000">
                      <a:latin typeface="Times New Roman" pitchFamily="18" charset="0"/>
                    </a:rPr>
                    <a:t>Q      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+1</a:t>
                  </a:r>
                </a:p>
              </p:txBody>
            </p:sp>
            <p:sp>
              <p:nvSpPr>
                <p:cNvPr id="749589" name="Rectangle 21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590" name="Line 22"/>
                <p:cNvSpPr>
                  <a:spLocks noChangeShapeType="1"/>
                </p:cNvSpPr>
                <p:nvPr/>
              </p:nvSpPr>
              <p:spPr bwMode="auto">
                <a:xfrm>
                  <a:off x="4416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1" name="Line 23"/>
                <p:cNvSpPr>
                  <a:spLocks noChangeShapeType="1"/>
                </p:cNvSpPr>
                <p:nvPr/>
              </p:nvSpPr>
              <p:spPr bwMode="auto">
                <a:xfrm>
                  <a:off x="4128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2" name="Rectangle 24"/>
                <p:cNvSpPr>
                  <a:spLocks noChangeArrowheads="1"/>
                </p:cNvSpPr>
                <p:nvPr/>
              </p:nvSpPr>
              <p:spPr bwMode="auto">
                <a:xfrm>
                  <a:off x="3120" y="2192"/>
                  <a:ext cx="774" cy="4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移位和加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控制逻辑</a:t>
                  </a:r>
                </a:p>
              </p:txBody>
            </p:sp>
            <p:sp>
              <p:nvSpPr>
                <p:cNvPr id="749593" name="Rectangle 25"/>
                <p:cNvSpPr>
                  <a:spLocks noChangeArrowheads="1"/>
                </p:cNvSpPr>
                <p:nvPr/>
              </p:nvSpPr>
              <p:spPr bwMode="auto">
                <a:xfrm>
                  <a:off x="2870" y="2912"/>
                  <a:ext cx="770" cy="2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计数器 </a:t>
                  </a:r>
                  <a:r>
                    <a:rPr lang="en-US" altLang="zh-CN" sz="20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749594" name="Rectangle 26"/>
                <p:cNvSpPr>
                  <a:spLocks noChangeArrowheads="1"/>
                </p:cNvSpPr>
                <p:nvPr/>
              </p:nvSpPr>
              <p:spPr bwMode="auto">
                <a:xfrm>
                  <a:off x="4166" y="2912"/>
                  <a:ext cx="356" cy="2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M</a:t>
                  </a:r>
                </a:p>
              </p:txBody>
            </p:sp>
            <p:sp>
              <p:nvSpPr>
                <p:cNvPr id="74959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304" y="230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304" y="254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242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582" y="2112"/>
                  <a:ext cx="40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00,11</a:t>
                  </a:r>
                </a:p>
              </p:txBody>
            </p:sp>
            <p:sp>
              <p:nvSpPr>
                <p:cNvPr id="7495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78" y="2247"/>
                  <a:ext cx="2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01</a:t>
                  </a:r>
                </a:p>
              </p:txBody>
            </p:sp>
            <p:sp>
              <p:nvSpPr>
                <p:cNvPr id="7496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78" y="2380"/>
                  <a:ext cx="2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749601" name="AutoShape 33"/>
                <p:cNvSpPr>
                  <a:spLocks noChangeArrowheads="1"/>
                </p:cNvSpPr>
                <p:nvPr/>
              </p:nvSpPr>
              <p:spPr bwMode="auto">
                <a:xfrm>
                  <a:off x="1344" y="1440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2" name="AutoShape 34"/>
                <p:cNvSpPr>
                  <a:spLocks noChangeArrowheads="1"/>
                </p:cNvSpPr>
                <p:nvPr/>
              </p:nvSpPr>
              <p:spPr bwMode="auto">
                <a:xfrm rot="10800000">
                  <a:off x="864" y="1440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3" name="AutoShape 35"/>
                <p:cNvSpPr>
                  <a:spLocks noChangeArrowheads="1"/>
                </p:cNvSpPr>
                <p:nvPr/>
              </p:nvSpPr>
              <p:spPr bwMode="auto">
                <a:xfrm>
                  <a:off x="1344" y="2016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4" name="AutoShape 36"/>
                <p:cNvSpPr>
                  <a:spLocks noChangeArrowheads="1"/>
                </p:cNvSpPr>
                <p:nvPr/>
              </p:nvSpPr>
              <p:spPr bwMode="auto">
                <a:xfrm>
                  <a:off x="1344" y="2592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5" name="Freeform 37"/>
                <p:cNvSpPr>
                  <a:spLocks/>
                </p:cNvSpPr>
                <p:nvPr/>
              </p:nvSpPr>
              <p:spPr bwMode="auto">
                <a:xfrm>
                  <a:off x="1776" y="1440"/>
                  <a:ext cx="1824" cy="750"/>
                </a:xfrm>
                <a:custGeom>
                  <a:avLst/>
                  <a:gdLst/>
                  <a:ahLst/>
                  <a:cxnLst>
                    <a:cxn ang="0">
                      <a:pos x="1824" y="750"/>
                    </a:cxn>
                    <a:cxn ang="0">
                      <a:pos x="1824" y="144"/>
                    </a:cxn>
                    <a:cxn ang="0">
                      <a:pos x="0" y="144"/>
                    </a:cxn>
                    <a:cxn ang="0">
                      <a:pos x="240" y="0"/>
                    </a:cxn>
                  </a:cxnLst>
                  <a:rect l="0" t="0" r="r" b="b"/>
                  <a:pathLst>
                    <a:path w="1824" h="750">
                      <a:moveTo>
                        <a:pt x="1824" y="750"/>
                      </a:moveTo>
                      <a:lnTo>
                        <a:pt x="1824" y="144"/>
                      </a:lnTo>
                      <a:lnTo>
                        <a:pt x="0" y="144"/>
                      </a:lnTo>
                      <a:lnTo>
                        <a:pt x="24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072" y="1440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7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1248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8" name="Freeform 40"/>
                <p:cNvSpPr>
                  <a:spLocks/>
                </p:cNvSpPr>
                <p:nvPr/>
              </p:nvSpPr>
              <p:spPr bwMode="auto">
                <a:xfrm>
                  <a:off x="3888" y="960"/>
                  <a:ext cx="960" cy="1392"/>
                </a:xfrm>
                <a:custGeom>
                  <a:avLst/>
                  <a:gdLst/>
                  <a:ahLst/>
                  <a:cxnLst>
                    <a:cxn ang="0">
                      <a:pos x="672" y="144"/>
                    </a:cxn>
                    <a:cxn ang="0">
                      <a:pos x="672" y="0"/>
                    </a:cxn>
                    <a:cxn ang="0">
                      <a:pos x="960" y="0"/>
                    </a:cxn>
                    <a:cxn ang="0">
                      <a:pos x="960" y="1392"/>
                    </a:cxn>
                    <a:cxn ang="0">
                      <a:pos x="0" y="1392"/>
                    </a:cxn>
                  </a:cxnLst>
                  <a:rect l="0" t="0" r="r" b="b"/>
                  <a:pathLst>
                    <a:path w="960" h="1392">
                      <a:moveTo>
                        <a:pt x="672" y="144"/>
                      </a:moveTo>
                      <a:lnTo>
                        <a:pt x="672" y="0"/>
                      </a:lnTo>
                      <a:lnTo>
                        <a:pt x="960" y="0"/>
                      </a:lnTo>
                      <a:lnTo>
                        <a:pt x="960" y="1392"/>
                      </a:lnTo>
                      <a:lnTo>
                        <a:pt x="0" y="1392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9" name="Freeform 41"/>
                <p:cNvSpPr>
                  <a:spLocks/>
                </p:cNvSpPr>
                <p:nvPr/>
              </p:nvSpPr>
              <p:spPr bwMode="auto">
                <a:xfrm>
                  <a:off x="3888" y="768"/>
                  <a:ext cx="1152" cy="1776"/>
                </a:xfrm>
                <a:custGeom>
                  <a:avLst/>
                  <a:gdLst/>
                  <a:ahLst/>
                  <a:cxnLst>
                    <a:cxn ang="0">
                      <a:pos x="384" y="336"/>
                    </a:cxn>
                    <a:cxn ang="0">
                      <a:pos x="384" y="0"/>
                    </a:cxn>
                    <a:cxn ang="0">
                      <a:pos x="1152" y="0"/>
                    </a:cxn>
                    <a:cxn ang="0">
                      <a:pos x="1152" y="1776"/>
                    </a:cxn>
                    <a:cxn ang="0">
                      <a:pos x="0" y="1776"/>
                    </a:cxn>
                  </a:cxnLst>
                  <a:rect l="0" t="0" r="r" b="b"/>
                  <a:pathLst>
                    <a:path w="1152" h="1776">
                      <a:moveTo>
                        <a:pt x="384" y="336"/>
                      </a:moveTo>
                      <a:lnTo>
                        <a:pt x="384" y="0"/>
                      </a:lnTo>
                      <a:lnTo>
                        <a:pt x="1152" y="0"/>
                      </a:lnTo>
                      <a:lnTo>
                        <a:pt x="1152" y="1776"/>
                      </a:lnTo>
                      <a:lnTo>
                        <a:pt x="0" y="177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1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12" y="1488"/>
                  <a:ext cx="62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右移</a:t>
                  </a:r>
                </a:p>
              </p:txBody>
            </p:sp>
          </p:grpSp>
          <p:sp>
            <p:nvSpPr>
              <p:cNvPr id="749611" name="Line 43"/>
              <p:cNvSpPr>
                <a:spLocks noChangeShapeType="1"/>
              </p:cNvSpPr>
              <p:nvPr/>
            </p:nvSpPr>
            <p:spPr bwMode="auto">
              <a:xfrm>
                <a:off x="2312" y="1842"/>
                <a:ext cx="10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49612" name="Line 44"/>
            <p:cNvSpPr>
              <a:spLocks noChangeShapeType="1"/>
            </p:cNvSpPr>
            <p:nvPr/>
          </p:nvSpPr>
          <p:spPr bwMode="auto">
            <a:xfrm>
              <a:off x="3360" y="183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9613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日期占位符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B2-1773-46BE-BCEA-6F5C3EC7AAF4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8" name="页脚占位符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275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乘法小结</a:t>
            </a:r>
          </a:p>
        </p:txBody>
      </p:sp>
      <p:sp>
        <p:nvSpPr>
          <p:cNvPr id="750595" name="Text Box 3"/>
          <p:cNvSpPr txBox="1">
            <a:spLocks noChangeArrowheads="1"/>
          </p:cNvSpPr>
          <p:nvPr/>
        </p:nvSpPr>
        <p:spPr bwMode="auto">
          <a:xfrm>
            <a:off x="746125" y="2560638"/>
            <a:ext cx="53498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原码乘   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单独处理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补码乘   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自然形成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746125" y="4067175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原码乘去掉符号位运算    即为无符号数乘法</a:t>
            </a:r>
          </a:p>
        </p:txBody>
      </p:sp>
      <p:sp>
        <p:nvSpPr>
          <p:cNvPr id="750597" name="Text Box 5"/>
          <p:cNvSpPr txBox="1">
            <a:spLocks noChangeArrowheads="1"/>
          </p:cNvSpPr>
          <p:nvPr/>
        </p:nvSpPr>
        <p:spPr bwMode="auto">
          <a:xfrm>
            <a:off x="746125" y="4891088"/>
            <a:ext cx="6270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不同的乘法运算需有不同的硬件支持</a:t>
            </a: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746125" y="1182688"/>
            <a:ext cx="521970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整数乘法与小数乘法完全相同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可用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800">
                <a:latin typeface="Times New Roman" pitchFamily="18" charset="0"/>
              </a:rPr>
              <a:t>代替小数点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2C47-9D6D-47C8-A038-E575DFFFC2C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autoUpdateAnimBg="0"/>
      <p:bldP spid="750596" grpId="0" autoUpdateAnimBg="0"/>
      <p:bldP spid="750597" grpId="0" autoUpdateAnimBg="0"/>
      <p:bldP spid="750598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四、除法运算</a:t>
            </a: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854075" y="838200"/>
            <a:ext cx="336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分析笔算除法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1250950" y="1281113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0.1011 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0.1101    </a:t>
            </a:r>
            <a:r>
              <a:rPr lang="zh-CN" altLang="en-US" sz="2800">
                <a:latin typeface="Times New Roman" pitchFamily="18" charset="0"/>
              </a:rPr>
              <a:t>求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÷</a:t>
            </a:r>
            <a:r>
              <a:rPr lang="en-US" altLang="zh-CN" sz="2800" i="1">
                <a:latin typeface="Times New Roman" pitchFamily="18" charset="0"/>
              </a:rPr>
              <a:t>y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2590800" y="2362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0 . 1 0 1 1</a:t>
            </a:r>
          </a:p>
        </p:txBody>
      </p:sp>
      <p:sp>
        <p:nvSpPr>
          <p:cNvPr id="751622" name="Arc 6"/>
          <p:cNvSpPr>
            <a:spLocks/>
          </p:cNvSpPr>
          <p:nvPr/>
        </p:nvSpPr>
        <p:spPr bwMode="auto">
          <a:xfrm>
            <a:off x="838200" y="2362200"/>
            <a:ext cx="140335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97088" y="2286000"/>
            <a:ext cx="2798762" cy="490538"/>
            <a:chOff x="1321" y="1341"/>
            <a:chExt cx="1763" cy="309"/>
          </a:xfrm>
        </p:grpSpPr>
        <p:sp>
          <p:nvSpPr>
            <p:cNvPr id="751624" name="Freeform 8"/>
            <p:cNvSpPr>
              <a:spLocks/>
            </p:cNvSpPr>
            <p:nvPr/>
          </p:nvSpPr>
          <p:spPr bwMode="auto">
            <a:xfrm>
              <a:off x="1460" y="1434"/>
              <a:ext cx="162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624" y="0"/>
                </a:cxn>
              </a:cxnLst>
              <a:rect l="0" t="0" r="r" b="b"/>
              <a:pathLst>
                <a:path w="1624" h="3">
                  <a:moveTo>
                    <a:pt x="0" y="3"/>
                  </a:moveTo>
                  <a:lnTo>
                    <a:pt x="16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1625" name="Text Box 9"/>
            <p:cNvSpPr txBox="1">
              <a:spLocks noChangeArrowheads="1"/>
            </p:cNvSpPr>
            <p:nvPr/>
          </p:nvSpPr>
          <p:spPr bwMode="auto">
            <a:xfrm rot="5400000">
              <a:off x="1310" y="135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⌒</a:t>
              </a:r>
            </a:p>
          </p:txBody>
        </p:sp>
      </p:grpSp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2590800" y="2735263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0 . 0 1 1 0 1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auto">
          <a:xfrm>
            <a:off x="2590800" y="30226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0 . 0 1 0 0 1</a:t>
            </a:r>
          </a:p>
        </p:txBody>
      </p:sp>
      <p:sp>
        <p:nvSpPr>
          <p:cNvPr id="751628" name="Text Box 12"/>
          <p:cNvSpPr txBox="1">
            <a:spLocks noChangeArrowheads="1"/>
          </p:cNvSpPr>
          <p:nvPr/>
        </p:nvSpPr>
        <p:spPr bwMode="auto">
          <a:xfrm>
            <a:off x="2590800" y="3395663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0 . 0 0 1 1 0 1</a:t>
            </a:r>
          </a:p>
        </p:txBody>
      </p:sp>
      <p:sp>
        <p:nvSpPr>
          <p:cNvPr id="751629" name="Text Box 13"/>
          <p:cNvSpPr txBox="1">
            <a:spLocks noChangeArrowheads="1"/>
          </p:cNvSpPr>
          <p:nvPr/>
        </p:nvSpPr>
        <p:spPr bwMode="auto">
          <a:xfrm>
            <a:off x="2590800" y="36830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0 . 0 0 0 1 0 1</a:t>
            </a:r>
          </a:p>
        </p:txBody>
      </p:sp>
      <p:sp>
        <p:nvSpPr>
          <p:cNvPr id="751630" name="Text Box 14"/>
          <p:cNvSpPr txBox="1">
            <a:spLocks noChangeArrowheads="1"/>
          </p:cNvSpPr>
          <p:nvPr/>
        </p:nvSpPr>
        <p:spPr bwMode="auto">
          <a:xfrm>
            <a:off x="2590800" y="4056063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0 . 0 0 0 0 1 1 0 1</a:t>
            </a:r>
          </a:p>
        </p:txBody>
      </p:sp>
      <p:sp>
        <p:nvSpPr>
          <p:cNvPr id="751631" name="Text Box 15"/>
          <p:cNvSpPr txBox="1">
            <a:spLocks noChangeArrowheads="1"/>
          </p:cNvSpPr>
          <p:nvPr/>
        </p:nvSpPr>
        <p:spPr bwMode="auto">
          <a:xfrm>
            <a:off x="2590800" y="4343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0 . 0 0 0 0 0 1 1 1</a:t>
            </a:r>
          </a:p>
        </p:txBody>
      </p:sp>
      <p:sp>
        <p:nvSpPr>
          <p:cNvPr id="751632" name="Line 16"/>
          <p:cNvSpPr>
            <a:spLocks noChangeShapeType="1"/>
          </p:cNvSpPr>
          <p:nvPr/>
        </p:nvSpPr>
        <p:spPr bwMode="auto">
          <a:xfrm>
            <a:off x="2470150" y="31083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33" name="Line 17"/>
          <p:cNvSpPr>
            <a:spLocks noChangeShapeType="1"/>
          </p:cNvSpPr>
          <p:nvPr/>
        </p:nvSpPr>
        <p:spPr bwMode="auto">
          <a:xfrm>
            <a:off x="2470150" y="37687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34" name="Line 18"/>
          <p:cNvSpPr>
            <a:spLocks noChangeShapeType="1"/>
          </p:cNvSpPr>
          <p:nvPr/>
        </p:nvSpPr>
        <p:spPr bwMode="auto">
          <a:xfrm>
            <a:off x="2470150" y="44291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4419600" y="1985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1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5521325" y="2108200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商符单独处理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auto">
          <a:xfrm>
            <a:off x="5521325" y="2706688"/>
            <a:ext cx="324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心算上商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auto">
          <a:xfrm>
            <a:off x="5521325" y="3306763"/>
            <a:ext cx="4156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余数不动低位补“0”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减右移一位的除数</a:t>
            </a:r>
          </a:p>
        </p:txBody>
      </p:sp>
      <p:sp>
        <p:nvSpPr>
          <p:cNvPr id="751639" name="Text Box 23"/>
          <p:cNvSpPr txBox="1">
            <a:spLocks noChangeArrowheads="1"/>
          </p:cNvSpPr>
          <p:nvPr/>
        </p:nvSpPr>
        <p:spPr bwMode="auto">
          <a:xfrm>
            <a:off x="5521325" y="4271963"/>
            <a:ext cx="400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上商位置不固定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143000" y="5105400"/>
            <a:ext cx="3473450" cy="976313"/>
            <a:chOff x="720" y="2976"/>
            <a:chExt cx="2188" cy="615"/>
          </a:xfrm>
        </p:grpSpPr>
        <p:sp>
          <p:nvSpPr>
            <p:cNvPr id="751641" name="Text Box 25"/>
            <p:cNvSpPr txBox="1">
              <a:spLocks noChangeArrowheads="1"/>
            </p:cNvSpPr>
            <p:nvPr/>
          </p:nvSpPr>
          <p:spPr bwMode="auto">
            <a:xfrm>
              <a:off x="720" y="2976"/>
              <a:ext cx="17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÷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0. 1 1 0 1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51642" name="Text Box 26"/>
            <p:cNvSpPr txBox="1">
              <a:spLocks noChangeArrowheads="1"/>
            </p:cNvSpPr>
            <p:nvPr/>
          </p:nvSpPr>
          <p:spPr bwMode="auto">
            <a:xfrm>
              <a:off x="720" y="3264"/>
              <a:ext cx="21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余数  0. 0 0 0 0 0 1 1 1</a:t>
              </a:r>
            </a:p>
          </p:txBody>
        </p:sp>
      </p:grpSp>
      <p:sp>
        <p:nvSpPr>
          <p:cNvPr id="751643" name="Text Box 27"/>
          <p:cNvSpPr txBox="1">
            <a:spLocks noChangeArrowheads="1"/>
          </p:cNvSpPr>
          <p:nvPr/>
        </p:nvSpPr>
        <p:spPr bwMode="auto">
          <a:xfrm>
            <a:off x="4419600" y="5105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商符心算求得</a:t>
            </a:r>
          </a:p>
        </p:txBody>
      </p:sp>
      <p:sp>
        <p:nvSpPr>
          <p:cNvPr id="751644" name="Text Box 28"/>
          <p:cNvSpPr txBox="1">
            <a:spLocks noChangeArrowheads="1"/>
          </p:cNvSpPr>
          <p:nvPr/>
        </p:nvSpPr>
        <p:spPr bwMode="auto">
          <a:xfrm>
            <a:off x="3886200" y="23669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45" name="Text Box 29"/>
          <p:cNvSpPr txBox="1">
            <a:spLocks noChangeArrowheads="1"/>
          </p:cNvSpPr>
          <p:nvPr/>
        </p:nvSpPr>
        <p:spPr bwMode="auto">
          <a:xfrm>
            <a:off x="3429000" y="19859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0 .</a:t>
            </a:r>
          </a:p>
        </p:txBody>
      </p:sp>
      <p:sp>
        <p:nvSpPr>
          <p:cNvPr id="751646" name="Text Box 30"/>
          <p:cNvSpPr txBox="1">
            <a:spLocks noChangeArrowheads="1"/>
          </p:cNvSpPr>
          <p:nvPr/>
        </p:nvSpPr>
        <p:spPr bwMode="auto">
          <a:xfrm>
            <a:off x="3886200" y="19859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1647" name="Text Box 31"/>
          <p:cNvSpPr txBox="1">
            <a:spLocks noChangeArrowheads="1"/>
          </p:cNvSpPr>
          <p:nvPr/>
        </p:nvSpPr>
        <p:spPr bwMode="auto">
          <a:xfrm>
            <a:off x="4114800" y="302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48" name="Text Box 32"/>
          <p:cNvSpPr txBox="1">
            <a:spLocks noChangeArrowheads="1"/>
          </p:cNvSpPr>
          <p:nvPr/>
        </p:nvSpPr>
        <p:spPr bwMode="auto">
          <a:xfrm>
            <a:off x="4114800" y="19859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1649" name="Text Box 33"/>
          <p:cNvSpPr txBox="1">
            <a:spLocks noChangeArrowheads="1"/>
          </p:cNvSpPr>
          <p:nvPr/>
        </p:nvSpPr>
        <p:spPr bwMode="auto">
          <a:xfrm>
            <a:off x="4343400" y="36877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50" name="Text Box 34"/>
          <p:cNvSpPr txBox="1">
            <a:spLocks noChangeArrowheads="1"/>
          </p:cNvSpPr>
          <p:nvPr/>
        </p:nvSpPr>
        <p:spPr bwMode="auto">
          <a:xfrm>
            <a:off x="4343400" y="19859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751651" name="Text Box 35"/>
          <p:cNvSpPr txBox="1">
            <a:spLocks noChangeArrowheads="1"/>
          </p:cNvSpPr>
          <p:nvPr/>
        </p:nvSpPr>
        <p:spPr bwMode="auto">
          <a:xfrm>
            <a:off x="4572000" y="36877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52" name="Text Box 36"/>
          <p:cNvSpPr txBox="1">
            <a:spLocks noChangeArrowheads="1"/>
          </p:cNvSpPr>
          <p:nvPr/>
        </p:nvSpPr>
        <p:spPr bwMode="auto">
          <a:xfrm>
            <a:off x="5257800" y="20716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51653" name="Text Box 37"/>
          <p:cNvSpPr txBox="1">
            <a:spLocks noChangeArrowheads="1"/>
          </p:cNvSpPr>
          <p:nvPr/>
        </p:nvSpPr>
        <p:spPr bwMode="auto">
          <a:xfrm>
            <a:off x="5257800" y="267176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51654" name="Text Box 38"/>
          <p:cNvSpPr txBox="1">
            <a:spLocks noChangeArrowheads="1"/>
          </p:cNvSpPr>
          <p:nvPr/>
        </p:nvSpPr>
        <p:spPr bwMode="auto">
          <a:xfrm>
            <a:off x="5257800" y="328136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51655" name="Text Box 39"/>
          <p:cNvSpPr txBox="1">
            <a:spLocks noChangeArrowheads="1"/>
          </p:cNvSpPr>
          <p:nvPr/>
        </p:nvSpPr>
        <p:spPr bwMode="auto">
          <a:xfrm>
            <a:off x="5257800" y="427196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42" name="日期占位符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0938-37F9-4B9D-B1BA-CAC0453C153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7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7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5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5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5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autoUpdateAnimBg="0"/>
      <p:bldP spid="751620" grpId="0" autoUpdateAnimBg="0"/>
      <p:bldP spid="751621" grpId="0" autoUpdateAnimBg="0"/>
      <p:bldP spid="751622" grpId="0" autoUpdateAnimBg="0"/>
      <p:bldP spid="751626" grpId="0" autoUpdateAnimBg="0"/>
      <p:bldP spid="751627" grpId="0" autoUpdateAnimBg="0"/>
      <p:bldP spid="751628" grpId="0" autoUpdateAnimBg="0"/>
      <p:bldP spid="751629" grpId="0" autoUpdateAnimBg="0"/>
      <p:bldP spid="751630" grpId="0" autoUpdateAnimBg="0"/>
      <p:bldP spid="751631" grpId="0" autoUpdateAnimBg="0"/>
      <p:bldP spid="751632" grpId="0" animBg="1"/>
      <p:bldP spid="751633" grpId="0" animBg="1"/>
      <p:bldP spid="751634" grpId="0" animBg="1"/>
      <p:bldP spid="751635" grpId="0" autoUpdateAnimBg="0"/>
      <p:bldP spid="751636" grpId="0" autoUpdateAnimBg="0"/>
      <p:bldP spid="751637" grpId="0" autoUpdateAnimBg="0"/>
      <p:bldP spid="751638" grpId="0" autoUpdateAnimBg="0"/>
      <p:bldP spid="751639" grpId="0" autoUpdateAnimBg="0"/>
      <p:bldP spid="751643" grpId="0" autoUpdateAnimBg="0"/>
      <p:bldP spid="751644" grpId="0" autoUpdateAnimBg="0"/>
      <p:bldP spid="751645" grpId="0" autoUpdateAnimBg="0"/>
      <p:bldP spid="751646" grpId="0" autoUpdateAnimBg="0"/>
      <p:bldP spid="751647" grpId="0" autoUpdateAnimBg="0"/>
      <p:bldP spid="751648" grpId="0" autoUpdateAnimBg="0"/>
      <p:bldP spid="751649" grpId="0" autoUpdateAnimBg="0"/>
      <p:bldP spid="751650" grpId="0" autoUpdateAnimBg="0"/>
      <p:bldP spid="751651" grpId="0" autoUpdateAnimBg="0"/>
      <p:bldP spid="751652" grpId="0" autoUpdateAnimBg="0"/>
      <p:bldP spid="751653" grpId="0" autoUpdateAnimBg="0"/>
      <p:bldP spid="751654" grpId="0" autoUpdateAnimBg="0"/>
      <p:bldP spid="75165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14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笔算除法和机器除法的比较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5270500" cy="541338"/>
            <a:chOff x="816" y="816"/>
            <a:chExt cx="3320" cy="341"/>
          </a:xfrm>
        </p:grpSpPr>
        <p:sp>
          <p:nvSpPr>
            <p:cNvPr id="752644" name="Text Box 4"/>
            <p:cNvSpPr txBox="1">
              <a:spLocks noChangeArrowheads="1"/>
            </p:cNvSpPr>
            <p:nvPr/>
          </p:nvSpPr>
          <p:spPr bwMode="auto">
            <a:xfrm>
              <a:off x="816" y="816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笔算除法</a:t>
              </a:r>
            </a:p>
          </p:txBody>
        </p:sp>
        <p:sp>
          <p:nvSpPr>
            <p:cNvPr id="752645" name="Text Box 5"/>
            <p:cNvSpPr txBox="1">
              <a:spLocks noChangeArrowheads="1"/>
            </p:cNvSpPr>
            <p:nvPr/>
          </p:nvSpPr>
          <p:spPr bwMode="auto">
            <a:xfrm>
              <a:off x="2784" y="830"/>
              <a:ext cx="1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  机器除法</a:t>
              </a:r>
            </a:p>
          </p:txBody>
        </p:sp>
      </p:grpSp>
      <p:sp>
        <p:nvSpPr>
          <p:cNvPr id="752646" name="Text Box 6"/>
          <p:cNvSpPr txBox="1">
            <a:spLocks noChangeArrowheads="1"/>
          </p:cNvSpPr>
          <p:nvPr/>
        </p:nvSpPr>
        <p:spPr bwMode="auto">
          <a:xfrm>
            <a:off x="1050925" y="19954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商符单独处理</a:t>
            </a:r>
          </a:p>
        </p:txBody>
      </p:sp>
      <p:sp>
        <p:nvSpPr>
          <p:cNvPr id="752647" name="Text Box 7"/>
          <p:cNvSpPr txBox="1">
            <a:spLocks noChangeArrowheads="1"/>
          </p:cNvSpPr>
          <p:nvPr/>
        </p:nvSpPr>
        <p:spPr bwMode="auto">
          <a:xfrm>
            <a:off x="1050925" y="2579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心算上商</a:t>
            </a:r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>
            <a:off x="4830763" y="1995488"/>
            <a:ext cx="3116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符号位异或形成</a:t>
            </a:r>
          </a:p>
        </p:txBody>
      </p:sp>
      <p:sp>
        <p:nvSpPr>
          <p:cNvPr id="752649" name="Text Box 9"/>
          <p:cNvSpPr txBox="1">
            <a:spLocks noChangeArrowheads="1"/>
          </p:cNvSpPr>
          <p:nvPr/>
        </p:nvSpPr>
        <p:spPr bwMode="auto">
          <a:xfrm>
            <a:off x="4830763" y="2579688"/>
            <a:ext cx="331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|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|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</a:rPr>
              <a:t>＞ 0 </a:t>
            </a:r>
            <a:r>
              <a:rPr lang="zh-CN" altLang="en-US" sz="2800">
                <a:latin typeface="Times New Roman" pitchFamily="18" charset="0"/>
              </a:rPr>
              <a:t>上商 1</a:t>
            </a:r>
          </a:p>
        </p:txBody>
      </p:sp>
      <p:sp>
        <p:nvSpPr>
          <p:cNvPr id="752650" name="Text Box 10"/>
          <p:cNvSpPr txBox="1">
            <a:spLocks noChangeArrowheads="1"/>
          </p:cNvSpPr>
          <p:nvPr/>
        </p:nvSpPr>
        <p:spPr bwMode="auto">
          <a:xfrm>
            <a:off x="4830763" y="3163888"/>
            <a:ext cx="331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|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|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</a:rPr>
              <a:t>＜ 0 </a:t>
            </a:r>
            <a:r>
              <a:rPr lang="zh-CN" altLang="en-US" sz="2800">
                <a:latin typeface="Times New Roman" pitchFamily="18" charset="0"/>
              </a:rPr>
              <a:t>上商 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50925" y="3748088"/>
            <a:ext cx="3406775" cy="998537"/>
            <a:chOff x="662" y="2361"/>
            <a:chExt cx="2146" cy="629"/>
          </a:xfrm>
        </p:grpSpPr>
        <p:sp>
          <p:nvSpPr>
            <p:cNvPr id="752652" name="Text Box 12"/>
            <p:cNvSpPr txBox="1">
              <a:spLocks noChangeArrowheads="1"/>
            </p:cNvSpPr>
            <p:nvPr/>
          </p:nvSpPr>
          <p:spPr bwMode="auto">
            <a:xfrm>
              <a:off x="662" y="2361"/>
              <a:ext cx="21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余数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不动 </a:t>
              </a:r>
              <a:r>
                <a:rPr lang="zh-CN" altLang="en-US" sz="2800">
                  <a:latin typeface="Times New Roman" pitchFamily="18" charset="0"/>
                </a:rPr>
                <a:t>低位补“0”</a:t>
              </a:r>
            </a:p>
          </p:txBody>
        </p:sp>
        <p:sp>
          <p:nvSpPr>
            <p:cNvPr id="752653" name="Text Box 13"/>
            <p:cNvSpPr txBox="1">
              <a:spLocks noChangeArrowheads="1"/>
            </p:cNvSpPr>
            <p:nvPr/>
          </p:nvSpPr>
          <p:spPr bwMode="auto">
            <a:xfrm>
              <a:off x="662" y="2663"/>
              <a:ext cx="19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减右移一位 </a:t>
              </a:r>
              <a:r>
                <a:rPr lang="zh-CN" altLang="en-US" sz="2800">
                  <a:latin typeface="Times New Roman" pitchFamily="18" charset="0"/>
                </a:rPr>
                <a:t>的除数</a:t>
              </a:r>
            </a:p>
          </p:txBody>
        </p:sp>
      </p:grpSp>
      <p:sp>
        <p:nvSpPr>
          <p:cNvPr id="752654" name="Text Box 14"/>
          <p:cNvSpPr txBox="1">
            <a:spLocks noChangeArrowheads="1"/>
          </p:cNvSpPr>
          <p:nvPr/>
        </p:nvSpPr>
        <p:spPr bwMode="auto">
          <a:xfrm>
            <a:off x="1050925" y="4916488"/>
            <a:ext cx="2593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 倍字长加法器</a:t>
            </a:r>
          </a:p>
        </p:txBody>
      </p:sp>
      <p:sp>
        <p:nvSpPr>
          <p:cNvPr id="752655" name="Text Box 15"/>
          <p:cNvSpPr txBox="1">
            <a:spLocks noChangeArrowheads="1"/>
          </p:cNvSpPr>
          <p:nvPr/>
        </p:nvSpPr>
        <p:spPr bwMode="auto">
          <a:xfrm>
            <a:off x="1050925" y="5522913"/>
            <a:ext cx="2784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上商位置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不固定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30763" y="3770313"/>
            <a:ext cx="4124325" cy="962025"/>
            <a:chOff x="2741" y="2375"/>
            <a:chExt cx="2598" cy="606"/>
          </a:xfrm>
        </p:grpSpPr>
        <p:sp>
          <p:nvSpPr>
            <p:cNvPr id="752657" name="Text Box 17"/>
            <p:cNvSpPr txBox="1">
              <a:spLocks noChangeArrowheads="1"/>
            </p:cNvSpPr>
            <p:nvPr/>
          </p:nvSpPr>
          <p:spPr bwMode="auto">
            <a:xfrm>
              <a:off x="2741" y="2375"/>
              <a:ext cx="25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余数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左移一位 </a:t>
              </a:r>
              <a:r>
                <a:rPr lang="zh-CN" altLang="en-US" sz="2800">
                  <a:latin typeface="Times New Roman" pitchFamily="18" charset="0"/>
                </a:rPr>
                <a:t>低位补“0”</a:t>
              </a:r>
            </a:p>
          </p:txBody>
        </p:sp>
        <p:sp>
          <p:nvSpPr>
            <p:cNvPr id="752658" name="Text Box 18"/>
            <p:cNvSpPr txBox="1">
              <a:spLocks noChangeArrowheads="1"/>
            </p:cNvSpPr>
            <p:nvPr/>
          </p:nvSpPr>
          <p:spPr bwMode="auto">
            <a:xfrm>
              <a:off x="2741" y="2654"/>
              <a:ext cx="8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 </a:t>
              </a:r>
              <a:r>
                <a:rPr lang="zh-CN" altLang="en-US" sz="2800">
                  <a:latin typeface="Times New Roman" pitchFamily="18" charset="0"/>
                </a:rPr>
                <a:t>除数</a:t>
              </a:r>
            </a:p>
          </p:txBody>
        </p:sp>
      </p:grpSp>
      <p:sp>
        <p:nvSpPr>
          <p:cNvPr id="752659" name="Text Box 19"/>
          <p:cNvSpPr txBox="1">
            <a:spLocks noChangeArrowheads="1"/>
          </p:cNvSpPr>
          <p:nvPr/>
        </p:nvSpPr>
        <p:spPr bwMode="auto">
          <a:xfrm>
            <a:off x="4830763" y="4916488"/>
            <a:ext cx="3116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倍字长加法器</a:t>
            </a:r>
          </a:p>
        </p:txBody>
      </p:sp>
      <p:sp>
        <p:nvSpPr>
          <p:cNvPr id="752660" name="Text Box 20"/>
          <p:cNvSpPr txBox="1">
            <a:spLocks noChangeArrowheads="1"/>
          </p:cNvSpPr>
          <p:nvPr/>
        </p:nvSpPr>
        <p:spPr bwMode="auto">
          <a:xfrm>
            <a:off x="4830763" y="5500688"/>
            <a:ext cx="3802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在寄存器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最末位上商</a:t>
            </a:r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48C-5B1F-41FE-9523-9AA484FD84C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6" grpId="0" autoUpdateAnimBg="0"/>
      <p:bldP spid="752647" grpId="0" autoUpdateAnimBg="0"/>
      <p:bldP spid="752648" grpId="0" autoUpdateAnimBg="0"/>
      <p:bldP spid="752649" grpId="0" autoUpdateAnimBg="0"/>
      <p:bldP spid="752650" grpId="0" autoUpdateAnimBg="0"/>
      <p:bldP spid="752654" grpId="0" autoUpdateAnimBg="0"/>
      <p:bldP spid="752655" grpId="0" autoUpdateAnimBg="0"/>
      <p:bldP spid="752659" grpId="0" autoUpdateAnimBg="0"/>
      <p:bldP spid="752660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89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原码除法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1001713" y="990600"/>
            <a:ext cx="3798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以小数为例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500" y="1590675"/>
            <a:ext cx="3379788" cy="519113"/>
            <a:chOff x="998" y="1002"/>
            <a:chExt cx="2129" cy="327"/>
          </a:xfrm>
        </p:grpSpPr>
        <p:sp>
          <p:nvSpPr>
            <p:cNvPr id="753669" name="Text Box 5"/>
            <p:cNvSpPr txBox="1">
              <a:spLocks noChangeArrowheads="1"/>
            </p:cNvSpPr>
            <p:nvPr/>
          </p:nvSpPr>
          <p:spPr bwMode="auto">
            <a:xfrm>
              <a:off x="998" y="1002"/>
              <a:ext cx="21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</a:t>
              </a:r>
              <a:r>
                <a:rPr lang="en-US" altLang="zh-CN" sz="2800" i="1">
                  <a:latin typeface="Times New Roman" pitchFamily="18" charset="0"/>
                </a:rPr>
                <a:t>x 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53670" name="Text Box 6"/>
            <p:cNvSpPr txBox="1">
              <a:spLocks noChangeArrowheads="1"/>
            </p:cNvSpPr>
            <p:nvPr/>
          </p:nvSpPr>
          <p:spPr bwMode="auto">
            <a:xfrm>
              <a:off x="2448" y="100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33500" y="2071688"/>
            <a:ext cx="3295650" cy="519112"/>
            <a:chOff x="1008" y="1305"/>
            <a:chExt cx="2076" cy="327"/>
          </a:xfrm>
        </p:grpSpPr>
        <p:sp>
          <p:nvSpPr>
            <p:cNvPr id="753672" name="Text Box 8"/>
            <p:cNvSpPr txBox="1">
              <a:spLocks noChangeArrowheads="1"/>
            </p:cNvSpPr>
            <p:nvPr/>
          </p:nvSpPr>
          <p:spPr bwMode="auto">
            <a:xfrm>
              <a:off x="1008" y="1305"/>
              <a:ext cx="20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 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53673" name="Text Box 9"/>
            <p:cNvSpPr txBox="1">
              <a:spLocks noChangeArrowheads="1"/>
            </p:cNvSpPr>
            <p:nvPr/>
          </p:nvSpPr>
          <p:spPr bwMode="auto">
            <a:xfrm>
              <a:off x="2448" y="130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200400"/>
            <a:ext cx="6678613" cy="874713"/>
            <a:chOff x="714" y="2016"/>
            <a:chExt cx="4207" cy="551"/>
          </a:xfrm>
        </p:grpSpPr>
        <p:sp>
          <p:nvSpPr>
            <p:cNvPr id="753675" name="Text Box 11"/>
            <p:cNvSpPr txBox="1">
              <a:spLocks noChangeArrowheads="1"/>
            </p:cNvSpPr>
            <p:nvPr/>
          </p:nvSpPr>
          <p:spPr bwMode="auto">
            <a:xfrm>
              <a:off x="714" y="2049"/>
              <a:ext cx="420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式中 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400">
                  <a:latin typeface="Times New Roman" pitchFamily="18" charset="0"/>
                </a:rPr>
                <a:t> = 0</a:t>
              </a:r>
              <a:r>
                <a:rPr lang="en-US" altLang="en-US" sz="2400">
                  <a:latin typeface="Times New Roman" pitchFamily="18" charset="0"/>
                </a:rPr>
                <a:t>.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       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        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400">
                  <a:latin typeface="Times New Roman" pitchFamily="18" charset="0"/>
                </a:rPr>
                <a:t> = 0</a:t>
              </a:r>
              <a:r>
                <a:rPr lang="en-US" altLang="en-US" sz="2400">
                  <a:latin typeface="Times New Roman" pitchFamily="18" charset="0"/>
                </a:rPr>
                <a:t>.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        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753676" name="Text Box 12"/>
            <p:cNvSpPr txBox="1">
              <a:spLocks noChangeArrowheads="1"/>
            </p:cNvSpPr>
            <p:nvPr/>
          </p:nvSpPr>
          <p:spPr bwMode="auto">
            <a:xfrm>
              <a:off x="2164" y="20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53677" name="Text Box 13"/>
            <p:cNvSpPr txBox="1">
              <a:spLocks noChangeArrowheads="1"/>
            </p:cNvSpPr>
            <p:nvPr/>
          </p:nvSpPr>
          <p:spPr bwMode="auto">
            <a:xfrm>
              <a:off x="2168" y="224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79525" y="4648200"/>
            <a:ext cx="3781425" cy="763588"/>
            <a:chOff x="806" y="2928"/>
            <a:chExt cx="2382" cy="481"/>
          </a:xfrm>
        </p:grpSpPr>
        <p:sp>
          <p:nvSpPr>
            <p:cNvPr id="753679" name="Text Box 15"/>
            <p:cNvSpPr txBox="1">
              <a:spLocks noChangeArrowheads="1"/>
            </p:cNvSpPr>
            <p:nvPr/>
          </p:nvSpPr>
          <p:spPr bwMode="auto">
            <a:xfrm>
              <a:off x="806" y="3024"/>
              <a:ext cx="20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数值部分为绝对值相除</a:t>
              </a:r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880" y="2928"/>
              <a:ext cx="308" cy="481"/>
              <a:chOff x="2880" y="2928"/>
              <a:chExt cx="308" cy="481"/>
            </a:xfrm>
          </p:grpSpPr>
          <p:sp>
            <p:nvSpPr>
              <p:cNvPr id="753681" name="Text Box 17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3682" name="Text Box 18"/>
              <p:cNvSpPr txBox="1">
                <a:spLocks noChangeArrowheads="1"/>
              </p:cNvSpPr>
              <p:nvPr/>
            </p:nvSpPr>
            <p:spPr bwMode="auto">
              <a:xfrm>
                <a:off x="2880" y="3121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3683" name="Line 19"/>
              <p:cNvSpPr>
                <a:spLocks noChangeShapeType="1"/>
              </p:cNvSpPr>
              <p:nvPr/>
            </p:nvSpPr>
            <p:spPr bwMode="auto">
              <a:xfrm>
                <a:off x="2894" y="3190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2270125" y="5888038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被除数不等于 0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2270125" y="6324600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除数不能为 0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270125" y="5451475"/>
            <a:ext cx="6311900" cy="457200"/>
            <a:chOff x="1430" y="3434"/>
            <a:chExt cx="3976" cy="288"/>
          </a:xfrm>
        </p:grpSpPr>
        <p:sp>
          <p:nvSpPr>
            <p:cNvPr id="753687" name="Text Box 23"/>
            <p:cNvSpPr txBox="1">
              <a:spLocks noChangeArrowheads="1"/>
            </p:cNvSpPr>
            <p:nvPr/>
          </p:nvSpPr>
          <p:spPr bwMode="auto">
            <a:xfrm>
              <a:off x="1430" y="3434"/>
              <a:ext cx="19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小数定点除法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 </a:t>
              </a:r>
              <a:r>
                <a:rPr lang="en-US" altLang="zh-CN" sz="2000">
                  <a:latin typeface="Times New Roman" pitchFamily="18" charset="0"/>
                </a:rPr>
                <a:t>＜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753688" name="Text Box 24"/>
            <p:cNvSpPr txBox="1">
              <a:spLocks noChangeArrowheads="1"/>
            </p:cNvSpPr>
            <p:nvPr/>
          </p:nvSpPr>
          <p:spPr bwMode="auto">
            <a:xfrm>
              <a:off x="3461" y="3434"/>
              <a:ext cx="1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整数定点除法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 </a:t>
              </a:r>
              <a:r>
                <a:rPr lang="en-US" altLang="zh-CN" sz="2000">
                  <a:latin typeface="Times New Roman" pitchFamily="18" charset="0"/>
                </a:rPr>
                <a:t>＞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279525" y="4267200"/>
            <a:ext cx="3998913" cy="519113"/>
            <a:chOff x="806" y="2688"/>
            <a:chExt cx="2519" cy="327"/>
          </a:xfrm>
        </p:grpSpPr>
        <p:sp>
          <p:nvSpPr>
            <p:cNvPr id="753690" name="Text Box 26"/>
            <p:cNvSpPr txBox="1">
              <a:spLocks noChangeArrowheads="1"/>
            </p:cNvSpPr>
            <p:nvPr/>
          </p:nvSpPr>
          <p:spPr bwMode="auto">
            <a:xfrm>
              <a:off x="806" y="2688"/>
              <a:ext cx="25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商的符号位单独处理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53691" name="AutoShape 27"/>
            <p:cNvSpPr>
              <a:spLocks noChangeArrowheads="1"/>
            </p:cNvSpPr>
            <p:nvPr/>
          </p:nvSpPr>
          <p:spPr bwMode="auto">
            <a:xfrm>
              <a:off x="2877" y="2792"/>
              <a:ext cx="147" cy="147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331913" y="2420938"/>
            <a:ext cx="3171825" cy="777875"/>
            <a:chOff x="839" y="1525"/>
            <a:chExt cx="1998" cy="490"/>
          </a:xfrm>
        </p:grpSpPr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839" y="1525"/>
              <a:ext cx="1998" cy="490"/>
              <a:chOff x="839" y="1525"/>
              <a:chExt cx="1998" cy="490"/>
            </a:xfrm>
          </p:grpSpPr>
          <p:sp>
            <p:nvSpPr>
              <p:cNvPr id="753694" name="Text Box 30"/>
              <p:cNvSpPr txBox="1">
                <a:spLocks noChangeArrowheads="1"/>
              </p:cNvSpPr>
              <p:nvPr/>
            </p:nvSpPr>
            <p:spPr bwMode="auto">
              <a:xfrm>
                <a:off x="839" y="1615"/>
                <a:ext cx="16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r>
                  <a:rPr lang="zh-CN" altLang="en-US" sz="2800">
                    <a:latin typeface="Times New Roman" pitchFamily="18" charset="0"/>
                  </a:rPr>
                  <a:t> = (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).</a:t>
                </a:r>
              </a:p>
            </p:txBody>
          </p: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973" y="1525"/>
                <a:ext cx="212" cy="454"/>
                <a:chOff x="1056" y="1728"/>
                <a:chExt cx="212" cy="454"/>
              </a:xfrm>
            </p:grpSpPr>
            <p:sp>
              <p:nvSpPr>
                <p:cNvPr id="7536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36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3698" name="Line 34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2529" y="1525"/>
                <a:ext cx="308" cy="490"/>
                <a:chOff x="2529" y="1525"/>
                <a:chExt cx="308" cy="490"/>
              </a:xfrm>
            </p:grpSpPr>
            <p:sp>
              <p:nvSpPr>
                <p:cNvPr id="75370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529" y="1525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  <a:r>
                    <a:rPr lang="en-US" altLang="zh-CN" sz="2400">
                      <a:latin typeface="Times New Roman" pitchFamily="18" charset="0"/>
                    </a:rPr>
                    <a:t>*</a:t>
                  </a:r>
                </a:p>
              </p:txBody>
            </p:sp>
            <p:sp>
              <p:nvSpPr>
                <p:cNvPr id="7537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29" y="1727"/>
                  <a:ext cx="29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  <a:r>
                    <a:rPr lang="en-US" altLang="zh-CN" sz="2400">
                      <a:latin typeface="Times New Roman" pitchFamily="18" charset="0"/>
                    </a:rPr>
                    <a:t>*</a:t>
                  </a:r>
                </a:p>
              </p:txBody>
            </p:sp>
            <p:sp>
              <p:nvSpPr>
                <p:cNvPr id="753702" name="Line 38"/>
                <p:cNvSpPr>
                  <a:spLocks noChangeShapeType="1"/>
                </p:cNvSpPr>
                <p:nvPr/>
              </p:nvSpPr>
              <p:spPr bwMode="auto">
                <a:xfrm>
                  <a:off x="2543" y="1787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3703" name="AutoShape 39"/>
            <p:cNvSpPr>
              <a:spLocks noChangeArrowheads="1"/>
            </p:cNvSpPr>
            <p:nvPr/>
          </p:nvSpPr>
          <p:spPr bwMode="auto">
            <a:xfrm>
              <a:off x="1940" y="1730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3704" name="Text Box 40"/>
          <p:cNvSpPr txBox="1">
            <a:spLocks noChangeArrowheads="1"/>
          </p:cNvSpPr>
          <p:nvPr/>
        </p:nvSpPr>
        <p:spPr bwMode="auto">
          <a:xfrm>
            <a:off x="1001713" y="53482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约定</a:t>
            </a:r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B57-4526-446E-89ED-3B9D791A5F62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autoUpdateAnimBg="0"/>
      <p:bldP spid="753684" grpId="0" autoUpdateAnimBg="0"/>
      <p:bldP spid="753685" grpId="0" autoUpdateAnimBg="0"/>
      <p:bldP spid="7537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原码的特点：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2971800" y="303213"/>
            <a:ext cx="2224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简单、直观</a:t>
            </a: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09600" y="944563"/>
            <a:ext cx="752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但是用原码作加法时，会出现如下问题：</a:t>
            </a: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725488" y="4818063"/>
            <a:ext cx="320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能否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只作加法 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?</a:t>
            </a:r>
            <a:r>
              <a:rPr lang="zh-CN" altLang="en-US" sz="32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5488" y="5508625"/>
            <a:ext cx="7732712" cy="1030288"/>
            <a:chOff x="457" y="3470"/>
            <a:chExt cx="4871" cy="649"/>
          </a:xfrm>
        </p:grpSpPr>
        <p:sp>
          <p:nvSpPr>
            <p:cNvPr id="684039" name="Text Box 7"/>
            <p:cNvSpPr txBox="1">
              <a:spLocks noChangeArrowheads="1"/>
            </p:cNvSpPr>
            <p:nvPr/>
          </p:nvSpPr>
          <p:spPr bwMode="auto">
            <a:xfrm>
              <a:off x="457" y="3470"/>
              <a:ext cx="48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找到一个与负数等价的正数 </a:t>
              </a:r>
              <a:r>
                <a:rPr lang="zh-CN" altLang="en-US" sz="2800">
                  <a:latin typeface="Times New Roman" pitchFamily="18" charset="0"/>
                </a:rPr>
                <a:t>来代替这个负数</a:t>
              </a:r>
            </a:p>
          </p:txBody>
        </p:sp>
        <p:sp>
          <p:nvSpPr>
            <p:cNvPr id="684040" name="Text Box 8"/>
            <p:cNvSpPr txBox="1">
              <a:spLocks noChangeArrowheads="1"/>
            </p:cNvSpPr>
            <p:nvPr/>
          </p:nvSpPr>
          <p:spPr bwMode="auto">
            <a:xfrm>
              <a:off x="457" y="3792"/>
              <a:ext cx="33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就可使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          加</a:t>
              </a:r>
            </a:p>
          </p:txBody>
        </p:sp>
        <p:sp>
          <p:nvSpPr>
            <p:cNvPr id="684041" name="Line 9"/>
            <p:cNvSpPr>
              <a:spLocks noChangeShapeType="1"/>
            </p:cNvSpPr>
            <p:nvPr/>
          </p:nvSpPr>
          <p:spPr bwMode="auto">
            <a:xfrm>
              <a:off x="1584" y="3984"/>
              <a:ext cx="4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990600" y="243840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正         正</a:t>
            </a:r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4953000" y="24161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990600" y="3059113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正         负</a:t>
            </a: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990600" y="3592513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负         正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990600" y="4202113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负         负</a:t>
            </a: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4953000" y="30368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4953000" y="35702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4049" name="Text Box 17"/>
          <p:cNvSpPr txBox="1">
            <a:spLocks noChangeArrowheads="1"/>
          </p:cNvSpPr>
          <p:nvPr/>
        </p:nvSpPr>
        <p:spPr bwMode="auto">
          <a:xfrm>
            <a:off x="4953000" y="41798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62000" y="1600200"/>
            <a:ext cx="8382000" cy="3200400"/>
            <a:chOff x="480" y="1008"/>
            <a:chExt cx="5280" cy="2016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80" y="1008"/>
              <a:ext cx="5280" cy="2016"/>
              <a:chOff x="480" y="1008"/>
              <a:chExt cx="5280" cy="2016"/>
            </a:xfrm>
          </p:grpSpPr>
          <p:sp>
            <p:nvSpPr>
              <p:cNvPr id="684052" name="Text Box 20"/>
              <p:cNvSpPr txBox="1">
                <a:spLocks noChangeArrowheads="1"/>
              </p:cNvSpPr>
              <p:nvPr/>
            </p:nvSpPr>
            <p:spPr bwMode="auto">
              <a:xfrm>
                <a:off x="528" y="1027"/>
                <a:ext cx="523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 </a:t>
                </a:r>
                <a:r>
                  <a:rPr lang="zh-CN" altLang="en-US" sz="2800">
                    <a:latin typeface="Times New Roman" pitchFamily="18" charset="0"/>
                  </a:rPr>
                  <a:t>要求 </a:t>
                </a:r>
                <a:r>
                  <a:rPr lang="zh-CN" altLang="en-US" sz="3200">
                    <a:latin typeface="Times New Roman" pitchFamily="18" charset="0"/>
                  </a:rPr>
                  <a:t>    </a:t>
                </a:r>
                <a:r>
                  <a:rPr lang="zh-CN" altLang="en-US" sz="2800">
                    <a:latin typeface="Times New Roman" pitchFamily="18" charset="0"/>
                  </a:rPr>
                  <a:t>数1       数2</a:t>
                </a:r>
                <a:r>
                  <a:rPr lang="zh-CN" altLang="en-US" sz="3200">
                    <a:latin typeface="Times New Roman" pitchFamily="18" charset="0"/>
                  </a:rPr>
                  <a:t>      </a:t>
                </a:r>
                <a:r>
                  <a:rPr lang="zh-CN" altLang="en-US" sz="2800">
                    <a:latin typeface="Times New Roman" pitchFamily="18" charset="0"/>
                  </a:rPr>
                  <a:t>实际操作      结果符号</a:t>
                </a:r>
              </a:p>
            </p:txBody>
          </p:sp>
          <p:sp>
            <p:nvSpPr>
              <p:cNvPr id="684053" name="Rectangle 21"/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4944" cy="20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>
              <a:off x="480" y="14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>
              <a:off x="2784" y="1008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4056" name="Text Box 24"/>
          <p:cNvSpPr txBox="1">
            <a:spLocks noChangeArrowheads="1"/>
          </p:cNvSpPr>
          <p:nvPr/>
        </p:nvSpPr>
        <p:spPr bwMode="auto">
          <a:xfrm>
            <a:off x="7156450" y="24161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正</a:t>
            </a:r>
          </a:p>
        </p:txBody>
      </p:sp>
      <p:sp>
        <p:nvSpPr>
          <p:cNvPr id="684057" name="Text Box 25"/>
          <p:cNvSpPr txBox="1">
            <a:spLocks noChangeArrowheads="1"/>
          </p:cNvSpPr>
          <p:nvPr/>
        </p:nvSpPr>
        <p:spPr bwMode="auto">
          <a:xfrm>
            <a:off x="6705600" y="303688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可正可负</a:t>
            </a:r>
          </a:p>
        </p:txBody>
      </p:sp>
      <p:sp>
        <p:nvSpPr>
          <p:cNvPr id="684058" name="Text Box 26"/>
          <p:cNvSpPr txBox="1">
            <a:spLocks noChangeArrowheads="1"/>
          </p:cNvSpPr>
          <p:nvPr/>
        </p:nvSpPr>
        <p:spPr bwMode="auto">
          <a:xfrm>
            <a:off x="6705600" y="357028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可正可负</a:t>
            </a:r>
          </a:p>
        </p:txBody>
      </p:sp>
      <p:sp>
        <p:nvSpPr>
          <p:cNvPr id="684059" name="Text Box 27"/>
          <p:cNvSpPr txBox="1">
            <a:spLocks noChangeArrowheads="1"/>
          </p:cNvSpPr>
          <p:nvPr/>
        </p:nvSpPr>
        <p:spPr bwMode="auto">
          <a:xfrm>
            <a:off x="7156450" y="41798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负</a:t>
            </a:r>
          </a:p>
        </p:txBody>
      </p:sp>
      <p:sp>
        <p:nvSpPr>
          <p:cNvPr id="684060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4061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EE51-D239-4B88-8314-06A2C422D9E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autoUpdateAnimBg="0"/>
      <p:bldP spid="684036" grpId="0" autoUpdateAnimBg="0"/>
      <p:bldP spid="684037" grpId="0" autoUpdateAnimBg="0"/>
      <p:bldP spid="684042" grpId="0" autoUpdateAnimBg="0"/>
      <p:bldP spid="684043" grpId="0" autoUpdateAnimBg="0"/>
      <p:bldP spid="684044" grpId="0" autoUpdateAnimBg="0"/>
      <p:bldP spid="684045" grpId="0" autoUpdateAnimBg="0"/>
      <p:bldP spid="684046" grpId="0" autoUpdateAnimBg="0"/>
      <p:bldP spid="684047" grpId="0" autoUpdateAnimBg="0"/>
      <p:bldP spid="684048" grpId="0" autoUpdateAnimBg="0"/>
      <p:bldP spid="684049" grpId="0" autoUpdateAnimBg="0"/>
      <p:bldP spid="684056" grpId="0" autoUpdateAnimBg="0"/>
      <p:bldP spid="684057" grpId="0" autoUpdateAnimBg="0"/>
      <p:bldP spid="684058" grpId="0" autoUpdateAnimBg="0"/>
      <p:bldP spid="684059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388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(1) 恢复余数法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1833563" y="26670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0 . 1 0 1 1</a:t>
            </a:r>
          </a:p>
        </p:txBody>
      </p:sp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1833563" y="30813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1833563" y="50609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1833563" y="62579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3886200" y="26670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</a:t>
            </a:r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1524000" y="35052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5791200" y="3081338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698" name="Text Box 10"/>
          <p:cNvSpPr txBox="1">
            <a:spLocks noChangeArrowheads="1"/>
          </p:cNvSpPr>
          <p:nvPr/>
        </p:nvSpPr>
        <p:spPr bwMode="auto">
          <a:xfrm>
            <a:off x="4921250" y="3451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563" y="3451225"/>
            <a:ext cx="6110287" cy="457200"/>
            <a:chOff x="1155" y="2174"/>
            <a:chExt cx="3849" cy="288"/>
          </a:xfrm>
        </p:grpSpPr>
        <p:sp>
          <p:nvSpPr>
            <p:cNvPr id="754700" name="Text Box 12"/>
            <p:cNvSpPr txBox="1">
              <a:spLocks noChangeArrowheads="1"/>
            </p:cNvSpPr>
            <p:nvPr/>
          </p:nvSpPr>
          <p:spPr bwMode="auto">
            <a:xfrm>
              <a:off x="1155" y="217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1 . 1 1 1 0</a:t>
              </a:r>
            </a:p>
          </p:txBody>
        </p:sp>
        <p:sp>
          <p:nvSpPr>
            <p:cNvPr id="754701" name="Text Box 13"/>
            <p:cNvSpPr txBox="1">
              <a:spLocks noChangeArrowheads="1"/>
            </p:cNvSpPr>
            <p:nvPr/>
          </p:nvSpPr>
          <p:spPr bwMode="auto">
            <a:xfrm>
              <a:off x="3648" y="2198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sp>
        <p:nvSpPr>
          <p:cNvPr id="754702" name="Text Box 14"/>
          <p:cNvSpPr txBox="1">
            <a:spLocks noChangeArrowheads="1"/>
          </p:cNvSpPr>
          <p:nvPr/>
        </p:nvSpPr>
        <p:spPr bwMode="auto">
          <a:xfrm>
            <a:off x="1828800" y="38639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4703" name="Text Box 15"/>
          <p:cNvSpPr txBox="1">
            <a:spLocks noChangeArrowheads="1"/>
          </p:cNvSpPr>
          <p:nvPr/>
        </p:nvSpPr>
        <p:spPr bwMode="auto">
          <a:xfrm>
            <a:off x="5791200" y="38639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恢复余数</a:t>
            </a:r>
            <a:endParaRPr lang="zh-CN" altLang="en-US" sz="2400" baseline="-25000">
              <a:latin typeface="Times New Roman" pitchFamily="18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833563" y="5430838"/>
            <a:ext cx="6110287" cy="457200"/>
            <a:chOff x="1155" y="3421"/>
            <a:chExt cx="3849" cy="288"/>
          </a:xfrm>
        </p:grpSpPr>
        <p:sp>
          <p:nvSpPr>
            <p:cNvPr id="754705" name="Text Box 17"/>
            <p:cNvSpPr txBox="1">
              <a:spLocks noChangeArrowheads="1"/>
            </p:cNvSpPr>
            <p:nvPr/>
          </p:nvSpPr>
          <p:spPr bwMode="auto">
            <a:xfrm>
              <a:off x="2956" y="34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155" y="3421"/>
              <a:ext cx="3849" cy="288"/>
              <a:chOff x="1155" y="3421"/>
              <a:chExt cx="3849" cy="288"/>
            </a:xfrm>
          </p:grpSpPr>
          <p:sp>
            <p:nvSpPr>
              <p:cNvPr id="754707" name="Text Box 19"/>
              <p:cNvSpPr txBox="1">
                <a:spLocks noChangeArrowheads="1"/>
              </p:cNvSpPr>
              <p:nvPr/>
            </p:nvSpPr>
            <p:spPr bwMode="auto">
              <a:xfrm>
                <a:off x="1155" y="3421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0 . 1 0 0 1</a:t>
                </a:r>
              </a:p>
            </p:txBody>
          </p:sp>
          <p:sp>
            <p:nvSpPr>
              <p:cNvPr id="754708" name="Text Box 20"/>
              <p:cNvSpPr txBox="1">
                <a:spLocks noChangeArrowheads="1"/>
              </p:cNvSpPr>
              <p:nvPr/>
            </p:nvSpPr>
            <p:spPr bwMode="auto">
              <a:xfrm>
                <a:off x="3648" y="3446"/>
                <a:ext cx="1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余数为正，上商 1</a:t>
                </a:r>
              </a:p>
            </p:txBody>
          </p:sp>
        </p:grpSp>
      </p:grpSp>
      <p:sp>
        <p:nvSpPr>
          <p:cNvPr id="754709" name="Text Box 21"/>
          <p:cNvSpPr txBox="1">
            <a:spLocks noChangeArrowheads="1"/>
          </p:cNvSpPr>
          <p:nvPr/>
        </p:nvSpPr>
        <p:spPr bwMode="auto">
          <a:xfrm>
            <a:off x="5791200" y="6257925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710" name="Line 22"/>
          <p:cNvSpPr>
            <a:spLocks noChangeShapeType="1"/>
          </p:cNvSpPr>
          <p:nvPr/>
        </p:nvSpPr>
        <p:spPr bwMode="auto">
          <a:xfrm>
            <a:off x="1524000" y="4289425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4711" name="Line 23"/>
          <p:cNvSpPr>
            <a:spLocks noChangeShapeType="1"/>
          </p:cNvSpPr>
          <p:nvPr/>
        </p:nvSpPr>
        <p:spPr bwMode="auto">
          <a:xfrm>
            <a:off x="1524000" y="5486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833563" y="4648200"/>
            <a:ext cx="4659312" cy="457200"/>
            <a:chOff x="1155" y="2928"/>
            <a:chExt cx="2935" cy="288"/>
          </a:xfrm>
        </p:grpSpPr>
        <p:sp>
          <p:nvSpPr>
            <p:cNvPr id="754713" name="Text Box 25"/>
            <p:cNvSpPr txBox="1">
              <a:spLocks noChangeArrowheads="1"/>
            </p:cNvSpPr>
            <p:nvPr/>
          </p:nvSpPr>
          <p:spPr bwMode="auto">
            <a:xfrm>
              <a:off x="1155" y="292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1 . 0 1 1 0</a:t>
              </a:r>
            </a:p>
          </p:txBody>
        </p:sp>
        <p:sp>
          <p:nvSpPr>
            <p:cNvPr id="754714" name="Text Box 26"/>
            <p:cNvSpPr txBox="1">
              <a:spLocks noChangeArrowheads="1"/>
            </p:cNvSpPr>
            <p:nvPr/>
          </p:nvSpPr>
          <p:spPr bwMode="auto">
            <a:xfrm>
              <a:off x="2956" y="2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696" y="2928"/>
              <a:ext cx="394" cy="288"/>
              <a:chOff x="3696" y="2928"/>
              <a:chExt cx="394" cy="288"/>
            </a:xfrm>
          </p:grpSpPr>
          <p:sp>
            <p:nvSpPr>
              <p:cNvPr id="754716" name="Text Box 28"/>
              <p:cNvSpPr txBox="1">
                <a:spLocks noChangeArrowheads="1"/>
              </p:cNvSpPr>
              <p:nvPr/>
            </p:nvSpPr>
            <p:spPr bwMode="auto">
              <a:xfrm>
                <a:off x="3878" y="29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4717" name="Line 29"/>
              <p:cNvSpPr>
                <a:spLocks noChangeShapeType="1"/>
              </p:cNvSpPr>
              <p:nvPr/>
            </p:nvSpPr>
            <p:spPr bwMode="auto">
              <a:xfrm flipH="1">
                <a:off x="3696" y="306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833563" y="5845175"/>
            <a:ext cx="4659312" cy="457200"/>
            <a:chOff x="1155" y="3682"/>
            <a:chExt cx="2935" cy="288"/>
          </a:xfrm>
        </p:grpSpPr>
        <p:sp>
          <p:nvSpPr>
            <p:cNvPr id="754719" name="Text Box 31"/>
            <p:cNvSpPr txBox="1">
              <a:spLocks noChangeArrowheads="1"/>
            </p:cNvSpPr>
            <p:nvPr/>
          </p:nvSpPr>
          <p:spPr bwMode="auto">
            <a:xfrm>
              <a:off x="1155" y="368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1 . 0 0 1 0</a:t>
              </a:r>
            </a:p>
          </p:txBody>
        </p:sp>
        <p:sp>
          <p:nvSpPr>
            <p:cNvPr id="754720" name="Text Box 32"/>
            <p:cNvSpPr txBox="1">
              <a:spLocks noChangeArrowheads="1"/>
            </p:cNvSpPr>
            <p:nvPr/>
          </p:nvSpPr>
          <p:spPr bwMode="auto">
            <a:xfrm>
              <a:off x="2832" y="368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54721" name="Text Box 33"/>
            <p:cNvSpPr txBox="1">
              <a:spLocks noChangeArrowheads="1"/>
            </p:cNvSpPr>
            <p:nvPr/>
          </p:nvSpPr>
          <p:spPr bwMode="auto">
            <a:xfrm>
              <a:off x="3878" y="368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4722" name="Line 34"/>
            <p:cNvSpPr>
              <a:spLocks noChangeShapeType="1"/>
            </p:cNvSpPr>
            <p:nvPr/>
          </p:nvSpPr>
          <p:spPr bwMode="auto">
            <a:xfrm flipH="1">
              <a:off x="3696" y="3819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4723" name="Text Box 35"/>
          <p:cNvSpPr txBox="1">
            <a:spLocks noChangeArrowheads="1"/>
          </p:cNvSpPr>
          <p:nvPr/>
        </p:nvSpPr>
        <p:spPr bwMode="auto">
          <a:xfrm>
            <a:off x="5791200" y="506095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724" name="Text Box 36"/>
          <p:cNvSpPr txBox="1">
            <a:spLocks noChangeArrowheads="1"/>
          </p:cNvSpPr>
          <p:nvPr/>
        </p:nvSpPr>
        <p:spPr bwMode="auto">
          <a:xfrm>
            <a:off x="457200" y="11731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524000" y="2179638"/>
            <a:ext cx="6781800" cy="4498975"/>
            <a:chOff x="960" y="1373"/>
            <a:chExt cx="4272" cy="2834"/>
          </a:xfrm>
        </p:grpSpPr>
        <p:sp>
          <p:nvSpPr>
            <p:cNvPr id="754726" name="Line 38"/>
            <p:cNvSpPr>
              <a:spLocks noChangeShapeType="1"/>
            </p:cNvSpPr>
            <p:nvPr/>
          </p:nvSpPr>
          <p:spPr bwMode="auto">
            <a:xfrm>
              <a:off x="2304" y="1385"/>
              <a:ext cx="0" cy="2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4727" name="Line 39"/>
            <p:cNvSpPr>
              <a:spLocks noChangeShapeType="1"/>
            </p:cNvSpPr>
            <p:nvPr/>
          </p:nvSpPr>
          <p:spPr bwMode="auto">
            <a:xfrm>
              <a:off x="3504" y="1385"/>
              <a:ext cx="0" cy="2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4728" name="Text Box 40"/>
            <p:cNvSpPr txBox="1">
              <a:spLocks noChangeArrowheads="1"/>
            </p:cNvSpPr>
            <p:nvPr/>
          </p:nvSpPr>
          <p:spPr bwMode="auto">
            <a:xfrm>
              <a:off x="1008" y="1411"/>
              <a:ext cx="36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被除数（余数）            商                       说      明</a:t>
              </a:r>
            </a:p>
          </p:txBody>
        </p:sp>
        <p:sp>
          <p:nvSpPr>
            <p:cNvPr id="754729" name="Line 41"/>
            <p:cNvSpPr>
              <a:spLocks noChangeShapeType="1"/>
            </p:cNvSpPr>
            <p:nvPr/>
          </p:nvSpPr>
          <p:spPr bwMode="auto">
            <a:xfrm>
              <a:off x="960" y="1680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4730" name="Line 42"/>
            <p:cNvSpPr>
              <a:spLocks noChangeShapeType="1"/>
            </p:cNvSpPr>
            <p:nvPr/>
          </p:nvSpPr>
          <p:spPr bwMode="auto">
            <a:xfrm>
              <a:off x="960" y="1373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4731" name="Text Box 43"/>
          <p:cNvSpPr txBox="1">
            <a:spLocks noChangeArrowheads="1"/>
          </p:cNvSpPr>
          <p:nvPr/>
        </p:nvSpPr>
        <p:spPr bwMode="auto">
          <a:xfrm>
            <a:off x="1143000" y="1277938"/>
            <a:ext cx="375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1.1011   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1.1101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066800" y="1741488"/>
            <a:ext cx="3011488" cy="457200"/>
            <a:chOff x="672" y="1097"/>
            <a:chExt cx="1897" cy="288"/>
          </a:xfrm>
        </p:grpSpPr>
        <p:sp>
          <p:nvSpPr>
            <p:cNvPr id="754733" name="Text Box 45"/>
            <p:cNvSpPr txBox="1">
              <a:spLocks noChangeArrowheads="1"/>
            </p:cNvSpPr>
            <p:nvPr/>
          </p:nvSpPr>
          <p:spPr bwMode="auto">
            <a:xfrm>
              <a:off x="672" y="1097"/>
              <a:ext cx="18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95300" indent="-495300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①  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 = 1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1 = 0</a:t>
              </a:r>
            </a:p>
          </p:txBody>
        </p:sp>
        <p:sp>
          <p:nvSpPr>
            <p:cNvPr id="754734" name="AutoShape 46"/>
            <p:cNvSpPr>
              <a:spLocks noChangeArrowheads="1"/>
            </p:cNvSpPr>
            <p:nvPr/>
          </p:nvSpPr>
          <p:spPr bwMode="auto">
            <a:xfrm>
              <a:off x="1267" y="1171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754735" name="AutoShape 47"/>
            <p:cNvSpPr>
              <a:spLocks noChangeArrowheads="1"/>
            </p:cNvSpPr>
            <p:nvPr/>
          </p:nvSpPr>
          <p:spPr bwMode="auto">
            <a:xfrm>
              <a:off x="1939" y="1171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754736" name="Text Box 48"/>
          <p:cNvSpPr txBox="1">
            <a:spLocks noChangeArrowheads="1"/>
          </p:cNvSpPr>
          <p:nvPr/>
        </p:nvSpPr>
        <p:spPr bwMode="auto">
          <a:xfrm>
            <a:off x="1073150" y="21891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②</a:t>
            </a:r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457200" y="609600"/>
            <a:ext cx="6721475" cy="720725"/>
            <a:chOff x="288" y="384"/>
            <a:chExt cx="4234" cy="454"/>
          </a:xfrm>
        </p:grpSpPr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1056" y="384"/>
              <a:ext cx="3466" cy="454"/>
              <a:chOff x="1056" y="384"/>
              <a:chExt cx="3466" cy="454"/>
            </a:xfrm>
          </p:grpSpPr>
          <p:sp>
            <p:nvSpPr>
              <p:cNvPr id="754739" name="Text Box 51"/>
              <p:cNvSpPr txBox="1">
                <a:spLocks noChangeArrowheads="1"/>
              </p:cNvSpPr>
              <p:nvPr/>
            </p:nvSpPr>
            <p:spPr bwMode="auto">
              <a:xfrm>
                <a:off x="1056" y="512"/>
                <a:ext cx="22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=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– 0.1011   </a:t>
                </a:r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= – 0.1101</a:t>
                </a: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4740" name="Text Box 52"/>
              <p:cNvSpPr txBox="1">
                <a:spLocks noChangeArrowheads="1"/>
              </p:cNvSpPr>
              <p:nvPr/>
            </p:nvSpPr>
            <p:spPr bwMode="auto">
              <a:xfrm>
                <a:off x="3510" y="500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求</a:t>
                </a:r>
              </a:p>
            </p:txBody>
          </p: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3872" y="384"/>
                <a:ext cx="650" cy="454"/>
                <a:chOff x="902" y="1536"/>
                <a:chExt cx="650" cy="454"/>
              </a:xfrm>
            </p:grpSpPr>
            <p:sp>
              <p:nvSpPr>
                <p:cNvPr id="7547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02" y="1626"/>
                  <a:ext cx="6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[    ]</a:t>
                  </a:r>
                  <a:r>
                    <a:rPr lang="zh-CN" altLang="en-US" sz="2000" baseline="-25000">
                      <a:latin typeface="Times New Roman" pitchFamily="18" charset="0"/>
                    </a:rPr>
                    <a:t>原</a:t>
                  </a:r>
                  <a:r>
                    <a:rPr lang="zh-CN" altLang="en-US" sz="2800">
                      <a:latin typeface="Times New Roman" pitchFamily="18" charset="0"/>
                    </a:rPr>
                    <a:t> </a:t>
                  </a:r>
                  <a:endParaRPr lang="en-US" altLang="zh-CN" sz="2800">
                    <a:latin typeface="Times New Roman" pitchFamily="18" charset="0"/>
                  </a:endParaRPr>
                </a:p>
              </p:txBody>
            </p:sp>
            <p:grpSp>
              <p:nvGrpSpPr>
                <p:cNvPr id="13" name="Group 55"/>
                <p:cNvGrpSpPr>
                  <a:grpSpLocks/>
                </p:cNvGrpSpPr>
                <p:nvPr/>
              </p:nvGrpSpPr>
              <p:grpSpPr bwMode="auto">
                <a:xfrm>
                  <a:off x="1036" y="1536"/>
                  <a:ext cx="212" cy="454"/>
                  <a:chOff x="1056" y="1728"/>
                  <a:chExt cx="212" cy="454"/>
                </a:xfrm>
              </p:grpSpPr>
              <p:sp>
                <p:nvSpPr>
                  <p:cNvPr id="75474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728"/>
                    <a:ext cx="21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400" i="1">
                        <a:latin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75474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894"/>
                    <a:ext cx="20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400" i="1">
                        <a:latin typeface="Times New Roman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7547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070" y="1990"/>
                    <a:ext cx="19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754747" name="Text Box 59"/>
            <p:cNvSpPr txBox="1">
              <a:spLocks noChangeArrowheads="1"/>
            </p:cNvSpPr>
            <p:nvPr/>
          </p:nvSpPr>
          <p:spPr bwMode="auto">
            <a:xfrm>
              <a:off x="288" y="489"/>
              <a:ext cx="7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例6.24</a:t>
              </a:r>
            </a:p>
          </p:txBody>
        </p:sp>
      </p:grpSp>
      <p:sp>
        <p:nvSpPr>
          <p:cNvPr id="754748" name="Text Box 60"/>
          <p:cNvSpPr txBox="1">
            <a:spLocks noChangeArrowheads="1"/>
          </p:cNvSpPr>
          <p:nvPr/>
        </p:nvSpPr>
        <p:spPr bwMode="auto">
          <a:xfrm>
            <a:off x="4921250" y="5430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1833563" y="4233863"/>
            <a:ext cx="5665787" cy="457200"/>
            <a:chOff x="1155" y="2667"/>
            <a:chExt cx="3569" cy="288"/>
          </a:xfrm>
        </p:grpSpPr>
        <p:sp>
          <p:nvSpPr>
            <p:cNvPr id="754750" name="Text Box 62"/>
            <p:cNvSpPr txBox="1">
              <a:spLocks noChangeArrowheads="1"/>
            </p:cNvSpPr>
            <p:nvPr/>
          </p:nvSpPr>
          <p:spPr bwMode="auto">
            <a:xfrm>
              <a:off x="1155" y="2667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0 . 1 0 1 1</a:t>
              </a:r>
            </a:p>
          </p:txBody>
        </p:sp>
        <p:sp>
          <p:nvSpPr>
            <p:cNvPr id="754751" name="Text Box 63"/>
            <p:cNvSpPr txBox="1">
              <a:spLocks noChangeArrowheads="1"/>
            </p:cNvSpPr>
            <p:nvPr/>
          </p:nvSpPr>
          <p:spPr bwMode="auto">
            <a:xfrm>
              <a:off x="3648" y="2667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恢复后的余数</a:t>
              </a:r>
            </a:p>
          </p:txBody>
        </p:sp>
        <p:sp>
          <p:nvSpPr>
            <p:cNvPr id="754752" name="Text Box 64"/>
            <p:cNvSpPr txBox="1">
              <a:spLocks noChangeArrowheads="1"/>
            </p:cNvSpPr>
            <p:nvPr/>
          </p:nvSpPr>
          <p:spPr bwMode="auto">
            <a:xfrm>
              <a:off x="3100" y="26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54753" name="Text Box 65"/>
          <p:cNvSpPr txBox="1">
            <a:spLocks noChangeArrowheads="1"/>
          </p:cNvSpPr>
          <p:nvPr/>
        </p:nvSpPr>
        <p:spPr bwMode="auto">
          <a:xfrm>
            <a:off x="7086600" y="38496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754" name="Text Box 66"/>
          <p:cNvSpPr txBox="1">
            <a:spLocks noChangeArrowheads="1"/>
          </p:cNvSpPr>
          <p:nvPr/>
        </p:nvSpPr>
        <p:spPr bwMode="auto">
          <a:xfrm>
            <a:off x="4953000" y="1277938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0.1101  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1.0011</a:t>
            </a:r>
          </a:p>
        </p:txBody>
      </p:sp>
      <p:sp>
        <p:nvSpPr>
          <p:cNvPr id="754755" name="AutoShape 67"/>
          <p:cNvSpPr>
            <a:spLocks noChangeArrowheads="1"/>
          </p:cNvSpPr>
          <p:nvPr/>
        </p:nvSpPr>
        <p:spPr bwMode="auto">
          <a:xfrm>
            <a:off x="382588" y="44958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4756" name="AutoShape 68"/>
          <p:cNvSpPr>
            <a:spLocks noChangeArrowheads="1"/>
          </p:cNvSpPr>
          <p:nvPr/>
        </p:nvSpPr>
        <p:spPr bwMode="auto">
          <a:xfrm>
            <a:off x="382588" y="57150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1835150" y="2708275"/>
            <a:ext cx="1368425" cy="1944688"/>
            <a:chOff x="1156" y="1706"/>
            <a:chExt cx="862" cy="1225"/>
          </a:xfrm>
        </p:grpSpPr>
        <p:sp>
          <p:nvSpPr>
            <p:cNvPr id="754759" name="AutoShape 71"/>
            <p:cNvSpPr>
              <a:spLocks noChangeArrowheads="1"/>
            </p:cNvSpPr>
            <p:nvPr/>
          </p:nvSpPr>
          <p:spPr bwMode="auto">
            <a:xfrm>
              <a:off x="1156" y="1706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4760" name="AutoShape 72"/>
            <p:cNvSpPr>
              <a:spLocks noChangeArrowheads="1"/>
            </p:cNvSpPr>
            <p:nvPr/>
          </p:nvSpPr>
          <p:spPr bwMode="auto">
            <a:xfrm>
              <a:off x="1156" y="2704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4762" name="Text Box 74"/>
          <p:cNvSpPr txBox="1">
            <a:spLocks noChangeArrowheads="1"/>
          </p:cNvSpPr>
          <p:nvPr/>
        </p:nvSpPr>
        <p:spPr bwMode="auto">
          <a:xfrm>
            <a:off x="1547813" y="30686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3" name="Text Box 75"/>
          <p:cNvSpPr txBox="1">
            <a:spLocks noChangeArrowheads="1"/>
          </p:cNvSpPr>
          <p:nvPr/>
        </p:nvSpPr>
        <p:spPr bwMode="auto">
          <a:xfrm>
            <a:off x="1547813" y="383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4" name="Text Box 76"/>
          <p:cNvSpPr txBox="1">
            <a:spLocks noChangeArrowheads="1"/>
          </p:cNvSpPr>
          <p:nvPr/>
        </p:nvSpPr>
        <p:spPr bwMode="auto">
          <a:xfrm>
            <a:off x="1547813" y="5059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5" name="Text Box 77"/>
          <p:cNvSpPr txBox="1">
            <a:spLocks noChangeArrowheads="1"/>
          </p:cNvSpPr>
          <p:nvPr/>
        </p:nvSpPr>
        <p:spPr bwMode="auto">
          <a:xfrm>
            <a:off x="1547813" y="62372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6" name="Line 78"/>
          <p:cNvSpPr>
            <a:spLocks noChangeShapeType="1"/>
          </p:cNvSpPr>
          <p:nvPr/>
        </p:nvSpPr>
        <p:spPr bwMode="auto">
          <a:xfrm>
            <a:off x="1535113" y="6669088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日期占位符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25-C4BF-4DA6-AF17-B608B531C6B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1" name="页脚占位符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7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autoUpdateAnimBg="0"/>
      <p:bldP spid="754692" grpId="0" autoUpdateAnimBg="0"/>
      <p:bldP spid="754693" grpId="0" autoUpdateAnimBg="0"/>
      <p:bldP spid="754694" grpId="0" autoUpdateAnimBg="0"/>
      <p:bldP spid="754695" grpId="0" autoUpdateAnimBg="0"/>
      <p:bldP spid="754696" grpId="0" animBg="1"/>
      <p:bldP spid="754697" grpId="0" autoUpdateAnimBg="0"/>
      <p:bldP spid="754698" grpId="0" autoUpdateAnimBg="0"/>
      <p:bldP spid="754702" grpId="0" autoUpdateAnimBg="0"/>
      <p:bldP spid="754703" grpId="0" autoUpdateAnimBg="0"/>
      <p:bldP spid="754709" grpId="0" autoUpdateAnimBg="0"/>
      <p:bldP spid="754710" grpId="0" animBg="1"/>
      <p:bldP spid="754711" grpId="0" animBg="1"/>
      <p:bldP spid="754723" grpId="0" autoUpdateAnimBg="0"/>
      <p:bldP spid="754724" grpId="0" autoUpdateAnimBg="0"/>
      <p:bldP spid="754731" grpId="0" autoUpdateAnimBg="0"/>
      <p:bldP spid="754736" grpId="0" autoUpdateAnimBg="0"/>
      <p:bldP spid="754748" grpId="0" autoUpdateAnimBg="0"/>
      <p:bldP spid="754753" grpId="0" autoUpdateAnimBg="0"/>
      <p:bldP spid="754754" grpId="0" autoUpdateAnimBg="0"/>
      <p:bldP spid="754755" grpId="0" animBg="1" autoUpdateAnimBg="0"/>
      <p:bldP spid="754756" grpId="0" animBg="1" autoUpdateAnimBg="0"/>
      <p:bldP spid="754762" grpId="0"/>
      <p:bldP spid="754763" grpId="0"/>
      <p:bldP spid="754764" grpId="0"/>
      <p:bldP spid="754765" grpId="0"/>
      <p:bldP spid="75476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31925" y="815975"/>
            <a:ext cx="6054725" cy="457200"/>
            <a:chOff x="710" y="514"/>
            <a:chExt cx="3814" cy="288"/>
          </a:xfrm>
        </p:grpSpPr>
        <p:sp>
          <p:nvSpPr>
            <p:cNvPr id="755715" name="Text Box 3"/>
            <p:cNvSpPr txBox="1">
              <a:spLocks noChangeArrowheads="1"/>
            </p:cNvSpPr>
            <p:nvPr/>
          </p:nvSpPr>
          <p:spPr bwMode="auto">
            <a:xfrm>
              <a:off x="710" y="51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0 . 0 1 0 1</a:t>
              </a:r>
            </a:p>
          </p:txBody>
        </p:sp>
        <p:sp>
          <p:nvSpPr>
            <p:cNvPr id="755716" name="Text Box 4"/>
            <p:cNvSpPr txBox="1">
              <a:spLocks noChangeArrowheads="1"/>
            </p:cNvSpPr>
            <p:nvPr/>
          </p:nvSpPr>
          <p:spPr bwMode="auto">
            <a:xfrm>
              <a:off x="2294" y="514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55717" name="Text Box 5"/>
            <p:cNvSpPr txBox="1">
              <a:spLocks noChangeArrowheads="1"/>
            </p:cNvSpPr>
            <p:nvPr/>
          </p:nvSpPr>
          <p:spPr bwMode="auto">
            <a:xfrm>
              <a:off x="3168" y="514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66800" y="457200"/>
            <a:ext cx="6781800" cy="3808413"/>
            <a:chOff x="480" y="288"/>
            <a:chExt cx="4272" cy="2399"/>
          </a:xfrm>
        </p:grpSpPr>
        <p:sp>
          <p:nvSpPr>
            <p:cNvPr id="755719" name="Line 7"/>
            <p:cNvSpPr>
              <a:spLocks noChangeShapeType="1"/>
            </p:cNvSpPr>
            <p:nvPr/>
          </p:nvSpPr>
          <p:spPr bwMode="auto">
            <a:xfrm>
              <a:off x="1824" y="336"/>
              <a:ext cx="0" cy="2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>
              <a:off x="3024" y="336"/>
              <a:ext cx="0" cy="2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>
              <a:off x="480" y="552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5722" name="Text Box 10"/>
            <p:cNvSpPr txBox="1">
              <a:spLocks noChangeArrowheads="1"/>
            </p:cNvSpPr>
            <p:nvPr/>
          </p:nvSpPr>
          <p:spPr bwMode="auto">
            <a:xfrm>
              <a:off x="528" y="288"/>
              <a:ext cx="36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被除数（余数）            商                       说      明</a:t>
              </a:r>
            </a:p>
          </p:txBody>
        </p:sp>
      </p:grpSp>
      <p:sp>
        <p:nvSpPr>
          <p:cNvPr id="755723" name="Text Box 11"/>
          <p:cNvSpPr txBox="1">
            <a:spLocks noChangeArrowheads="1"/>
          </p:cNvSpPr>
          <p:nvPr/>
        </p:nvSpPr>
        <p:spPr bwMode="auto">
          <a:xfrm>
            <a:off x="1431925" y="16097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5724" name="Text Box 12"/>
          <p:cNvSpPr txBox="1">
            <a:spLocks noChangeArrowheads="1"/>
          </p:cNvSpPr>
          <p:nvPr/>
        </p:nvSpPr>
        <p:spPr bwMode="auto">
          <a:xfrm>
            <a:off x="1431925" y="23431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5725" name="Text Box 13"/>
          <p:cNvSpPr txBox="1">
            <a:spLocks noChangeArrowheads="1"/>
          </p:cNvSpPr>
          <p:nvPr/>
        </p:nvSpPr>
        <p:spPr bwMode="auto">
          <a:xfrm>
            <a:off x="1431925" y="34734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31925" y="1212850"/>
            <a:ext cx="4603750" cy="457200"/>
            <a:chOff x="710" y="764"/>
            <a:chExt cx="2900" cy="28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216" y="764"/>
              <a:ext cx="394" cy="288"/>
              <a:chOff x="3216" y="780"/>
              <a:chExt cx="394" cy="288"/>
            </a:xfrm>
          </p:grpSpPr>
          <p:sp>
            <p:nvSpPr>
              <p:cNvPr id="755728" name="Text Box 16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5729" name="Line 17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55730" name="Text Box 18"/>
            <p:cNvSpPr txBox="1">
              <a:spLocks noChangeArrowheads="1"/>
            </p:cNvSpPr>
            <p:nvPr/>
          </p:nvSpPr>
          <p:spPr bwMode="auto">
            <a:xfrm>
              <a:off x="710" y="76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0 . 1 0 1 0</a:t>
              </a:r>
            </a:p>
          </p:txBody>
        </p:sp>
        <p:sp>
          <p:nvSpPr>
            <p:cNvPr id="755731" name="Text Box 19"/>
            <p:cNvSpPr txBox="1">
              <a:spLocks noChangeArrowheads="1"/>
            </p:cNvSpPr>
            <p:nvPr/>
          </p:nvSpPr>
          <p:spPr bwMode="auto">
            <a:xfrm>
              <a:off x="2160" y="764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</a:p>
          </p:txBody>
        </p:sp>
      </p:grpSp>
      <p:sp>
        <p:nvSpPr>
          <p:cNvPr id="755732" name="Line 20"/>
          <p:cNvSpPr>
            <a:spLocks noChangeShapeType="1"/>
          </p:cNvSpPr>
          <p:nvPr/>
        </p:nvSpPr>
        <p:spPr bwMode="auto">
          <a:xfrm>
            <a:off x="1066800" y="20066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5733" name="Line 21"/>
          <p:cNvSpPr>
            <a:spLocks noChangeShapeType="1"/>
          </p:cNvSpPr>
          <p:nvPr/>
        </p:nvSpPr>
        <p:spPr bwMode="auto">
          <a:xfrm>
            <a:off x="1066800" y="2740025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5734" name="Line 22"/>
          <p:cNvSpPr>
            <a:spLocks noChangeShapeType="1"/>
          </p:cNvSpPr>
          <p:nvPr/>
        </p:nvSpPr>
        <p:spPr bwMode="auto">
          <a:xfrm>
            <a:off x="1066800" y="3870325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5330825" y="1557338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431925" y="1946275"/>
            <a:ext cx="6054725" cy="457200"/>
            <a:chOff x="710" y="1226"/>
            <a:chExt cx="3814" cy="288"/>
          </a:xfrm>
        </p:grpSpPr>
        <p:sp>
          <p:nvSpPr>
            <p:cNvPr id="755737" name="Text Box 25"/>
            <p:cNvSpPr txBox="1">
              <a:spLocks noChangeArrowheads="1"/>
            </p:cNvSpPr>
            <p:nvPr/>
          </p:nvSpPr>
          <p:spPr bwMode="auto">
            <a:xfrm>
              <a:off x="710" y="122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1 . 1 1 0 1</a:t>
              </a:r>
            </a:p>
          </p:txBody>
        </p:sp>
        <p:sp>
          <p:nvSpPr>
            <p:cNvPr id="755738" name="Text Box 26"/>
            <p:cNvSpPr txBox="1">
              <a:spLocks noChangeArrowheads="1"/>
            </p:cNvSpPr>
            <p:nvPr/>
          </p:nvSpPr>
          <p:spPr bwMode="auto">
            <a:xfrm>
              <a:off x="2160" y="122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5739" name="Text Box 27"/>
            <p:cNvSpPr txBox="1">
              <a:spLocks noChangeArrowheads="1"/>
            </p:cNvSpPr>
            <p:nvPr/>
          </p:nvSpPr>
          <p:spPr bwMode="auto">
            <a:xfrm>
              <a:off x="3168" y="1226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sp>
        <p:nvSpPr>
          <p:cNvPr id="755740" name="Text Box 28"/>
          <p:cNvSpPr txBox="1">
            <a:spLocks noChangeArrowheads="1"/>
          </p:cNvSpPr>
          <p:nvPr/>
        </p:nvSpPr>
        <p:spPr bwMode="auto">
          <a:xfrm>
            <a:off x="5334000" y="23463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恢复余数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31925" y="3076575"/>
            <a:ext cx="4603750" cy="457200"/>
            <a:chOff x="710" y="1938"/>
            <a:chExt cx="2900" cy="288"/>
          </a:xfrm>
        </p:grpSpPr>
        <p:sp>
          <p:nvSpPr>
            <p:cNvPr id="755742" name="Text Box 30"/>
            <p:cNvSpPr txBox="1">
              <a:spLocks noChangeArrowheads="1"/>
            </p:cNvSpPr>
            <p:nvPr/>
          </p:nvSpPr>
          <p:spPr bwMode="auto">
            <a:xfrm>
              <a:off x="710" y="193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1 . 0 1 0 0</a:t>
              </a:r>
            </a:p>
          </p:txBody>
        </p:sp>
        <p:sp>
          <p:nvSpPr>
            <p:cNvPr id="755743" name="Text Box 31"/>
            <p:cNvSpPr txBox="1">
              <a:spLocks noChangeArrowheads="1"/>
            </p:cNvSpPr>
            <p:nvPr/>
          </p:nvSpPr>
          <p:spPr bwMode="auto">
            <a:xfrm>
              <a:off x="2013" y="1938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</a:t>
              </a:r>
            </a:p>
          </p:txBody>
        </p: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3216" y="1938"/>
              <a:ext cx="394" cy="288"/>
              <a:chOff x="3216" y="1944"/>
              <a:chExt cx="394" cy="288"/>
            </a:xfrm>
          </p:grpSpPr>
          <p:sp>
            <p:nvSpPr>
              <p:cNvPr id="755745" name="Text Box 33"/>
              <p:cNvSpPr txBox="1">
                <a:spLocks noChangeArrowheads="1"/>
              </p:cNvSpPr>
              <p:nvPr/>
            </p:nvSpPr>
            <p:spPr bwMode="auto">
              <a:xfrm>
                <a:off x="3398" y="19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5746" name="Line 34"/>
              <p:cNvSpPr>
                <a:spLocks noChangeShapeType="1"/>
              </p:cNvSpPr>
              <p:nvPr/>
            </p:nvSpPr>
            <p:spPr bwMode="auto">
              <a:xfrm flipH="1">
                <a:off x="3216" y="2081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5747" name="Text Box 35"/>
          <p:cNvSpPr txBox="1">
            <a:spLocks noChangeArrowheads="1"/>
          </p:cNvSpPr>
          <p:nvPr/>
        </p:nvSpPr>
        <p:spPr bwMode="auto">
          <a:xfrm>
            <a:off x="5334000" y="3429000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431925" y="3810000"/>
            <a:ext cx="6054725" cy="457200"/>
            <a:chOff x="710" y="2400"/>
            <a:chExt cx="3814" cy="288"/>
          </a:xfrm>
        </p:grpSpPr>
        <p:sp>
          <p:nvSpPr>
            <p:cNvPr id="755749" name="Text Box 37"/>
            <p:cNvSpPr txBox="1">
              <a:spLocks noChangeArrowheads="1"/>
            </p:cNvSpPr>
            <p:nvPr/>
          </p:nvSpPr>
          <p:spPr bwMode="auto">
            <a:xfrm>
              <a:off x="710" y="240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0 . 0 1 1 1</a:t>
              </a:r>
            </a:p>
          </p:txBody>
        </p:sp>
        <p:sp>
          <p:nvSpPr>
            <p:cNvPr id="755750" name="Text Box 38"/>
            <p:cNvSpPr txBox="1">
              <a:spLocks noChangeArrowheads="1"/>
            </p:cNvSpPr>
            <p:nvPr/>
          </p:nvSpPr>
          <p:spPr bwMode="auto">
            <a:xfrm>
              <a:off x="2016" y="2400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5751" name="Text Box 39"/>
            <p:cNvSpPr txBox="1">
              <a:spLocks noChangeArrowheads="1"/>
            </p:cNvSpPr>
            <p:nvPr/>
          </p:nvSpPr>
          <p:spPr bwMode="auto">
            <a:xfrm>
              <a:off x="3168" y="2400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539875" y="4232275"/>
            <a:ext cx="1819275" cy="720725"/>
            <a:chOff x="970" y="2666"/>
            <a:chExt cx="1146" cy="454"/>
          </a:xfrm>
        </p:grpSpPr>
        <p:sp>
          <p:nvSpPr>
            <p:cNvPr id="755753" name="Text Box 41"/>
            <p:cNvSpPr txBox="1">
              <a:spLocks noChangeArrowheads="1"/>
            </p:cNvSpPr>
            <p:nvPr/>
          </p:nvSpPr>
          <p:spPr bwMode="auto">
            <a:xfrm>
              <a:off x="1200" y="2778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0.1101</a:t>
              </a:r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970" y="2666"/>
              <a:ext cx="308" cy="454"/>
              <a:chOff x="1056" y="1728"/>
              <a:chExt cx="308" cy="454"/>
            </a:xfrm>
          </p:grpSpPr>
          <p:sp>
            <p:nvSpPr>
              <p:cNvPr id="755755" name="Text Box 43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5756" name="Text Box 44"/>
              <p:cNvSpPr txBox="1">
                <a:spLocks noChangeArrowheads="1"/>
              </p:cNvSpPr>
              <p:nvPr/>
            </p:nvSpPr>
            <p:spPr bwMode="auto">
              <a:xfrm>
                <a:off x="1056" y="18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5757" name="Line 45"/>
              <p:cNvSpPr>
                <a:spLocks noChangeShapeType="1"/>
              </p:cNvSpPr>
              <p:nvPr/>
            </p:nvSpPr>
            <p:spPr bwMode="auto">
              <a:xfrm>
                <a:off x="1070" y="1990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457200" y="4648200"/>
            <a:ext cx="2901950" cy="773113"/>
            <a:chOff x="288" y="2928"/>
            <a:chExt cx="1828" cy="487"/>
          </a:xfrm>
        </p:grpSpPr>
        <p:sp>
          <p:nvSpPr>
            <p:cNvPr id="755759" name="Text Box 47"/>
            <p:cNvSpPr txBox="1">
              <a:spLocks noChangeArrowheads="1"/>
            </p:cNvSpPr>
            <p:nvPr/>
          </p:nvSpPr>
          <p:spPr bwMode="auto">
            <a:xfrm>
              <a:off x="288" y="3088"/>
              <a:ext cx="3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∴ </a:t>
              </a:r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567" y="2928"/>
              <a:ext cx="619" cy="454"/>
              <a:chOff x="1085" y="1898"/>
              <a:chExt cx="619" cy="454"/>
            </a:xfrm>
          </p:grpSpPr>
          <p:sp>
            <p:nvSpPr>
              <p:cNvPr id="755761" name="Text Box 49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7557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576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5765" name="Line 53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5766" name="Text Box 54"/>
            <p:cNvSpPr txBox="1">
              <a:spLocks noChangeArrowheads="1"/>
            </p:cNvSpPr>
            <p:nvPr/>
          </p:nvSpPr>
          <p:spPr bwMode="auto">
            <a:xfrm>
              <a:off x="1200" y="3040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0.1101</a:t>
              </a:r>
            </a:p>
          </p:txBody>
        </p:sp>
      </p:grpSp>
      <p:sp>
        <p:nvSpPr>
          <p:cNvPr id="755767" name="Text Box 55"/>
          <p:cNvSpPr txBox="1">
            <a:spLocks noChangeArrowheads="1"/>
          </p:cNvSpPr>
          <p:nvPr/>
        </p:nvSpPr>
        <p:spPr bwMode="auto">
          <a:xfrm>
            <a:off x="4908550" y="4516438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上商 5 次</a:t>
            </a:r>
          </a:p>
        </p:txBody>
      </p:sp>
      <p:sp>
        <p:nvSpPr>
          <p:cNvPr id="755768" name="Text Box 56"/>
          <p:cNvSpPr txBox="1">
            <a:spLocks noChangeArrowheads="1"/>
          </p:cNvSpPr>
          <p:nvPr/>
        </p:nvSpPr>
        <p:spPr bwMode="auto">
          <a:xfrm>
            <a:off x="4908550" y="50292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第一次上商判溢出</a:t>
            </a:r>
          </a:p>
        </p:txBody>
      </p:sp>
      <p:sp>
        <p:nvSpPr>
          <p:cNvPr id="755769" name="Text Box 57"/>
          <p:cNvSpPr txBox="1">
            <a:spLocks noChangeArrowheads="1"/>
          </p:cNvSpPr>
          <p:nvPr/>
        </p:nvSpPr>
        <p:spPr bwMode="auto">
          <a:xfrm>
            <a:off x="838200" y="5562600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余数为正    上商 1</a:t>
            </a:r>
          </a:p>
        </p:txBody>
      </p:sp>
      <p:sp>
        <p:nvSpPr>
          <p:cNvPr id="755770" name="Text Box 58"/>
          <p:cNvSpPr txBox="1">
            <a:spLocks noChangeArrowheads="1"/>
          </p:cNvSpPr>
          <p:nvPr/>
        </p:nvSpPr>
        <p:spPr bwMode="auto">
          <a:xfrm>
            <a:off x="838200" y="6170613"/>
            <a:ext cx="408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余数为负    上商 0，恢复余数</a:t>
            </a:r>
          </a:p>
        </p:txBody>
      </p:sp>
      <p:sp>
        <p:nvSpPr>
          <p:cNvPr id="755771" name="Text Box 59"/>
          <p:cNvSpPr txBox="1">
            <a:spLocks noChangeArrowheads="1"/>
          </p:cNvSpPr>
          <p:nvPr/>
        </p:nvSpPr>
        <p:spPr bwMode="auto">
          <a:xfrm>
            <a:off x="4908550" y="5551488"/>
            <a:ext cx="110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移 4 次</a:t>
            </a:r>
          </a:p>
        </p:txBody>
      </p:sp>
      <p:sp>
        <p:nvSpPr>
          <p:cNvPr id="755772" name="Text Box 60"/>
          <p:cNvSpPr txBox="1">
            <a:spLocks noChangeArrowheads="1"/>
          </p:cNvSpPr>
          <p:nvPr/>
        </p:nvSpPr>
        <p:spPr bwMode="auto">
          <a:xfrm>
            <a:off x="4419600" y="8159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4419600" y="1946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1431925" y="2679700"/>
            <a:ext cx="5610225" cy="457200"/>
            <a:chOff x="710" y="1688"/>
            <a:chExt cx="3534" cy="288"/>
          </a:xfrm>
        </p:grpSpPr>
        <p:sp>
          <p:nvSpPr>
            <p:cNvPr id="755775" name="Text Box 63"/>
            <p:cNvSpPr txBox="1">
              <a:spLocks noChangeArrowheads="1"/>
            </p:cNvSpPr>
            <p:nvPr/>
          </p:nvSpPr>
          <p:spPr bwMode="auto">
            <a:xfrm>
              <a:off x="710" y="168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0 . 1 0 1 0</a:t>
              </a:r>
            </a:p>
          </p:txBody>
        </p:sp>
        <p:sp>
          <p:nvSpPr>
            <p:cNvPr id="755776" name="Text Box 64"/>
            <p:cNvSpPr txBox="1">
              <a:spLocks noChangeArrowheads="1"/>
            </p:cNvSpPr>
            <p:nvPr/>
          </p:nvSpPr>
          <p:spPr bwMode="auto">
            <a:xfrm>
              <a:off x="3168" y="1688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恢复后的余数</a:t>
              </a:r>
            </a:p>
          </p:txBody>
        </p:sp>
        <p:sp>
          <p:nvSpPr>
            <p:cNvPr id="755777" name="Text Box 65"/>
            <p:cNvSpPr txBox="1">
              <a:spLocks noChangeArrowheads="1"/>
            </p:cNvSpPr>
            <p:nvPr/>
          </p:nvSpPr>
          <p:spPr bwMode="auto">
            <a:xfrm>
              <a:off x="2160" y="1688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55778" name="Text Box 66"/>
          <p:cNvSpPr txBox="1">
            <a:spLocks noChangeArrowheads="1"/>
          </p:cNvSpPr>
          <p:nvPr/>
        </p:nvSpPr>
        <p:spPr bwMode="auto">
          <a:xfrm>
            <a:off x="4418013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400800" y="23066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5780" name="AutoShape 68"/>
          <p:cNvSpPr>
            <a:spLocks noChangeArrowheads="1"/>
          </p:cNvSpPr>
          <p:nvPr/>
        </p:nvSpPr>
        <p:spPr bwMode="auto">
          <a:xfrm>
            <a:off x="74613" y="29718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5782" name="AutoShape 70"/>
          <p:cNvSpPr>
            <a:spLocks noChangeArrowheads="1"/>
          </p:cNvSpPr>
          <p:nvPr/>
        </p:nvSpPr>
        <p:spPr bwMode="auto">
          <a:xfrm>
            <a:off x="74613" y="1125538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1449388" y="1268413"/>
            <a:ext cx="1368425" cy="1825625"/>
            <a:chOff x="913" y="799"/>
            <a:chExt cx="862" cy="1150"/>
          </a:xfrm>
        </p:grpSpPr>
        <p:sp>
          <p:nvSpPr>
            <p:cNvPr id="755784" name="AutoShape 72"/>
            <p:cNvSpPr>
              <a:spLocks noChangeArrowheads="1"/>
            </p:cNvSpPr>
            <p:nvPr/>
          </p:nvSpPr>
          <p:spPr bwMode="auto">
            <a:xfrm>
              <a:off x="913" y="799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85" name="AutoShape 73"/>
            <p:cNvSpPr>
              <a:spLocks noChangeArrowheads="1"/>
            </p:cNvSpPr>
            <p:nvPr/>
          </p:nvSpPr>
          <p:spPr bwMode="auto">
            <a:xfrm>
              <a:off x="913" y="1722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5787" name="Text Box 75"/>
          <p:cNvSpPr txBox="1">
            <a:spLocks noChangeArrowheads="1"/>
          </p:cNvSpPr>
          <p:nvPr/>
        </p:nvSpPr>
        <p:spPr bwMode="auto">
          <a:xfrm>
            <a:off x="1116013" y="16033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5788" name="Text Box 76"/>
          <p:cNvSpPr txBox="1">
            <a:spLocks noChangeArrowheads="1"/>
          </p:cNvSpPr>
          <p:nvPr/>
        </p:nvSpPr>
        <p:spPr bwMode="auto">
          <a:xfrm>
            <a:off x="1116013" y="23241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5789" name="Text Box 77"/>
          <p:cNvSpPr txBox="1">
            <a:spLocks noChangeArrowheads="1"/>
          </p:cNvSpPr>
          <p:nvPr/>
        </p:nvSpPr>
        <p:spPr bwMode="auto">
          <a:xfrm>
            <a:off x="1116013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8" name="日期占位符 7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0A2-EBE1-40DD-BF99-F3BE8A44C08B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0" name="页脚占位符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5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75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5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5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75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5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5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5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5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3" grpId="0" autoUpdateAnimBg="0"/>
      <p:bldP spid="755724" grpId="0" autoUpdateAnimBg="0"/>
      <p:bldP spid="755725" grpId="0" autoUpdateAnimBg="0"/>
      <p:bldP spid="755732" grpId="0" animBg="1"/>
      <p:bldP spid="755733" grpId="0" animBg="1"/>
      <p:bldP spid="755734" grpId="0" animBg="1"/>
      <p:bldP spid="755735" grpId="0" autoUpdateAnimBg="0"/>
      <p:bldP spid="755740" grpId="0" autoUpdateAnimBg="0"/>
      <p:bldP spid="755747" grpId="0" autoUpdateAnimBg="0"/>
      <p:bldP spid="755767" grpId="0" autoUpdateAnimBg="0"/>
      <p:bldP spid="755768" grpId="0" autoUpdateAnimBg="0"/>
      <p:bldP spid="755769" grpId="0" autoUpdateAnimBg="0"/>
      <p:bldP spid="755770" grpId="0" autoUpdateAnimBg="0"/>
      <p:bldP spid="755771" grpId="0" autoUpdateAnimBg="0"/>
      <p:bldP spid="755772" grpId="0" autoUpdateAnimBg="0"/>
      <p:bldP spid="755773" grpId="0" autoUpdateAnimBg="0"/>
      <p:bldP spid="755778" grpId="0" autoUpdateAnimBg="0"/>
      <p:bldP spid="755779" grpId="0" autoUpdateAnimBg="0"/>
      <p:bldP spid="755780" grpId="0" animBg="1" autoUpdateAnimBg="0"/>
      <p:bldP spid="755782" grpId="0" animBg="1" autoUpdateAnimBg="0"/>
      <p:bldP spid="755787" grpId="0"/>
      <p:bldP spid="755788" grpId="0"/>
      <p:bldP spid="75578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不恢复余数法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1355725" y="1820863"/>
            <a:ext cx="5145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余数  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＞</a:t>
            </a:r>
            <a:r>
              <a:rPr lang="en-US" altLang="zh-CN" sz="2800">
                <a:latin typeface="Times New Roman" pitchFamily="18" charset="0"/>
              </a:rPr>
              <a:t>0   </a:t>
            </a:r>
            <a:r>
              <a:rPr lang="zh-CN" altLang="en-US" sz="2800">
                <a:latin typeface="Times New Roman" pitchFamily="18" charset="0"/>
              </a:rPr>
              <a:t>上商 “1”，2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1355725" y="2495550"/>
            <a:ext cx="7072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余数  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＜</a:t>
            </a:r>
            <a:r>
              <a:rPr lang="en-US" altLang="zh-CN" sz="2800">
                <a:latin typeface="Times New Roman" pitchFamily="18" charset="0"/>
              </a:rPr>
              <a:t>0   </a:t>
            </a:r>
            <a:r>
              <a:rPr lang="zh-CN" altLang="en-US" sz="2800">
                <a:latin typeface="Times New Roman" pitchFamily="18" charset="0"/>
              </a:rPr>
              <a:t>上商 “0”， </a:t>
            </a:r>
            <a:r>
              <a:rPr lang="zh-CN" altLang="en-US" sz="9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     </a:t>
            </a:r>
            <a:r>
              <a:rPr lang="zh-CN" altLang="en-US" sz="2800">
                <a:latin typeface="Times New Roman" pitchFamily="18" charset="0"/>
              </a:rPr>
              <a:t>恢复余数 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4191000" y="3170238"/>
            <a:ext cx="3859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2(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>
                <a:latin typeface="Times New Roman" pitchFamily="18" charset="0"/>
              </a:rPr>
              <a:t>)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5867400" y="51816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加减交替 </a:t>
            </a:r>
          </a:p>
        </p:txBody>
      </p:sp>
      <p:sp>
        <p:nvSpPr>
          <p:cNvPr id="756743" name="Text Box 7"/>
          <p:cNvSpPr txBox="1">
            <a:spLocks noChangeArrowheads="1"/>
          </p:cNvSpPr>
          <p:nvPr/>
        </p:nvSpPr>
        <p:spPr bwMode="auto">
          <a:xfrm>
            <a:off x="838200" y="1085850"/>
            <a:ext cx="4100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恢复余数法运算规则</a:t>
            </a:r>
          </a:p>
        </p:txBody>
      </p:sp>
      <p:sp>
        <p:nvSpPr>
          <p:cNvPr id="756744" name="Text Box 8"/>
          <p:cNvSpPr txBox="1">
            <a:spLocks noChangeArrowheads="1"/>
          </p:cNvSpPr>
          <p:nvPr/>
        </p:nvSpPr>
        <p:spPr bwMode="auto">
          <a:xfrm>
            <a:off x="838200" y="4102100"/>
            <a:ext cx="4508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不恢复余数法运算规则</a:t>
            </a: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1355725" y="4824413"/>
            <a:ext cx="3819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上商“1”        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zh-CN" altLang="en-US" sz="2800">
                <a:latin typeface="Times New Roman" pitchFamily="18" charset="0"/>
              </a:rPr>
              <a:t>     </a:t>
            </a: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1355725" y="5500688"/>
            <a:ext cx="3400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上商“0”        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56747" name="Text Box 11"/>
          <p:cNvSpPr txBox="1">
            <a:spLocks noChangeArrowheads="1"/>
          </p:cNvSpPr>
          <p:nvPr/>
        </p:nvSpPr>
        <p:spPr bwMode="auto">
          <a:xfrm>
            <a:off x="3576638" y="228600"/>
            <a:ext cx="3509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（加减交替法）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41BC-F98D-4B90-BBE5-8A7FAFB569A4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autoUpdateAnimBg="0"/>
      <p:bldP spid="756740" grpId="0" autoUpdateAnimBg="0"/>
      <p:bldP spid="756741" grpId="0" autoUpdateAnimBg="0"/>
      <p:bldP spid="756742" grpId="0" autoUpdateAnimBg="0"/>
      <p:bldP spid="756743" grpId="0" autoUpdateAnimBg="0"/>
      <p:bldP spid="756744" grpId="0" autoUpdateAnimBg="0"/>
      <p:bldP spid="756745" grpId="0" autoUpdateAnimBg="0"/>
      <p:bldP spid="756746" grpId="0" autoUpdateAnimBg="0"/>
      <p:bldP spid="75674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7988" y="152400"/>
            <a:ext cx="5827712" cy="735013"/>
            <a:chOff x="1057" y="96"/>
            <a:chExt cx="3671" cy="463"/>
          </a:xfrm>
        </p:grpSpPr>
        <p:sp>
          <p:nvSpPr>
            <p:cNvPr id="757763" name="Text Box 3"/>
            <p:cNvSpPr txBox="1">
              <a:spLocks noChangeArrowheads="1"/>
            </p:cNvSpPr>
            <p:nvPr/>
          </p:nvSpPr>
          <p:spPr bwMode="auto">
            <a:xfrm>
              <a:off x="1057" y="192"/>
              <a:ext cx="30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0.1011   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= – 0.1101    </a:t>
              </a:r>
              <a:r>
                <a:rPr lang="zh-CN" altLang="en-US" sz="2800">
                  <a:latin typeface="Times New Roman" pitchFamily="18" charset="0"/>
                </a:rPr>
                <a:t>求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09" y="96"/>
              <a:ext cx="619" cy="463"/>
              <a:chOff x="1085" y="1898"/>
              <a:chExt cx="619" cy="438"/>
            </a:xfrm>
          </p:grpSpPr>
          <p:sp>
            <p:nvSpPr>
              <p:cNvPr id="757765" name="Text Box 5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38"/>
                <a:chOff x="1056" y="1728"/>
                <a:chExt cx="212" cy="438"/>
              </a:xfrm>
            </p:grpSpPr>
            <p:sp>
              <p:nvSpPr>
                <p:cNvPr id="7577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77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7769" name="Line 9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228600" y="928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57771" name="Text Box 11"/>
          <p:cNvSpPr txBox="1">
            <a:spLocks noChangeArrowheads="1"/>
          </p:cNvSpPr>
          <p:nvPr/>
        </p:nvSpPr>
        <p:spPr bwMode="auto">
          <a:xfrm>
            <a:off x="80963" y="254000"/>
            <a:ext cx="1443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例6.25</a:t>
            </a:r>
          </a:p>
        </p:txBody>
      </p:sp>
      <p:sp>
        <p:nvSpPr>
          <p:cNvPr id="757772" name="Text Box 12"/>
          <p:cNvSpPr txBox="1">
            <a:spLocks noChangeArrowheads="1"/>
          </p:cNvSpPr>
          <p:nvPr/>
        </p:nvSpPr>
        <p:spPr bwMode="auto">
          <a:xfrm>
            <a:off x="1035050" y="10668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0 . 1 0 1 1</a:t>
            </a:r>
          </a:p>
        </p:txBody>
      </p:sp>
      <p:sp>
        <p:nvSpPr>
          <p:cNvPr id="757773" name="Text Box 13"/>
          <p:cNvSpPr txBox="1">
            <a:spLocks noChangeArrowheads="1"/>
          </p:cNvSpPr>
          <p:nvPr/>
        </p:nvSpPr>
        <p:spPr bwMode="auto">
          <a:xfrm>
            <a:off x="1035050" y="14319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1035050" y="25257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1035050" y="36195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7776" name="Text Box 16"/>
          <p:cNvSpPr txBox="1">
            <a:spLocks noChangeArrowheads="1"/>
          </p:cNvSpPr>
          <p:nvPr/>
        </p:nvSpPr>
        <p:spPr bwMode="auto">
          <a:xfrm>
            <a:off x="1035050" y="47148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7777" name="Text Box 17"/>
          <p:cNvSpPr txBox="1">
            <a:spLocks noChangeArrowheads="1"/>
          </p:cNvSpPr>
          <p:nvPr/>
        </p:nvSpPr>
        <p:spPr bwMode="auto">
          <a:xfrm>
            <a:off x="1035050" y="58086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874713" y="1827213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79" name="Text Box 19"/>
          <p:cNvSpPr txBox="1">
            <a:spLocks noChangeArrowheads="1"/>
          </p:cNvSpPr>
          <p:nvPr/>
        </p:nvSpPr>
        <p:spPr bwMode="auto">
          <a:xfrm>
            <a:off x="2711450" y="10668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</a:t>
            </a:r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874713" y="2928938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874713" y="4032250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874713" y="5133975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3" name="Line 23"/>
          <p:cNvSpPr>
            <a:spLocks noChangeShapeType="1"/>
          </p:cNvSpPr>
          <p:nvPr/>
        </p:nvSpPr>
        <p:spPr bwMode="auto">
          <a:xfrm>
            <a:off x="874713" y="6235700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4" name="Line 24"/>
          <p:cNvSpPr>
            <a:spLocks noChangeShapeType="1"/>
          </p:cNvSpPr>
          <p:nvPr/>
        </p:nvSpPr>
        <p:spPr bwMode="auto">
          <a:xfrm>
            <a:off x="2590800" y="990600"/>
            <a:ext cx="0" cy="5638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5" name="Line 25"/>
          <p:cNvSpPr>
            <a:spLocks noChangeShapeType="1"/>
          </p:cNvSpPr>
          <p:nvPr/>
        </p:nvSpPr>
        <p:spPr bwMode="auto">
          <a:xfrm>
            <a:off x="4267200" y="990600"/>
            <a:ext cx="0" cy="5638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6" name="Text Box 26"/>
          <p:cNvSpPr txBox="1">
            <a:spLocks noChangeArrowheads="1"/>
          </p:cNvSpPr>
          <p:nvPr/>
        </p:nvSpPr>
        <p:spPr bwMode="auto">
          <a:xfrm>
            <a:off x="4465638" y="1381125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7787" name="Text Box 27"/>
          <p:cNvSpPr txBox="1">
            <a:spLocks noChangeArrowheads="1"/>
          </p:cNvSpPr>
          <p:nvPr/>
        </p:nvSpPr>
        <p:spPr bwMode="auto">
          <a:xfrm>
            <a:off x="3778250" y="1797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035050" y="1797050"/>
            <a:ext cx="5594350" cy="457200"/>
            <a:chOff x="652" y="1132"/>
            <a:chExt cx="3524" cy="288"/>
          </a:xfrm>
        </p:grpSpPr>
        <p:sp>
          <p:nvSpPr>
            <p:cNvPr id="757789" name="Text Box 29"/>
            <p:cNvSpPr txBox="1">
              <a:spLocks noChangeArrowheads="1"/>
            </p:cNvSpPr>
            <p:nvPr/>
          </p:nvSpPr>
          <p:spPr bwMode="auto">
            <a:xfrm>
              <a:off x="652" y="113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1 . 1 1 1 0</a:t>
              </a:r>
            </a:p>
          </p:txBody>
        </p:sp>
        <p:sp>
          <p:nvSpPr>
            <p:cNvPr id="757790" name="Text Box 30"/>
            <p:cNvSpPr txBox="1">
              <a:spLocks noChangeArrowheads="1"/>
            </p:cNvSpPr>
            <p:nvPr/>
          </p:nvSpPr>
          <p:spPr bwMode="auto">
            <a:xfrm>
              <a:off x="2813" y="1142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035050" y="2162175"/>
            <a:ext cx="4146550" cy="468313"/>
            <a:chOff x="652" y="1362"/>
            <a:chExt cx="2612" cy="295"/>
          </a:xfrm>
        </p:grpSpPr>
        <p:sp>
          <p:nvSpPr>
            <p:cNvPr id="757792" name="Text Box 32"/>
            <p:cNvSpPr txBox="1">
              <a:spLocks noChangeArrowheads="1"/>
            </p:cNvSpPr>
            <p:nvPr/>
          </p:nvSpPr>
          <p:spPr bwMode="auto">
            <a:xfrm>
              <a:off x="652" y="136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1 . 1 1 0 0</a:t>
              </a:r>
            </a:p>
          </p:txBody>
        </p:sp>
        <p:sp>
          <p:nvSpPr>
            <p:cNvPr id="757793" name="Text Box 33"/>
            <p:cNvSpPr txBox="1">
              <a:spLocks noChangeArrowheads="1"/>
            </p:cNvSpPr>
            <p:nvPr/>
          </p:nvSpPr>
          <p:spPr bwMode="auto">
            <a:xfrm>
              <a:off x="2246" y="13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2870" y="1369"/>
              <a:ext cx="394" cy="288"/>
              <a:chOff x="3216" y="780"/>
              <a:chExt cx="394" cy="288"/>
            </a:xfrm>
          </p:grpSpPr>
          <p:sp>
            <p:nvSpPr>
              <p:cNvPr id="757795" name="Text Box 35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796" name="Line 36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7797" name="Text Box 37"/>
          <p:cNvSpPr txBox="1">
            <a:spLocks noChangeArrowheads="1"/>
          </p:cNvSpPr>
          <p:nvPr/>
        </p:nvSpPr>
        <p:spPr bwMode="auto">
          <a:xfrm>
            <a:off x="4465638" y="2466975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035050" y="2890838"/>
            <a:ext cx="5594350" cy="457200"/>
            <a:chOff x="652" y="1821"/>
            <a:chExt cx="3524" cy="288"/>
          </a:xfrm>
        </p:grpSpPr>
        <p:sp>
          <p:nvSpPr>
            <p:cNvPr id="757799" name="Text Box 39"/>
            <p:cNvSpPr txBox="1">
              <a:spLocks noChangeArrowheads="1"/>
            </p:cNvSpPr>
            <p:nvPr/>
          </p:nvSpPr>
          <p:spPr bwMode="auto">
            <a:xfrm>
              <a:off x="2236" y="18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652" y="1821"/>
              <a:ext cx="3524" cy="288"/>
              <a:chOff x="652" y="1821"/>
              <a:chExt cx="3524" cy="288"/>
            </a:xfrm>
          </p:grpSpPr>
          <p:sp>
            <p:nvSpPr>
              <p:cNvPr id="757801" name="Text Box 41"/>
              <p:cNvSpPr txBox="1">
                <a:spLocks noChangeArrowheads="1"/>
              </p:cNvSpPr>
              <p:nvPr/>
            </p:nvSpPr>
            <p:spPr bwMode="auto">
              <a:xfrm>
                <a:off x="652" y="1821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0 . 1 0 0 1</a:t>
                </a:r>
              </a:p>
            </p:txBody>
          </p:sp>
          <p:sp>
            <p:nvSpPr>
              <p:cNvPr id="757802" name="Text Box 42"/>
              <p:cNvSpPr txBox="1">
                <a:spLocks noChangeArrowheads="1"/>
              </p:cNvSpPr>
              <p:nvPr/>
            </p:nvSpPr>
            <p:spPr bwMode="auto">
              <a:xfrm>
                <a:off x="2813" y="1824"/>
                <a:ext cx="1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余数为正，上商 1</a:t>
                </a:r>
              </a:p>
            </p:txBody>
          </p:sp>
        </p:grpSp>
      </p:grpSp>
      <p:sp>
        <p:nvSpPr>
          <p:cNvPr id="757803" name="Text Box 43"/>
          <p:cNvSpPr txBox="1">
            <a:spLocks noChangeArrowheads="1"/>
          </p:cNvSpPr>
          <p:nvPr/>
        </p:nvSpPr>
        <p:spPr bwMode="auto">
          <a:xfrm>
            <a:off x="4465638" y="3581400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 i="1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1035050" y="3200400"/>
            <a:ext cx="4146550" cy="512763"/>
            <a:chOff x="652" y="2016"/>
            <a:chExt cx="2612" cy="323"/>
          </a:xfrm>
        </p:grpSpPr>
        <p:sp>
          <p:nvSpPr>
            <p:cNvPr id="757805" name="Text Box 45"/>
            <p:cNvSpPr txBox="1">
              <a:spLocks noChangeArrowheads="1"/>
            </p:cNvSpPr>
            <p:nvPr/>
          </p:nvSpPr>
          <p:spPr bwMode="auto">
            <a:xfrm>
              <a:off x="652" y="2051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1 . 0 0 1 0</a:t>
              </a:r>
            </a:p>
          </p:txBody>
        </p:sp>
        <p:sp>
          <p:nvSpPr>
            <p:cNvPr id="757806" name="Text Box 46"/>
            <p:cNvSpPr txBox="1">
              <a:spLocks noChangeArrowheads="1"/>
            </p:cNvSpPr>
            <p:nvPr/>
          </p:nvSpPr>
          <p:spPr bwMode="auto">
            <a:xfrm>
              <a:off x="2078" y="2051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2870" y="2016"/>
              <a:ext cx="394" cy="288"/>
              <a:chOff x="3216" y="780"/>
              <a:chExt cx="394" cy="288"/>
            </a:xfrm>
          </p:grpSpPr>
          <p:sp>
            <p:nvSpPr>
              <p:cNvPr id="757808" name="Text Box 48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09" name="Line 49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4465638" y="4648200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7811" name="Text Box 51"/>
          <p:cNvSpPr txBox="1">
            <a:spLocks noChangeArrowheads="1"/>
          </p:cNvSpPr>
          <p:nvPr/>
        </p:nvSpPr>
        <p:spPr bwMode="auto">
          <a:xfrm>
            <a:off x="4465638" y="57912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035050" y="4343400"/>
            <a:ext cx="4146550" cy="463550"/>
            <a:chOff x="652" y="2736"/>
            <a:chExt cx="2612" cy="292"/>
          </a:xfrm>
        </p:grpSpPr>
        <p:sp>
          <p:nvSpPr>
            <p:cNvPr id="757813" name="Text Box 53"/>
            <p:cNvSpPr txBox="1">
              <a:spLocks noChangeArrowheads="1"/>
            </p:cNvSpPr>
            <p:nvPr/>
          </p:nvSpPr>
          <p:spPr bwMode="auto">
            <a:xfrm>
              <a:off x="652" y="274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0 . 1 0 1 0</a:t>
              </a:r>
            </a:p>
          </p:txBody>
        </p:sp>
        <p:sp>
          <p:nvSpPr>
            <p:cNvPr id="757814" name="Text Box 54"/>
            <p:cNvSpPr txBox="1">
              <a:spLocks noChangeArrowheads="1"/>
            </p:cNvSpPr>
            <p:nvPr/>
          </p:nvSpPr>
          <p:spPr bwMode="auto">
            <a:xfrm>
              <a:off x="1948" y="274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</a:p>
          </p:txBody>
        </p: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2870" y="2736"/>
              <a:ext cx="394" cy="288"/>
              <a:chOff x="3216" y="780"/>
              <a:chExt cx="394" cy="288"/>
            </a:xfrm>
          </p:grpSpPr>
          <p:sp>
            <p:nvSpPr>
              <p:cNvPr id="757816" name="Text Box 56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17" name="Line 57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035050" y="5443538"/>
            <a:ext cx="4146550" cy="500062"/>
            <a:chOff x="652" y="3429"/>
            <a:chExt cx="2612" cy="315"/>
          </a:xfrm>
        </p:grpSpPr>
        <p:sp>
          <p:nvSpPr>
            <p:cNvPr id="757819" name="Text Box 59"/>
            <p:cNvSpPr txBox="1">
              <a:spLocks noChangeArrowheads="1"/>
            </p:cNvSpPr>
            <p:nvPr/>
          </p:nvSpPr>
          <p:spPr bwMode="auto">
            <a:xfrm>
              <a:off x="652" y="3429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1 . 1 0 1 0</a:t>
              </a:r>
            </a:p>
          </p:txBody>
        </p:sp>
        <p:sp>
          <p:nvSpPr>
            <p:cNvPr id="757820" name="Text Box 60"/>
            <p:cNvSpPr txBox="1">
              <a:spLocks noChangeArrowheads="1"/>
            </p:cNvSpPr>
            <p:nvPr/>
          </p:nvSpPr>
          <p:spPr bwMode="auto">
            <a:xfrm>
              <a:off x="1804" y="3429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</a:t>
              </a:r>
            </a:p>
          </p:txBody>
        </p: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2870" y="3456"/>
              <a:ext cx="394" cy="288"/>
              <a:chOff x="3216" y="780"/>
              <a:chExt cx="394" cy="288"/>
            </a:xfrm>
          </p:grpSpPr>
          <p:sp>
            <p:nvSpPr>
              <p:cNvPr id="757822" name="Text Box 62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23" name="Line 63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035050" y="3984625"/>
            <a:ext cx="5594350" cy="457200"/>
            <a:chOff x="652" y="2510"/>
            <a:chExt cx="3524" cy="288"/>
          </a:xfrm>
        </p:grpSpPr>
        <p:sp>
          <p:nvSpPr>
            <p:cNvPr id="757825" name="Text Box 65"/>
            <p:cNvSpPr txBox="1">
              <a:spLocks noChangeArrowheads="1"/>
            </p:cNvSpPr>
            <p:nvPr/>
          </p:nvSpPr>
          <p:spPr bwMode="auto">
            <a:xfrm>
              <a:off x="652" y="251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0 . 0 1 0 1</a:t>
              </a:r>
            </a:p>
          </p:txBody>
        </p:sp>
        <p:sp>
          <p:nvSpPr>
            <p:cNvPr id="757826" name="Text Box 66"/>
            <p:cNvSpPr txBox="1">
              <a:spLocks noChangeArrowheads="1"/>
            </p:cNvSpPr>
            <p:nvPr/>
          </p:nvSpPr>
          <p:spPr bwMode="auto">
            <a:xfrm>
              <a:off x="2092" y="251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57827" name="Text Box 67"/>
            <p:cNvSpPr txBox="1">
              <a:spLocks noChangeArrowheads="1"/>
            </p:cNvSpPr>
            <p:nvPr/>
          </p:nvSpPr>
          <p:spPr bwMode="auto">
            <a:xfrm>
              <a:off x="2813" y="2544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1035050" y="6172200"/>
            <a:ext cx="5594350" cy="473075"/>
            <a:chOff x="652" y="3888"/>
            <a:chExt cx="3524" cy="298"/>
          </a:xfrm>
        </p:grpSpPr>
        <p:sp>
          <p:nvSpPr>
            <p:cNvPr id="757829" name="Text Box 69"/>
            <p:cNvSpPr txBox="1">
              <a:spLocks noChangeArrowheads="1"/>
            </p:cNvSpPr>
            <p:nvPr/>
          </p:nvSpPr>
          <p:spPr bwMode="auto">
            <a:xfrm>
              <a:off x="652" y="388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0 . 0 1 1 1</a:t>
              </a:r>
            </a:p>
          </p:txBody>
        </p:sp>
        <p:sp>
          <p:nvSpPr>
            <p:cNvPr id="757830" name="Text Box 70"/>
            <p:cNvSpPr txBox="1">
              <a:spLocks noChangeArrowheads="1"/>
            </p:cNvSpPr>
            <p:nvPr/>
          </p:nvSpPr>
          <p:spPr bwMode="auto">
            <a:xfrm>
              <a:off x="1804" y="3888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 </a:t>
              </a:r>
            </a:p>
          </p:txBody>
        </p:sp>
        <p:sp>
          <p:nvSpPr>
            <p:cNvPr id="757831" name="Text Box 71"/>
            <p:cNvSpPr txBox="1">
              <a:spLocks noChangeArrowheads="1"/>
            </p:cNvSpPr>
            <p:nvPr/>
          </p:nvSpPr>
          <p:spPr bwMode="auto">
            <a:xfrm>
              <a:off x="2813" y="3936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1035050" y="5078413"/>
            <a:ext cx="5594350" cy="457200"/>
            <a:chOff x="652" y="3199"/>
            <a:chExt cx="3524" cy="288"/>
          </a:xfrm>
        </p:grpSpPr>
        <p:sp>
          <p:nvSpPr>
            <p:cNvPr id="757833" name="Text Box 73"/>
            <p:cNvSpPr txBox="1">
              <a:spLocks noChangeArrowheads="1"/>
            </p:cNvSpPr>
            <p:nvPr/>
          </p:nvSpPr>
          <p:spPr bwMode="auto">
            <a:xfrm>
              <a:off x="652" y="3199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1 . 1 1 0 1</a:t>
              </a:r>
            </a:p>
          </p:txBody>
        </p:sp>
        <p:sp>
          <p:nvSpPr>
            <p:cNvPr id="757834" name="Text Box 74"/>
            <p:cNvSpPr txBox="1">
              <a:spLocks noChangeArrowheads="1"/>
            </p:cNvSpPr>
            <p:nvPr/>
          </p:nvSpPr>
          <p:spPr bwMode="auto">
            <a:xfrm>
              <a:off x="1948" y="3199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</a:p>
          </p:txBody>
        </p:sp>
        <p:sp>
          <p:nvSpPr>
            <p:cNvPr id="757835" name="Text Box 75"/>
            <p:cNvSpPr txBox="1">
              <a:spLocks noChangeArrowheads="1"/>
            </p:cNvSpPr>
            <p:nvPr/>
          </p:nvSpPr>
          <p:spPr bwMode="auto">
            <a:xfrm>
              <a:off x="2813" y="3216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sp>
        <p:nvSpPr>
          <p:cNvPr id="757836" name="Text Box 76"/>
          <p:cNvSpPr txBox="1">
            <a:spLocks noChangeArrowheads="1"/>
          </p:cNvSpPr>
          <p:nvPr/>
        </p:nvSpPr>
        <p:spPr bwMode="auto">
          <a:xfrm>
            <a:off x="7239000" y="1108075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1.1011</a:t>
            </a:r>
          </a:p>
        </p:txBody>
      </p:sp>
      <p:sp>
        <p:nvSpPr>
          <p:cNvPr id="757837" name="Text Box 77"/>
          <p:cNvSpPr txBox="1">
            <a:spLocks noChangeArrowheads="1"/>
          </p:cNvSpPr>
          <p:nvPr/>
        </p:nvSpPr>
        <p:spPr bwMode="auto">
          <a:xfrm>
            <a:off x="7086600" y="2667000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0.1101</a:t>
            </a:r>
          </a:p>
        </p:txBody>
      </p:sp>
      <p:sp>
        <p:nvSpPr>
          <p:cNvPr id="757838" name="Text Box 78"/>
          <p:cNvSpPr txBox="1">
            <a:spLocks noChangeArrowheads="1"/>
          </p:cNvSpPr>
          <p:nvPr/>
        </p:nvSpPr>
        <p:spPr bwMode="auto">
          <a:xfrm>
            <a:off x="6934200" y="31877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1.0011</a:t>
            </a:r>
          </a:p>
        </p:txBody>
      </p:sp>
      <p:sp>
        <p:nvSpPr>
          <p:cNvPr id="757839" name="Text Box 79"/>
          <p:cNvSpPr txBox="1">
            <a:spLocks noChangeArrowheads="1"/>
          </p:cNvSpPr>
          <p:nvPr/>
        </p:nvSpPr>
        <p:spPr bwMode="auto">
          <a:xfrm>
            <a:off x="7239000" y="1627188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1.1101</a:t>
            </a:r>
          </a:p>
        </p:txBody>
      </p:sp>
      <p:sp>
        <p:nvSpPr>
          <p:cNvPr id="757840" name="Text Box 80"/>
          <p:cNvSpPr txBox="1">
            <a:spLocks noChangeArrowheads="1"/>
          </p:cNvSpPr>
          <p:nvPr/>
        </p:nvSpPr>
        <p:spPr bwMode="auto">
          <a:xfrm>
            <a:off x="3778250" y="2890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7841" name="Text Box 81"/>
          <p:cNvSpPr txBox="1">
            <a:spLocks noChangeArrowheads="1"/>
          </p:cNvSpPr>
          <p:nvPr/>
        </p:nvSpPr>
        <p:spPr bwMode="auto">
          <a:xfrm>
            <a:off x="3778250" y="39846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7842" name="Text Box 82"/>
          <p:cNvSpPr txBox="1">
            <a:spLocks noChangeArrowheads="1"/>
          </p:cNvSpPr>
          <p:nvPr/>
        </p:nvSpPr>
        <p:spPr bwMode="auto">
          <a:xfrm>
            <a:off x="3778250" y="5078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757843" name="Text Box 83"/>
          <p:cNvSpPr txBox="1">
            <a:spLocks noChangeArrowheads="1"/>
          </p:cNvSpPr>
          <p:nvPr/>
        </p:nvSpPr>
        <p:spPr bwMode="auto">
          <a:xfrm>
            <a:off x="3778250" y="617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7844" name="AutoShape 84"/>
          <p:cNvSpPr>
            <a:spLocks noChangeArrowheads="1"/>
          </p:cNvSpPr>
          <p:nvPr/>
        </p:nvSpPr>
        <p:spPr bwMode="auto">
          <a:xfrm>
            <a:off x="80963" y="2817813"/>
            <a:ext cx="755650" cy="771525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7846" name="Text Box 86"/>
          <p:cNvSpPr txBox="1">
            <a:spLocks noChangeArrowheads="1"/>
          </p:cNvSpPr>
          <p:nvPr/>
        </p:nvSpPr>
        <p:spPr bwMode="auto">
          <a:xfrm>
            <a:off x="7086600" y="21478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</a:t>
            </a:r>
            <a:r>
              <a:rPr lang="en-US" altLang="zh-CN" sz="2400">
                <a:latin typeface="Times New Roman" pitchFamily="18" charset="0"/>
              </a:rPr>
              <a:t>011</a:t>
            </a:r>
          </a:p>
        </p:txBody>
      </p:sp>
      <p:sp>
        <p:nvSpPr>
          <p:cNvPr id="757847" name="AutoShape 87"/>
          <p:cNvSpPr>
            <a:spLocks noChangeArrowheads="1"/>
          </p:cNvSpPr>
          <p:nvPr/>
        </p:nvSpPr>
        <p:spPr bwMode="auto">
          <a:xfrm>
            <a:off x="79375" y="1773238"/>
            <a:ext cx="757238" cy="768350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7848" name="AutoShape 88"/>
          <p:cNvSpPr>
            <a:spLocks noChangeArrowheads="1"/>
          </p:cNvSpPr>
          <p:nvPr/>
        </p:nvSpPr>
        <p:spPr bwMode="auto">
          <a:xfrm>
            <a:off x="79375" y="3933825"/>
            <a:ext cx="757238" cy="768350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7849" name="AutoShape 89"/>
          <p:cNvSpPr>
            <a:spLocks noChangeArrowheads="1"/>
          </p:cNvSpPr>
          <p:nvPr/>
        </p:nvSpPr>
        <p:spPr bwMode="auto">
          <a:xfrm>
            <a:off x="79375" y="5037138"/>
            <a:ext cx="757238" cy="768350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7851" name="Text Box 91"/>
          <p:cNvSpPr txBox="1">
            <a:spLocks noChangeArrowheads="1"/>
          </p:cNvSpPr>
          <p:nvPr/>
        </p:nvSpPr>
        <p:spPr bwMode="auto">
          <a:xfrm>
            <a:off x="790575" y="1477963"/>
            <a:ext cx="468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57852" name="Text Box 92"/>
          <p:cNvSpPr txBox="1">
            <a:spLocks noChangeArrowheads="1"/>
          </p:cNvSpPr>
          <p:nvPr/>
        </p:nvSpPr>
        <p:spPr bwMode="auto">
          <a:xfrm>
            <a:off x="790575" y="256540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57853" name="Text Box 93"/>
          <p:cNvSpPr txBox="1">
            <a:spLocks noChangeArrowheads="1"/>
          </p:cNvSpPr>
          <p:nvPr/>
        </p:nvSpPr>
        <p:spPr bwMode="auto">
          <a:xfrm>
            <a:off x="790575" y="364490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57854" name="Text Box 94"/>
          <p:cNvSpPr txBox="1">
            <a:spLocks noChangeArrowheads="1"/>
          </p:cNvSpPr>
          <p:nvPr/>
        </p:nvSpPr>
        <p:spPr bwMode="auto">
          <a:xfrm>
            <a:off x="790575" y="472440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57855" name="Text Box 95"/>
          <p:cNvSpPr txBox="1">
            <a:spLocks noChangeArrowheads="1"/>
          </p:cNvSpPr>
          <p:nvPr/>
        </p:nvSpPr>
        <p:spPr bwMode="auto">
          <a:xfrm>
            <a:off x="790575" y="5870575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96" name="日期占位符 9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D166-420B-4EC5-BB2E-08A52C437C3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98" name="页脚占位符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7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7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5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5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5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7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5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7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5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5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5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5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5" dur="500"/>
                                        <p:tgtEl>
                                          <p:spTgt spid="7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5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5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5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7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75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0" grpId="0" autoUpdateAnimBg="0"/>
      <p:bldP spid="757772" grpId="0" autoUpdateAnimBg="0"/>
      <p:bldP spid="757773" grpId="0" autoUpdateAnimBg="0"/>
      <p:bldP spid="757774" grpId="0" autoUpdateAnimBg="0"/>
      <p:bldP spid="757775" grpId="0" autoUpdateAnimBg="0"/>
      <p:bldP spid="757776" grpId="0" autoUpdateAnimBg="0"/>
      <p:bldP spid="757777" grpId="0" autoUpdateAnimBg="0"/>
      <p:bldP spid="757778" grpId="0" animBg="1"/>
      <p:bldP spid="757779" grpId="0" autoUpdateAnimBg="0"/>
      <p:bldP spid="757780" grpId="0" animBg="1"/>
      <p:bldP spid="757781" grpId="0" animBg="1"/>
      <p:bldP spid="757782" grpId="0" animBg="1"/>
      <p:bldP spid="757783" grpId="0" animBg="1"/>
      <p:bldP spid="757784" grpId="0" animBg="1"/>
      <p:bldP spid="757785" grpId="0" animBg="1"/>
      <p:bldP spid="757786" grpId="0" autoUpdateAnimBg="0"/>
      <p:bldP spid="757787" grpId="0" autoUpdateAnimBg="0"/>
      <p:bldP spid="757797" grpId="0" autoUpdateAnimBg="0"/>
      <p:bldP spid="757803" grpId="0" autoUpdateAnimBg="0"/>
      <p:bldP spid="757810" grpId="0" autoUpdateAnimBg="0"/>
      <p:bldP spid="757811" grpId="0" autoUpdateAnimBg="0"/>
      <p:bldP spid="757836" grpId="0" autoUpdateAnimBg="0"/>
      <p:bldP spid="757837" grpId="0" autoUpdateAnimBg="0"/>
      <p:bldP spid="757838" grpId="0" autoUpdateAnimBg="0"/>
      <p:bldP spid="757839" grpId="0" autoUpdateAnimBg="0"/>
      <p:bldP spid="757840" grpId="0" autoUpdateAnimBg="0"/>
      <p:bldP spid="757841" grpId="0" autoUpdateAnimBg="0"/>
      <p:bldP spid="757842" grpId="0" autoUpdateAnimBg="0"/>
      <p:bldP spid="757843" grpId="0" autoUpdateAnimBg="0"/>
      <p:bldP spid="757844" grpId="0" animBg="1" autoUpdateAnimBg="0"/>
      <p:bldP spid="757846" grpId="0" autoUpdateAnimBg="0"/>
      <p:bldP spid="757847" grpId="0" animBg="1" autoUpdateAnimBg="0"/>
      <p:bldP spid="757848" grpId="0" animBg="1" autoUpdateAnimBg="0"/>
      <p:bldP spid="757849" grpId="0" animBg="1" autoUpdateAnimBg="0"/>
      <p:bldP spid="757851" grpId="0"/>
      <p:bldP spid="757852" grpId="0"/>
      <p:bldP spid="757853" grpId="0"/>
      <p:bldP spid="757854" grpId="0"/>
      <p:bldP spid="75785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143000"/>
            <a:ext cx="3259138" cy="519113"/>
            <a:chOff x="624" y="720"/>
            <a:chExt cx="2053" cy="327"/>
          </a:xfrm>
        </p:grpSpPr>
        <p:sp>
          <p:nvSpPr>
            <p:cNvPr id="758787" name="Text Box 3"/>
            <p:cNvSpPr txBox="1">
              <a:spLocks noChangeArrowheads="1"/>
            </p:cNvSpPr>
            <p:nvPr/>
          </p:nvSpPr>
          <p:spPr bwMode="auto">
            <a:xfrm>
              <a:off x="624" y="720"/>
              <a:ext cx="20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①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= 1    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1 = 0</a:t>
              </a:r>
            </a:p>
          </p:txBody>
        </p:sp>
        <p:sp>
          <p:nvSpPr>
            <p:cNvPr id="758788" name="AutoShape 4"/>
            <p:cNvSpPr>
              <a:spLocks noChangeArrowheads="1"/>
            </p:cNvSpPr>
            <p:nvPr/>
          </p:nvSpPr>
          <p:spPr bwMode="auto">
            <a:xfrm>
              <a:off x="1200" y="864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758789" name="AutoShape 5"/>
            <p:cNvSpPr>
              <a:spLocks noChangeArrowheads="1"/>
            </p:cNvSpPr>
            <p:nvPr/>
          </p:nvSpPr>
          <p:spPr bwMode="auto">
            <a:xfrm>
              <a:off x="1978" y="816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90600" y="1727200"/>
            <a:ext cx="2520950" cy="720725"/>
            <a:chOff x="624" y="1088"/>
            <a:chExt cx="1588" cy="454"/>
          </a:xfrm>
        </p:grpSpPr>
        <p:sp>
          <p:nvSpPr>
            <p:cNvPr id="758791" name="Text Box 7"/>
            <p:cNvSpPr txBox="1">
              <a:spLocks noChangeArrowheads="1"/>
            </p:cNvSpPr>
            <p:nvPr/>
          </p:nvSpPr>
          <p:spPr bwMode="auto">
            <a:xfrm>
              <a:off x="624" y="113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②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18" y="1088"/>
              <a:ext cx="308" cy="454"/>
              <a:chOff x="1056" y="1728"/>
              <a:chExt cx="308" cy="454"/>
            </a:xfrm>
          </p:grpSpPr>
          <p:sp>
            <p:nvSpPr>
              <p:cNvPr id="7587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8794" name="Text Box 10"/>
              <p:cNvSpPr txBox="1">
                <a:spLocks noChangeArrowheads="1"/>
              </p:cNvSpPr>
              <p:nvPr/>
            </p:nvSpPr>
            <p:spPr bwMode="auto">
              <a:xfrm>
                <a:off x="1056" y="18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8795" name="Line 11"/>
              <p:cNvSpPr>
                <a:spLocks noChangeShapeType="1"/>
              </p:cNvSpPr>
              <p:nvPr/>
            </p:nvSpPr>
            <p:spPr bwMode="auto">
              <a:xfrm>
                <a:off x="1070" y="1990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58796" name="Text Box 12"/>
            <p:cNvSpPr txBox="1">
              <a:spLocks noChangeArrowheads="1"/>
            </p:cNvSpPr>
            <p:nvPr/>
          </p:nvSpPr>
          <p:spPr bwMode="auto">
            <a:xfrm>
              <a:off x="1296" y="1161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0.1101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9600" y="2362200"/>
            <a:ext cx="2878138" cy="738188"/>
            <a:chOff x="384" y="1488"/>
            <a:chExt cx="1813" cy="465"/>
          </a:xfrm>
        </p:grpSpPr>
        <p:sp>
          <p:nvSpPr>
            <p:cNvPr id="758798" name="Text Box 14"/>
            <p:cNvSpPr txBox="1">
              <a:spLocks noChangeArrowheads="1"/>
            </p:cNvSpPr>
            <p:nvPr/>
          </p:nvSpPr>
          <p:spPr bwMode="auto">
            <a:xfrm>
              <a:off x="384" y="1626"/>
              <a:ext cx="18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∴            = 0.1101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30" y="1488"/>
              <a:ext cx="619" cy="454"/>
              <a:chOff x="1085" y="1898"/>
              <a:chExt cx="619" cy="454"/>
            </a:xfrm>
          </p:grpSpPr>
          <p:sp>
            <p:nvSpPr>
              <p:cNvPr id="758800" name="Text Box 16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7588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88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8804" name="Line 20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58805" name="Text Box 21"/>
          <p:cNvSpPr txBox="1">
            <a:spLocks noChangeArrowheads="1"/>
          </p:cNvSpPr>
          <p:nvPr/>
        </p:nvSpPr>
        <p:spPr bwMode="auto">
          <a:xfrm>
            <a:off x="1885950" y="3513138"/>
            <a:ext cx="2097088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上商 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+1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次</a:t>
            </a:r>
          </a:p>
        </p:txBody>
      </p:sp>
      <p:sp>
        <p:nvSpPr>
          <p:cNvPr id="758806" name="Text Box 22"/>
          <p:cNvSpPr txBox="1">
            <a:spLocks noChangeArrowheads="1"/>
          </p:cNvSpPr>
          <p:nvPr/>
        </p:nvSpPr>
        <p:spPr bwMode="auto">
          <a:xfrm>
            <a:off x="381000" y="25876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例6.25  结果</a:t>
            </a:r>
          </a:p>
        </p:txBody>
      </p:sp>
      <p:sp>
        <p:nvSpPr>
          <p:cNvPr id="758807" name="Text Box 23"/>
          <p:cNvSpPr txBox="1">
            <a:spLocks noChangeArrowheads="1"/>
          </p:cNvSpPr>
          <p:nvPr/>
        </p:nvSpPr>
        <p:spPr bwMode="auto">
          <a:xfrm>
            <a:off x="990600" y="3595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特点</a:t>
            </a:r>
          </a:p>
        </p:txBody>
      </p:sp>
      <p:sp>
        <p:nvSpPr>
          <p:cNvPr id="758808" name="Text Box 24"/>
          <p:cNvSpPr txBox="1">
            <a:spLocks noChangeArrowheads="1"/>
          </p:cNvSpPr>
          <p:nvPr/>
        </p:nvSpPr>
        <p:spPr bwMode="auto">
          <a:xfrm>
            <a:off x="1885950" y="55372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用移位的次数判断除法是否结束</a:t>
            </a:r>
          </a:p>
        </p:txBody>
      </p:sp>
      <p:sp>
        <p:nvSpPr>
          <p:cNvPr id="758809" name="Text Box 25"/>
          <p:cNvSpPr txBox="1">
            <a:spLocks noChangeArrowheads="1"/>
          </p:cNvSpPr>
          <p:nvPr/>
        </p:nvSpPr>
        <p:spPr bwMode="auto">
          <a:xfrm>
            <a:off x="1885950" y="4191000"/>
            <a:ext cx="30416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第一次上商判溢出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58810" name="Text Box 26"/>
          <p:cNvSpPr txBox="1">
            <a:spLocks noChangeArrowheads="1"/>
          </p:cNvSpPr>
          <p:nvPr/>
        </p:nvSpPr>
        <p:spPr bwMode="auto">
          <a:xfrm>
            <a:off x="1885950" y="4938713"/>
            <a:ext cx="375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次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+1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次</a:t>
            </a:r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C319-C5A2-4358-806F-D319BB281F8C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5" grpId="0" autoUpdateAnimBg="0"/>
      <p:bldP spid="758807" grpId="0" autoUpdateAnimBg="0"/>
      <p:bldP spid="758808" grpId="0" autoUpdateAnimBg="0"/>
      <p:bldP spid="758809" grpId="0" autoUpdateAnimBg="0"/>
      <p:bldP spid="758810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Text Box 2"/>
          <p:cNvSpPr txBox="1">
            <a:spLocks noChangeArrowheads="1"/>
          </p:cNvSpPr>
          <p:nvPr/>
        </p:nvSpPr>
        <p:spPr bwMode="auto">
          <a:xfrm>
            <a:off x="669925" y="552450"/>
            <a:ext cx="634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原码加减交替除法硬件配置</a:t>
            </a:r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1050925" y="5486400"/>
            <a:ext cx="550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A、X、Q </a:t>
            </a:r>
            <a:r>
              <a:rPr lang="zh-CN" altLang="en-US" sz="2800">
                <a:latin typeface="Times New Roman" pitchFamily="18" charset="0"/>
              </a:rPr>
              <a:t>均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14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+1 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1050925" y="6096000"/>
            <a:ext cx="496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 </a:t>
            </a:r>
            <a:r>
              <a:rPr lang="en-US" altLang="zh-CN" sz="2800">
                <a:latin typeface="Times New Roman" pitchFamily="18" charset="0"/>
              </a:rPr>
              <a:t>Q</a:t>
            </a:r>
            <a:r>
              <a:rPr lang="en-US" altLang="zh-CN" sz="2800" i="1" baseline="-25000">
                <a:latin typeface="Times New Roman" pitchFamily="18" charset="0"/>
              </a:rPr>
              <a:t>n </a:t>
            </a:r>
            <a:r>
              <a:rPr lang="zh-CN" altLang="en-US" sz="2800">
                <a:latin typeface="Times New Roman" pitchFamily="18" charset="0"/>
              </a:rPr>
              <a:t>控制加减交替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600200"/>
            <a:ext cx="7005638" cy="3505200"/>
            <a:chOff x="576" y="1008"/>
            <a:chExt cx="4413" cy="2208"/>
          </a:xfrm>
        </p:grpSpPr>
        <p:sp>
          <p:nvSpPr>
            <p:cNvPr id="759814" name="AutoShape 6"/>
            <p:cNvSpPr>
              <a:spLocks noChangeArrowheads="1"/>
            </p:cNvSpPr>
            <p:nvPr/>
          </p:nvSpPr>
          <p:spPr bwMode="auto">
            <a:xfrm>
              <a:off x="1364" y="2640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152"/>
              <a:ext cx="1738" cy="336"/>
              <a:chOff x="576" y="1536"/>
              <a:chExt cx="1738" cy="336"/>
            </a:xfrm>
          </p:grpSpPr>
          <p:sp>
            <p:nvSpPr>
              <p:cNvPr id="759816" name="Text Box 8"/>
              <p:cNvSpPr txBox="1">
                <a:spLocks noChangeArrowheads="1"/>
              </p:cNvSpPr>
              <p:nvPr/>
            </p:nvSpPr>
            <p:spPr bwMode="auto">
              <a:xfrm>
                <a:off x="614" y="1562"/>
                <a:ext cx="17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              </a:t>
                </a:r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A  </a:t>
                </a:r>
                <a:r>
                  <a:rPr lang="en-US" altLang="zh-CN" sz="2000">
                    <a:latin typeface="Times New Roman" pitchFamily="18" charset="0"/>
                  </a:rPr>
                  <a:t>               </a:t>
                </a:r>
                <a:r>
                  <a:rPr lang="en-US" altLang="zh-CN" sz="20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59817" name="Rectangle 9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576" y="1728"/>
              <a:ext cx="1728" cy="336"/>
              <a:chOff x="576" y="2112"/>
              <a:chExt cx="1728" cy="336"/>
            </a:xfrm>
          </p:grpSpPr>
          <p:sp>
            <p:nvSpPr>
              <p:cNvPr id="759819" name="Rectangle 11"/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20" name="Text Box 12"/>
              <p:cNvSpPr txBox="1">
                <a:spLocks noChangeArrowheads="1"/>
              </p:cNvSpPr>
              <p:nvPr/>
            </p:nvSpPr>
            <p:spPr bwMode="auto">
              <a:xfrm>
                <a:off x="876" y="2160"/>
                <a:ext cx="11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n</a:t>
                </a:r>
                <a:r>
                  <a:rPr lang="en-US" altLang="zh-CN" sz="2000">
                    <a:latin typeface="Times New Roman" pitchFamily="18" charset="0"/>
                  </a:rPr>
                  <a:t> + 1 </a:t>
                </a:r>
                <a:r>
                  <a:rPr lang="zh-CN" altLang="en-US" sz="2000">
                    <a:latin typeface="Times New Roman" pitchFamily="18" charset="0"/>
                  </a:rPr>
                  <a:t>位加法器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576" y="2304"/>
              <a:ext cx="1728" cy="336"/>
              <a:chOff x="576" y="2688"/>
              <a:chExt cx="1728" cy="336"/>
            </a:xfrm>
          </p:grpSpPr>
          <p:sp>
            <p:nvSpPr>
              <p:cNvPr id="759822" name="Rectangle 14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23" name="Text Box 15"/>
              <p:cNvSpPr txBox="1">
                <a:spLocks noChangeArrowheads="1"/>
              </p:cNvSpPr>
              <p:nvPr/>
            </p:nvSpPr>
            <p:spPr bwMode="auto">
              <a:xfrm>
                <a:off x="1046" y="2745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控 制 门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576" y="2880"/>
              <a:ext cx="1728" cy="336"/>
              <a:chOff x="576" y="3264"/>
              <a:chExt cx="1728" cy="336"/>
            </a:xfrm>
          </p:grpSpPr>
          <p:sp>
            <p:nvSpPr>
              <p:cNvPr id="759825" name="Rectangle 17"/>
              <p:cNvSpPr>
                <a:spLocks noChangeArrowheads="1"/>
              </p:cNvSpPr>
              <p:nvPr/>
            </p:nvSpPr>
            <p:spPr bwMode="auto">
              <a:xfrm>
                <a:off x="576" y="3264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26" name="Text Box 18"/>
              <p:cNvSpPr txBox="1">
                <a:spLocks noChangeArrowheads="1"/>
              </p:cNvSpPr>
              <p:nvPr/>
            </p:nvSpPr>
            <p:spPr bwMode="auto">
              <a:xfrm>
                <a:off x="624" y="3281"/>
                <a:ext cx="16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              </a:t>
                </a:r>
                <a:r>
                  <a:rPr lang="zh-CN" altLang="en-US" sz="9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X</a:t>
                </a:r>
                <a:r>
                  <a:rPr lang="en-US" altLang="zh-CN" sz="2000">
                    <a:latin typeface="Times New Roman" pitchFamily="18" charset="0"/>
                  </a:rPr>
                  <a:t>                </a:t>
                </a:r>
                <a:r>
                  <a:rPr lang="en-US" altLang="zh-CN" sz="2000" i="1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759827" name="Text Box 19"/>
            <p:cNvSpPr txBox="1">
              <a:spLocks noChangeArrowheads="1"/>
            </p:cNvSpPr>
            <p:nvPr/>
          </p:nvSpPr>
          <p:spPr bwMode="auto">
            <a:xfrm>
              <a:off x="3014" y="1178"/>
              <a:ext cx="17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              </a:t>
              </a:r>
              <a:r>
                <a:rPr lang="en-US" altLang="zh-CN" sz="2400">
                  <a:latin typeface="Times New Roman" pitchFamily="18" charset="0"/>
                </a:rPr>
                <a:t>Q</a:t>
              </a:r>
              <a:r>
                <a:rPr lang="en-US" altLang="zh-CN" sz="2000">
                  <a:latin typeface="Times New Roman" pitchFamily="18" charset="0"/>
                </a:rPr>
                <a:t>                 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9828" name="Rectangle 20"/>
            <p:cNvSpPr>
              <a:spLocks noChangeArrowheads="1"/>
            </p:cNvSpPr>
            <p:nvPr/>
          </p:nvSpPr>
          <p:spPr bwMode="auto">
            <a:xfrm>
              <a:off x="2976" y="1152"/>
              <a:ext cx="17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>
              <a:off x="4464" y="11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30" name="Rectangle 22"/>
            <p:cNvSpPr>
              <a:spLocks noChangeArrowheads="1"/>
            </p:cNvSpPr>
            <p:nvPr/>
          </p:nvSpPr>
          <p:spPr bwMode="auto">
            <a:xfrm>
              <a:off x="2870" y="2880"/>
              <a:ext cx="77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计数器 </a:t>
              </a:r>
              <a:r>
                <a:rPr lang="en-US" altLang="zh-CN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59831" name="Rectangle 23"/>
            <p:cNvSpPr>
              <a:spLocks noChangeArrowheads="1"/>
            </p:cNvSpPr>
            <p:nvPr/>
          </p:nvSpPr>
          <p:spPr bwMode="auto">
            <a:xfrm>
              <a:off x="3792" y="2880"/>
              <a:ext cx="33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G</a:t>
              </a:r>
              <a:r>
                <a:rPr lang="en-US" altLang="zh-CN" sz="2000" baseline="-25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59832" name="Freeform 24"/>
            <p:cNvSpPr>
              <a:spLocks/>
            </p:cNvSpPr>
            <p:nvPr/>
          </p:nvSpPr>
          <p:spPr bwMode="auto">
            <a:xfrm>
              <a:off x="2304" y="2004"/>
              <a:ext cx="666" cy="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0" y="2"/>
                </a:cxn>
              </a:cxnLst>
              <a:rect l="0" t="0" r="r" b="b"/>
              <a:pathLst>
                <a:path w="666" h="2">
                  <a:moveTo>
                    <a:pt x="666" y="0"/>
                  </a:moveTo>
                  <a:lnTo>
                    <a:pt x="0" y="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33" name="Freeform 25"/>
            <p:cNvSpPr>
              <a:spLocks/>
            </p:cNvSpPr>
            <p:nvPr/>
          </p:nvSpPr>
          <p:spPr bwMode="auto">
            <a:xfrm>
              <a:off x="2304" y="1830"/>
              <a:ext cx="666" cy="1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0" y="0"/>
                </a:cxn>
              </a:cxnLst>
              <a:rect l="0" t="0" r="r" b="b"/>
              <a:pathLst>
                <a:path w="666" h="1">
                  <a:moveTo>
                    <a:pt x="666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34" name="AutoShape 26"/>
            <p:cNvSpPr>
              <a:spLocks noChangeArrowheads="1"/>
            </p:cNvSpPr>
            <p:nvPr/>
          </p:nvSpPr>
          <p:spPr bwMode="auto">
            <a:xfrm>
              <a:off x="1364" y="14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59835" name="AutoShape 27"/>
            <p:cNvSpPr>
              <a:spLocks noChangeArrowheads="1"/>
            </p:cNvSpPr>
            <p:nvPr/>
          </p:nvSpPr>
          <p:spPr bwMode="auto">
            <a:xfrm rot="10800000">
              <a:off x="864" y="14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59836" name="AutoShape 28"/>
            <p:cNvSpPr>
              <a:spLocks noChangeArrowheads="1"/>
            </p:cNvSpPr>
            <p:nvPr/>
          </p:nvSpPr>
          <p:spPr bwMode="auto">
            <a:xfrm>
              <a:off x="1364" y="2064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59837" name="Text Box 29"/>
            <p:cNvSpPr txBox="1">
              <a:spLocks noChangeArrowheads="1"/>
            </p:cNvSpPr>
            <p:nvPr/>
          </p:nvSpPr>
          <p:spPr bwMode="auto">
            <a:xfrm>
              <a:off x="2507" y="160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加</a:t>
              </a:r>
            </a:p>
          </p:txBody>
        </p:sp>
        <p:sp>
          <p:nvSpPr>
            <p:cNvPr id="759838" name="Text Box 30"/>
            <p:cNvSpPr txBox="1">
              <a:spLocks noChangeArrowheads="1"/>
            </p:cNvSpPr>
            <p:nvPr/>
          </p:nvSpPr>
          <p:spPr bwMode="auto">
            <a:xfrm>
              <a:off x="2507" y="179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减</a:t>
              </a:r>
            </a:p>
          </p:txBody>
        </p:sp>
        <p:sp>
          <p:nvSpPr>
            <p:cNvPr id="759839" name="Rectangle 31"/>
            <p:cNvSpPr>
              <a:spLocks noChangeArrowheads="1"/>
            </p:cNvSpPr>
            <p:nvPr/>
          </p:nvSpPr>
          <p:spPr bwMode="auto">
            <a:xfrm>
              <a:off x="2976" y="1728"/>
              <a:ext cx="17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40" name="Text Box 32"/>
            <p:cNvSpPr txBox="1">
              <a:spLocks noChangeArrowheads="1"/>
            </p:cNvSpPr>
            <p:nvPr/>
          </p:nvSpPr>
          <p:spPr bwMode="auto">
            <a:xfrm>
              <a:off x="3158" y="1766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移位和加控制逻辑</a:t>
              </a:r>
            </a:p>
          </p:txBody>
        </p:sp>
        <p:sp>
          <p:nvSpPr>
            <p:cNvPr id="759841" name="Freeform 33"/>
            <p:cNvSpPr>
              <a:spLocks/>
            </p:cNvSpPr>
            <p:nvPr/>
          </p:nvSpPr>
          <p:spPr bwMode="auto">
            <a:xfrm>
              <a:off x="1632" y="1488"/>
              <a:ext cx="2160" cy="240"/>
            </a:xfrm>
            <a:custGeom>
              <a:avLst/>
              <a:gdLst/>
              <a:ahLst/>
              <a:cxnLst>
                <a:cxn ang="0">
                  <a:pos x="2160" y="240"/>
                </a:cxn>
                <a:cxn ang="0">
                  <a:pos x="2160" y="144"/>
                </a:cxn>
                <a:cxn ang="0">
                  <a:pos x="0" y="144"/>
                </a:cxn>
                <a:cxn ang="0">
                  <a:pos x="336" y="0"/>
                </a:cxn>
              </a:cxnLst>
              <a:rect l="0" t="0" r="r" b="b"/>
              <a:pathLst>
                <a:path w="2160" h="240">
                  <a:moveTo>
                    <a:pt x="2160" y="240"/>
                  </a:moveTo>
                  <a:lnTo>
                    <a:pt x="2160" y="144"/>
                  </a:lnTo>
                  <a:lnTo>
                    <a:pt x="0" y="144"/>
                  </a:lnTo>
                  <a:lnTo>
                    <a:pt x="33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2" name="Line 34"/>
            <p:cNvSpPr>
              <a:spLocks noChangeShapeType="1"/>
            </p:cNvSpPr>
            <p:nvPr/>
          </p:nvSpPr>
          <p:spPr bwMode="auto">
            <a:xfrm flipV="1">
              <a:off x="3072" y="1488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3" name="Freeform 35"/>
            <p:cNvSpPr>
              <a:spLocks/>
            </p:cNvSpPr>
            <p:nvPr/>
          </p:nvSpPr>
          <p:spPr bwMode="auto">
            <a:xfrm>
              <a:off x="2304" y="2064"/>
              <a:ext cx="1536" cy="432"/>
            </a:xfrm>
            <a:custGeom>
              <a:avLst/>
              <a:gdLst/>
              <a:ahLst/>
              <a:cxnLst>
                <a:cxn ang="0">
                  <a:pos x="1536" y="0"/>
                </a:cxn>
                <a:cxn ang="0">
                  <a:pos x="1536" y="336"/>
                </a:cxn>
                <a:cxn ang="0">
                  <a:pos x="0" y="336"/>
                </a:cxn>
              </a:cxnLst>
              <a:rect l="0" t="0" r="r" b="b"/>
              <a:pathLst>
                <a:path w="1536" h="336">
                  <a:moveTo>
                    <a:pt x="1536" y="0"/>
                  </a:moveTo>
                  <a:lnTo>
                    <a:pt x="1536" y="336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224" y="2880"/>
              <a:ext cx="34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S  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759845" name="Rectangle 37"/>
            <p:cNvSpPr>
              <a:spLocks noChangeArrowheads="1"/>
            </p:cNvSpPr>
            <p:nvPr/>
          </p:nvSpPr>
          <p:spPr bwMode="auto">
            <a:xfrm>
              <a:off x="4659" y="2880"/>
              <a:ext cx="330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V 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759846" name="Text Box 38"/>
            <p:cNvSpPr txBox="1">
              <a:spLocks noChangeArrowheads="1"/>
            </p:cNvSpPr>
            <p:nvPr/>
          </p:nvSpPr>
          <p:spPr bwMode="auto">
            <a:xfrm>
              <a:off x="3830" y="148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左移</a:t>
              </a: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 flipH="1">
              <a:off x="2304" y="13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 flipV="1">
              <a:off x="4560" y="100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>
              <a:off x="4560" y="10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50" name="Line 42"/>
            <p:cNvSpPr>
              <a:spLocks noChangeShapeType="1"/>
            </p:cNvSpPr>
            <p:nvPr/>
          </p:nvSpPr>
          <p:spPr bwMode="auto">
            <a:xfrm>
              <a:off x="4944" y="100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51" name="Line 43"/>
            <p:cNvSpPr>
              <a:spLocks noChangeShapeType="1"/>
            </p:cNvSpPr>
            <p:nvPr/>
          </p:nvSpPr>
          <p:spPr bwMode="auto">
            <a:xfrm flipH="1">
              <a:off x="4704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" name="日期占位符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7FD1-97B6-4062-9268-01201B1AB79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8" name="页脚占位符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utoUpdateAnimBg="0"/>
      <p:bldP spid="759812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Text Box 2"/>
          <p:cNvSpPr txBox="1">
            <a:spLocks noChangeArrowheads="1"/>
          </p:cNvSpPr>
          <p:nvPr/>
        </p:nvSpPr>
        <p:spPr bwMode="auto">
          <a:xfrm>
            <a:off x="4953000" y="5791200"/>
            <a:ext cx="185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en-US" altLang="zh-CN" sz="2400">
                <a:latin typeface="Times New Roman" pitchFamily="18" charset="0"/>
              </a:rPr>
              <a:t>= 0.1000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01875" y="4756150"/>
            <a:ext cx="2020888" cy="954088"/>
            <a:chOff x="1450" y="2996"/>
            <a:chExt cx="1273" cy="601"/>
          </a:xfrm>
        </p:grpSpPr>
        <p:sp>
          <p:nvSpPr>
            <p:cNvPr id="760836" name="Text Box 4"/>
            <p:cNvSpPr txBox="1">
              <a:spLocks noChangeArrowheads="1"/>
            </p:cNvSpPr>
            <p:nvPr/>
          </p:nvSpPr>
          <p:spPr bwMode="auto">
            <a:xfrm>
              <a:off x="1450" y="2996"/>
              <a:ext cx="1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1.1101</a:t>
              </a:r>
            </a:p>
          </p:txBody>
        </p:sp>
        <p:sp>
          <p:nvSpPr>
            <p:cNvPr id="760837" name="Text Box 5"/>
            <p:cNvSpPr txBox="1">
              <a:spLocks noChangeArrowheads="1"/>
            </p:cNvSpPr>
            <p:nvPr/>
          </p:nvSpPr>
          <p:spPr bwMode="auto">
            <a:xfrm>
              <a:off x="1450" y="3309"/>
              <a:ext cx="1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1.0101</a:t>
              </a:r>
            </a:p>
          </p:txBody>
        </p:sp>
      </p:grp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381000" y="15240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补码除法</a:t>
            </a:r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457200" y="863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商值的确定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2768600"/>
            <a:ext cx="1500188" cy="957263"/>
            <a:chOff x="384" y="1312"/>
            <a:chExt cx="945" cy="603"/>
          </a:xfrm>
        </p:grpSpPr>
        <p:sp>
          <p:nvSpPr>
            <p:cNvPr id="760841" name="Text Box 9"/>
            <p:cNvSpPr txBox="1">
              <a:spLocks noChangeArrowheads="1"/>
            </p:cNvSpPr>
            <p:nvPr/>
          </p:nvSpPr>
          <p:spPr bwMode="auto">
            <a:xfrm>
              <a:off x="384" y="1312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0.1011</a:t>
              </a:r>
            </a:p>
          </p:txBody>
        </p:sp>
        <p:sp>
          <p:nvSpPr>
            <p:cNvPr id="760842" name="Text Box 10"/>
            <p:cNvSpPr txBox="1">
              <a:spLocks noChangeArrowheads="1"/>
            </p:cNvSpPr>
            <p:nvPr/>
          </p:nvSpPr>
          <p:spPr bwMode="auto">
            <a:xfrm>
              <a:off x="384" y="1627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= 0.0011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01875" y="2768600"/>
            <a:ext cx="2020888" cy="957263"/>
            <a:chOff x="1450" y="1744"/>
            <a:chExt cx="1273" cy="603"/>
          </a:xfrm>
        </p:grpSpPr>
        <p:sp>
          <p:nvSpPr>
            <p:cNvPr id="760844" name="Text Box 12"/>
            <p:cNvSpPr txBox="1">
              <a:spLocks noChangeArrowheads="1"/>
            </p:cNvSpPr>
            <p:nvPr/>
          </p:nvSpPr>
          <p:spPr bwMode="auto">
            <a:xfrm>
              <a:off x="1450" y="1744"/>
              <a:ext cx="1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0.1011</a:t>
              </a:r>
            </a:p>
          </p:txBody>
        </p:sp>
        <p:sp>
          <p:nvSpPr>
            <p:cNvPr id="760845" name="Text Box 13"/>
            <p:cNvSpPr txBox="1">
              <a:spLocks noChangeArrowheads="1"/>
            </p:cNvSpPr>
            <p:nvPr/>
          </p:nvSpPr>
          <p:spPr bwMode="auto">
            <a:xfrm>
              <a:off x="1450" y="2059"/>
              <a:ext cx="1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0.0011</a:t>
              </a:r>
            </a:p>
          </p:txBody>
        </p:sp>
      </p:grpSp>
      <p:sp>
        <p:nvSpPr>
          <p:cNvPr id="760846" name="Text Box 14"/>
          <p:cNvSpPr txBox="1">
            <a:spLocks noChangeArrowheads="1"/>
          </p:cNvSpPr>
          <p:nvPr/>
        </p:nvSpPr>
        <p:spPr bwMode="auto">
          <a:xfrm>
            <a:off x="4949825" y="2768600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0.1011</a:t>
            </a:r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auto">
          <a:xfrm>
            <a:off x="4797425" y="3268663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1.1101</a:t>
            </a:r>
          </a:p>
        </p:txBody>
      </p:sp>
      <p:sp>
        <p:nvSpPr>
          <p:cNvPr id="760848" name="Line 16"/>
          <p:cNvSpPr>
            <a:spLocks noChangeShapeType="1"/>
          </p:cNvSpPr>
          <p:nvPr/>
        </p:nvSpPr>
        <p:spPr bwMode="auto">
          <a:xfrm>
            <a:off x="4587875" y="3762375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9" name="Text Box 17"/>
          <p:cNvSpPr txBox="1">
            <a:spLocks noChangeArrowheads="1"/>
          </p:cNvSpPr>
          <p:nvPr/>
        </p:nvSpPr>
        <p:spPr bwMode="auto">
          <a:xfrm>
            <a:off x="4953000" y="3802063"/>
            <a:ext cx="185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en-US" altLang="zh-CN" sz="2400">
                <a:latin typeface="Times New Roman" pitchFamily="18" charset="0"/>
              </a:rPr>
              <a:t>= 0.1000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9600" y="4756150"/>
            <a:ext cx="1728788" cy="954088"/>
            <a:chOff x="384" y="2564"/>
            <a:chExt cx="1089" cy="601"/>
          </a:xfrm>
        </p:grpSpPr>
        <p:sp>
          <p:nvSpPr>
            <p:cNvPr id="760851" name="Text Box 19"/>
            <p:cNvSpPr txBox="1">
              <a:spLocks noChangeArrowheads="1"/>
            </p:cNvSpPr>
            <p:nvPr/>
          </p:nvSpPr>
          <p:spPr bwMode="auto">
            <a:xfrm>
              <a:off x="384" y="2564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 0.0011</a:t>
              </a:r>
            </a:p>
          </p:txBody>
        </p:sp>
        <p:sp>
          <p:nvSpPr>
            <p:cNvPr id="760852" name="Text Box 20"/>
            <p:cNvSpPr txBox="1">
              <a:spLocks noChangeArrowheads="1"/>
            </p:cNvSpPr>
            <p:nvPr/>
          </p:nvSpPr>
          <p:spPr bwMode="auto">
            <a:xfrm>
              <a:off x="384" y="2877"/>
              <a:ext cx="10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=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altLang="zh-CN" sz="2400">
                  <a:latin typeface="Times New Roman" pitchFamily="18" charset="0"/>
                </a:rPr>
                <a:t>0.1011</a:t>
              </a:r>
            </a:p>
          </p:txBody>
        </p:sp>
      </p:grpSp>
      <p:sp>
        <p:nvSpPr>
          <p:cNvPr id="760853" name="Text Box 21"/>
          <p:cNvSpPr txBox="1">
            <a:spLocks noChangeArrowheads="1"/>
          </p:cNvSpPr>
          <p:nvPr/>
        </p:nvSpPr>
        <p:spPr bwMode="auto">
          <a:xfrm>
            <a:off x="4949825" y="4756150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1.1101</a:t>
            </a:r>
          </a:p>
        </p:txBody>
      </p:sp>
      <p:sp>
        <p:nvSpPr>
          <p:cNvPr id="760854" name="Text Box 22"/>
          <p:cNvSpPr txBox="1">
            <a:spLocks noChangeArrowheads="1"/>
          </p:cNvSpPr>
          <p:nvPr/>
        </p:nvSpPr>
        <p:spPr bwMode="auto">
          <a:xfrm>
            <a:off x="4797425" y="5253038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0.1011</a:t>
            </a:r>
          </a:p>
        </p:txBody>
      </p:sp>
      <p:sp>
        <p:nvSpPr>
          <p:cNvPr id="760855" name="Line 23"/>
          <p:cNvSpPr>
            <a:spLocks noChangeShapeType="1"/>
          </p:cNvSpPr>
          <p:nvPr/>
        </p:nvSpPr>
        <p:spPr bwMode="auto">
          <a:xfrm>
            <a:off x="4603750" y="5749925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56" name="Text Box 24"/>
          <p:cNvSpPr txBox="1">
            <a:spLocks noChangeArrowheads="1"/>
          </p:cNvSpPr>
          <p:nvPr/>
        </p:nvSpPr>
        <p:spPr bwMode="auto">
          <a:xfrm>
            <a:off x="7086600" y="2706688"/>
            <a:ext cx="108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</a:rPr>
              <a:t>＞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*</a:t>
            </a:r>
          </a:p>
        </p:txBody>
      </p:sp>
      <p:sp>
        <p:nvSpPr>
          <p:cNvPr id="760857" name="Text Box 25"/>
          <p:cNvSpPr txBox="1">
            <a:spLocks noChangeArrowheads="1"/>
          </p:cNvSpPr>
          <p:nvPr/>
        </p:nvSpPr>
        <p:spPr bwMode="auto">
          <a:xfrm>
            <a:off x="7086600" y="331787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与[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同号</a:t>
            </a:r>
          </a:p>
        </p:txBody>
      </p:sp>
      <p:sp>
        <p:nvSpPr>
          <p:cNvPr id="760858" name="Text Box 26"/>
          <p:cNvSpPr txBox="1">
            <a:spLocks noChangeArrowheads="1"/>
          </p:cNvSpPr>
          <p:nvPr/>
        </p:nvSpPr>
        <p:spPr bwMode="auto">
          <a:xfrm>
            <a:off x="7086600" y="3811588"/>
            <a:ext cx="94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“够减”</a:t>
            </a:r>
          </a:p>
        </p:txBody>
      </p:sp>
      <p:sp>
        <p:nvSpPr>
          <p:cNvPr id="760859" name="Text Box 27"/>
          <p:cNvSpPr txBox="1">
            <a:spLocks noChangeArrowheads="1"/>
          </p:cNvSpPr>
          <p:nvPr/>
        </p:nvSpPr>
        <p:spPr bwMode="auto">
          <a:xfrm>
            <a:off x="7102475" y="4756150"/>
            <a:ext cx="1081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</a:rPr>
              <a:t>＜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*</a:t>
            </a:r>
          </a:p>
        </p:txBody>
      </p:sp>
      <p:sp>
        <p:nvSpPr>
          <p:cNvPr id="760860" name="Text Box 28"/>
          <p:cNvSpPr txBox="1">
            <a:spLocks noChangeArrowheads="1"/>
          </p:cNvSpPr>
          <p:nvPr/>
        </p:nvSpPr>
        <p:spPr bwMode="auto">
          <a:xfrm>
            <a:off x="7102475" y="5302250"/>
            <a:ext cx="3565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与[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异号</a:t>
            </a:r>
          </a:p>
        </p:txBody>
      </p:sp>
      <p:sp>
        <p:nvSpPr>
          <p:cNvPr id="760861" name="Text Box 29"/>
          <p:cNvSpPr txBox="1">
            <a:spLocks noChangeArrowheads="1"/>
          </p:cNvSpPr>
          <p:nvPr/>
        </p:nvSpPr>
        <p:spPr bwMode="auto">
          <a:xfrm>
            <a:off x="7102475" y="5808663"/>
            <a:ext cx="120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“不够减”</a:t>
            </a:r>
          </a:p>
        </p:txBody>
      </p:sp>
      <p:sp>
        <p:nvSpPr>
          <p:cNvPr id="760862" name="Text Box 30"/>
          <p:cNvSpPr txBox="1">
            <a:spLocks noChangeArrowheads="1"/>
          </p:cNvSpPr>
          <p:nvPr/>
        </p:nvSpPr>
        <p:spPr bwMode="auto">
          <a:xfrm>
            <a:off x="4565650" y="3267075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60863" name="Text Box 31"/>
          <p:cNvSpPr txBox="1">
            <a:spLocks noChangeArrowheads="1"/>
          </p:cNvSpPr>
          <p:nvPr/>
        </p:nvSpPr>
        <p:spPr bwMode="auto">
          <a:xfrm>
            <a:off x="4565650" y="52578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60864" name="Text Box 32"/>
          <p:cNvSpPr txBox="1">
            <a:spLocks noChangeArrowheads="1"/>
          </p:cNvSpPr>
          <p:nvPr/>
        </p:nvSpPr>
        <p:spPr bwMode="auto">
          <a:xfrm>
            <a:off x="609600" y="15240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①  比较被除数和除数绝对值的大小</a:t>
            </a:r>
          </a:p>
        </p:txBody>
      </p:sp>
      <p:sp>
        <p:nvSpPr>
          <p:cNvPr id="760865" name="Text Box 33"/>
          <p:cNvSpPr txBox="1">
            <a:spLocks noChangeArrowheads="1"/>
          </p:cNvSpPr>
          <p:nvPr/>
        </p:nvSpPr>
        <p:spPr bwMode="auto">
          <a:xfrm>
            <a:off x="935038" y="2047875"/>
            <a:ext cx="166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与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同号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3327400" y="5326063"/>
            <a:ext cx="2806700" cy="846137"/>
            <a:chOff x="2096" y="3355"/>
            <a:chExt cx="1768" cy="533"/>
          </a:xfrm>
        </p:grpSpPr>
        <p:sp>
          <p:nvSpPr>
            <p:cNvPr id="760867" name="AutoShape 35"/>
            <p:cNvSpPr>
              <a:spLocks noChangeArrowheads="1"/>
            </p:cNvSpPr>
            <p:nvPr/>
          </p:nvSpPr>
          <p:spPr bwMode="auto">
            <a:xfrm>
              <a:off x="3672" y="36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68" name="AutoShape 36"/>
            <p:cNvSpPr>
              <a:spLocks noChangeArrowheads="1"/>
            </p:cNvSpPr>
            <p:nvPr/>
          </p:nvSpPr>
          <p:spPr bwMode="auto">
            <a:xfrm>
              <a:off x="2096" y="3355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309938" y="3343275"/>
            <a:ext cx="2806700" cy="847725"/>
            <a:chOff x="2085" y="2106"/>
            <a:chExt cx="1768" cy="534"/>
          </a:xfrm>
        </p:grpSpPr>
        <p:sp>
          <p:nvSpPr>
            <p:cNvPr id="760870" name="AutoShape 38"/>
            <p:cNvSpPr>
              <a:spLocks noChangeArrowheads="1"/>
            </p:cNvSpPr>
            <p:nvPr/>
          </p:nvSpPr>
          <p:spPr bwMode="auto">
            <a:xfrm>
              <a:off x="3661" y="2448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71" name="AutoShape 39"/>
            <p:cNvSpPr>
              <a:spLocks noChangeArrowheads="1"/>
            </p:cNvSpPr>
            <p:nvPr/>
          </p:nvSpPr>
          <p:spPr bwMode="auto">
            <a:xfrm>
              <a:off x="2085" y="210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日期占位符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E576-258F-42C0-89A1-EE6EA536762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6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6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6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6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6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76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6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6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6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6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4" grpId="0" autoUpdateAnimBg="0"/>
      <p:bldP spid="760839" grpId="0" autoUpdateAnimBg="0"/>
      <p:bldP spid="760846" grpId="0" autoUpdateAnimBg="0"/>
      <p:bldP spid="760847" grpId="0" autoUpdateAnimBg="0"/>
      <p:bldP spid="760848" grpId="0" animBg="1"/>
      <p:bldP spid="760849" grpId="0" autoUpdateAnimBg="0"/>
      <p:bldP spid="760853" grpId="0" autoUpdateAnimBg="0"/>
      <p:bldP spid="760854" grpId="0" autoUpdateAnimBg="0"/>
      <p:bldP spid="760855" grpId="0" animBg="1"/>
      <p:bldP spid="760856" grpId="0" autoUpdateAnimBg="0"/>
      <p:bldP spid="760857" grpId="0" autoUpdateAnimBg="0"/>
      <p:bldP spid="760858" grpId="0" autoUpdateAnimBg="0"/>
      <p:bldP spid="760859" grpId="0" autoUpdateAnimBg="0"/>
      <p:bldP spid="760860" grpId="0" autoUpdateAnimBg="0"/>
      <p:bldP spid="760861" grpId="0" autoUpdateAnimBg="0"/>
      <p:bldP spid="760862" grpId="0" autoUpdateAnimBg="0"/>
      <p:bldP spid="760863" grpId="0" autoUpdateAnimBg="0"/>
      <p:bldP spid="760864" grpId="0" autoUpdateAnimBg="0"/>
      <p:bldP spid="76086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Text Box 2"/>
          <p:cNvSpPr txBox="1">
            <a:spLocks noChangeArrowheads="1"/>
          </p:cNvSpPr>
          <p:nvPr/>
        </p:nvSpPr>
        <p:spPr bwMode="auto">
          <a:xfrm>
            <a:off x="577850" y="39401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小结</a:t>
            </a:r>
            <a:endParaRPr lang="zh-CN" altLang="en-US" sz="28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092200"/>
            <a:ext cx="1711325" cy="879475"/>
            <a:chOff x="384" y="2608"/>
            <a:chExt cx="1078" cy="554"/>
          </a:xfrm>
        </p:grpSpPr>
        <p:sp>
          <p:nvSpPr>
            <p:cNvPr id="761860" name="Text Box 4"/>
            <p:cNvSpPr txBox="1">
              <a:spLocks noChangeArrowheads="1"/>
            </p:cNvSpPr>
            <p:nvPr/>
          </p:nvSpPr>
          <p:spPr bwMode="auto">
            <a:xfrm>
              <a:off x="384" y="2608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0.1011</a:t>
              </a:r>
            </a:p>
          </p:txBody>
        </p:sp>
        <p:sp>
          <p:nvSpPr>
            <p:cNvPr id="761861" name="Text Box 5"/>
            <p:cNvSpPr txBox="1">
              <a:spLocks noChangeArrowheads="1"/>
            </p:cNvSpPr>
            <p:nvPr/>
          </p:nvSpPr>
          <p:spPr bwMode="auto">
            <a:xfrm>
              <a:off x="384" y="2874"/>
              <a:ext cx="10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=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 0.0011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09800" y="1092200"/>
            <a:ext cx="2020888" cy="879475"/>
            <a:chOff x="1450" y="2608"/>
            <a:chExt cx="1273" cy="554"/>
          </a:xfrm>
        </p:grpSpPr>
        <p:sp>
          <p:nvSpPr>
            <p:cNvPr id="761863" name="Text Box 7"/>
            <p:cNvSpPr txBox="1">
              <a:spLocks noChangeArrowheads="1"/>
            </p:cNvSpPr>
            <p:nvPr/>
          </p:nvSpPr>
          <p:spPr bwMode="auto">
            <a:xfrm>
              <a:off x="1450" y="2608"/>
              <a:ext cx="1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0.1011</a:t>
              </a:r>
            </a:p>
          </p:txBody>
        </p:sp>
        <p:sp>
          <p:nvSpPr>
            <p:cNvPr id="761864" name="Text Box 8"/>
            <p:cNvSpPr txBox="1">
              <a:spLocks noChangeArrowheads="1"/>
            </p:cNvSpPr>
            <p:nvPr/>
          </p:nvSpPr>
          <p:spPr bwMode="auto">
            <a:xfrm>
              <a:off x="1450" y="2874"/>
              <a:ext cx="1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1.1101</a:t>
              </a:r>
            </a:p>
          </p:txBody>
        </p:sp>
      </p:grp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4803775" y="1092200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0.1011</a:t>
            </a:r>
          </a:p>
        </p:txBody>
      </p:sp>
      <p:sp>
        <p:nvSpPr>
          <p:cNvPr id="761866" name="Text Box 10"/>
          <p:cNvSpPr txBox="1">
            <a:spLocks noChangeArrowheads="1"/>
          </p:cNvSpPr>
          <p:nvPr/>
        </p:nvSpPr>
        <p:spPr bwMode="auto">
          <a:xfrm>
            <a:off x="4803775" y="1514475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1.1101</a:t>
            </a:r>
          </a:p>
        </p:txBody>
      </p:sp>
      <p:sp>
        <p:nvSpPr>
          <p:cNvPr id="761867" name="Line 11"/>
          <p:cNvSpPr>
            <a:spLocks noChangeShapeType="1"/>
          </p:cNvSpPr>
          <p:nvPr/>
        </p:nvSpPr>
        <p:spPr bwMode="auto">
          <a:xfrm>
            <a:off x="4457700" y="1981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1868" name="Text Box 12"/>
          <p:cNvSpPr txBox="1">
            <a:spLocks noChangeArrowheads="1"/>
          </p:cNvSpPr>
          <p:nvPr/>
        </p:nvSpPr>
        <p:spPr bwMode="auto">
          <a:xfrm>
            <a:off x="4800600" y="1905000"/>
            <a:ext cx="185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en-US" altLang="zh-CN" sz="2400">
                <a:latin typeface="Times New Roman" pitchFamily="18" charset="0"/>
              </a:rPr>
              <a:t>= 0.1000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9600" y="2463800"/>
            <a:ext cx="1728788" cy="881063"/>
            <a:chOff x="384" y="3472"/>
            <a:chExt cx="1089" cy="555"/>
          </a:xfrm>
        </p:grpSpPr>
        <p:sp>
          <p:nvSpPr>
            <p:cNvPr id="761870" name="Text Box 14"/>
            <p:cNvSpPr txBox="1">
              <a:spLocks noChangeArrowheads="1"/>
            </p:cNvSpPr>
            <p:nvPr/>
          </p:nvSpPr>
          <p:spPr bwMode="auto">
            <a:xfrm>
              <a:off x="384" y="3472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 0.0011</a:t>
              </a:r>
            </a:p>
          </p:txBody>
        </p:sp>
        <p:sp>
          <p:nvSpPr>
            <p:cNvPr id="761871" name="Text Box 15"/>
            <p:cNvSpPr txBox="1">
              <a:spLocks noChangeArrowheads="1"/>
            </p:cNvSpPr>
            <p:nvPr/>
          </p:nvSpPr>
          <p:spPr bwMode="auto">
            <a:xfrm>
              <a:off x="384" y="3739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= 0.1011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09800" y="2463800"/>
            <a:ext cx="2020888" cy="881063"/>
            <a:chOff x="1450" y="3472"/>
            <a:chExt cx="1273" cy="555"/>
          </a:xfrm>
        </p:grpSpPr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1450" y="3472"/>
              <a:ext cx="1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1.1101</a:t>
              </a:r>
            </a:p>
          </p:txBody>
        </p:sp>
        <p:sp>
          <p:nvSpPr>
            <p:cNvPr id="761874" name="Text Box 18"/>
            <p:cNvSpPr txBox="1">
              <a:spLocks noChangeArrowheads="1"/>
            </p:cNvSpPr>
            <p:nvPr/>
          </p:nvSpPr>
          <p:spPr bwMode="auto">
            <a:xfrm>
              <a:off x="1450" y="3739"/>
              <a:ext cx="1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[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 = 0.1011</a:t>
              </a:r>
            </a:p>
          </p:txBody>
        </p:sp>
      </p:grpSp>
      <p:sp>
        <p:nvSpPr>
          <p:cNvPr id="761875" name="Text Box 19"/>
          <p:cNvSpPr txBox="1">
            <a:spLocks noChangeArrowheads="1"/>
          </p:cNvSpPr>
          <p:nvPr/>
        </p:nvSpPr>
        <p:spPr bwMode="auto">
          <a:xfrm>
            <a:off x="4803775" y="2463800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1.1101</a:t>
            </a:r>
          </a:p>
        </p:txBody>
      </p:sp>
      <p:sp>
        <p:nvSpPr>
          <p:cNvPr id="761876" name="Text Box 20"/>
          <p:cNvSpPr txBox="1">
            <a:spLocks noChangeArrowheads="1"/>
          </p:cNvSpPr>
          <p:nvPr/>
        </p:nvSpPr>
        <p:spPr bwMode="auto">
          <a:xfrm>
            <a:off x="4803775" y="2887663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0.1011</a:t>
            </a:r>
          </a:p>
        </p:txBody>
      </p:sp>
      <p:sp>
        <p:nvSpPr>
          <p:cNvPr id="761877" name="Line 21"/>
          <p:cNvSpPr>
            <a:spLocks noChangeShapeType="1"/>
          </p:cNvSpPr>
          <p:nvPr/>
        </p:nvSpPr>
        <p:spPr bwMode="auto">
          <a:xfrm>
            <a:off x="4457700" y="33528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1878" name="Text Box 22"/>
          <p:cNvSpPr txBox="1">
            <a:spLocks noChangeArrowheads="1"/>
          </p:cNvSpPr>
          <p:nvPr/>
        </p:nvSpPr>
        <p:spPr bwMode="auto">
          <a:xfrm>
            <a:off x="4800600" y="3276600"/>
            <a:ext cx="185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en-US" altLang="zh-CN" sz="2400">
                <a:latin typeface="Times New Roman" pitchFamily="18" charset="0"/>
              </a:rPr>
              <a:t>= 0.1000</a:t>
            </a:r>
          </a:p>
        </p:txBody>
      </p:sp>
      <p:sp>
        <p:nvSpPr>
          <p:cNvPr id="761879" name="Text Box 23"/>
          <p:cNvSpPr txBox="1">
            <a:spLocks noChangeArrowheads="1"/>
          </p:cNvSpPr>
          <p:nvPr/>
        </p:nvSpPr>
        <p:spPr bwMode="auto">
          <a:xfrm>
            <a:off x="7086600" y="1009650"/>
            <a:ext cx="1128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</a:rPr>
              <a:t>＞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*</a:t>
            </a:r>
          </a:p>
        </p:txBody>
      </p:sp>
      <p:sp>
        <p:nvSpPr>
          <p:cNvPr id="761880" name="Text Box 24"/>
          <p:cNvSpPr txBox="1">
            <a:spLocks noChangeArrowheads="1"/>
          </p:cNvSpPr>
          <p:nvPr/>
        </p:nvSpPr>
        <p:spPr bwMode="auto">
          <a:xfrm>
            <a:off x="7086600" y="1525588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与[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异号</a:t>
            </a:r>
          </a:p>
        </p:txBody>
      </p:sp>
      <p:sp>
        <p:nvSpPr>
          <p:cNvPr id="761881" name="Text Box 25"/>
          <p:cNvSpPr txBox="1">
            <a:spLocks noChangeArrowheads="1"/>
          </p:cNvSpPr>
          <p:nvPr/>
        </p:nvSpPr>
        <p:spPr bwMode="auto">
          <a:xfrm>
            <a:off x="7086600" y="1943100"/>
            <a:ext cx="94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“够减”</a:t>
            </a:r>
          </a:p>
        </p:txBody>
      </p:sp>
      <p:sp>
        <p:nvSpPr>
          <p:cNvPr id="761882" name="Text Box 26"/>
          <p:cNvSpPr txBox="1">
            <a:spLocks noChangeArrowheads="1"/>
          </p:cNvSpPr>
          <p:nvPr/>
        </p:nvSpPr>
        <p:spPr bwMode="auto">
          <a:xfrm>
            <a:off x="7086600" y="2363788"/>
            <a:ext cx="112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</a:rPr>
              <a:t>＜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*</a:t>
            </a:r>
          </a:p>
        </p:txBody>
      </p:sp>
      <p:sp>
        <p:nvSpPr>
          <p:cNvPr id="761883" name="Text Box 27"/>
          <p:cNvSpPr txBox="1">
            <a:spLocks noChangeArrowheads="1"/>
          </p:cNvSpPr>
          <p:nvPr/>
        </p:nvSpPr>
        <p:spPr bwMode="auto">
          <a:xfrm>
            <a:off x="7086600" y="2890838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与[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同号</a:t>
            </a:r>
          </a:p>
        </p:txBody>
      </p:sp>
      <p:sp>
        <p:nvSpPr>
          <p:cNvPr id="761884" name="Text Box 28"/>
          <p:cNvSpPr txBox="1">
            <a:spLocks noChangeArrowheads="1"/>
          </p:cNvSpPr>
          <p:nvPr/>
        </p:nvSpPr>
        <p:spPr bwMode="auto">
          <a:xfrm>
            <a:off x="7086600" y="331946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“不够减”</a:t>
            </a:r>
          </a:p>
        </p:txBody>
      </p:sp>
      <p:sp>
        <p:nvSpPr>
          <p:cNvPr id="761885" name="Text Box 29"/>
          <p:cNvSpPr txBox="1">
            <a:spLocks noChangeArrowheads="1"/>
          </p:cNvSpPr>
          <p:nvPr/>
        </p:nvSpPr>
        <p:spPr bwMode="auto">
          <a:xfrm>
            <a:off x="4419600" y="15382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61886" name="Text Box 30"/>
          <p:cNvSpPr txBox="1">
            <a:spLocks noChangeArrowheads="1"/>
          </p:cNvSpPr>
          <p:nvPr/>
        </p:nvSpPr>
        <p:spPr bwMode="auto">
          <a:xfrm>
            <a:off x="4419600" y="29098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61887" name="Text Box 31"/>
          <p:cNvSpPr txBox="1">
            <a:spLocks noChangeArrowheads="1"/>
          </p:cNvSpPr>
          <p:nvPr/>
        </p:nvSpPr>
        <p:spPr bwMode="auto">
          <a:xfrm>
            <a:off x="609600" y="406400"/>
            <a:ext cx="1738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600" i="1">
                <a:latin typeface="Times New Roman" pitchFamily="18" charset="0"/>
              </a:rPr>
              <a:t>x</a:t>
            </a:r>
            <a:r>
              <a:rPr lang="en-US" altLang="zh-CN" sz="2600">
                <a:latin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与 </a:t>
            </a:r>
            <a:r>
              <a:rPr lang="en-US" altLang="zh-CN" sz="2600" i="1">
                <a:latin typeface="Times New Roman" pitchFamily="18" charset="0"/>
              </a:rPr>
              <a:t>y</a:t>
            </a:r>
            <a:r>
              <a:rPr lang="en-US" altLang="zh-CN" sz="2600">
                <a:latin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异号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273425" y="2971800"/>
            <a:ext cx="2700338" cy="714375"/>
            <a:chOff x="2062" y="1872"/>
            <a:chExt cx="1701" cy="450"/>
          </a:xfrm>
        </p:grpSpPr>
        <p:sp>
          <p:nvSpPr>
            <p:cNvPr id="761889" name="AutoShape 33"/>
            <p:cNvSpPr>
              <a:spLocks noChangeArrowheads="1"/>
            </p:cNvSpPr>
            <p:nvPr/>
          </p:nvSpPr>
          <p:spPr bwMode="auto">
            <a:xfrm>
              <a:off x="3593" y="2130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0" name="AutoShape 34"/>
            <p:cNvSpPr>
              <a:spLocks noChangeArrowheads="1"/>
            </p:cNvSpPr>
            <p:nvPr/>
          </p:nvSpPr>
          <p:spPr bwMode="auto">
            <a:xfrm>
              <a:off x="2062" y="1872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267075" y="1600200"/>
            <a:ext cx="2706688" cy="719138"/>
            <a:chOff x="2058" y="1008"/>
            <a:chExt cx="1705" cy="453"/>
          </a:xfrm>
        </p:grpSpPr>
        <p:sp>
          <p:nvSpPr>
            <p:cNvPr id="761892" name="AutoShape 36"/>
            <p:cNvSpPr>
              <a:spLocks noChangeArrowheads="1"/>
            </p:cNvSpPr>
            <p:nvPr/>
          </p:nvSpPr>
          <p:spPr bwMode="auto">
            <a:xfrm>
              <a:off x="3593" y="1269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3" name="AutoShape 37"/>
            <p:cNvSpPr>
              <a:spLocks noChangeArrowheads="1"/>
            </p:cNvSpPr>
            <p:nvPr/>
          </p:nvSpPr>
          <p:spPr bwMode="auto">
            <a:xfrm>
              <a:off x="2058" y="1008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09600" y="4687888"/>
            <a:ext cx="7543800" cy="1468437"/>
            <a:chOff x="384" y="2953"/>
            <a:chExt cx="4752" cy="925"/>
          </a:xfrm>
        </p:grpSpPr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84" y="2961"/>
              <a:ext cx="4752" cy="912"/>
              <a:chOff x="384" y="2961"/>
              <a:chExt cx="4752" cy="912"/>
            </a:xfrm>
          </p:grpSpPr>
          <p:sp>
            <p:nvSpPr>
              <p:cNvPr id="761897" name="Text Box 41"/>
              <p:cNvSpPr txBox="1">
                <a:spLocks noChangeArrowheads="1"/>
              </p:cNvSpPr>
              <p:nvPr/>
            </p:nvSpPr>
            <p:spPr bwMode="auto">
              <a:xfrm>
                <a:off x="598" y="2961"/>
                <a:ext cx="9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r>
                  <a:rPr lang="zh-CN" altLang="en-US" sz="2000">
                    <a:latin typeface="Times New Roman" pitchFamily="18" charset="0"/>
                  </a:rPr>
                  <a:t>和</a:t>
                </a: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761898" name="Text Box 42"/>
              <p:cNvSpPr txBox="1">
                <a:spLocks noChangeArrowheads="1"/>
              </p:cNvSpPr>
              <p:nvPr/>
            </p:nvSpPr>
            <p:spPr bwMode="auto">
              <a:xfrm>
                <a:off x="2167" y="2961"/>
                <a:ext cx="7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求</a:t>
                </a:r>
                <a:r>
                  <a:rPr lang="zh-CN" altLang="en-US" sz="2000">
                    <a:latin typeface="Times New Roman" pitchFamily="18" charset="0"/>
                  </a:rPr>
                  <a:t> </a:t>
                </a: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000" i="1">
                    <a:latin typeface="Times New Roman" pitchFamily="18" charset="0"/>
                  </a:rPr>
                  <a:t>R</a:t>
                </a:r>
                <a:r>
                  <a:rPr lang="en-US" altLang="zh-CN" sz="2400" i="1" baseline="-25000">
                    <a:latin typeface="Times New Roman" pitchFamily="18" charset="0"/>
                  </a:rPr>
                  <a:t>i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761899" name="Text Box 43"/>
              <p:cNvSpPr txBox="1">
                <a:spLocks noChangeArrowheads="1"/>
              </p:cNvSpPr>
              <p:nvPr/>
            </p:nvSpPr>
            <p:spPr bwMode="auto">
              <a:xfrm>
                <a:off x="3658" y="2961"/>
                <a:ext cx="10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i="1" baseline="-25000">
                    <a:solidFill>
                      <a:schemeClr val="folHlink"/>
                    </a:solidFill>
                    <a:latin typeface="Times New Roman" pitchFamily="18" charset="0"/>
                  </a:rPr>
                  <a:t>i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与 [</a:t>
                </a:r>
                <a:r>
                  <a:rPr lang="en-US" altLang="zh-CN" sz="24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761900" name="Text Box 44"/>
              <p:cNvSpPr txBox="1">
                <a:spLocks noChangeArrowheads="1"/>
              </p:cNvSpPr>
              <p:nvPr/>
            </p:nvSpPr>
            <p:spPr bwMode="auto">
              <a:xfrm>
                <a:off x="809" y="33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同号</a:t>
                </a:r>
              </a:p>
            </p:txBody>
          </p:sp>
          <p:sp>
            <p:nvSpPr>
              <p:cNvPr id="761901" name="Text Box 45"/>
              <p:cNvSpPr txBox="1">
                <a:spLocks noChangeArrowheads="1"/>
              </p:cNvSpPr>
              <p:nvPr/>
            </p:nvSpPr>
            <p:spPr bwMode="auto">
              <a:xfrm>
                <a:off x="809" y="361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异号</a:t>
                </a:r>
              </a:p>
            </p:txBody>
          </p:sp>
          <p:sp>
            <p:nvSpPr>
              <p:cNvPr id="761902" name="Text Box 46"/>
              <p:cNvSpPr txBox="1">
                <a:spLocks noChangeArrowheads="1"/>
              </p:cNvSpPr>
              <p:nvPr/>
            </p:nvSpPr>
            <p:spPr bwMode="auto">
              <a:xfrm>
                <a:off x="2006" y="3275"/>
                <a:ext cx="90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761903" name="Text Box 47"/>
              <p:cNvSpPr txBox="1">
                <a:spLocks noChangeArrowheads="1"/>
              </p:cNvSpPr>
              <p:nvPr/>
            </p:nvSpPr>
            <p:spPr bwMode="auto">
              <a:xfrm>
                <a:off x="2006" y="3585"/>
                <a:ext cx="9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761904" name="Text Box 48"/>
              <p:cNvSpPr txBox="1">
                <a:spLocks noChangeArrowheads="1"/>
              </p:cNvSpPr>
              <p:nvPr/>
            </p:nvSpPr>
            <p:spPr bwMode="auto">
              <a:xfrm>
                <a:off x="3734" y="3306"/>
                <a:ext cx="10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同号，“够减”</a:t>
                </a:r>
              </a:p>
            </p:txBody>
          </p:sp>
          <p:sp>
            <p:nvSpPr>
              <p:cNvPr id="761905" name="Text Box 49"/>
              <p:cNvSpPr txBox="1">
                <a:spLocks noChangeArrowheads="1"/>
              </p:cNvSpPr>
              <p:nvPr/>
            </p:nvSpPr>
            <p:spPr bwMode="auto">
              <a:xfrm>
                <a:off x="3734" y="3616"/>
                <a:ext cx="10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异号，“够减”</a:t>
                </a:r>
              </a:p>
            </p:txBody>
          </p:sp>
          <p:sp>
            <p:nvSpPr>
              <p:cNvPr id="761906" name="Line 50"/>
              <p:cNvSpPr>
                <a:spLocks noChangeShapeType="1"/>
              </p:cNvSpPr>
              <p:nvPr/>
            </p:nvSpPr>
            <p:spPr bwMode="auto">
              <a:xfrm>
                <a:off x="384" y="3249"/>
                <a:ext cx="47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1907" name="Line 51"/>
              <p:cNvSpPr>
                <a:spLocks noChangeShapeType="1"/>
              </p:cNvSpPr>
              <p:nvPr/>
            </p:nvSpPr>
            <p:spPr bwMode="auto">
              <a:xfrm>
                <a:off x="1680" y="2961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1908" name="Line 52"/>
              <p:cNvSpPr>
                <a:spLocks noChangeShapeType="1"/>
              </p:cNvSpPr>
              <p:nvPr/>
            </p:nvSpPr>
            <p:spPr bwMode="auto">
              <a:xfrm>
                <a:off x="3312" y="2961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1909" name="Line 53"/>
              <p:cNvSpPr>
                <a:spLocks noChangeShapeType="1"/>
              </p:cNvSpPr>
              <p:nvPr/>
            </p:nvSpPr>
            <p:spPr bwMode="auto">
              <a:xfrm>
                <a:off x="384" y="2961"/>
                <a:ext cx="47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1910" name="Line 54"/>
              <p:cNvSpPr>
                <a:spLocks noChangeShapeType="1"/>
              </p:cNvSpPr>
              <p:nvPr/>
            </p:nvSpPr>
            <p:spPr bwMode="auto">
              <a:xfrm>
                <a:off x="384" y="3873"/>
                <a:ext cx="47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61911" name="Line 55"/>
            <p:cNvSpPr>
              <a:spLocks noChangeShapeType="1"/>
            </p:cNvSpPr>
            <p:nvPr/>
          </p:nvSpPr>
          <p:spPr bwMode="auto">
            <a:xfrm>
              <a:off x="393" y="2961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1912" name="Line 56"/>
            <p:cNvSpPr>
              <a:spLocks noChangeShapeType="1"/>
            </p:cNvSpPr>
            <p:nvPr/>
          </p:nvSpPr>
          <p:spPr bwMode="auto">
            <a:xfrm>
              <a:off x="5132" y="2953"/>
              <a:ext cx="0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" name="日期占位符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BFEE-E7B2-4242-98DF-11D286FD76E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0" name="页脚占位符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6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6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6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6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76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6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6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6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6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6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8" grpId="0" autoUpdateAnimBg="0"/>
      <p:bldP spid="761865" grpId="0" autoUpdateAnimBg="0"/>
      <p:bldP spid="761866" grpId="0" autoUpdateAnimBg="0"/>
      <p:bldP spid="761867" grpId="0" animBg="1"/>
      <p:bldP spid="761868" grpId="0" autoUpdateAnimBg="0"/>
      <p:bldP spid="761875" grpId="0" autoUpdateAnimBg="0"/>
      <p:bldP spid="761876" grpId="0" autoUpdateAnimBg="0"/>
      <p:bldP spid="761877" grpId="0" animBg="1"/>
      <p:bldP spid="761878" grpId="0" autoUpdateAnimBg="0"/>
      <p:bldP spid="761879" grpId="0" autoUpdateAnimBg="0"/>
      <p:bldP spid="761880" grpId="0" autoUpdateAnimBg="0"/>
      <p:bldP spid="761881" grpId="0" autoUpdateAnimBg="0"/>
      <p:bldP spid="761882" grpId="0" autoUpdateAnimBg="0"/>
      <p:bldP spid="761883" grpId="0" autoUpdateAnimBg="0"/>
      <p:bldP spid="761884" grpId="0" autoUpdateAnimBg="0"/>
      <p:bldP spid="761885" grpId="0" autoUpdateAnimBg="0"/>
      <p:bldP spid="76188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Text Box 2"/>
          <p:cNvSpPr txBox="1">
            <a:spLocks noChangeArrowheads="1"/>
          </p:cNvSpPr>
          <p:nvPr/>
        </p:nvSpPr>
        <p:spPr bwMode="auto">
          <a:xfrm>
            <a:off x="381000" y="1524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② 商值的确定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04800" y="1101725"/>
            <a:ext cx="2111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200">
                <a:latin typeface="Times New Roman" pitchFamily="18" charset="0"/>
              </a:rPr>
              <a:t>与 [</a:t>
            </a:r>
            <a:r>
              <a:rPr lang="en-US" altLang="zh-CN" sz="2200" i="1">
                <a:latin typeface="Times New Roman" pitchFamily="18" charset="0"/>
              </a:rPr>
              <a:t>y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同号</a:t>
            </a: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990600" y="1554163"/>
            <a:ext cx="74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正</a:t>
            </a:r>
            <a:r>
              <a:rPr lang="zh-CN" altLang="en-US" sz="2200">
                <a:latin typeface="Times New Roman" pitchFamily="18" charset="0"/>
              </a:rPr>
              <a:t>商</a:t>
            </a:r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5199063" y="1104900"/>
            <a:ext cx="15890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按原码上商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38950" y="1101725"/>
            <a:ext cx="2457450" cy="793750"/>
            <a:chOff x="4452" y="694"/>
            <a:chExt cx="1548" cy="500"/>
          </a:xfrm>
        </p:grpSpPr>
        <p:sp>
          <p:nvSpPr>
            <p:cNvPr id="762887" name="Text Box 7"/>
            <p:cNvSpPr txBox="1">
              <a:spLocks noChangeArrowheads="1"/>
            </p:cNvSpPr>
            <p:nvPr/>
          </p:nvSpPr>
          <p:spPr bwMode="auto">
            <a:xfrm>
              <a:off x="4609" y="694"/>
              <a:ext cx="13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“够减”上“1”</a:t>
              </a:r>
            </a:p>
          </p:txBody>
        </p:sp>
        <p:sp>
          <p:nvSpPr>
            <p:cNvPr id="762888" name="Text Box 8"/>
            <p:cNvSpPr txBox="1">
              <a:spLocks noChangeArrowheads="1"/>
            </p:cNvSpPr>
            <p:nvPr/>
          </p:nvSpPr>
          <p:spPr bwMode="auto">
            <a:xfrm>
              <a:off x="4452" y="925"/>
              <a:ext cx="15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“不够减”上“0”</a:t>
              </a:r>
            </a:p>
          </p:txBody>
        </p:sp>
      </p:grpSp>
      <p:sp>
        <p:nvSpPr>
          <p:cNvPr id="762889" name="Text Box 9"/>
          <p:cNvSpPr txBox="1">
            <a:spLocks noChangeArrowheads="1"/>
          </p:cNvSpPr>
          <p:nvPr/>
        </p:nvSpPr>
        <p:spPr bwMode="auto">
          <a:xfrm>
            <a:off x="304800" y="2071688"/>
            <a:ext cx="21113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200">
                <a:latin typeface="Times New Roman" pitchFamily="18" charset="0"/>
              </a:rPr>
              <a:t>与 [</a:t>
            </a:r>
            <a:r>
              <a:rPr lang="en-US" altLang="zh-CN" sz="2200" i="1">
                <a:latin typeface="Times New Roman" pitchFamily="18" charset="0"/>
              </a:rPr>
              <a:t>y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异号</a:t>
            </a:r>
          </a:p>
        </p:txBody>
      </p:sp>
      <p:sp>
        <p:nvSpPr>
          <p:cNvPr id="762890" name="Text Box 10"/>
          <p:cNvSpPr txBox="1">
            <a:spLocks noChangeArrowheads="1"/>
          </p:cNvSpPr>
          <p:nvPr/>
        </p:nvSpPr>
        <p:spPr bwMode="auto">
          <a:xfrm>
            <a:off x="990600" y="2468563"/>
            <a:ext cx="74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负</a:t>
            </a:r>
            <a:r>
              <a:rPr lang="zh-CN" altLang="en-US" sz="2200">
                <a:latin typeface="Times New Roman" pitchFamily="18" charset="0"/>
              </a:rPr>
              <a:t>商</a:t>
            </a:r>
          </a:p>
        </p:txBody>
      </p:sp>
      <p:sp>
        <p:nvSpPr>
          <p:cNvPr id="762891" name="Text Box 11"/>
          <p:cNvSpPr txBox="1">
            <a:spLocks noChangeArrowheads="1"/>
          </p:cNvSpPr>
          <p:nvPr/>
        </p:nvSpPr>
        <p:spPr bwMode="auto">
          <a:xfrm>
            <a:off x="5199063" y="2074863"/>
            <a:ext cx="15890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按反码上商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38950" y="2071688"/>
            <a:ext cx="2670175" cy="860425"/>
            <a:chOff x="4414" y="1305"/>
            <a:chExt cx="1682" cy="542"/>
          </a:xfrm>
        </p:grpSpPr>
        <p:sp>
          <p:nvSpPr>
            <p:cNvPr id="762893" name="Text Box 13"/>
            <p:cNvSpPr txBox="1">
              <a:spLocks noChangeArrowheads="1"/>
            </p:cNvSpPr>
            <p:nvPr/>
          </p:nvSpPr>
          <p:spPr bwMode="auto">
            <a:xfrm>
              <a:off x="4609" y="1305"/>
              <a:ext cx="14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“够减”上“0”</a:t>
              </a:r>
            </a:p>
          </p:txBody>
        </p:sp>
        <p:sp>
          <p:nvSpPr>
            <p:cNvPr id="762894" name="Text Box 14"/>
            <p:cNvSpPr txBox="1">
              <a:spLocks noChangeArrowheads="1"/>
            </p:cNvSpPr>
            <p:nvPr/>
          </p:nvSpPr>
          <p:spPr bwMode="auto">
            <a:xfrm>
              <a:off x="4414" y="1578"/>
              <a:ext cx="153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“不够减”上“1”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43200" y="1052513"/>
            <a:ext cx="1911350" cy="922337"/>
            <a:chOff x="2160" y="480"/>
            <a:chExt cx="1204" cy="581"/>
          </a:xfrm>
        </p:grpSpPr>
        <p:sp>
          <p:nvSpPr>
            <p:cNvPr id="762896" name="Text Box 16"/>
            <p:cNvSpPr txBox="1">
              <a:spLocks noChangeArrowheads="1"/>
            </p:cNvSpPr>
            <p:nvPr/>
          </p:nvSpPr>
          <p:spPr bwMode="auto">
            <a:xfrm>
              <a:off x="2212" y="76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62897" name="Text Box 17"/>
            <p:cNvSpPr txBox="1">
              <a:spLocks noChangeArrowheads="1"/>
            </p:cNvSpPr>
            <p:nvPr/>
          </p:nvSpPr>
          <p:spPr bwMode="auto">
            <a:xfrm>
              <a:off x="2602" y="792"/>
              <a:ext cx="4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原码</a:t>
              </a:r>
            </a:p>
          </p:txBody>
        </p:sp>
        <p:sp>
          <p:nvSpPr>
            <p:cNvPr id="762898" name="Text Box 18"/>
            <p:cNvSpPr txBox="1">
              <a:spLocks noChangeArrowheads="1"/>
            </p:cNvSpPr>
            <p:nvPr/>
          </p:nvSpPr>
          <p:spPr bwMode="auto">
            <a:xfrm>
              <a:off x="3216" y="76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62899" name="Text Box 19"/>
            <p:cNvSpPr txBox="1">
              <a:spLocks noChangeArrowheads="1"/>
            </p:cNvSpPr>
            <p:nvPr/>
          </p:nvSpPr>
          <p:spPr bwMode="auto">
            <a:xfrm>
              <a:off x="2160" y="480"/>
              <a:ext cx="1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. ××××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2900" name="AutoShape 20"/>
            <p:cNvSpPr>
              <a:spLocks/>
            </p:cNvSpPr>
            <p:nvPr/>
          </p:nvSpPr>
          <p:spPr bwMode="auto">
            <a:xfrm rot="16200000">
              <a:off x="2832" y="37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743200" y="2019300"/>
            <a:ext cx="1911350" cy="939800"/>
            <a:chOff x="1728" y="1272"/>
            <a:chExt cx="1204" cy="592"/>
          </a:xfrm>
        </p:grpSpPr>
        <p:sp>
          <p:nvSpPr>
            <p:cNvPr id="762902" name="Text Box 22"/>
            <p:cNvSpPr txBox="1">
              <a:spLocks noChangeArrowheads="1"/>
            </p:cNvSpPr>
            <p:nvPr/>
          </p:nvSpPr>
          <p:spPr bwMode="auto">
            <a:xfrm>
              <a:off x="1780" y="154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62903" name="Text Box 23"/>
            <p:cNvSpPr txBox="1">
              <a:spLocks noChangeArrowheads="1"/>
            </p:cNvSpPr>
            <p:nvPr/>
          </p:nvSpPr>
          <p:spPr bwMode="auto">
            <a:xfrm>
              <a:off x="2170" y="1595"/>
              <a:ext cx="4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反码</a:t>
              </a:r>
            </a:p>
          </p:txBody>
        </p:sp>
        <p:sp>
          <p:nvSpPr>
            <p:cNvPr id="762904" name="Text Box 24"/>
            <p:cNvSpPr txBox="1">
              <a:spLocks noChangeArrowheads="1"/>
            </p:cNvSpPr>
            <p:nvPr/>
          </p:nvSpPr>
          <p:spPr bwMode="auto">
            <a:xfrm>
              <a:off x="2764" y="154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62905" name="Text Box 25"/>
            <p:cNvSpPr txBox="1">
              <a:spLocks noChangeArrowheads="1"/>
            </p:cNvSpPr>
            <p:nvPr/>
          </p:nvSpPr>
          <p:spPr bwMode="auto">
            <a:xfrm>
              <a:off x="1728" y="1272"/>
              <a:ext cx="1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.××××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2906" name="AutoShape 26"/>
            <p:cNvSpPr>
              <a:spLocks/>
            </p:cNvSpPr>
            <p:nvPr/>
          </p:nvSpPr>
          <p:spPr bwMode="auto">
            <a:xfrm rot="16200000">
              <a:off x="2400" y="1175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07" name="Text Box 27"/>
          <p:cNvSpPr txBox="1">
            <a:spLocks noChangeArrowheads="1"/>
          </p:cNvSpPr>
          <p:nvPr/>
        </p:nvSpPr>
        <p:spPr bwMode="auto">
          <a:xfrm>
            <a:off x="3429000" y="2000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末位恒置“1”法</a:t>
            </a:r>
          </a:p>
        </p:txBody>
      </p:sp>
      <p:sp>
        <p:nvSpPr>
          <p:cNvPr id="762908" name="Text Box 28"/>
          <p:cNvSpPr txBox="1">
            <a:spLocks noChangeArrowheads="1"/>
          </p:cNvSpPr>
          <p:nvPr/>
        </p:nvSpPr>
        <p:spPr bwMode="auto">
          <a:xfrm>
            <a:off x="1143000" y="2971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 结</a:t>
            </a:r>
          </a:p>
        </p:txBody>
      </p:sp>
      <p:sp>
        <p:nvSpPr>
          <p:cNvPr id="762909" name="Text Box 29"/>
          <p:cNvSpPr txBox="1">
            <a:spLocks noChangeArrowheads="1"/>
          </p:cNvSpPr>
          <p:nvPr/>
        </p:nvSpPr>
        <p:spPr bwMode="auto">
          <a:xfrm>
            <a:off x="1143000" y="5715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简 化 为</a:t>
            </a:r>
          </a:p>
        </p:txBody>
      </p:sp>
      <p:sp>
        <p:nvSpPr>
          <p:cNvPr id="762910" name="Text Box 30"/>
          <p:cNvSpPr txBox="1">
            <a:spLocks noChangeArrowheads="1"/>
          </p:cNvSpPr>
          <p:nvPr/>
        </p:nvSpPr>
        <p:spPr bwMode="auto">
          <a:xfrm>
            <a:off x="4648200" y="3870325"/>
            <a:ext cx="1363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（同号）</a:t>
            </a:r>
          </a:p>
        </p:txBody>
      </p:sp>
      <p:sp>
        <p:nvSpPr>
          <p:cNvPr id="762911" name="Text Box 31"/>
          <p:cNvSpPr txBox="1">
            <a:spLocks noChangeArrowheads="1"/>
          </p:cNvSpPr>
          <p:nvPr/>
        </p:nvSpPr>
        <p:spPr bwMode="auto">
          <a:xfrm>
            <a:off x="4648200" y="4219575"/>
            <a:ext cx="1363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（异号）</a:t>
            </a:r>
          </a:p>
        </p:txBody>
      </p:sp>
      <p:sp>
        <p:nvSpPr>
          <p:cNvPr id="762912" name="Text Box 32"/>
          <p:cNvSpPr txBox="1">
            <a:spLocks noChangeArrowheads="1"/>
          </p:cNvSpPr>
          <p:nvPr/>
        </p:nvSpPr>
        <p:spPr bwMode="auto">
          <a:xfrm>
            <a:off x="4648200" y="46164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（异号）</a:t>
            </a:r>
          </a:p>
        </p:txBody>
      </p:sp>
      <p:sp>
        <p:nvSpPr>
          <p:cNvPr id="762913" name="Text Box 33"/>
          <p:cNvSpPr txBox="1">
            <a:spLocks noChangeArrowheads="1"/>
          </p:cNvSpPr>
          <p:nvPr/>
        </p:nvSpPr>
        <p:spPr bwMode="auto">
          <a:xfrm>
            <a:off x="4648200" y="50133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（同号）</a:t>
            </a:r>
          </a:p>
        </p:txBody>
      </p:sp>
      <p:sp>
        <p:nvSpPr>
          <p:cNvPr id="762915" name="Text Box 35"/>
          <p:cNvSpPr txBox="1">
            <a:spLocks noChangeArrowheads="1"/>
          </p:cNvSpPr>
          <p:nvPr/>
        </p:nvSpPr>
        <p:spPr bwMode="auto">
          <a:xfrm>
            <a:off x="3695700" y="658813"/>
            <a:ext cx="198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×.××××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85800" y="3400425"/>
            <a:ext cx="7924800" cy="2009775"/>
            <a:chOff x="432" y="2142"/>
            <a:chExt cx="4992" cy="126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432" y="2142"/>
              <a:ext cx="4992" cy="1266"/>
              <a:chOff x="432" y="2142"/>
              <a:chExt cx="4992" cy="1266"/>
            </a:xfrm>
          </p:grpSpPr>
          <p:sp>
            <p:nvSpPr>
              <p:cNvPr id="762918" name="Text Box 38"/>
              <p:cNvSpPr txBox="1">
                <a:spLocks noChangeArrowheads="1"/>
              </p:cNvSpPr>
              <p:nvPr/>
            </p:nvSpPr>
            <p:spPr bwMode="auto">
              <a:xfrm>
                <a:off x="672" y="2142"/>
                <a:ext cx="90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[</a:t>
                </a:r>
                <a:r>
                  <a:rPr lang="en-US" altLang="zh-CN" sz="2200" i="1">
                    <a:latin typeface="Times New Roman" pitchFamily="18" charset="0"/>
                  </a:rPr>
                  <a:t>x</a:t>
                </a:r>
                <a:r>
                  <a:rPr lang="en-US" altLang="zh-CN" sz="20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r>
                  <a:rPr lang="zh-CN" altLang="en-US" sz="2000">
                    <a:latin typeface="Times New Roman" pitchFamily="18" charset="0"/>
                  </a:rPr>
                  <a:t>与 [</a:t>
                </a:r>
                <a:r>
                  <a:rPr lang="en-US" altLang="zh-CN" sz="2200" i="1">
                    <a:latin typeface="Times New Roman" pitchFamily="18" charset="0"/>
                  </a:rPr>
                  <a:t>y</a:t>
                </a:r>
                <a:r>
                  <a:rPr lang="en-US" altLang="zh-CN" sz="20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762919" name="Text Box 39"/>
              <p:cNvSpPr txBox="1">
                <a:spLocks noChangeArrowheads="1"/>
              </p:cNvSpPr>
              <p:nvPr/>
            </p:nvSpPr>
            <p:spPr bwMode="auto">
              <a:xfrm>
                <a:off x="1872" y="215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商</a:t>
                </a:r>
              </a:p>
            </p:txBody>
          </p:sp>
          <p:sp>
            <p:nvSpPr>
              <p:cNvPr id="762920" name="Text Box 40"/>
              <p:cNvSpPr txBox="1">
                <a:spLocks noChangeArrowheads="1"/>
              </p:cNvSpPr>
              <p:nvPr/>
            </p:nvSpPr>
            <p:spPr bwMode="auto">
              <a:xfrm>
                <a:off x="2582" y="2142"/>
                <a:ext cx="95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[</a:t>
                </a:r>
                <a:r>
                  <a:rPr lang="en-US" altLang="zh-CN" sz="2000" i="1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i</a:t>
                </a:r>
                <a:r>
                  <a:rPr lang="en-US" altLang="zh-CN" sz="20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r>
                  <a:rPr lang="zh-CN" altLang="en-US" sz="2000">
                    <a:latin typeface="Times New Roman" pitchFamily="18" charset="0"/>
                  </a:rPr>
                  <a:t>与 [</a:t>
                </a:r>
                <a:r>
                  <a:rPr lang="en-US" altLang="zh-CN" sz="2200" i="1">
                    <a:latin typeface="Times New Roman" pitchFamily="18" charset="0"/>
                  </a:rPr>
                  <a:t>y</a:t>
                </a:r>
                <a:r>
                  <a:rPr lang="en-US" altLang="zh-CN" sz="20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762921" name="Text Box 41"/>
              <p:cNvSpPr txBox="1">
                <a:spLocks noChangeArrowheads="1"/>
              </p:cNvSpPr>
              <p:nvPr/>
            </p:nvSpPr>
            <p:spPr bwMode="auto">
              <a:xfrm>
                <a:off x="4378" y="2169"/>
                <a:ext cx="5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商   值</a:t>
                </a:r>
              </a:p>
            </p:txBody>
          </p:sp>
          <p:sp>
            <p:nvSpPr>
              <p:cNvPr id="762922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43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够减</a:t>
                </a:r>
              </a:p>
            </p:txBody>
          </p:sp>
          <p:sp>
            <p:nvSpPr>
              <p:cNvPr id="762923" name="Text Box 43"/>
              <p:cNvSpPr txBox="1">
                <a:spLocks noChangeArrowheads="1"/>
              </p:cNvSpPr>
              <p:nvPr/>
            </p:nvSpPr>
            <p:spPr bwMode="auto">
              <a:xfrm>
                <a:off x="2448" y="265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不够减</a:t>
                </a:r>
              </a:p>
            </p:txBody>
          </p:sp>
          <p:sp>
            <p:nvSpPr>
              <p:cNvPr id="762924" name="Text Box 44"/>
              <p:cNvSpPr txBox="1">
                <a:spLocks noChangeArrowheads="1"/>
              </p:cNvSpPr>
              <p:nvPr/>
            </p:nvSpPr>
            <p:spPr bwMode="auto">
              <a:xfrm>
                <a:off x="2458" y="29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够减</a:t>
                </a:r>
              </a:p>
            </p:txBody>
          </p:sp>
          <p:sp>
            <p:nvSpPr>
              <p:cNvPr id="762925" name="Text Box 45"/>
              <p:cNvSpPr txBox="1">
                <a:spLocks noChangeArrowheads="1"/>
              </p:cNvSpPr>
              <p:nvPr/>
            </p:nvSpPr>
            <p:spPr bwMode="auto">
              <a:xfrm>
                <a:off x="2458" y="315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不够减</a:t>
                </a:r>
              </a:p>
            </p:txBody>
          </p:sp>
          <p:sp>
            <p:nvSpPr>
              <p:cNvPr id="762926" name="Line 46"/>
              <p:cNvSpPr>
                <a:spLocks noChangeShapeType="1"/>
              </p:cNvSpPr>
              <p:nvPr/>
            </p:nvSpPr>
            <p:spPr bwMode="auto">
              <a:xfrm>
                <a:off x="432" y="2160"/>
                <a:ext cx="49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27" name="Line 47"/>
              <p:cNvSpPr>
                <a:spLocks noChangeShapeType="1"/>
              </p:cNvSpPr>
              <p:nvPr/>
            </p:nvSpPr>
            <p:spPr bwMode="auto">
              <a:xfrm>
                <a:off x="432" y="2448"/>
                <a:ext cx="49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28" name="Line 48"/>
              <p:cNvSpPr>
                <a:spLocks noChangeShapeType="1"/>
              </p:cNvSpPr>
              <p:nvPr/>
            </p:nvSpPr>
            <p:spPr bwMode="auto">
              <a:xfrm>
                <a:off x="432" y="3408"/>
                <a:ext cx="49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29" name="Line 49"/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30" name="Line 50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31" name="Line 51"/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32" name="Text Box 52"/>
              <p:cNvSpPr txBox="1">
                <a:spLocks noChangeArrowheads="1"/>
              </p:cNvSpPr>
              <p:nvPr/>
            </p:nvSpPr>
            <p:spPr bwMode="auto">
              <a:xfrm>
                <a:off x="758" y="2582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同  号</a:t>
                </a:r>
              </a:p>
            </p:txBody>
          </p:sp>
          <p:sp>
            <p:nvSpPr>
              <p:cNvPr id="762933" name="Text Box 53"/>
              <p:cNvSpPr txBox="1">
                <a:spLocks noChangeArrowheads="1"/>
              </p:cNvSpPr>
              <p:nvPr/>
            </p:nvSpPr>
            <p:spPr bwMode="auto">
              <a:xfrm>
                <a:off x="758" y="3035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异  号</a:t>
                </a:r>
              </a:p>
            </p:txBody>
          </p:sp>
          <p:sp>
            <p:nvSpPr>
              <p:cNvPr id="762934" name="Line 54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49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35" name="Text Box 55"/>
              <p:cNvSpPr txBox="1">
                <a:spLocks noChangeArrowheads="1"/>
              </p:cNvSpPr>
              <p:nvPr/>
            </p:nvSpPr>
            <p:spPr bwMode="auto">
              <a:xfrm>
                <a:off x="1872" y="256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正</a:t>
                </a:r>
              </a:p>
            </p:txBody>
          </p:sp>
          <p:sp>
            <p:nvSpPr>
              <p:cNvPr id="762936" name="Text Box 56"/>
              <p:cNvSpPr txBox="1">
                <a:spLocks noChangeArrowheads="1"/>
              </p:cNvSpPr>
              <p:nvPr/>
            </p:nvSpPr>
            <p:spPr bwMode="auto">
              <a:xfrm>
                <a:off x="1872" y="303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负</a:t>
                </a:r>
              </a:p>
            </p:txBody>
          </p:sp>
          <p:sp>
            <p:nvSpPr>
              <p:cNvPr id="762937" name="Text Box 57"/>
              <p:cNvSpPr txBox="1">
                <a:spLocks noChangeArrowheads="1"/>
              </p:cNvSpPr>
              <p:nvPr/>
            </p:nvSpPr>
            <p:spPr bwMode="auto">
              <a:xfrm>
                <a:off x="3878" y="243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62938" name="Text Box 58"/>
              <p:cNvSpPr txBox="1">
                <a:spLocks noChangeArrowheads="1"/>
              </p:cNvSpPr>
              <p:nvPr/>
            </p:nvSpPr>
            <p:spPr bwMode="auto">
              <a:xfrm>
                <a:off x="3878" y="26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62939" name="Text Box 59"/>
              <p:cNvSpPr txBox="1">
                <a:spLocks noChangeArrowheads="1"/>
              </p:cNvSpPr>
              <p:nvPr/>
            </p:nvSpPr>
            <p:spPr bwMode="auto">
              <a:xfrm>
                <a:off x="3878" y="290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62940" name="Text Box 60"/>
              <p:cNvSpPr txBox="1">
                <a:spLocks noChangeArrowheads="1"/>
              </p:cNvSpPr>
              <p:nvPr/>
            </p:nvSpPr>
            <p:spPr bwMode="auto">
              <a:xfrm>
                <a:off x="3878" y="31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62941" name="Text Box 61"/>
              <p:cNvSpPr txBox="1">
                <a:spLocks noChangeArrowheads="1"/>
              </p:cNvSpPr>
              <p:nvPr/>
            </p:nvSpPr>
            <p:spPr bwMode="auto">
              <a:xfrm>
                <a:off x="4358" y="2544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原码上商</a:t>
                </a:r>
              </a:p>
            </p:txBody>
          </p:sp>
          <p:sp>
            <p:nvSpPr>
              <p:cNvPr id="762942" name="Text Box 62"/>
              <p:cNvSpPr txBox="1">
                <a:spLocks noChangeArrowheads="1"/>
              </p:cNvSpPr>
              <p:nvPr/>
            </p:nvSpPr>
            <p:spPr bwMode="auto">
              <a:xfrm>
                <a:off x="4358" y="3024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反码上商</a:t>
                </a:r>
              </a:p>
            </p:txBody>
          </p:sp>
        </p:grpSp>
        <p:sp>
          <p:nvSpPr>
            <p:cNvPr id="762943" name="Line 63"/>
            <p:cNvSpPr>
              <a:spLocks noChangeShapeType="1"/>
            </p:cNvSpPr>
            <p:nvPr/>
          </p:nvSpPr>
          <p:spPr bwMode="auto">
            <a:xfrm>
              <a:off x="441" y="2160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2944" name="Line 64"/>
            <p:cNvSpPr>
              <a:spLocks noChangeShapeType="1"/>
            </p:cNvSpPr>
            <p:nvPr/>
          </p:nvSpPr>
          <p:spPr bwMode="auto">
            <a:xfrm>
              <a:off x="5415" y="2160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3505200" y="5543550"/>
            <a:ext cx="4267200" cy="1238250"/>
            <a:chOff x="2208" y="3492"/>
            <a:chExt cx="2688" cy="780"/>
          </a:xfrm>
        </p:grpSpPr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2208" y="3492"/>
              <a:ext cx="2688" cy="780"/>
              <a:chOff x="2208" y="3492"/>
              <a:chExt cx="2688" cy="780"/>
            </a:xfrm>
          </p:grpSpPr>
          <p:sp>
            <p:nvSpPr>
              <p:cNvPr id="762947" name="Text Box 67"/>
              <p:cNvSpPr txBox="1">
                <a:spLocks noChangeArrowheads="1"/>
              </p:cNvSpPr>
              <p:nvPr/>
            </p:nvSpPr>
            <p:spPr bwMode="auto">
              <a:xfrm>
                <a:off x="2534" y="3492"/>
                <a:ext cx="9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solidFill>
                      <a:schemeClr val="folHlink"/>
                    </a:solidFill>
                    <a:latin typeface="Times New Roman" pitchFamily="18" charset="0"/>
                  </a:rPr>
                  <a:t>i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与[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2948" name="Text Box 68"/>
              <p:cNvSpPr txBox="1">
                <a:spLocks noChangeArrowheads="1"/>
              </p:cNvSpPr>
              <p:nvPr/>
            </p:nvSpPr>
            <p:spPr bwMode="auto">
              <a:xfrm>
                <a:off x="4118" y="349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商值</a:t>
                </a:r>
              </a:p>
            </p:txBody>
          </p:sp>
          <p:sp>
            <p:nvSpPr>
              <p:cNvPr id="762949" name="Line 69"/>
              <p:cNvSpPr>
                <a:spLocks noChangeShapeType="1"/>
              </p:cNvSpPr>
              <p:nvPr/>
            </p:nvSpPr>
            <p:spPr bwMode="auto">
              <a:xfrm>
                <a:off x="2208" y="3744"/>
                <a:ext cx="26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50" name="Line 70"/>
              <p:cNvSpPr>
                <a:spLocks noChangeShapeType="1"/>
              </p:cNvSpPr>
              <p:nvPr/>
            </p:nvSpPr>
            <p:spPr bwMode="auto">
              <a:xfrm>
                <a:off x="3792" y="3504"/>
                <a:ext cx="0" cy="7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51" name="Text Box 71"/>
              <p:cNvSpPr txBox="1">
                <a:spLocks noChangeArrowheads="1"/>
              </p:cNvSpPr>
              <p:nvPr/>
            </p:nvSpPr>
            <p:spPr bwMode="auto">
              <a:xfrm>
                <a:off x="2726" y="3755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同  号</a:t>
                </a:r>
              </a:p>
            </p:txBody>
          </p:sp>
          <p:sp>
            <p:nvSpPr>
              <p:cNvPr id="762952" name="Text Box 72"/>
              <p:cNvSpPr txBox="1">
                <a:spLocks noChangeArrowheads="1"/>
              </p:cNvSpPr>
              <p:nvPr/>
            </p:nvSpPr>
            <p:spPr bwMode="auto">
              <a:xfrm>
                <a:off x="2726" y="4009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异  号</a:t>
                </a:r>
              </a:p>
            </p:txBody>
          </p:sp>
          <p:sp>
            <p:nvSpPr>
              <p:cNvPr id="762953" name="Text Box 73"/>
              <p:cNvSpPr txBox="1">
                <a:spLocks noChangeArrowheads="1"/>
              </p:cNvSpPr>
              <p:nvPr/>
            </p:nvSpPr>
            <p:spPr bwMode="auto">
              <a:xfrm>
                <a:off x="4214" y="374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62954" name="Text Box 74"/>
              <p:cNvSpPr txBox="1">
                <a:spLocks noChangeArrowheads="1"/>
              </p:cNvSpPr>
              <p:nvPr/>
            </p:nvSpPr>
            <p:spPr bwMode="auto">
              <a:xfrm>
                <a:off x="4214" y="402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62955" name="Line 75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26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2956" name="Line 76"/>
              <p:cNvSpPr>
                <a:spLocks noChangeShapeType="1"/>
              </p:cNvSpPr>
              <p:nvPr/>
            </p:nvSpPr>
            <p:spPr bwMode="auto">
              <a:xfrm>
                <a:off x="2208" y="4224"/>
                <a:ext cx="26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62957" name="Line 77"/>
            <p:cNvSpPr>
              <a:spLocks noChangeShapeType="1"/>
            </p:cNvSpPr>
            <p:nvPr/>
          </p:nvSpPr>
          <p:spPr bwMode="auto">
            <a:xfrm>
              <a:off x="2213" y="350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2958" name="Line 78"/>
            <p:cNvSpPr>
              <a:spLocks noChangeShapeType="1"/>
            </p:cNvSpPr>
            <p:nvPr/>
          </p:nvSpPr>
          <p:spPr bwMode="auto">
            <a:xfrm>
              <a:off x="4892" y="350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0" name="日期占位符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E2E2-9E69-43C7-8168-FFC6905A9CB0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2" name="页脚占位符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6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07" grpId="0" autoUpdateAnimBg="0"/>
      <p:bldP spid="762909" grpId="0" autoUpdateAnimBg="0"/>
      <p:bldP spid="76291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4435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商符的形成 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1066800" y="95885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除法过程中自然形成</a:t>
            </a:r>
          </a:p>
        </p:txBody>
      </p:sp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746125" y="1793875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和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同号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3717925" y="1793875"/>
            <a:ext cx="136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6188075" y="1793875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比较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和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5514975" y="2286000"/>
            <a:ext cx="150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同号(够)“1”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5514975" y="2727325"/>
            <a:ext cx="175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异号(不够)“0”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7581900" y="24225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原码上商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5514975" y="3124200"/>
            <a:ext cx="350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小数除法  第一次“不够”上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“0”</a:t>
            </a:r>
          </a:p>
        </p:txBody>
      </p:sp>
      <p:sp>
        <p:nvSpPr>
          <p:cNvPr id="763915" name="Line 11"/>
          <p:cNvSpPr>
            <a:spLocks noChangeShapeType="1"/>
          </p:cNvSpPr>
          <p:nvPr/>
        </p:nvSpPr>
        <p:spPr bwMode="auto">
          <a:xfrm>
            <a:off x="1676400" y="2286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16" name="Text Box 12"/>
          <p:cNvSpPr txBox="1">
            <a:spLocks noChangeArrowheads="1"/>
          </p:cNvSpPr>
          <p:nvPr/>
        </p:nvSpPr>
        <p:spPr bwMode="auto">
          <a:xfrm>
            <a:off x="1431925" y="3657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正商</a:t>
            </a:r>
          </a:p>
        </p:txBody>
      </p:sp>
      <p:sp>
        <p:nvSpPr>
          <p:cNvPr id="763917" name="Freeform 13"/>
          <p:cNvSpPr>
            <a:spLocks/>
          </p:cNvSpPr>
          <p:nvPr/>
        </p:nvSpPr>
        <p:spPr bwMode="auto">
          <a:xfrm>
            <a:off x="2362200" y="3581400"/>
            <a:ext cx="64008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688" y="240"/>
              </a:cxn>
              <a:cxn ang="0">
                <a:pos x="2688" y="0"/>
              </a:cxn>
            </a:cxnLst>
            <a:rect l="0" t="0" r="r" b="b"/>
            <a:pathLst>
              <a:path w="2688" h="240">
                <a:moveTo>
                  <a:pt x="0" y="240"/>
                </a:moveTo>
                <a:lnTo>
                  <a:pt x="2688" y="240"/>
                </a:lnTo>
                <a:lnTo>
                  <a:pt x="268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746125" y="4267200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和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异号</a:t>
            </a:r>
          </a:p>
        </p:txBody>
      </p:sp>
      <p:sp>
        <p:nvSpPr>
          <p:cNvPr id="763919" name="Text Box 15"/>
          <p:cNvSpPr txBox="1">
            <a:spLocks noChangeArrowheads="1"/>
          </p:cNvSpPr>
          <p:nvPr/>
        </p:nvSpPr>
        <p:spPr bwMode="auto">
          <a:xfrm>
            <a:off x="3717925" y="4267200"/>
            <a:ext cx="138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63920" name="Text Box 16"/>
          <p:cNvSpPr txBox="1">
            <a:spLocks noChangeArrowheads="1"/>
          </p:cNvSpPr>
          <p:nvPr/>
        </p:nvSpPr>
        <p:spPr bwMode="auto">
          <a:xfrm>
            <a:off x="6188075" y="4267200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比较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和</a:t>
            </a: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763921" name="Text Box 17"/>
          <p:cNvSpPr txBox="1">
            <a:spLocks noChangeArrowheads="1"/>
          </p:cNvSpPr>
          <p:nvPr/>
        </p:nvSpPr>
        <p:spPr bwMode="auto">
          <a:xfrm>
            <a:off x="5514975" y="4724400"/>
            <a:ext cx="150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异号(够)“0”</a:t>
            </a:r>
          </a:p>
        </p:txBody>
      </p:sp>
      <p:sp>
        <p:nvSpPr>
          <p:cNvPr id="763922" name="Text Box 18"/>
          <p:cNvSpPr txBox="1">
            <a:spLocks noChangeArrowheads="1"/>
          </p:cNvSpPr>
          <p:nvPr/>
        </p:nvSpPr>
        <p:spPr bwMode="auto">
          <a:xfrm>
            <a:off x="5514975" y="5181600"/>
            <a:ext cx="175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同号(不够)“1”</a:t>
            </a:r>
          </a:p>
        </p:txBody>
      </p:sp>
      <p:sp>
        <p:nvSpPr>
          <p:cNvPr id="763923" name="Text Box 19"/>
          <p:cNvSpPr txBox="1">
            <a:spLocks noChangeArrowheads="1"/>
          </p:cNvSpPr>
          <p:nvPr/>
        </p:nvSpPr>
        <p:spPr bwMode="auto">
          <a:xfrm>
            <a:off x="7581900" y="4937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反码上商</a:t>
            </a:r>
          </a:p>
        </p:txBody>
      </p:sp>
      <p:sp>
        <p:nvSpPr>
          <p:cNvPr id="763924" name="Text Box 20"/>
          <p:cNvSpPr txBox="1">
            <a:spLocks noChangeArrowheads="1"/>
          </p:cNvSpPr>
          <p:nvPr/>
        </p:nvSpPr>
        <p:spPr bwMode="auto">
          <a:xfrm>
            <a:off x="5514975" y="5570538"/>
            <a:ext cx="350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小数除法  第一次“不够”上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“1”</a:t>
            </a:r>
          </a:p>
        </p:txBody>
      </p:sp>
      <p:sp>
        <p:nvSpPr>
          <p:cNvPr id="763925" name="Line 21"/>
          <p:cNvSpPr>
            <a:spLocks noChangeShapeType="1"/>
          </p:cNvSpPr>
          <p:nvPr/>
        </p:nvSpPr>
        <p:spPr bwMode="auto">
          <a:xfrm>
            <a:off x="1676400" y="4724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26" name="Text Box 22"/>
          <p:cNvSpPr txBox="1">
            <a:spLocks noChangeArrowheads="1"/>
          </p:cNvSpPr>
          <p:nvPr/>
        </p:nvSpPr>
        <p:spPr bwMode="auto">
          <a:xfrm>
            <a:off x="1447800" y="60960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负商</a:t>
            </a:r>
          </a:p>
        </p:txBody>
      </p:sp>
      <p:sp>
        <p:nvSpPr>
          <p:cNvPr id="763927" name="Freeform 23"/>
          <p:cNvSpPr>
            <a:spLocks/>
          </p:cNvSpPr>
          <p:nvPr/>
        </p:nvSpPr>
        <p:spPr bwMode="auto">
          <a:xfrm>
            <a:off x="2530475" y="6019800"/>
            <a:ext cx="6232525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688" y="240"/>
              </a:cxn>
              <a:cxn ang="0">
                <a:pos x="2688" y="0"/>
              </a:cxn>
            </a:cxnLst>
            <a:rect l="0" t="0" r="r" b="b"/>
            <a:pathLst>
              <a:path w="2688" h="240">
                <a:moveTo>
                  <a:pt x="0" y="240"/>
                </a:moveTo>
                <a:lnTo>
                  <a:pt x="2688" y="240"/>
                </a:lnTo>
                <a:lnTo>
                  <a:pt x="268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28" name="Line 24"/>
          <p:cNvSpPr>
            <a:spLocks noChangeShapeType="1"/>
          </p:cNvSpPr>
          <p:nvPr/>
        </p:nvSpPr>
        <p:spPr bwMode="auto">
          <a:xfrm>
            <a:off x="2971800" y="198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29" name="Line 25"/>
          <p:cNvSpPr>
            <a:spLocks noChangeShapeType="1"/>
          </p:cNvSpPr>
          <p:nvPr/>
        </p:nvSpPr>
        <p:spPr bwMode="auto">
          <a:xfrm>
            <a:off x="5334000" y="198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30" name="Line 26"/>
          <p:cNvSpPr>
            <a:spLocks noChangeShapeType="1"/>
          </p:cNvSpPr>
          <p:nvPr/>
        </p:nvSpPr>
        <p:spPr bwMode="auto">
          <a:xfrm>
            <a:off x="5410200" y="4495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31" name="Line 27"/>
          <p:cNvSpPr>
            <a:spLocks noChangeShapeType="1"/>
          </p:cNvSpPr>
          <p:nvPr/>
        </p:nvSpPr>
        <p:spPr bwMode="auto">
          <a:xfrm>
            <a:off x="2971800" y="4495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400-C0A4-4E81-87B6-0F62A2A28C0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6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6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76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6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7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6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76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6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76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6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6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6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76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6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1" dur="500"/>
                                        <p:tgtEl>
                                          <p:spTgt spid="76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autoUpdateAnimBg="0"/>
      <p:bldP spid="763908" grpId="0" autoUpdateAnimBg="0"/>
      <p:bldP spid="763909" grpId="0" autoUpdateAnimBg="0"/>
      <p:bldP spid="763910" grpId="0" autoUpdateAnimBg="0"/>
      <p:bldP spid="763911" grpId="0" autoUpdateAnimBg="0"/>
      <p:bldP spid="763912" grpId="0" autoUpdateAnimBg="0"/>
      <p:bldP spid="763913" grpId="0" autoUpdateAnimBg="0"/>
      <p:bldP spid="763914" grpId="0" autoUpdateAnimBg="0"/>
      <p:bldP spid="763915" grpId="0" animBg="1"/>
      <p:bldP spid="763916" grpId="0" autoUpdateAnimBg="0"/>
      <p:bldP spid="763917" grpId="0" animBg="1"/>
      <p:bldP spid="763918" grpId="0" autoUpdateAnimBg="0"/>
      <p:bldP spid="763919" grpId="0" autoUpdateAnimBg="0"/>
      <p:bldP spid="763920" grpId="0" autoUpdateAnimBg="0"/>
      <p:bldP spid="763921" grpId="0" autoUpdateAnimBg="0"/>
      <p:bldP spid="763922" grpId="0" autoUpdateAnimBg="0"/>
      <p:bldP spid="763923" grpId="0" autoUpdateAnimBg="0"/>
      <p:bldP spid="763924" grpId="0" autoUpdateAnimBg="0"/>
      <p:bldP spid="763925" grpId="0" animBg="1"/>
      <p:bldP spid="763926" grpId="0" autoUpdateAnimBg="0"/>
      <p:bldP spid="763927" grpId="0" animBg="1"/>
      <p:bldP spid="763928" grpId="0" animBg="1"/>
      <p:bldP spid="763929" grpId="0" animBg="1"/>
      <p:bldP spid="763930" grpId="0" animBg="1"/>
      <p:bldP spid="7639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478713" y="3382963"/>
            <a:ext cx="827087" cy="1036637"/>
            <a:chOff x="4711" y="2131"/>
            <a:chExt cx="521" cy="65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711" y="2131"/>
              <a:ext cx="521" cy="653"/>
              <a:chOff x="4711" y="2131"/>
              <a:chExt cx="521" cy="653"/>
            </a:xfrm>
          </p:grpSpPr>
          <p:sp>
            <p:nvSpPr>
              <p:cNvPr id="685060" name="Text Box 4"/>
              <p:cNvSpPr txBox="1">
                <a:spLocks noChangeArrowheads="1"/>
              </p:cNvSpPr>
              <p:nvPr/>
            </p:nvSpPr>
            <p:spPr bwMode="auto">
              <a:xfrm>
                <a:off x="4711" y="2131"/>
                <a:ext cx="52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- 12</a:t>
                </a:r>
              </a:p>
            </p:txBody>
          </p:sp>
          <p:sp>
            <p:nvSpPr>
              <p:cNvPr id="685061" name="Text Box 5"/>
              <p:cNvSpPr txBox="1">
                <a:spLocks noChangeArrowheads="1"/>
              </p:cNvSpPr>
              <p:nvPr/>
            </p:nvSpPr>
            <p:spPr bwMode="auto">
              <a:xfrm>
                <a:off x="4988" y="2419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685062" name="Line 6"/>
            <p:cNvSpPr>
              <a:spLocks noChangeShapeType="1"/>
            </p:cNvSpPr>
            <p:nvPr/>
          </p:nvSpPr>
          <p:spPr bwMode="auto">
            <a:xfrm>
              <a:off x="4783" y="2448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补的概念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990600" y="20621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时钟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3048000" y="2057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逆时针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45013" y="2209800"/>
            <a:ext cx="712787" cy="1417638"/>
            <a:chOff x="3264" y="1939"/>
            <a:chExt cx="449" cy="893"/>
          </a:xfrm>
        </p:grpSpPr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3264" y="2179"/>
              <a:ext cx="3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- 3</a:t>
              </a:r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>
              <a:off x="3264" y="2496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5069" name="Text Box 13"/>
            <p:cNvSpPr txBox="1">
              <a:spLocks noChangeArrowheads="1"/>
            </p:cNvSpPr>
            <p:nvPr/>
          </p:nvSpPr>
          <p:spPr bwMode="auto">
            <a:xfrm>
              <a:off x="3413" y="1939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3413" y="246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5991225" y="2057400"/>
            <a:ext cx="1857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顺时针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85075" y="2133600"/>
            <a:ext cx="720725" cy="1417638"/>
            <a:chOff x="4778" y="1344"/>
            <a:chExt cx="454" cy="8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778" y="1344"/>
              <a:ext cx="454" cy="893"/>
              <a:chOff x="4778" y="1344"/>
              <a:chExt cx="454" cy="893"/>
            </a:xfrm>
          </p:grpSpPr>
          <p:sp>
            <p:nvSpPr>
              <p:cNvPr id="685074" name="Text Box 18"/>
              <p:cNvSpPr txBox="1">
                <a:spLocks noChangeArrowheads="1"/>
              </p:cNvSpPr>
              <p:nvPr/>
            </p:nvSpPr>
            <p:spPr bwMode="auto">
              <a:xfrm>
                <a:off x="4778" y="1584"/>
                <a:ext cx="45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+ 9</a:t>
                </a:r>
              </a:p>
            </p:txBody>
          </p:sp>
          <p:sp>
            <p:nvSpPr>
              <p:cNvPr id="685075" name="Text Box 19"/>
              <p:cNvSpPr txBox="1">
                <a:spLocks noChangeArrowheads="1"/>
              </p:cNvSpPr>
              <p:nvPr/>
            </p:nvSpPr>
            <p:spPr bwMode="auto">
              <a:xfrm>
                <a:off x="4924" y="1344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6</a:t>
                </a:r>
              </a:p>
            </p:txBody>
          </p:sp>
          <p:sp>
            <p:nvSpPr>
              <p:cNvPr id="685076" name="Text Box 20"/>
              <p:cNvSpPr txBox="1">
                <a:spLocks noChangeArrowheads="1"/>
              </p:cNvSpPr>
              <p:nvPr/>
            </p:nvSpPr>
            <p:spPr bwMode="auto">
              <a:xfrm>
                <a:off x="4860" y="1872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685077" name="Line 21"/>
            <p:cNvSpPr>
              <a:spLocks noChangeShapeType="1"/>
            </p:cNvSpPr>
            <p:nvPr/>
          </p:nvSpPr>
          <p:spPr bwMode="auto">
            <a:xfrm>
              <a:off x="4783" y="1901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78" name="Text Box 22"/>
          <p:cNvSpPr txBox="1">
            <a:spLocks noChangeArrowheads="1"/>
          </p:cNvSpPr>
          <p:nvPr/>
        </p:nvSpPr>
        <p:spPr bwMode="auto">
          <a:xfrm>
            <a:off x="228600" y="4254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补码表示法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08125" y="3505200"/>
            <a:ext cx="3597275" cy="519113"/>
            <a:chOff x="950" y="2640"/>
            <a:chExt cx="2266" cy="327"/>
          </a:xfrm>
        </p:grpSpPr>
        <p:sp>
          <p:nvSpPr>
            <p:cNvPr id="685080" name="Text Box 24"/>
            <p:cNvSpPr txBox="1">
              <a:spLocks noChangeArrowheads="1"/>
            </p:cNvSpPr>
            <p:nvPr/>
          </p:nvSpPr>
          <p:spPr bwMode="auto">
            <a:xfrm>
              <a:off x="950" y="2640"/>
              <a:ext cx="2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可见    3 可用 + 9 代替</a:t>
              </a:r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>
              <a:off x="1536" y="28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508125" y="4648200"/>
            <a:ext cx="4357688" cy="519113"/>
            <a:chOff x="950" y="3072"/>
            <a:chExt cx="2745" cy="327"/>
          </a:xfrm>
        </p:grpSpPr>
        <p:sp>
          <p:nvSpPr>
            <p:cNvPr id="685083" name="Text Box 27"/>
            <p:cNvSpPr txBox="1">
              <a:spLocks noChangeArrowheads="1"/>
            </p:cNvSpPr>
            <p:nvPr/>
          </p:nvSpPr>
          <p:spPr bwMode="auto">
            <a:xfrm>
              <a:off x="950" y="3072"/>
              <a:ext cx="2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记作    3 ≡ + 9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>
              <a:off x="1536" y="3239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508125" y="5334000"/>
            <a:ext cx="4357688" cy="519113"/>
            <a:chOff x="950" y="3504"/>
            <a:chExt cx="2745" cy="327"/>
          </a:xfrm>
        </p:grpSpPr>
        <p:sp>
          <p:nvSpPr>
            <p:cNvPr id="685086" name="Text Box 30"/>
            <p:cNvSpPr txBox="1">
              <a:spLocks noChangeArrowheads="1"/>
            </p:cNvSpPr>
            <p:nvPr/>
          </p:nvSpPr>
          <p:spPr bwMode="auto">
            <a:xfrm>
              <a:off x="950" y="3504"/>
              <a:ext cx="2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同理    4 ≡ + 8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87" name="Line 31"/>
            <p:cNvSpPr>
              <a:spLocks noChangeShapeType="1"/>
            </p:cNvSpPr>
            <p:nvPr/>
          </p:nvSpPr>
          <p:spPr bwMode="auto">
            <a:xfrm>
              <a:off x="1536" y="36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311400" y="6021388"/>
            <a:ext cx="3554413" cy="519112"/>
            <a:chOff x="1456" y="3793"/>
            <a:chExt cx="2239" cy="327"/>
          </a:xfrm>
        </p:grpSpPr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1456" y="3793"/>
              <a:ext cx="2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5 ≡ + 7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>
              <a:off x="1536" y="394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91" name="AutoShape 35"/>
          <p:cNvSpPr>
            <a:spLocks noChangeArrowheads="1"/>
          </p:cNvSpPr>
          <p:nvPr/>
        </p:nvSpPr>
        <p:spPr bwMode="auto">
          <a:xfrm>
            <a:off x="6400800" y="4760913"/>
            <a:ext cx="1524000" cy="1044575"/>
          </a:xfrm>
          <a:prstGeom prst="wedgeRoundRectCallout">
            <a:avLst>
              <a:gd name="adj1" fmla="val 43231"/>
              <a:gd name="adj2" fmla="val -14741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时钟以</a:t>
            </a:r>
          </a:p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12为模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5149850" y="3519488"/>
            <a:ext cx="2470150" cy="519112"/>
            <a:chOff x="3244" y="2217"/>
            <a:chExt cx="1556" cy="327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3244" y="2217"/>
              <a:ext cx="15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减法       加法</a:t>
              </a:r>
            </a:p>
          </p:txBody>
        </p:sp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96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1524000" y="4029075"/>
            <a:ext cx="5486400" cy="519113"/>
            <a:chOff x="960" y="2538"/>
            <a:chExt cx="3456" cy="327"/>
          </a:xfrm>
        </p:grpSpPr>
        <p:sp>
          <p:nvSpPr>
            <p:cNvPr id="685095" name="Text Box 39"/>
            <p:cNvSpPr txBox="1">
              <a:spLocks noChangeArrowheads="1"/>
            </p:cNvSpPr>
            <p:nvPr/>
          </p:nvSpPr>
          <p:spPr bwMode="auto">
            <a:xfrm>
              <a:off x="960" y="2538"/>
              <a:ext cx="34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称 + 9 是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3 </a:t>
              </a:r>
              <a:r>
                <a:rPr lang="zh-CN" altLang="en-US" sz="2800">
                  <a:latin typeface="Times New Roman" pitchFamily="18" charset="0"/>
                </a:rPr>
                <a:t>以 12 为模的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补数</a:t>
              </a:r>
            </a:p>
          </p:txBody>
        </p:sp>
        <p:sp>
          <p:nvSpPr>
            <p:cNvPr id="685098" name="Line 42"/>
            <p:cNvSpPr>
              <a:spLocks noChangeShapeType="1"/>
            </p:cNvSpPr>
            <p:nvPr/>
          </p:nvSpPr>
          <p:spPr bwMode="auto">
            <a:xfrm>
              <a:off x="1915" y="27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9638-6F8C-4EEF-84B5-2A4F36F657BC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6" name="页脚占位符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3" grpId="0" autoUpdateAnimBg="0"/>
      <p:bldP spid="685064" grpId="0" autoUpdateAnimBg="0"/>
      <p:bldP spid="685065" grpId="0" autoUpdateAnimBg="0"/>
      <p:bldP spid="685071" grpId="0" autoUpdateAnimBg="0"/>
      <p:bldP spid="685091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428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新余数的形成</a:t>
            </a: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1143000" y="1843088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加减交替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2468563"/>
            <a:ext cx="7543800" cy="1581150"/>
            <a:chOff x="480" y="1555"/>
            <a:chExt cx="4752" cy="9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80" y="1555"/>
              <a:ext cx="4752" cy="996"/>
              <a:chOff x="480" y="1555"/>
              <a:chExt cx="4752" cy="996"/>
            </a:xfrm>
          </p:grpSpPr>
          <p:sp>
            <p:nvSpPr>
              <p:cNvPr id="764935" name="Text Box 7"/>
              <p:cNvSpPr txBox="1">
                <a:spLocks noChangeArrowheads="1"/>
              </p:cNvSpPr>
              <p:nvPr/>
            </p:nvSpPr>
            <p:spPr bwMode="auto">
              <a:xfrm>
                <a:off x="950" y="1555"/>
                <a:ext cx="10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000" i="1">
                    <a:latin typeface="Times New Roman" pitchFamily="18" charset="0"/>
                  </a:rPr>
                  <a:t>R</a:t>
                </a:r>
                <a:r>
                  <a:rPr lang="en-US" altLang="zh-CN" sz="2400" i="1" baseline="-25000">
                    <a:latin typeface="Times New Roman" pitchFamily="18" charset="0"/>
                  </a:rPr>
                  <a:t>i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  <a:r>
                  <a:rPr lang="zh-CN" altLang="en-US" sz="2400">
                    <a:latin typeface="Times New Roman" pitchFamily="18" charset="0"/>
                  </a:rPr>
                  <a:t>和 [</a:t>
                </a: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764936" name="Text Box 8"/>
              <p:cNvSpPr txBox="1">
                <a:spLocks noChangeArrowheads="1"/>
              </p:cNvSpPr>
              <p:nvPr/>
            </p:nvSpPr>
            <p:spPr bwMode="auto">
              <a:xfrm>
                <a:off x="2773" y="1584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商</a:t>
                </a:r>
              </a:p>
            </p:txBody>
          </p:sp>
          <p:sp>
            <p:nvSpPr>
              <p:cNvPr id="764937" name="Text Box 9"/>
              <p:cNvSpPr txBox="1">
                <a:spLocks noChangeArrowheads="1"/>
              </p:cNvSpPr>
              <p:nvPr/>
            </p:nvSpPr>
            <p:spPr bwMode="auto">
              <a:xfrm>
                <a:off x="3878" y="1584"/>
                <a:ext cx="6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新余数</a:t>
                </a:r>
              </a:p>
            </p:txBody>
          </p:sp>
          <p:sp>
            <p:nvSpPr>
              <p:cNvPr id="764938" name="Line 10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47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4939" name="Line 11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4940" name="Line 12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4941" name="Text Box 13"/>
              <p:cNvSpPr txBox="1">
                <a:spLocks noChangeArrowheads="1"/>
              </p:cNvSpPr>
              <p:nvPr/>
            </p:nvSpPr>
            <p:spPr bwMode="auto">
              <a:xfrm>
                <a:off x="1094" y="1927"/>
                <a:ext cx="5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同 号</a:t>
                </a:r>
              </a:p>
            </p:txBody>
          </p:sp>
          <p:sp>
            <p:nvSpPr>
              <p:cNvPr id="764942" name="Text Box 14"/>
              <p:cNvSpPr txBox="1">
                <a:spLocks noChangeArrowheads="1"/>
              </p:cNvSpPr>
              <p:nvPr/>
            </p:nvSpPr>
            <p:spPr bwMode="auto">
              <a:xfrm>
                <a:off x="1094" y="2263"/>
                <a:ext cx="5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异 号</a:t>
                </a:r>
              </a:p>
            </p:txBody>
          </p:sp>
          <p:sp>
            <p:nvSpPr>
              <p:cNvPr id="764943" name="Text Box 15"/>
              <p:cNvSpPr txBox="1">
                <a:spLocks noChangeArrowheads="1"/>
              </p:cNvSpPr>
              <p:nvPr/>
            </p:nvSpPr>
            <p:spPr bwMode="auto">
              <a:xfrm>
                <a:off x="2814" y="1881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64944" name="Text Box 16"/>
              <p:cNvSpPr txBox="1">
                <a:spLocks noChangeArrowheads="1"/>
              </p:cNvSpPr>
              <p:nvPr/>
            </p:nvSpPr>
            <p:spPr bwMode="auto">
              <a:xfrm>
                <a:off x="2814" y="221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64945" name="Text Box 17"/>
              <p:cNvSpPr txBox="1">
                <a:spLocks noChangeArrowheads="1"/>
              </p:cNvSpPr>
              <p:nvPr/>
            </p:nvSpPr>
            <p:spPr bwMode="auto">
              <a:xfrm>
                <a:off x="3744" y="1913"/>
                <a:ext cx="11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2[</a:t>
                </a:r>
                <a:r>
                  <a:rPr lang="en-US" altLang="zh-CN" sz="2000" i="1">
                    <a:latin typeface="Times New Roman" pitchFamily="18" charset="0"/>
                  </a:rPr>
                  <a:t>R</a:t>
                </a:r>
                <a:r>
                  <a:rPr lang="en-US" altLang="zh-CN" sz="2400" i="1" baseline="-25000">
                    <a:latin typeface="Times New Roman" pitchFamily="18" charset="0"/>
                  </a:rPr>
                  <a:t>i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 </a:t>
                </a:r>
                <a:r>
                  <a:rPr lang="zh-CN" altLang="en-US" sz="2400">
                    <a:latin typeface="Times New Roman" pitchFamily="18" charset="0"/>
                  </a:rPr>
                  <a:t>+ [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altLang="zh-CN" sz="24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764946" name="Text Box 18"/>
              <p:cNvSpPr txBox="1">
                <a:spLocks noChangeArrowheads="1"/>
              </p:cNvSpPr>
              <p:nvPr/>
            </p:nvSpPr>
            <p:spPr bwMode="auto">
              <a:xfrm>
                <a:off x="3744" y="2249"/>
                <a:ext cx="11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2[</a:t>
                </a:r>
                <a:r>
                  <a:rPr lang="en-US" altLang="zh-CN" sz="2000" i="1">
                    <a:latin typeface="Times New Roman" pitchFamily="18" charset="0"/>
                  </a:rPr>
                  <a:t>R</a:t>
                </a:r>
                <a:r>
                  <a:rPr lang="en-US" altLang="zh-CN" sz="2400" i="1" baseline="-25000">
                    <a:latin typeface="Times New Roman" pitchFamily="18" charset="0"/>
                  </a:rPr>
                  <a:t>i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 </a:t>
                </a:r>
                <a:r>
                  <a:rPr lang="en-US" altLang="zh-CN" sz="2400">
                    <a:latin typeface="Times New Roman" pitchFamily="18" charset="0"/>
                  </a:rPr>
                  <a:t>+ [ </a:t>
                </a:r>
                <a:r>
                  <a:rPr lang="en-US" altLang="zh-CN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600" i="1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zh-CN" altLang="en-US" sz="2000" baseline="-25000"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764947" name="Line 19"/>
              <p:cNvSpPr>
                <a:spLocks noChangeShapeType="1"/>
              </p:cNvSpPr>
              <p:nvPr/>
            </p:nvSpPr>
            <p:spPr bwMode="auto">
              <a:xfrm>
                <a:off x="480" y="1584"/>
                <a:ext cx="47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4948" name="Line 20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47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64949" name="Line 21"/>
            <p:cNvSpPr>
              <a:spLocks noChangeShapeType="1"/>
            </p:cNvSpPr>
            <p:nvPr/>
          </p:nvSpPr>
          <p:spPr bwMode="auto">
            <a:xfrm>
              <a:off x="489" y="1584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4950" name="Line 22"/>
            <p:cNvSpPr>
              <a:spLocks noChangeShapeType="1"/>
            </p:cNvSpPr>
            <p:nvPr/>
          </p:nvSpPr>
          <p:spPr bwMode="auto">
            <a:xfrm>
              <a:off x="5225" y="1584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117D-4765-4421-95B1-538C8673ECD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1443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295275"/>
            <a:ext cx="4392613" cy="958850"/>
            <a:chOff x="1382" y="186"/>
            <a:chExt cx="2767" cy="604"/>
          </a:xfrm>
        </p:grpSpPr>
        <p:sp>
          <p:nvSpPr>
            <p:cNvPr id="765956" name="Text Box 4"/>
            <p:cNvSpPr txBox="1">
              <a:spLocks noChangeArrowheads="1"/>
            </p:cNvSpPr>
            <p:nvPr/>
          </p:nvSpPr>
          <p:spPr bwMode="auto">
            <a:xfrm>
              <a:off x="1382" y="186"/>
              <a:ext cx="2767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0.1011  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= 0.1101 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求          并还原成真值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13" y="336"/>
              <a:ext cx="619" cy="454"/>
              <a:chOff x="1085" y="1898"/>
              <a:chExt cx="619" cy="454"/>
            </a:xfrm>
          </p:grpSpPr>
          <p:sp>
            <p:nvSpPr>
              <p:cNvPr id="765958" name="Text Box 6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7659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659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65962" name="Line 10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304800" y="12636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65964" name="Text Box 12"/>
          <p:cNvSpPr txBox="1">
            <a:spLocks noChangeArrowheads="1"/>
          </p:cNvSpPr>
          <p:nvPr/>
        </p:nvSpPr>
        <p:spPr bwMode="auto">
          <a:xfrm>
            <a:off x="1127125" y="1263650"/>
            <a:ext cx="705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1.0101     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0.1101    [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1.0011</a:t>
            </a:r>
          </a:p>
        </p:txBody>
      </p:sp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1200150" y="18700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1 . 0 1 0 1</a:t>
            </a:r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auto">
          <a:xfrm>
            <a:off x="1200150" y="22637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65967" name="Text Box 15"/>
          <p:cNvSpPr txBox="1">
            <a:spLocks noChangeArrowheads="1"/>
          </p:cNvSpPr>
          <p:nvPr/>
        </p:nvSpPr>
        <p:spPr bwMode="auto">
          <a:xfrm>
            <a:off x="1200150" y="33766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65968" name="Text Box 16"/>
          <p:cNvSpPr txBox="1">
            <a:spLocks noChangeArrowheads="1"/>
          </p:cNvSpPr>
          <p:nvPr/>
        </p:nvSpPr>
        <p:spPr bwMode="auto">
          <a:xfrm>
            <a:off x="1200150" y="44910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65969" name="Text Box 17"/>
          <p:cNvSpPr txBox="1">
            <a:spLocks noChangeArrowheads="1"/>
          </p:cNvSpPr>
          <p:nvPr/>
        </p:nvSpPr>
        <p:spPr bwMode="auto">
          <a:xfrm>
            <a:off x="1200150" y="56038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65970" name="Freeform 18"/>
          <p:cNvSpPr>
            <a:spLocks/>
          </p:cNvSpPr>
          <p:nvPr/>
        </p:nvSpPr>
        <p:spPr bwMode="auto">
          <a:xfrm>
            <a:off x="987425" y="2655888"/>
            <a:ext cx="52609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" y="1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5971" name="Freeform 19"/>
          <p:cNvSpPr>
            <a:spLocks/>
          </p:cNvSpPr>
          <p:nvPr/>
        </p:nvSpPr>
        <p:spPr bwMode="auto">
          <a:xfrm>
            <a:off x="987425" y="3770313"/>
            <a:ext cx="52609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" y="1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5972" name="Freeform 20"/>
          <p:cNvSpPr>
            <a:spLocks/>
          </p:cNvSpPr>
          <p:nvPr/>
        </p:nvSpPr>
        <p:spPr bwMode="auto">
          <a:xfrm>
            <a:off x="987425" y="4883150"/>
            <a:ext cx="52609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" y="2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5973" name="Freeform 21"/>
          <p:cNvSpPr>
            <a:spLocks/>
          </p:cNvSpPr>
          <p:nvPr/>
        </p:nvSpPr>
        <p:spPr bwMode="auto">
          <a:xfrm>
            <a:off x="987425" y="5997575"/>
            <a:ext cx="52609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" y="2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5974" name="Text Box 22"/>
          <p:cNvSpPr txBox="1">
            <a:spLocks noChangeArrowheads="1"/>
          </p:cNvSpPr>
          <p:nvPr/>
        </p:nvSpPr>
        <p:spPr bwMode="auto">
          <a:xfrm>
            <a:off x="2816225" y="18700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</a:t>
            </a:r>
          </a:p>
        </p:txBody>
      </p:sp>
      <p:sp>
        <p:nvSpPr>
          <p:cNvPr id="765975" name="Text Box 23"/>
          <p:cNvSpPr txBox="1">
            <a:spLocks noChangeArrowheads="1"/>
          </p:cNvSpPr>
          <p:nvPr/>
        </p:nvSpPr>
        <p:spPr bwMode="auto">
          <a:xfrm>
            <a:off x="4572000" y="22860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异号做加法</a:t>
            </a:r>
          </a:p>
        </p:txBody>
      </p:sp>
      <p:sp>
        <p:nvSpPr>
          <p:cNvPr id="765976" name="Text Box 24"/>
          <p:cNvSpPr txBox="1">
            <a:spLocks noChangeArrowheads="1"/>
          </p:cNvSpPr>
          <p:nvPr/>
        </p:nvSpPr>
        <p:spPr bwMode="auto">
          <a:xfrm>
            <a:off x="38830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65977" name="Text Box 25"/>
          <p:cNvSpPr txBox="1">
            <a:spLocks noChangeArrowheads="1"/>
          </p:cNvSpPr>
          <p:nvPr/>
        </p:nvSpPr>
        <p:spPr bwMode="auto">
          <a:xfrm>
            <a:off x="1200150" y="259238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0 . 0 0 1 0</a:t>
            </a:r>
          </a:p>
        </p:txBody>
      </p:sp>
      <p:sp>
        <p:nvSpPr>
          <p:cNvPr id="765978" name="Text Box 26"/>
          <p:cNvSpPr txBox="1">
            <a:spLocks noChangeArrowheads="1"/>
          </p:cNvSpPr>
          <p:nvPr/>
        </p:nvSpPr>
        <p:spPr bwMode="auto">
          <a:xfrm>
            <a:off x="4572000" y="2651125"/>
            <a:ext cx="1331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同号上“1”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00150" y="3705225"/>
            <a:ext cx="2867025" cy="457200"/>
            <a:chOff x="756" y="2334"/>
            <a:chExt cx="1806" cy="288"/>
          </a:xfrm>
        </p:grpSpPr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756" y="233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1 . 0 1 1 1</a:t>
              </a: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2302" y="233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</a:t>
              </a:r>
            </a:p>
          </p:txBody>
        </p:sp>
      </p:grpSp>
      <p:sp>
        <p:nvSpPr>
          <p:cNvPr id="765982" name="Text Box 30"/>
          <p:cNvSpPr txBox="1">
            <a:spLocks noChangeArrowheads="1"/>
          </p:cNvSpPr>
          <p:nvPr/>
        </p:nvSpPr>
        <p:spPr bwMode="auto">
          <a:xfrm>
            <a:off x="4572000" y="37719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异号上“0”</a:t>
            </a:r>
          </a:p>
        </p:txBody>
      </p:sp>
      <p:sp>
        <p:nvSpPr>
          <p:cNvPr id="765983" name="Text Box 31"/>
          <p:cNvSpPr txBox="1">
            <a:spLocks noChangeArrowheads="1"/>
          </p:cNvSpPr>
          <p:nvPr/>
        </p:nvSpPr>
        <p:spPr bwMode="auto">
          <a:xfrm>
            <a:off x="4572000" y="4479925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+[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200150" y="4819650"/>
            <a:ext cx="2867025" cy="479425"/>
            <a:chOff x="756" y="3036"/>
            <a:chExt cx="1806" cy="302"/>
          </a:xfrm>
        </p:grpSpPr>
        <p:sp>
          <p:nvSpPr>
            <p:cNvPr id="765985" name="Text Box 33"/>
            <p:cNvSpPr txBox="1">
              <a:spLocks noChangeArrowheads="1"/>
            </p:cNvSpPr>
            <p:nvPr/>
          </p:nvSpPr>
          <p:spPr bwMode="auto">
            <a:xfrm>
              <a:off x="756" y="303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1 . 1 0 1 1</a:t>
              </a:r>
            </a:p>
          </p:txBody>
        </p:sp>
        <p:sp>
          <p:nvSpPr>
            <p:cNvPr id="765986" name="Text Box 34"/>
            <p:cNvSpPr txBox="1">
              <a:spLocks noChangeArrowheads="1"/>
            </p:cNvSpPr>
            <p:nvPr/>
          </p:nvSpPr>
          <p:spPr bwMode="auto">
            <a:xfrm>
              <a:off x="2158" y="3050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</a:t>
              </a:r>
            </a:p>
          </p:txBody>
        </p:sp>
      </p:grpSp>
      <p:sp>
        <p:nvSpPr>
          <p:cNvPr id="765987" name="Text Box 35"/>
          <p:cNvSpPr txBox="1">
            <a:spLocks noChangeArrowheads="1"/>
          </p:cNvSpPr>
          <p:nvPr/>
        </p:nvSpPr>
        <p:spPr bwMode="auto">
          <a:xfrm>
            <a:off x="4572000" y="48768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异号上“0”</a:t>
            </a:r>
          </a:p>
        </p:txBody>
      </p:sp>
      <p:sp>
        <p:nvSpPr>
          <p:cNvPr id="765988" name="Text Box 36"/>
          <p:cNvSpPr txBox="1">
            <a:spLocks noChangeArrowheads="1"/>
          </p:cNvSpPr>
          <p:nvPr/>
        </p:nvSpPr>
        <p:spPr bwMode="auto">
          <a:xfrm>
            <a:off x="4572000" y="5586413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+[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200150" y="5932488"/>
            <a:ext cx="2790825" cy="457200"/>
            <a:chOff x="756" y="3737"/>
            <a:chExt cx="1758" cy="288"/>
          </a:xfrm>
        </p:grpSpPr>
        <p:sp>
          <p:nvSpPr>
            <p:cNvPr id="765990" name="Text Box 38"/>
            <p:cNvSpPr txBox="1">
              <a:spLocks noChangeArrowheads="1"/>
            </p:cNvSpPr>
            <p:nvPr/>
          </p:nvSpPr>
          <p:spPr bwMode="auto">
            <a:xfrm>
              <a:off x="756" y="3737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0 . 0 0 1 1</a:t>
              </a:r>
            </a:p>
          </p:txBody>
        </p:sp>
        <p:sp>
          <p:nvSpPr>
            <p:cNvPr id="765991" name="Text Box 39"/>
            <p:cNvSpPr txBox="1">
              <a:spLocks noChangeArrowheads="1"/>
            </p:cNvSpPr>
            <p:nvPr/>
          </p:nvSpPr>
          <p:spPr bwMode="auto">
            <a:xfrm>
              <a:off x="2014" y="3737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</a:t>
              </a:r>
            </a:p>
          </p:txBody>
        </p:sp>
      </p:grpSp>
      <p:sp>
        <p:nvSpPr>
          <p:cNvPr id="765992" name="Text Box 40"/>
          <p:cNvSpPr txBox="1">
            <a:spLocks noChangeArrowheads="1"/>
          </p:cNvSpPr>
          <p:nvPr/>
        </p:nvSpPr>
        <p:spPr bwMode="auto">
          <a:xfrm>
            <a:off x="4572000" y="6003925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同号上“1”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00150" y="2984500"/>
            <a:ext cx="4152900" cy="520700"/>
            <a:chOff x="756" y="1880"/>
            <a:chExt cx="2616" cy="328"/>
          </a:xfrm>
        </p:grpSpPr>
        <p:sp>
          <p:nvSpPr>
            <p:cNvPr id="765994" name="Text Box 42"/>
            <p:cNvSpPr txBox="1">
              <a:spLocks noChangeArrowheads="1"/>
            </p:cNvSpPr>
            <p:nvPr/>
          </p:nvSpPr>
          <p:spPr bwMode="auto">
            <a:xfrm>
              <a:off x="756" y="188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0 . 0 1 0 0</a:t>
              </a:r>
            </a:p>
          </p:txBody>
        </p:sp>
        <p:sp>
          <p:nvSpPr>
            <p:cNvPr id="765995" name="Text Box 43"/>
            <p:cNvSpPr txBox="1">
              <a:spLocks noChangeArrowheads="1"/>
            </p:cNvSpPr>
            <p:nvPr/>
          </p:nvSpPr>
          <p:spPr bwMode="auto">
            <a:xfrm>
              <a:off x="2302" y="1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5996" name="Line 44"/>
            <p:cNvSpPr>
              <a:spLocks noChangeShapeType="1"/>
            </p:cNvSpPr>
            <p:nvPr/>
          </p:nvSpPr>
          <p:spPr bwMode="auto">
            <a:xfrm flipH="1">
              <a:off x="2976" y="2064"/>
              <a:ext cx="23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5997" name="Text Box 45"/>
            <p:cNvSpPr txBox="1">
              <a:spLocks noChangeArrowheads="1"/>
            </p:cNvSpPr>
            <p:nvPr/>
          </p:nvSpPr>
          <p:spPr bwMode="auto">
            <a:xfrm>
              <a:off x="3160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00150" y="4097338"/>
            <a:ext cx="4165600" cy="474662"/>
            <a:chOff x="756" y="2581"/>
            <a:chExt cx="2624" cy="299"/>
          </a:xfrm>
        </p:grpSpPr>
        <p:sp>
          <p:nvSpPr>
            <p:cNvPr id="765999" name="Text Box 47"/>
            <p:cNvSpPr txBox="1">
              <a:spLocks noChangeArrowheads="1"/>
            </p:cNvSpPr>
            <p:nvPr/>
          </p:nvSpPr>
          <p:spPr bwMode="auto">
            <a:xfrm>
              <a:off x="756" y="2581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0 . 1 1 1 0</a:t>
              </a:r>
            </a:p>
          </p:txBody>
        </p:sp>
        <p:sp>
          <p:nvSpPr>
            <p:cNvPr id="766000" name="Text Box 48"/>
            <p:cNvSpPr txBox="1">
              <a:spLocks noChangeArrowheads="1"/>
            </p:cNvSpPr>
            <p:nvPr/>
          </p:nvSpPr>
          <p:spPr bwMode="auto">
            <a:xfrm>
              <a:off x="2168" y="2581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</a:t>
              </a:r>
            </a:p>
          </p:txBody>
        </p:sp>
        <p:sp>
          <p:nvSpPr>
            <p:cNvPr id="766001" name="Line 49"/>
            <p:cNvSpPr>
              <a:spLocks noChangeShapeType="1"/>
            </p:cNvSpPr>
            <p:nvPr/>
          </p:nvSpPr>
          <p:spPr bwMode="auto">
            <a:xfrm flipH="1">
              <a:off x="2976" y="2736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6002" name="Text Box 50"/>
            <p:cNvSpPr txBox="1">
              <a:spLocks noChangeArrowheads="1"/>
            </p:cNvSpPr>
            <p:nvPr/>
          </p:nvSpPr>
          <p:spPr bwMode="auto">
            <a:xfrm>
              <a:off x="316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200150" y="5181600"/>
            <a:ext cx="4165600" cy="487363"/>
            <a:chOff x="756" y="3264"/>
            <a:chExt cx="2624" cy="307"/>
          </a:xfrm>
        </p:grpSpPr>
        <p:sp>
          <p:nvSpPr>
            <p:cNvPr id="766004" name="Text Box 52"/>
            <p:cNvSpPr txBox="1">
              <a:spLocks noChangeArrowheads="1"/>
            </p:cNvSpPr>
            <p:nvPr/>
          </p:nvSpPr>
          <p:spPr bwMode="auto">
            <a:xfrm>
              <a:off x="756" y="3283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1 . 0 1 1 0</a:t>
              </a:r>
            </a:p>
          </p:txBody>
        </p:sp>
        <p:sp>
          <p:nvSpPr>
            <p:cNvPr id="766005" name="Text Box 53"/>
            <p:cNvSpPr txBox="1">
              <a:spLocks noChangeArrowheads="1"/>
            </p:cNvSpPr>
            <p:nvPr/>
          </p:nvSpPr>
          <p:spPr bwMode="auto">
            <a:xfrm>
              <a:off x="2024" y="3283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</a:t>
              </a:r>
            </a:p>
          </p:txBody>
        </p:sp>
        <p:sp>
          <p:nvSpPr>
            <p:cNvPr id="766006" name="Line 54"/>
            <p:cNvSpPr>
              <a:spLocks noChangeShapeType="1"/>
            </p:cNvSpPr>
            <p:nvPr/>
          </p:nvSpPr>
          <p:spPr bwMode="auto">
            <a:xfrm flipH="1">
              <a:off x="2976" y="3408"/>
              <a:ext cx="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6007" name="Text Box 55"/>
            <p:cNvSpPr txBox="1">
              <a:spLocks noChangeArrowheads="1"/>
            </p:cNvSpPr>
            <p:nvPr/>
          </p:nvSpPr>
          <p:spPr bwMode="auto">
            <a:xfrm>
              <a:off x="3168" y="32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66008" name="Text Box 56"/>
          <p:cNvSpPr txBox="1">
            <a:spLocks noChangeArrowheads="1"/>
          </p:cNvSpPr>
          <p:nvPr/>
        </p:nvSpPr>
        <p:spPr bwMode="auto">
          <a:xfrm>
            <a:off x="5213350" y="6384925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末位恒置“1”</a:t>
            </a:r>
          </a:p>
        </p:txBody>
      </p: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1200150" y="6324600"/>
            <a:ext cx="4089400" cy="465138"/>
            <a:chOff x="756" y="3984"/>
            <a:chExt cx="2576" cy="293"/>
          </a:xfrm>
        </p:grpSpPr>
        <p:sp>
          <p:nvSpPr>
            <p:cNvPr id="766010" name="Text Box 58"/>
            <p:cNvSpPr txBox="1">
              <a:spLocks noChangeArrowheads="1"/>
            </p:cNvSpPr>
            <p:nvPr/>
          </p:nvSpPr>
          <p:spPr bwMode="auto">
            <a:xfrm>
              <a:off x="756" y="398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0 . 0 1 1 0</a:t>
              </a:r>
            </a:p>
          </p:txBody>
        </p:sp>
        <p:sp>
          <p:nvSpPr>
            <p:cNvPr id="766011" name="Text Box 59"/>
            <p:cNvSpPr txBox="1">
              <a:spLocks noChangeArrowheads="1"/>
            </p:cNvSpPr>
            <p:nvPr/>
          </p:nvSpPr>
          <p:spPr bwMode="auto">
            <a:xfrm>
              <a:off x="1870" y="3984"/>
              <a:ext cx="11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1 0 0 1 </a:t>
              </a:r>
            </a:p>
          </p:txBody>
        </p: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2928" y="3989"/>
              <a:ext cx="404" cy="288"/>
              <a:chOff x="3542" y="3936"/>
              <a:chExt cx="404" cy="288"/>
            </a:xfrm>
          </p:grpSpPr>
          <p:sp>
            <p:nvSpPr>
              <p:cNvPr id="766013" name="Line 61"/>
              <p:cNvSpPr>
                <a:spLocks noChangeShapeType="1"/>
              </p:cNvSpPr>
              <p:nvPr/>
            </p:nvSpPr>
            <p:spPr bwMode="auto">
              <a:xfrm flipH="1">
                <a:off x="3542" y="40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6014" name="Text Box 62"/>
              <p:cNvSpPr txBox="1">
                <a:spLocks noChangeArrowheads="1"/>
              </p:cNvSpPr>
              <p:nvPr/>
            </p:nvSpPr>
            <p:spPr bwMode="auto">
              <a:xfrm>
                <a:off x="3734" y="39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66015" name="Line 63"/>
          <p:cNvSpPr>
            <a:spLocks noChangeShapeType="1"/>
          </p:cNvSpPr>
          <p:nvPr/>
        </p:nvSpPr>
        <p:spPr bwMode="auto">
          <a:xfrm>
            <a:off x="2740025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6016" name="Line 64"/>
          <p:cNvSpPr>
            <a:spLocks noChangeShapeType="1"/>
          </p:cNvSpPr>
          <p:nvPr/>
        </p:nvSpPr>
        <p:spPr bwMode="auto">
          <a:xfrm>
            <a:off x="4419600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6324600" y="4918075"/>
            <a:ext cx="2493963" cy="720725"/>
            <a:chOff x="3984" y="3098"/>
            <a:chExt cx="1571" cy="454"/>
          </a:xfrm>
        </p:grpSpPr>
        <p:grpSp>
          <p:nvGrpSpPr>
            <p:cNvPr id="14" name="Group 66"/>
            <p:cNvGrpSpPr>
              <a:grpSpLocks/>
            </p:cNvGrpSpPr>
            <p:nvPr/>
          </p:nvGrpSpPr>
          <p:grpSpPr bwMode="auto">
            <a:xfrm>
              <a:off x="4224" y="3098"/>
              <a:ext cx="1331" cy="454"/>
              <a:chOff x="4368" y="3098"/>
              <a:chExt cx="1331" cy="454"/>
            </a:xfrm>
          </p:grpSpPr>
          <p:sp>
            <p:nvSpPr>
              <p:cNvPr id="766019" name="Text Box 67"/>
              <p:cNvSpPr txBox="1">
                <a:spLocks noChangeArrowheads="1"/>
              </p:cNvSpPr>
              <p:nvPr/>
            </p:nvSpPr>
            <p:spPr bwMode="auto">
              <a:xfrm>
                <a:off x="4368" y="3188"/>
                <a:ext cx="133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r>
                  <a:rPr lang="zh-CN" altLang="en-US" sz="2800">
                    <a:latin typeface="Times New Roman" pitchFamily="18" charset="0"/>
                  </a:rPr>
                  <a:t>= </a:t>
                </a:r>
                <a:r>
                  <a:rPr lang="zh-CN" altLang="en-US" sz="2400">
                    <a:latin typeface="Times New Roman" pitchFamily="18" charset="0"/>
                  </a:rPr>
                  <a:t>1.0011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15" name="Group 68"/>
              <p:cNvGrpSpPr>
                <a:grpSpLocks/>
              </p:cNvGrpSpPr>
              <p:nvPr/>
            </p:nvGrpSpPr>
            <p:grpSpPr bwMode="auto">
              <a:xfrm>
                <a:off x="4502" y="3098"/>
                <a:ext cx="212" cy="454"/>
                <a:chOff x="1056" y="1728"/>
                <a:chExt cx="212" cy="454"/>
              </a:xfrm>
            </p:grpSpPr>
            <p:sp>
              <p:nvSpPr>
                <p:cNvPr id="76602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6602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66023" name="Line 71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6024" name="Text Box 72"/>
            <p:cNvSpPr txBox="1">
              <a:spLocks noChangeArrowheads="1"/>
            </p:cNvSpPr>
            <p:nvPr/>
          </p:nvSpPr>
          <p:spPr bwMode="auto">
            <a:xfrm>
              <a:off x="3984" y="321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∴</a:t>
              </a:r>
            </a:p>
          </p:txBody>
        </p:sp>
      </p:grpSp>
      <p:sp>
        <p:nvSpPr>
          <p:cNvPr id="766025" name="Text Box 73"/>
          <p:cNvSpPr txBox="1">
            <a:spLocks noChangeArrowheads="1"/>
          </p:cNvSpPr>
          <p:nvPr/>
        </p:nvSpPr>
        <p:spPr bwMode="auto">
          <a:xfrm>
            <a:off x="3883025" y="3705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766026" name="Text Box 74"/>
          <p:cNvSpPr txBox="1">
            <a:spLocks noChangeArrowheads="1"/>
          </p:cNvSpPr>
          <p:nvPr/>
        </p:nvSpPr>
        <p:spPr bwMode="auto">
          <a:xfrm>
            <a:off x="3883025" y="4841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766027" name="Text Box 75"/>
          <p:cNvSpPr txBox="1">
            <a:spLocks noChangeArrowheads="1"/>
          </p:cNvSpPr>
          <p:nvPr/>
        </p:nvSpPr>
        <p:spPr bwMode="auto">
          <a:xfrm>
            <a:off x="388302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66028" name="Text Box 76"/>
          <p:cNvSpPr txBox="1">
            <a:spLocks noChangeArrowheads="1"/>
          </p:cNvSpPr>
          <p:nvPr/>
        </p:nvSpPr>
        <p:spPr bwMode="auto">
          <a:xfrm>
            <a:off x="3883025" y="632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66029" name="Text Box 77"/>
          <p:cNvSpPr txBox="1">
            <a:spLocks noChangeArrowheads="1"/>
          </p:cNvSpPr>
          <p:nvPr/>
        </p:nvSpPr>
        <p:spPr bwMode="auto">
          <a:xfrm>
            <a:off x="4572000" y="333692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+[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6723063" y="5562600"/>
            <a:ext cx="2351087" cy="720725"/>
            <a:chOff x="4235" y="3504"/>
            <a:chExt cx="1481" cy="454"/>
          </a:xfrm>
        </p:grpSpPr>
        <p:grpSp>
          <p:nvGrpSpPr>
            <p:cNvPr id="17" name="Group 79"/>
            <p:cNvGrpSpPr>
              <a:grpSpLocks/>
            </p:cNvGrpSpPr>
            <p:nvPr/>
          </p:nvGrpSpPr>
          <p:grpSpPr bwMode="auto">
            <a:xfrm>
              <a:off x="4560" y="3504"/>
              <a:ext cx="1156" cy="454"/>
              <a:chOff x="4560" y="3504"/>
              <a:chExt cx="1156" cy="454"/>
            </a:xfrm>
          </p:grpSpPr>
          <p:grpSp>
            <p:nvGrpSpPr>
              <p:cNvPr id="18" name="Group 80"/>
              <p:cNvGrpSpPr>
                <a:grpSpLocks/>
              </p:cNvGrpSpPr>
              <p:nvPr/>
            </p:nvGrpSpPr>
            <p:grpSpPr bwMode="auto">
              <a:xfrm>
                <a:off x="4560" y="3504"/>
                <a:ext cx="212" cy="454"/>
                <a:chOff x="1056" y="1728"/>
                <a:chExt cx="212" cy="454"/>
              </a:xfrm>
            </p:grpSpPr>
            <p:sp>
              <p:nvSpPr>
                <p:cNvPr id="76603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6603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66035" name="Line 83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66036" name="Text Box 84"/>
              <p:cNvSpPr txBox="1">
                <a:spLocks noChangeArrowheads="1"/>
              </p:cNvSpPr>
              <p:nvPr/>
            </p:nvSpPr>
            <p:spPr bwMode="auto">
              <a:xfrm>
                <a:off x="4752" y="3568"/>
                <a:ext cx="9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=</a:t>
                </a: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– 0.1101</a:t>
                </a:r>
              </a:p>
            </p:txBody>
          </p:sp>
        </p:grpSp>
        <p:sp>
          <p:nvSpPr>
            <p:cNvPr id="766037" name="Text Box 85"/>
            <p:cNvSpPr txBox="1">
              <a:spLocks noChangeArrowheads="1"/>
            </p:cNvSpPr>
            <p:nvPr/>
          </p:nvSpPr>
          <p:spPr bwMode="auto">
            <a:xfrm>
              <a:off x="4235" y="363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则</a:t>
              </a:r>
            </a:p>
          </p:txBody>
        </p:sp>
      </p:grpSp>
      <p:sp>
        <p:nvSpPr>
          <p:cNvPr id="766038" name="AutoShape 86"/>
          <p:cNvSpPr>
            <a:spLocks noChangeArrowheads="1"/>
          </p:cNvSpPr>
          <p:nvPr/>
        </p:nvSpPr>
        <p:spPr bwMode="auto">
          <a:xfrm>
            <a:off x="234950" y="3810000"/>
            <a:ext cx="755650" cy="771525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66040" name="AutoShape 88"/>
          <p:cNvSpPr>
            <a:spLocks noChangeArrowheads="1"/>
          </p:cNvSpPr>
          <p:nvPr/>
        </p:nvSpPr>
        <p:spPr bwMode="auto">
          <a:xfrm>
            <a:off x="234950" y="2708275"/>
            <a:ext cx="757238" cy="768350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66041" name="AutoShape 89"/>
          <p:cNvSpPr>
            <a:spLocks noChangeArrowheads="1"/>
          </p:cNvSpPr>
          <p:nvPr/>
        </p:nvSpPr>
        <p:spPr bwMode="auto">
          <a:xfrm>
            <a:off x="234950" y="4892675"/>
            <a:ext cx="757238" cy="768350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66042" name="AutoShape 90"/>
          <p:cNvSpPr>
            <a:spLocks noChangeArrowheads="1"/>
          </p:cNvSpPr>
          <p:nvPr/>
        </p:nvSpPr>
        <p:spPr bwMode="auto">
          <a:xfrm>
            <a:off x="234950" y="6021388"/>
            <a:ext cx="757238" cy="768350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grpSp>
        <p:nvGrpSpPr>
          <p:cNvPr id="19" name="Group 91"/>
          <p:cNvGrpSpPr>
            <a:grpSpLocks/>
          </p:cNvGrpSpPr>
          <p:nvPr/>
        </p:nvGrpSpPr>
        <p:grpSpPr bwMode="auto">
          <a:xfrm>
            <a:off x="1258888" y="1355725"/>
            <a:ext cx="3556000" cy="1654175"/>
            <a:chOff x="793" y="854"/>
            <a:chExt cx="2240" cy="1042"/>
          </a:xfrm>
        </p:grpSpPr>
        <p:sp>
          <p:nvSpPr>
            <p:cNvPr id="766044" name="Rectangle 92"/>
            <p:cNvSpPr>
              <a:spLocks noChangeArrowheads="1"/>
            </p:cNvSpPr>
            <p:nvPr/>
          </p:nvSpPr>
          <p:spPr bwMode="auto">
            <a:xfrm>
              <a:off x="2889" y="854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6045" name="Rectangle 93"/>
            <p:cNvSpPr>
              <a:spLocks noChangeArrowheads="1"/>
            </p:cNvSpPr>
            <p:nvPr/>
          </p:nvSpPr>
          <p:spPr bwMode="auto">
            <a:xfrm>
              <a:off x="793" y="1670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94"/>
          <p:cNvGrpSpPr>
            <a:grpSpLocks/>
          </p:cNvGrpSpPr>
          <p:nvPr/>
        </p:nvGrpSpPr>
        <p:grpSpPr bwMode="auto">
          <a:xfrm>
            <a:off x="1260475" y="1355725"/>
            <a:ext cx="3556000" cy="2790825"/>
            <a:chOff x="794" y="854"/>
            <a:chExt cx="2240" cy="1758"/>
          </a:xfrm>
        </p:grpSpPr>
        <p:sp>
          <p:nvSpPr>
            <p:cNvPr id="766047" name="Rectangle 95"/>
            <p:cNvSpPr>
              <a:spLocks noChangeArrowheads="1"/>
            </p:cNvSpPr>
            <p:nvPr/>
          </p:nvSpPr>
          <p:spPr bwMode="auto">
            <a:xfrm>
              <a:off x="2890" y="854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6048" name="Rectangle 96"/>
            <p:cNvSpPr>
              <a:spLocks noChangeArrowheads="1"/>
            </p:cNvSpPr>
            <p:nvPr/>
          </p:nvSpPr>
          <p:spPr bwMode="auto">
            <a:xfrm>
              <a:off x="794" y="2386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6049" name="Rectangle 97"/>
          <p:cNvSpPr>
            <a:spLocks noChangeArrowheads="1"/>
          </p:cNvSpPr>
          <p:nvPr/>
        </p:nvSpPr>
        <p:spPr bwMode="auto">
          <a:xfrm>
            <a:off x="1258888" y="4884738"/>
            <a:ext cx="228600" cy="35877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6050" name="Rectangle 98"/>
          <p:cNvSpPr>
            <a:spLocks noChangeArrowheads="1"/>
          </p:cNvSpPr>
          <p:nvPr/>
        </p:nvSpPr>
        <p:spPr bwMode="auto">
          <a:xfrm>
            <a:off x="1258888" y="6008688"/>
            <a:ext cx="228600" cy="35877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6052" name="Text Box 100"/>
          <p:cNvSpPr txBox="1">
            <a:spLocks noChangeArrowheads="1"/>
          </p:cNvSpPr>
          <p:nvPr/>
        </p:nvSpPr>
        <p:spPr bwMode="auto">
          <a:xfrm>
            <a:off x="900113" y="2276475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66053" name="Text Box 101"/>
          <p:cNvSpPr txBox="1">
            <a:spLocks noChangeArrowheads="1"/>
          </p:cNvSpPr>
          <p:nvPr/>
        </p:nvSpPr>
        <p:spPr bwMode="auto">
          <a:xfrm>
            <a:off x="900113" y="342265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66054" name="Text Box 102"/>
          <p:cNvSpPr txBox="1">
            <a:spLocks noChangeArrowheads="1"/>
          </p:cNvSpPr>
          <p:nvPr/>
        </p:nvSpPr>
        <p:spPr bwMode="auto">
          <a:xfrm>
            <a:off x="900113" y="45085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66055" name="Text Box 103"/>
          <p:cNvSpPr txBox="1">
            <a:spLocks noChangeArrowheads="1"/>
          </p:cNvSpPr>
          <p:nvPr/>
        </p:nvSpPr>
        <p:spPr bwMode="auto">
          <a:xfrm>
            <a:off x="900113" y="5654675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104" name="日期占位符 10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42E-8FA5-4374-B5C3-361001BC6135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06" name="页脚占位符 10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7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76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6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7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6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6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7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6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6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76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6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7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76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76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6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6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76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 autoUpdateAnimBg="0"/>
      <p:bldP spid="765964" grpId="0" autoUpdateAnimBg="0"/>
      <p:bldP spid="765965" grpId="0" autoUpdateAnimBg="0"/>
      <p:bldP spid="765966" grpId="0" autoUpdateAnimBg="0"/>
      <p:bldP spid="765967" grpId="0" autoUpdateAnimBg="0"/>
      <p:bldP spid="765968" grpId="0" autoUpdateAnimBg="0"/>
      <p:bldP spid="765969" grpId="0" autoUpdateAnimBg="0"/>
      <p:bldP spid="765970" grpId="0" animBg="1"/>
      <p:bldP spid="765971" grpId="0" animBg="1"/>
      <p:bldP spid="765972" grpId="0" animBg="1"/>
      <p:bldP spid="765973" grpId="0" animBg="1"/>
      <p:bldP spid="765974" grpId="0" autoUpdateAnimBg="0"/>
      <p:bldP spid="765975" grpId="0" autoUpdateAnimBg="0"/>
      <p:bldP spid="765976" grpId="0" autoUpdateAnimBg="0"/>
      <p:bldP spid="765977" grpId="0" autoUpdateAnimBg="0"/>
      <p:bldP spid="765978" grpId="0" autoUpdateAnimBg="0"/>
      <p:bldP spid="765982" grpId="0" autoUpdateAnimBg="0"/>
      <p:bldP spid="765983" grpId="0" autoUpdateAnimBg="0"/>
      <p:bldP spid="765987" grpId="0" autoUpdateAnimBg="0"/>
      <p:bldP spid="765988" grpId="0" autoUpdateAnimBg="0"/>
      <p:bldP spid="765992" grpId="0" autoUpdateAnimBg="0"/>
      <p:bldP spid="766008" grpId="0" autoUpdateAnimBg="0"/>
      <p:bldP spid="766015" grpId="0" animBg="1"/>
      <p:bldP spid="766016" grpId="0" animBg="1"/>
      <p:bldP spid="766025" grpId="0" autoUpdateAnimBg="0"/>
      <p:bldP spid="766026" grpId="0" autoUpdateAnimBg="0"/>
      <p:bldP spid="766027" grpId="0" autoUpdateAnimBg="0"/>
      <p:bldP spid="766028" grpId="0" autoUpdateAnimBg="0"/>
      <p:bldP spid="766029" grpId="0" autoUpdateAnimBg="0"/>
      <p:bldP spid="766038" grpId="0" animBg="1" autoUpdateAnimBg="0"/>
      <p:bldP spid="766040" grpId="0" animBg="1" autoUpdateAnimBg="0"/>
      <p:bldP spid="766041" grpId="0" animBg="1" autoUpdateAnimBg="0"/>
      <p:bldP spid="766042" grpId="0" animBg="1" autoUpdateAnimBg="0"/>
      <p:bldP spid="766049" grpId="0" animBg="1"/>
      <p:bldP spid="766050" grpId="0" animBg="1"/>
      <p:bldP spid="766052" grpId="0"/>
      <p:bldP spid="766053" grpId="0"/>
      <p:bldP spid="766054" grpId="0"/>
      <p:bldP spid="76605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390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小结</a:t>
            </a:r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1042988" y="1133475"/>
            <a:ext cx="7316787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补码除法共上商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18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+1 </a:t>
            </a:r>
            <a:r>
              <a:rPr lang="zh-CN" altLang="en-US" sz="2800">
                <a:latin typeface="Times New Roman" pitchFamily="18" charset="0"/>
              </a:rPr>
              <a:t>次（末位恒置 1）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第一次为商符</a:t>
            </a:r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42988" y="2422525"/>
            <a:ext cx="631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第一次商可判溢出</a:t>
            </a: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1042988" y="3286125"/>
            <a:ext cx="4497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pt-BR" sz="2800">
                <a:latin typeface="Times New Roman" pitchFamily="18" charset="0"/>
              </a:rPr>
              <a:t>加 </a:t>
            </a:r>
            <a:r>
              <a:rPr lang="pt-BR" altLang="zh-CN" sz="2800" i="1">
                <a:latin typeface="Times New Roman" pitchFamily="18" charset="0"/>
              </a:rPr>
              <a:t>n</a:t>
            </a:r>
            <a:r>
              <a:rPr lang="pt-BR" altLang="zh-CN" sz="2800">
                <a:latin typeface="Times New Roman" pitchFamily="18" charset="0"/>
              </a:rPr>
              <a:t> </a:t>
            </a:r>
            <a:r>
              <a:rPr lang="zh-CN" altLang="pt-BR" sz="2800">
                <a:latin typeface="Times New Roman" pitchFamily="18" charset="0"/>
              </a:rPr>
              <a:t>次   移 </a:t>
            </a:r>
            <a:r>
              <a:rPr lang="pt-BR" altLang="zh-CN" sz="2800" i="1">
                <a:latin typeface="Times New Roman" pitchFamily="18" charset="0"/>
              </a:rPr>
              <a:t>n </a:t>
            </a:r>
            <a:r>
              <a:rPr lang="zh-CN" altLang="pt-BR" sz="2800">
                <a:latin typeface="Times New Roman" pitchFamily="18" charset="0"/>
              </a:rPr>
              <a:t>次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1042988" y="4149725"/>
            <a:ext cx="5738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用移位的次数判断除法是否结束</a:t>
            </a:r>
            <a:endParaRPr lang="zh-CN" altLang="en-US" sz="2800" i="1" baseline="45000">
              <a:latin typeface="Times New Roman" pitchFamily="18" charset="0"/>
            </a:endParaRPr>
          </a:p>
        </p:txBody>
      </p:sp>
      <p:sp>
        <p:nvSpPr>
          <p:cNvPr id="766984" name="Text Box 8"/>
          <p:cNvSpPr txBox="1">
            <a:spLocks noChangeArrowheads="1"/>
          </p:cNvSpPr>
          <p:nvPr/>
        </p:nvSpPr>
        <p:spPr bwMode="auto">
          <a:xfrm>
            <a:off x="1042988" y="5013325"/>
            <a:ext cx="4649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精度误差最大为  2</a:t>
            </a:r>
            <a:r>
              <a:rPr lang="zh-CN" altLang="en-US" sz="2800" baseline="45000">
                <a:latin typeface="Times New Roman" pitchFamily="18" charset="0"/>
              </a:rPr>
              <a:t>-</a:t>
            </a:r>
            <a:r>
              <a:rPr lang="en-US" altLang="zh-CN" sz="2800" i="1" baseline="45000">
                <a:latin typeface="Times New Roman" pitchFamily="18" charset="0"/>
              </a:rPr>
              <a:t>n</a:t>
            </a:r>
            <a:endParaRPr lang="zh-CN" altLang="en-US" sz="2800" i="1" baseline="45000">
              <a:latin typeface="Times New Roman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516-A11E-422A-9BDA-67CC5084B9D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autoUpdateAnimBg="0"/>
      <p:bldP spid="766980" grpId="0" autoUpdateAnimBg="0"/>
      <p:bldP spid="766981" grpId="0" autoUpdateAnimBg="0"/>
      <p:bldP spid="766982" grpId="0" autoUpdateAnimBg="0"/>
      <p:bldP spid="76698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Text Box 2"/>
          <p:cNvSpPr txBox="1">
            <a:spLocks noChangeArrowheads="1"/>
          </p:cNvSpPr>
          <p:nvPr/>
        </p:nvSpPr>
        <p:spPr bwMode="auto">
          <a:xfrm>
            <a:off x="34925" y="260350"/>
            <a:ext cx="836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(5) </a:t>
            </a:r>
            <a:r>
              <a:rPr lang="zh-CN" altLang="en-US" sz="3200">
                <a:latin typeface="Times New Roman" pitchFamily="18" charset="0"/>
              </a:rPr>
              <a:t>补码除和原码除（加减交替法）比较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71775" y="1412875"/>
            <a:ext cx="1116013" cy="519113"/>
            <a:chOff x="1746" y="890"/>
            <a:chExt cx="703" cy="327"/>
          </a:xfrm>
        </p:grpSpPr>
        <p:sp>
          <p:nvSpPr>
            <p:cNvPr id="768004" name="Text Box 4"/>
            <p:cNvSpPr txBox="1">
              <a:spLocks noChangeArrowheads="1"/>
            </p:cNvSpPr>
            <p:nvPr/>
          </p:nvSpPr>
          <p:spPr bwMode="auto">
            <a:xfrm>
              <a:off x="1746" y="890"/>
              <a:ext cx="7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68005" name="AutoShape 5"/>
            <p:cNvSpPr>
              <a:spLocks noChangeArrowheads="1"/>
            </p:cNvSpPr>
            <p:nvPr/>
          </p:nvSpPr>
          <p:spPr bwMode="auto">
            <a:xfrm>
              <a:off x="2031" y="100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5435600" y="14128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自然形成</a:t>
            </a:r>
            <a:endParaRPr lang="zh-CN" altLang="en-US" sz="2800" baseline="-25000">
              <a:latin typeface="Times New Roman" pitchFamily="18" charset="0"/>
            </a:endParaRP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2771775" y="2043113"/>
            <a:ext cx="222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绝对值补码</a:t>
            </a:r>
          </a:p>
        </p:txBody>
      </p:sp>
      <p:sp>
        <p:nvSpPr>
          <p:cNvPr id="768008" name="Text Box 8"/>
          <p:cNvSpPr txBox="1">
            <a:spLocks noChangeArrowheads="1"/>
          </p:cNvSpPr>
          <p:nvPr/>
        </p:nvSpPr>
        <p:spPr bwMode="auto">
          <a:xfrm>
            <a:off x="5435600" y="20431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68009" name="Text Box 9"/>
          <p:cNvSpPr txBox="1">
            <a:spLocks noChangeArrowheads="1"/>
          </p:cNvSpPr>
          <p:nvPr/>
        </p:nvSpPr>
        <p:spPr bwMode="auto">
          <a:xfrm>
            <a:off x="2771775" y="2673350"/>
            <a:ext cx="2151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余数的正负</a:t>
            </a:r>
          </a:p>
        </p:txBody>
      </p:sp>
      <p:sp>
        <p:nvSpPr>
          <p:cNvPr id="768010" name="Text Box 10"/>
          <p:cNvSpPr txBox="1">
            <a:spLocks noChangeArrowheads="1"/>
          </p:cNvSpPr>
          <p:nvPr/>
        </p:nvSpPr>
        <p:spPr bwMode="auto">
          <a:xfrm>
            <a:off x="5435600" y="2673350"/>
            <a:ext cx="395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比较余数和除数的符号</a:t>
            </a:r>
          </a:p>
        </p:txBody>
      </p:sp>
      <p:sp>
        <p:nvSpPr>
          <p:cNvPr id="768011" name="Text Box 11"/>
          <p:cNvSpPr txBox="1">
            <a:spLocks noChangeArrowheads="1"/>
          </p:cNvSpPr>
          <p:nvPr/>
        </p:nvSpPr>
        <p:spPr bwMode="auto">
          <a:xfrm>
            <a:off x="2771775" y="3305175"/>
            <a:ext cx="1863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 n +</a:t>
            </a:r>
            <a:r>
              <a:rPr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768012" name="Text Box 12"/>
          <p:cNvSpPr txBox="1">
            <a:spLocks noChangeArrowheads="1"/>
          </p:cNvSpPr>
          <p:nvPr/>
        </p:nvSpPr>
        <p:spPr bwMode="auto">
          <a:xfrm>
            <a:off x="2771775" y="3935413"/>
            <a:ext cx="179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 n +</a:t>
            </a:r>
            <a:r>
              <a:rPr lang="en-US" altLang="zh-CN" sz="2800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71775" y="908050"/>
            <a:ext cx="4949825" cy="527050"/>
            <a:chOff x="1746" y="572"/>
            <a:chExt cx="3118" cy="332"/>
          </a:xfrm>
        </p:grpSpPr>
        <p:sp>
          <p:nvSpPr>
            <p:cNvPr id="768014" name="Text Box 14"/>
            <p:cNvSpPr txBox="1">
              <a:spLocks noChangeArrowheads="1"/>
            </p:cNvSpPr>
            <p:nvPr/>
          </p:nvSpPr>
          <p:spPr bwMode="auto">
            <a:xfrm>
              <a:off x="1746" y="572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原码除</a:t>
              </a:r>
            </a:p>
          </p:txBody>
        </p:sp>
        <p:sp>
          <p:nvSpPr>
            <p:cNvPr id="768015" name="Text Box 15"/>
            <p:cNvSpPr txBox="1">
              <a:spLocks noChangeArrowheads="1"/>
            </p:cNvSpPr>
            <p:nvPr/>
          </p:nvSpPr>
          <p:spPr bwMode="auto">
            <a:xfrm>
              <a:off x="3424" y="577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补码除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33400" y="1412875"/>
            <a:ext cx="2238375" cy="4935538"/>
            <a:chOff x="336" y="890"/>
            <a:chExt cx="1410" cy="3109"/>
          </a:xfrm>
        </p:grpSpPr>
        <p:sp>
          <p:nvSpPr>
            <p:cNvPr id="768018" name="Text Box 18"/>
            <p:cNvSpPr txBox="1">
              <a:spLocks noChangeArrowheads="1"/>
            </p:cNvSpPr>
            <p:nvPr/>
          </p:nvSpPr>
          <p:spPr bwMode="auto">
            <a:xfrm>
              <a:off x="336" y="890"/>
              <a:ext cx="8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商符</a:t>
              </a:r>
            </a:p>
          </p:txBody>
        </p:sp>
        <p:sp>
          <p:nvSpPr>
            <p:cNvPr id="768019" name="Text Box 19"/>
            <p:cNvSpPr txBox="1">
              <a:spLocks noChangeArrowheads="1"/>
            </p:cNvSpPr>
            <p:nvPr/>
          </p:nvSpPr>
          <p:spPr bwMode="auto">
            <a:xfrm>
              <a:off x="336" y="1287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768020" name="Text Box 20"/>
            <p:cNvSpPr txBox="1">
              <a:spLocks noChangeArrowheads="1"/>
            </p:cNvSpPr>
            <p:nvPr/>
          </p:nvSpPr>
          <p:spPr bwMode="auto">
            <a:xfrm>
              <a:off x="336" y="1684"/>
              <a:ext cx="12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上商原则</a:t>
              </a:r>
            </a:p>
          </p:txBody>
        </p:sp>
        <p:sp>
          <p:nvSpPr>
            <p:cNvPr id="768021" name="Text Box 21"/>
            <p:cNvSpPr txBox="1">
              <a:spLocks noChangeArrowheads="1"/>
            </p:cNvSpPr>
            <p:nvPr/>
          </p:nvSpPr>
          <p:spPr bwMode="auto">
            <a:xfrm>
              <a:off x="336" y="2082"/>
              <a:ext cx="11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上商次数</a:t>
              </a:r>
            </a:p>
          </p:txBody>
        </p:sp>
        <p:sp>
          <p:nvSpPr>
            <p:cNvPr id="768022" name="Text Box 22"/>
            <p:cNvSpPr txBox="1">
              <a:spLocks noChangeArrowheads="1"/>
            </p:cNvSpPr>
            <p:nvPr/>
          </p:nvSpPr>
          <p:spPr bwMode="auto">
            <a:xfrm>
              <a:off x="336" y="2479"/>
              <a:ext cx="1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加法次数</a:t>
              </a:r>
            </a:p>
          </p:txBody>
        </p:sp>
        <p:sp>
          <p:nvSpPr>
            <p:cNvPr id="768023" name="Text Box 23"/>
            <p:cNvSpPr txBox="1">
              <a:spLocks noChangeArrowheads="1"/>
            </p:cNvSpPr>
            <p:nvPr/>
          </p:nvSpPr>
          <p:spPr bwMode="auto">
            <a:xfrm>
              <a:off x="336" y="3274"/>
              <a:ext cx="1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移位次数</a:t>
              </a:r>
            </a:p>
          </p:txBody>
        </p:sp>
        <p:sp>
          <p:nvSpPr>
            <p:cNvPr id="768024" name="Text Box 24"/>
            <p:cNvSpPr txBox="1">
              <a:spLocks noChangeArrowheads="1"/>
            </p:cNvSpPr>
            <p:nvPr/>
          </p:nvSpPr>
          <p:spPr bwMode="auto">
            <a:xfrm>
              <a:off x="336" y="3672"/>
              <a:ext cx="14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第一步操作</a:t>
              </a:r>
            </a:p>
          </p:txBody>
        </p:sp>
        <p:sp>
          <p:nvSpPr>
            <p:cNvPr id="768025" name="Text Box 25"/>
            <p:cNvSpPr txBox="1">
              <a:spLocks noChangeArrowheads="1"/>
            </p:cNvSpPr>
            <p:nvPr/>
          </p:nvSpPr>
          <p:spPr bwMode="auto">
            <a:xfrm>
              <a:off x="336" y="2877"/>
              <a:ext cx="9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移位</a:t>
              </a:r>
            </a:p>
          </p:txBody>
        </p:sp>
      </p:grpSp>
      <p:sp>
        <p:nvSpPr>
          <p:cNvPr id="768026" name="Text Box 26"/>
          <p:cNvSpPr txBox="1">
            <a:spLocks noChangeArrowheads="1"/>
          </p:cNvSpPr>
          <p:nvPr/>
        </p:nvSpPr>
        <p:spPr bwMode="auto">
          <a:xfrm>
            <a:off x="2771775" y="5829300"/>
            <a:ext cx="2736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x*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1600">
                <a:latin typeface="Times New Roman" pitchFamily="18" charset="0"/>
              </a:rPr>
              <a:t>－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y*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  <a:p>
            <a:pPr>
              <a:spcBef>
                <a:spcPct val="0"/>
              </a:spcBef>
            </a:pP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68027" name="Text Box 27"/>
          <p:cNvSpPr txBox="1">
            <a:spLocks noChangeArrowheads="1"/>
          </p:cNvSpPr>
          <p:nvPr/>
        </p:nvSpPr>
        <p:spPr bwMode="auto">
          <a:xfrm>
            <a:off x="2771775" y="5197475"/>
            <a:ext cx="79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 n</a:t>
            </a:r>
          </a:p>
        </p:txBody>
      </p:sp>
      <p:sp>
        <p:nvSpPr>
          <p:cNvPr id="768028" name="Text Box 28"/>
          <p:cNvSpPr txBox="1">
            <a:spLocks noChangeArrowheads="1"/>
          </p:cNvSpPr>
          <p:nvPr/>
        </p:nvSpPr>
        <p:spPr bwMode="auto">
          <a:xfrm>
            <a:off x="2771775" y="45672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逻辑左移</a:t>
            </a:r>
          </a:p>
        </p:txBody>
      </p:sp>
      <p:sp>
        <p:nvSpPr>
          <p:cNvPr id="768029" name="Text Box 29"/>
          <p:cNvSpPr txBox="1">
            <a:spLocks noChangeArrowheads="1"/>
          </p:cNvSpPr>
          <p:nvPr/>
        </p:nvSpPr>
        <p:spPr bwMode="auto">
          <a:xfrm>
            <a:off x="5435600" y="3935413"/>
            <a:ext cx="865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 n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68030" name="Text Box 30"/>
          <p:cNvSpPr txBox="1">
            <a:spLocks noChangeArrowheads="1"/>
          </p:cNvSpPr>
          <p:nvPr/>
        </p:nvSpPr>
        <p:spPr bwMode="auto">
          <a:xfrm>
            <a:off x="5435600" y="3305175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 n</a:t>
            </a:r>
            <a:r>
              <a:rPr lang="zh-CN" altLang="en-US" sz="2800">
                <a:latin typeface="Times New Roman" pitchFamily="18" charset="0"/>
              </a:rPr>
              <a:t> +1</a:t>
            </a:r>
          </a:p>
        </p:txBody>
      </p:sp>
      <p:sp>
        <p:nvSpPr>
          <p:cNvPr id="768031" name="Text Box 31"/>
          <p:cNvSpPr txBox="1">
            <a:spLocks noChangeArrowheads="1"/>
          </p:cNvSpPr>
          <p:nvPr/>
        </p:nvSpPr>
        <p:spPr bwMode="auto">
          <a:xfrm>
            <a:off x="5435600" y="4545013"/>
            <a:ext cx="2449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逻辑左移</a:t>
            </a:r>
          </a:p>
        </p:txBody>
      </p:sp>
      <p:sp>
        <p:nvSpPr>
          <p:cNvPr id="768032" name="Text Box 32"/>
          <p:cNvSpPr txBox="1">
            <a:spLocks noChangeArrowheads="1"/>
          </p:cNvSpPr>
          <p:nvPr/>
        </p:nvSpPr>
        <p:spPr bwMode="auto">
          <a:xfrm>
            <a:off x="5435600" y="5197475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 n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435600" y="5829300"/>
            <a:ext cx="3313113" cy="1028700"/>
            <a:chOff x="3424" y="3672"/>
            <a:chExt cx="2087" cy="648"/>
          </a:xfrm>
        </p:grpSpPr>
        <p:sp>
          <p:nvSpPr>
            <p:cNvPr id="768034" name="Text Box 34"/>
            <p:cNvSpPr txBox="1">
              <a:spLocks noChangeArrowheads="1"/>
            </p:cNvSpPr>
            <p:nvPr/>
          </p:nvSpPr>
          <p:spPr bwMode="auto">
            <a:xfrm>
              <a:off x="3424" y="3672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同号</a:t>
              </a: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1600">
                  <a:latin typeface="Times New Roman" pitchFamily="18" charset="0"/>
                </a:rPr>
                <a:t>－</a:t>
              </a:r>
              <a:r>
                <a:rPr lang="en-US" altLang="zh-CN" sz="1600" b="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768035" name="Text Box 35"/>
            <p:cNvSpPr txBox="1">
              <a:spLocks noChangeArrowheads="1"/>
            </p:cNvSpPr>
            <p:nvPr/>
          </p:nvSpPr>
          <p:spPr bwMode="auto">
            <a:xfrm>
              <a:off x="3424" y="3993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异号</a:t>
              </a: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1600">
                  <a:latin typeface="Times New Roman" pitchFamily="18" charset="0"/>
                </a:rPr>
                <a:t>＋</a:t>
              </a:r>
              <a:r>
                <a:rPr lang="en-US" altLang="zh-CN" sz="1600" b="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</p:grpSp>
      <p:sp>
        <p:nvSpPr>
          <p:cNvPr id="37" name="日期占位符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76-5CFC-4E4E-8350-0F7EF1F1799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6" grpId="0"/>
      <p:bldP spid="768007" grpId="0" autoUpdateAnimBg="0"/>
      <p:bldP spid="768008" grpId="0" autoUpdateAnimBg="0"/>
      <p:bldP spid="768009" grpId="0" autoUpdateAnimBg="0"/>
      <p:bldP spid="768010" grpId="0" autoUpdateAnimBg="0"/>
      <p:bldP spid="768011" grpId="0" autoUpdateAnimBg="0"/>
      <p:bldP spid="768012" grpId="0" autoUpdateAnimBg="0"/>
      <p:bldP spid="768026" grpId="0" autoUpdateAnimBg="0"/>
      <p:bldP spid="768027" grpId="0" autoUpdateAnimBg="0"/>
      <p:bldP spid="768028" grpId="0" autoUpdateAnimBg="0"/>
      <p:bldP spid="768029" grpId="0"/>
      <p:bldP spid="768030" grpId="0"/>
      <p:bldP spid="768031" grpId="0"/>
      <p:bldP spid="76803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</a:t>
            </a:r>
            <a:r>
              <a:rPr lang="zh-CN" altLang="en-US" dirty="0" smtClean="0"/>
              <a:t>浮点的四则运算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DEC4-4ED5-4C27-BB46-7967BD741ED7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浮点加减运算</a:t>
            </a:r>
            <a:endParaRPr lang="en-US" altLang="zh-CN" dirty="0" smtClean="0"/>
          </a:p>
          <a:p>
            <a:r>
              <a:rPr lang="zh-CN" altLang="en-US" dirty="0" smtClean="0"/>
              <a:t>浮点乘除运算</a:t>
            </a:r>
            <a:endParaRPr lang="en-US" altLang="zh-CN" dirty="0" smtClean="0"/>
          </a:p>
          <a:p>
            <a:r>
              <a:rPr lang="zh-CN" altLang="en-US" dirty="0" smtClean="0"/>
              <a:t>浮点运算硬件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6.4.1</a:t>
            </a:r>
            <a:r>
              <a:rPr lang="zh-CN" altLang="en-US" dirty="0" smtClean="0"/>
              <a:t>浮点加减运算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E6A-1B34-454F-9E10-239F1F4138AF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对阶</a:t>
            </a:r>
            <a:endParaRPr lang="en-US" altLang="zh-CN" dirty="0" smtClean="0"/>
          </a:p>
          <a:p>
            <a:r>
              <a:rPr lang="zh-CN" altLang="en-US" dirty="0" smtClean="0"/>
              <a:t>尾数求和</a:t>
            </a:r>
            <a:endParaRPr lang="en-US" altLang="zh-CN" dirty="0" smtClean="0"/>
          </a:p>
          <a:p>
            <a:r>
              <a:rPr lang="zh-CN" altLang="en-US" dirty="0" smtClean="0"/>
              <a:t>规格化</a:t>
            </a:r>
            <a:endParaRPr lang="en-US" altLang="zh-CN" dirty="0" smtClean="0"/>
          </a:p>
          <a:p>
            <a:r>
              <a:rPr lang="zh-CN" altLang="en-US" dirty="0" smtClean="0"/>
              <a:t>舍入</a:t>
            </a:r>
            <a:endParaRPr lang="en-US" altLang="zh-CN" dirty="0" smtClean="0"/>
          </a:p>
          <a:p>
            <a:r>
              <a:rPr lang="zh-CN" altLang="en-US" dirty="0" smtClean="0"/>
              <a:t>溢出判断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42048" y="1700808"/>
            <a:ext cx="1665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 = </a:t>
            </a:r>
            <a:r>
              <a:rPr lang="en-US" altLang="zh-CN" sz="2800" i="1" dirty="0" err="1">
                <a:latin typeface="Times New Roman" pitchFamily="18" charset="0"/>
              </a:rPr>
              <a:t>S</a:t>
            </a:r>
            <a:r>
              <a:rPr lang="en-US" altLang="zh-CN" sz="2800" i="1" baseline="-25000" dirty="0" err="1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30000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400" i="1" baseline="30000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04248" y="1700808"/>
            <a:ext cx="1619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2400" i="1" baseline="30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 dirty="0"/>
              <a:t>6.4 浮点四则运算</a:t>
            </a:r>
            <a:endParaRPr lang="en-US" altLang="zh-CN" b="1" dirty="0"/>
          </a:p>
        </p:txBody>
      </p:sp>
      <p:sp>
        <p:nvSpPr>
          <p:cNvPr id="45" name="日期占位符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7EB2-C1CA-4C10-A649-D3FD3662F1E2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762000" y="1388832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对阶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1050925" y="1998432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求阶差</a:t>
            </a: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1050925" y="457494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对阶原则</a:t>
            </a:r>
          </a:p>
        </p:txBody>
      </p:sp>
      <p:sp>
        <p:nvSpPr>
          <p:cNvPr id="769033" name="Text Box 9"/>
          <p:cNvSpPr txBox="1">
            <a:spLocks noChangeArrowheads="1"/>
          </p:cNvSpPr>
          <p:nvPr/>
        </p:nvSpPr>
        <p:spPr bwMode="auto">
          <a:xfrm>
            <a:off x="1143000" y="3085870"/>
            <a:ext cx="2179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Δ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 i="1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– j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 = </a:t>
            </a:r>
            <a:endParaRPr lang="en-US" altLang="zh-CN" sz="2800" i="1">
              <a:latin typeface="Times New Roman" pitchFamily="18" charset="0"/>
            </a:endParaRPr>
          </a:p>
        </p:txBody>
      </p:sp>
      <p:sp>
        <p:nvSpPr>
          <p:cNvPr id="769034" name="Text Box 10"/>
          <p:cNvSpPr txBox="1">
            <a:spLocks noChangeArrowheads="1"/>
          </p:cNvSpPr>
          <p:nvPr/>
        </p:nvSpPr>
        <p:spPr bwMode="auto">
          <a:xfrm>
            <a:off x="4343400" y="2303232"/>
            <a:ext cx="229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已对齐</a:t>
            </a:r>
          </a:p>
        </p:txBody>
      </p:sp>
      <p:sp>
        <p:nvSpPr>
          <p:cNvPr id="769035" name="Text Box 11"/>
          <p:cNvSpPr txBox="1">
            <a:spLocks noChangeArrowheads="1"/>
          </p:cNvSpPr>
          <p:nvPr/>
        </p:nvSpPr>
        <p:spPr bwMode="auto">
          <a:xfrm>
            <a:off x="4343400" y="3065232"/>
            <a:ext cx="125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zh-CN" altLang="en-US" sz="2000">
                <a:latin typeface="Times New Roman" pitchFamily="18" charset="0"/>
              </a:rPr>
              <a:t>＞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9036" name="Text Box 12"/>
          <p:cNvSpPr txBox="1">
            <a:spLocks noChangeArrowheads="1"/>
          </p:cNvSpPr>
          <p:nvPr/>
        </p:nvSpPr>
        <p:spPr bwMode="auto">
          <a:xfrm>
            <a:off x="4343400" y="3903432"/>
            <a:ext cx="95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zh-CN" altLang="en-US" sz="2000">
                <a:latin typeface="Times New Roman" pitchFamily="18" charset="0"/>
              </a:rPr>
              <a:t>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9037" name="Text Box 13"/>
          <p:cNvSpPr txBox="1">
            <a:spLocks noChangeArrowheads="1"/>
          </p:cNvSpPr>
          <p:nvPr/>
        </p:nvSpPr>
        <p:spPr bwMode="auto">
          <a:xfrm>
            <a:off x="5486400" y="2847745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38" name="Text Box 14"/>
          <p:cNvSpPr txBox="1">
            <a:spLocks noChangeArrowheads="1"/>
          </p:cNvSpPr>
          <p:nvPr/>
        </p:nvSpPr>
        <p:spPr bwMode="auto">
          <a:xfrm>
            <a:off x="5486400" y="326684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39" name="Text Box 15"/>
          <p:cNvSpPr txBox="1">
            <a:spLocks noChangeArrowheads="1"/>
          </p:cNvSpPr>
          <p:nvPr/>
        </p:nvSpPr>
        <p:spPr bwMode="auto">
          <a:xfrm>
            <a:off x="5486400" y="3685945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40" name="Text Box 16"/>
          <p:cNvSpPr txBox="1">
            <a:spLocks noChangeArrowheads="1"/>
          </p:cNvSpPr>
          <p:nvPr/>
        </p:nvSpPr>
        <p:spPr bwMode="auto">
          <a:xfrm>
            <a:off x="5486400" y="410504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41" name="Text Box 17"/>
          <p:cNvSpPr txBox="1">
            <a:spLocks noChangeArrowheads="1"/>
          </p:cNvSpPr>
          <p:nvPr/>
        </p:nvSpPr>
        <p:spPr bwMode="auto">
          <a:xfrm>
            <a:off x="1371600" y="5122632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小阶向大阶看齐</a:t>
            </a:r>
          </a:p>
        </p:txBody>
      </p:sp>
      <p:sp>
        <p:nvSpPr>
          <p:cNvPr id="769042" name="AutoShape 18"/>
          <p:cNvSpPr>
            <a:spLocks/>
          </p:cNvSpPr>
          <p:nvPr/>
        </p:nvSpPr>
        <p:spPr bwMode="auto">
          <a:xfrm>
            <a:off x="5340350" y="3065232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43" name="AutoShape 19"/>
          <p:cNvSpPr>
            <a:spLocks/>
          </p:cNvSpPr>
          <p:nvPr/>
        </p:nvSpPr>
        <p:spPr bwMode="auto">
          <a:xfrm>
            <a:off x="5340350" y="3903432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239000" y="2847745"/>
            <a:ext cx="1066800" cy="457200"/>
            <a:chOff x="4560" y="2407"/>
            <a:chExt cx="672" cy="288"/>
          </a:xfrm>
        </p:grpSpPr>
        <p:sp>
          <p:nvSpPr>
            <p:cNvPr id="769045" name="Text Box 21"/>
            <p:cNvSpPr txBox="1">
              <a:spLocks noChangeArrowheads="1"/>
            </p:cNvSpPr>
            <p:nvPr/>
          </p:nvSpPr>
          <p:spPr bwMode="auto">
            <a:xfrm>
              <a:off x="4560" y="2407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69046" name="Line 22"/>
            <p:cNvSpPr>
              <a:spLocks noChangeShapeType="1"/>
            </p:cNvSpPr>
            <p:nvPr/>
          </p:nvSpPr>
          <p:spPr bwMode="auto">
            <a:xfrm flipH="1">
              <a:off x="4800" y="255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239000" y="3827269"/>
            <a:ext cx="1752600" cy="457200"/>
            <a:chOff x="4560" y="2671"/>
            <a:chExt cx="1104" cy="288"/>
          </a:xfrm>
        </p:grpSpPr>
        <p:sp>
          <p:nvSpPr>
            <p:cNvPr id="769048" name="Line 24"/>
            <p:cNvSpPr>
              <a:spLocks noChangeShapeType="1"/>
            </p:cNvSpPr>
            <p:nvPr/>
          </p:nvSpPr>
          <p:spPr bwMode="auto">
            <a:xfrm rot="10800000" flipH="1">
              <a:off x="4800" y="281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9049" name="Text Box 25"/>
            <p:cNvSpPr txBox="1">
              <a:spLocks noChangeArrowheads="1"/>
            </p:cNvSpPr>
            <p:nvPr/>
          </p:nvSpPr>
          <p:spPr bwMode="auto">
            <a:xfrm>
              <a:off x="4560" y="2671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216884" y="3370008"/>
            <a:ext cx="1676400" cy="457200"/>
            <a:chOff x="4560" y="2928"/>
            <a:chExt cx="1056" cy="288"/>
          </a:xfrm>
        </p:grpSpPr>
        <p:sp>
          <p:nvSpPr>
            <p:cNvPr id="769051" name="Line 27"/>
            <p:cNvSpPr>
              <a:spLocks noChangeShapeType="1"/>
            </p:cNvSpPr>
            <p:nvPr/>
          </p:nvSpPr>
          <p:spPr bwMode="auto">
            <a:xfrm rot="10800000" flipH="1">
              <a:off x="4800" y="308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9052" name="Text Box 28"/>
            <p:cNvSpPr txBox="1">
              <a:spLocks noChangeArrowheads="1"/>
            </p:cNvSpPr>
            <p:nvPr/>
          </p:nvSpPr>
          <p:spPr bwMode="auto">
            <a:xfrm>
              <a:off x="4560" y="2928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err="1">
                  <a:latin typeface="Times New Roman" pitchFamily="18" charset="0"/>
                </a:rPr>
                <a:t>S</a:t>
              </a:r>
              <a:r>
                <a:rPr lang="en-US" altLang="zh-CN" sz="2400" i="1" baseline="-25000" dirty="0" err="1">
                  <a:latin typeface="Times New Roman" pitchFamily="18" charset="0"/>
                </a:rPr>
                <a:t>x</a:t>
              </a:r>
              <a:r>
                <a:rPr lang="en-US" altLang="zh-CN" sz="2400" dirty="0">
                  <a:latin typeface="Times New Roman" pitchFamily="18" charset="0"/>
                </a:rPr>
                <a:t>   1,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228476" y="4293096"/>
            <a:ext cx="1752600" cy="457200"/>
            <a:chOff x="4656" y="3282"/>
            <a:chExt cx="1104" cy="288"/>
          </a:xfrm>
        </p:grpSpPr>
        <p:sp>
          <p:nvSpPr>
            <p:cNvPr id="769054" name="Line 30"/>
            <p:cNvSpPr>
              <a:spLocks noChangeShapeType="1"/>
            </p:cNvSpPr>
            <p:nvPr/>
          </p:nvSpPr>
          <p:spPr bwMode="auto">
            <a:xfrm flipH="1">
              <a:off x="4896" y="342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9055" name="Text Box 31"/>
            <p:cNvSpPr txBox="1">
              <a:spLocks noChangeArrowheads="1"/>
            </p:cNvSpPr>
            <p:nvPr/>
          </p:nvSpPr>
          <p:spPr bwMode="auto">
            <a:xfrm>
              <a:off x="4656" y="3282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err="1">
                  <a:latin typeface="Times New Roman" pitchFamily="18" charset="0"/>
                </a:rPr>
                <a:t>S</a:t>
              </a:r>
              <a:r>
                <a:rPr lang="en-US" altLang="zh-CN" sz="2400" i="1" baseline="-25000" dirty="0" err="1">
                  <a:latin typeface="Times New Roman" pitchFamily="18" charset="0"/>
                </a:rPr>
                <a:t>y</a:t>
              </a:r>
              <a:r>
                <a:rPr lang="en-US" altLang="zh-CN" sz="2400" dirty="0">
                  <a:latin typeface="Times New Roman" pitchFamily="18" charset="0"/>
                </a:rPr>
                <a:t>   1,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352800" y="2330220"/>
            <a:ext cx="1066800" cy="2030412"/>
            <a:chOff x="2112" y="2081"/>
            <a:chExt cx="672" cy="1279"/>
          </a:xfrm>
        </p:grpSpPr>
        <p:sp>
          <p:nvSpPr>
            <p:cNvPr id="769057" name="AutoShape 33"/>
            <p:cNvSpPr>
              <a:spLocks/>
            </p:cNvSpPr>
            <p:nvPr/>
          </p:nvSpPr>
          <p:spPr bwMode="auto">
            <a:xfrm>
              <a:off x="2112" y="22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2256" y="2081"/>
              <a:ext cx="528" cy="1279"/>
              <a:chOff x="2256" y="2081"/>
              <a:chExt cx="528" cy="1279"/>
            </a:xfrm>
          </p:grpSpPr>
          <p:sp>
            <p:nvSpPr>
              <p:cNvPr id="769059" name="Text Box 35"/>
              <p:cNvSpPr txBox="1">
                <a:spLocks noChangeArrowheads="1"/>
              </p:cNvSpPr>
              <p:nvPr/>
            </p:nvSpPr>
            <p:spPr bwMode="auto">
              <a:xfrm>
                <a:off x="2304" y="2081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= 0</a:t>
                </a:r>
              </a:p>
            </p:txBody>
          </p:sp>
          <p:sp>
            <p:nvSpPr>
              <p:cNvPr id="769060" name="Text Box 36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＞ </a:t>
                </a: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69061" name="Text Box 37"/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＜ </a:t>
                </a: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769062" name="Text Box 38"/>
          <p:cNvSpPr txBox="1">
            <a:spLocks noChangeArrowheads="1"/>
          </p:cNvSpPr>
          <p:nvPr/>
        </p:nvSpPr>
        <p:spPr bwMode="auto">
          <a:xfrm>
            <a:off x="6934200" y="32938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69063" name="Text Box 39"/>
          <p:cNvSpPr txBox="1">
            <a:spLocks noChangeArrowheads="1"/>
          </p:cNvSpPr>
          <p:nvPr/>
        </p:nvSpPr>
        <p:spPr bwMode="auto">
          <a:xfrm>
            <a:off x="6934200" y="37510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69064" name="Text Box 40"/>
          <p:cNvSpPr txBox="1">
            <a:spLocks noChangeArrowheads="1"/>
          </p:cNvSpPr>
          <p:nvPr/>
        </p:nvSpPr>
        <p:spPr bwMode="auto">
          <a:xfrm>
            <a:off x="8077200" y="28381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i="1" baseline="-25000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769065" name="Text Box 41"/>
          <p:cNvSpPr txBox="1">
            <a:spLocks noChangeArrowheads="1"/>
          </p:cNvSpPr>
          <p:nvPr/>
        </p:nvSpPr>
        <p:spPr bwMode="auto">
          <a:xfrm>
            <a:off x="8077200" y="4240213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+1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69066" name="Text Box 42"/>
          <p:cNvSpPr txBox="1">
            <a:spLocks noChangeArrowheads="1"/>
          </p:cNvSpPr>
          <p:nvPr/>
        </p:nvSpPr>
        <p:spPr bwMode="auto">
          <a:xfrm>
            <a:off x="8028384" y="3356992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i="1" baseline="-25000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+1</a:t>
            </a:r>
          </a:p>
        </p:txBody>
      </p:sp>
      <p:sp>
        <p:nvSpPr>
          <p:cNvPr id="769067" name="Text Box 43"/>
          <p:cNvSpPr txBox="1">
            <a:spLocks noChangeArrowheads="1"/>
          </p:cNvSpPr>
          <p:nvPr/>
        </p:nvSpPr>
        <p:spPr bwMode="auto">
          <a:xfrm>
            <a:off x="8077200" y="386104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i="1" baseline="-25000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7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7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6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6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6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0" grpId="0" autoUpdateAnimBg="0"/>
      <p:bldP spid="769031" grpId="0" autoUpdateAnimBg="0"/>
      <p:bldP spid="769032" grpId="0" autoUpdateAnimBg="0"/>
      <p:bldP spid="769033" grpId="0" autoUpdateAnimBg="0"/>
      <p:bldP spid="769034" grpId="0" autoUpdateAnimBg="0"/>
      <p:bldP spid="769035" grpId="0" autoUpdateAnimBg="0"/>
      <p:bldP spid="769036" grpId="0" autoUpdateAnimBg="0"/>
      <p:bldP spid="769037" grpId="0" autoUpdateAnimBg="0"/>
      <p:bldP spid="769038" grpId="0" autoUpdateAnimBg="0"/>
      <p:bldP spid="769039" grpId="0" autoUpdateAnimBg="0"/>
      <p:bldP spid="769040" grpId="0" autoUpdateAnimBg="0"/>
      <p:bldP spid="769041" grpId="0" autoUpdateAnimBg="0"/>
      <p:bldP spid="769042" grpId="0" animBg="1"/>
      <p:bldP spid="769043" grpId="0" animBg="1"/>
      <p:bldP spid="769062" grpId="0" autoUpdateAnimBg="0"/>
      <p:bldP spid="769063" grpId="0" autoUpdateAnimBg="0"/>
      <p:bldP spid="769064" grpId="0" autoUpdateAnimBg="0"/>
      <p:bldP spid="769065" grpId="0" autoUpdateAnimBg="0"/>
      <p:bldP spid="769066" grpId="0" autoUpdateAnimBg="0"/>
      <p:bldP spid="769067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Text Box 2"/>
          <p:cNvSpPr txBox="1">
            <a:spLocks noChangeArrowheads="1"/>
          </p:cNvSpPr>
          <p:nvPr/>
        </p:nvSpPr>
        <p:spPr bwMode="auto">
          <a:xfrm>
            <a:off x="76200" y="168275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8950" y="195263"/>
            <a:ext cx="7254875" cy="1138237"/>
            <a:chOff x="308" y="176"/>
            <a:chExt cx="4570" cy="717"/>
          </a:xfrm>
        </p:grpSpPr>
        <p:sp>
          <p:nvSpPr>
            <p:cNvPr id="770052" name="Text Box 4"/>
            <p:cNvSpPr txBox="1">
              <a:spLocks noChangeArrowheads="1"/>
            </p:cNvSpPr>
            <p:nvPr/>
          </p:nvSpPr>
          <p:spPr bwMode="auto">
            <a:xfrm>
              <a:off x="696" y="176"/>
              <a:ext cx="41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 dirty="0">
                  <a:latin typeface="Times New Roman" pitchFamily="18" charset="0"/>
                </a:rPr>
                <a:t>x</a:t>
              </a:r>
              <a:r>
                <a:rPr lang="en-US" altLang="zh-CN" sz="3200" dirty="0">
                  <a:latin typeface="Times New Roman" pitchFamily="18" charset="0"/>
                </a:rPr>
                <a:t> = 0.1101</a:t>
              </a:r>
              <a:r>
                <a:rPr lang="en-US" altLang="zh-CN" sz="1000" dirty="0">
                  <a:latin typeface="Times New Roman" pitchFamily="18" charset="0"/>
                </a:rPr>
                <a:t>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1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dirty="0">
                  <a:latin typeface="Times New Roman" pitchFamily="18" charset="0"/>
                </a:rPr>
                <a:t>2</a:t>
              </a:r>
              <a:r>
                <a:rPr lang="en-US" altLang="zh-CN" sz="3200" baseline="45000" dirty="0">
                  <a:latin typeface="Times New Roman" pitchFamily="18" charset="0"/>
                </a:rPr>
                <a:t>01</a:t>
              </a:r>
              <a:r>
                <a:rPr lang="en-US" altLang="zh-CN" sz="3200" dirty="0">
                  <a:latin typeface="Times New Roman" pitchFamily="18" charset="0"/>
                </a:rPr>
                <a:t>      </a:t>
              </a:r>
              <a:r>
                <a:rPr lang="en-US" altLang="zh-CN" sz="3200" i="1" dirty="0">
                  <a:latin typeface="Times New Roman" pitchFamily="18" charset="0"/>
                </a:rPr>
                <a:t>y</a:t>
              </a:r>
              <a:r>
                <a:rPr lang="en-US" altLang="zh-CN" sz="3200" dirty="0">
                  <a:latin typeface="Times New Roman" pitchFamily="18" charset="0"/>
                </a:rPr>
                <a:t> = (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–0.1010)</a:t>
              </a:r>
              <a:r>
                <a:rPr lang="en-US" altLang="zh-CN" sz="1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1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dirty="0">
                  <a:latin typeface="Times New Roman" pitchFamily="18" charset="0"/>
                </a:rPr>
                <a:t>2</a:t>
              </a:r>
              <a:r>
                <a:rPr lang="en-US" altLang="zh-CN" sz="3200" baseline="45000" dirty="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70053" name="Text Box 5"/>
            <p:cNvSpPr txBox="1">
              <a:spLocks noChangeArrowheads="1"/>
            </p:cNvSpPr>
            <p:nvPr/>
          </p:nvSpPr>
          <p:spPr bwMode="auto">
            <a:xfrm>
              <a:off x="308" y="528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求 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1000" i="1">
                  <a:latin typeface="Times New Roman" pitchFamily="18" charset="0"/>
                </a:rPr>
                <a:t>  </a:t>
              </a:r>
              <a:r>
                <a:rPr lang="en-US" altLang="zh-CN" sz="3200">
                  <a:latin typeface="Times New Roman" pitchFamily="18" charset="0"/>
                </a:rPr>
                <a:t>+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395536" y="134076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解：</a:t>
            </a:r>
          </a:p>
        </p:txBody>
      </p:sp>
      <p:sp>
        <p:nvSpPr>
          <p:cNvPr id="770055" name="Text Box 7"/>
          <p:cNvSpPr txBox="1">
            <a:spLocks noChangeArrowheads="1"/>
          </p:cNvSpPr>
          <p:nvPr/>
        </p:nvSpPr>
        <p:spPr bwMode="auto">
          <a:xfrm>
            <a:off x="1371600" y="1309688"/>
            <a:ext cx="7291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[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]</a:t>
            </a:r>
            <a:r>
              <a:rPr lang="zh-CN" altLang="en-US" sz="2400" baseline="-25000" dirty="0">
                <a:latin typeface="Times New Roman" pitchFamily="18" charset="0"/>
              </a:rPr>
              <a:t>补</a:t>
            </a:r>
            <a:r>
              <a:rPr lang="zh-CN" altLang="en-US" sz="2800" dirty="0">
                <a:latin typeface="Times New Roman" pitchFamily="18" charset="0"/>
              </a:rPr>
              <a:t> = 00, 01; 00.1101      [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]</a:t>
            </a:r>
            <a:r>
              <a:rPr lang="zh-CN" altLang="en-US" sz="2400" baseline="-25000" dirty="0">
                <a:latin typeface="Times New Roman" pitchFamily="18" charset="0"/>
              </a:rPr>
              <a:t>补</a:t>
            </a:r>
            <a:r>
              <a:rPr lang="zh-CN" altLang="en-US" sz="2800" dirty="0">
                <a:latin typeface="Times New Roman" pitchFamily="18" charset="0"/>
              </a:rPr>
              <a:t> = 00, 11; 11.0110 </a:t>
            </a:r>
          </a:p>
        </p:txBody>
      </p:sp>
      <p:sp>
        <p:nvSpPr>
          <p:cNvPr id="770056" name="Text Box 8"/>
          <p:cNvSpPr txBox="1">
            <a:spLocks noChangeArrowheads="1"/>
          </p:cNvSpPr>
          <p:nvPr/>
        </p:nvSpPr>
        <p:spPr bwMode="auto">
          <a:xfrm>
            <a:off x="467544" y="1916832"/>
            <a:ext cx="222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1. 对阶</a:t>
            </a:r>
          </a:p>
        </p:txBody>
      </p:sp>
      <p:sp>
        <p:nvSpPr>
          <p:cNvPr id="770057" name="Text Box 9"/>
          <p:cNvSpPr txBox="1">
            <a:spLocks noChangeArrowheads="1"/>
          </p:cNvSpPr>
          <p:nvPr/>
        </p:nvSpPr>
        <p:spPr bwMode="auto">
          <a:xfrm>
            <a:off x="2684463" y="2538413"/>
            <a:ext cx="2738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>
                <a:latin typeface="Times New Roman" pitchFamily="18" charset="0"/>
              </a:rPr>
              <a:t>Δ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[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70058" name="Text Box 10"/>
          <p:cNvSpPr txBox="1">
            <a:spLocks noChangeArrowheads="1"/>
          </p:cNvSpPr>
          <p:nvPr/>
        </p:nvSpPr>
        <p:spPr bwMode="auto">
          <a:xfrm>
            <a:off x="5627688" y="2538413"/>
            <a:ext cx="1195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= 00, 01</a:t>
            </a:r>
          </a:p>
        </p:txBody>
      </p:sp>
      <p:sp>
        <p:nvSpPr>
          <p:cNvPr id="770059" name="Text Box 11"/>
          <p:cNvSpPr txBox="1">
            <a:spLocks noChangeArrowheads="1"/>
          </p:cNvSpPr>
          <p:nvPr/>
        </p:nvSpPr>
        <p:spPr bwMode="auto">
          <a:xfrm>
            <a:off x="5867400" y="292893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11, 01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5867400" y="3300413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11, 10</a:t>
            </a:r>
          </a:p>
        </p:txBody>
      </p:sp>
      <p:sp>
        <p:nvSpPr>
          <p:cNvPr id="770061" name="Text Box 13"/>
          <p:cNvSpPr txBox="1">
            <a:spLocks noChangeArrowheads="1"/>
          </p:cNvSpPr>
          <p:nvPr/>
        </p:nvSpPr>
        <p:spPr bwMode="auto">
          <a:xfrm>
            <a:off x="1371600" y="367188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阶差为负（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00313" y="5199063"/>
            <a:ext cx="2470150" cy="519112"/>
            <a:chOff x="1424" y="3170"/>
            <a:chExt cx="1556" cy="327"/>
          </a:xfrm>
        </p:grpSpPr>
        <p:sp>
          <p:nvSpPr>
            <p:cNvPr id="770063" name="Text Box 15"/>
            <p:cNvSpPr txBox="1">
              <a:spLocks noChangeArrowheads="1"/>
            </p:cNvSpPr>
            <p:nvPr/>
          </p:nvSpPr>
          <p:spPr bwMode="auto">
            <a:xfrm>
              <a:off x="1424" y="3202"/>
              <a:ext cx="6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400" baseline="-15000">
                  <a:latin typeface="Times New Roman" pitchFamily="18" charset="0"/>
                  <a:cs typeface="Times New Roman" pitchFamily="18" charset="0"/>
                </a:rPr>
                <a:t>'</a:t>
              </a: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70064" name="Text Box 16"/>
            <p:cNvSpPr txBox="1">
              <a:spLocks noChangeArrowheads="1"/>
            </p:cNvSpPr>
            <p:nvPr/>
          </p:nvSpPr>
          <p:spPr bwMode="auto">
            <a:xfrm>
              <a:off x="2064" y="3170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</a:t>
              </a: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00.0011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408238" y="5580063"/>
            <a:ext cx="2562225" cy="519112"/>
            <a:chOff x="1366" y="3410"/>
            <a:chExt cx="1614" cy="327"/>
          </a:xfrm>
        </p:grpSpPr>
        <p:sp>
          <p:nvSpPr>
            <p:cNvPr id="770066" name="Text Box 18"/>
            <p:cNvSpPr txBox="1">
              <a:spLocks noChangeArrowheads="1"/>
            </p:cNvSpPr>
            <p:nvPr/>
          </p:nvSpPr>
          <p:spPr bwMode="auto">
            <a:xfrm>
              <a:off x="1366" y="3416"/>
              <a:ext cx="9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[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endParaRPr lang="zh-CN" altLang="en-US" sz="2400" baseline="-1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0067" name="Text Box 19"/>
            <p:cNvSpPr txBox="1">
              <a:spLocks noChangeArrowheads="1"/>
            </p:cNvSpPr>
            <p:nvPr/>
          </p:nvSpPr>
          <p:spPr bwMode="auto">
            <a:xfrm>
              <a:off x="2064" y="3410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</a:t>
              </a:r>
              <a:r>
                <a:rPr lang="zh-CN" altLang="en-US" sz="2400">
                  <a:latin typeface="Times New Roman" pitchFamily="18" charset="0"/>
                </a:rPr>
                <a:t> 11.0110</a:t>
              </a:r>
            </a:p>
          </p:txBody>
        </p:sp>
      </p:grpSp>
      <p:sp>
        <p:nvSpPr>
          <p:cNvPr id="770068" name="Text Box 20"/>
          <p:cNvSpPr txBox="1">
            <a:spLocks noChangeArrowheads="1"/>
          </p:cNvSpPr>
          <p:nvPr/>
        </p:nvSpPr>
        <p:spPr bwMode="auto">
          <a:xfrm>
            <a:off x="3802063" y="5957888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11.1001</a:t>
            </a:r>
          </a:p>
        </p:txBody>
      </p:sp>
      <p:sp>
        <p:nvSpPr>
          <p:cNvPr id="770069" name="Line 21"/>
          <p:cNvSpPr>
            <a:spLocks noChangeShapeType="1"/>
          </p:cNvSpPr>
          <p:nvPr/>
        </p:nvSpPr>
        <p:spPr bwMode="auto">
          <a:xfrm>
            <a:off x="2008188" y="6034088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0070" name="Line 22"/>
          <p:cNvSpPr>
            <a:spLocks noChangeShapeType="1"/>
          </p:cNvSpPr>
          <p:nvPr/>
        </p:nvSpPr>
        <p:spPr bwMode="auto">
          <a:xfrm>
            <a:off x="5410200" y="3376613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397375" y="3681413"/>
            <a:ext cx="2917825" cy="457200"/>
            <a:chOff x="2770" y="2319"/>
            <a:chExt cx="1838" cy="288"/>
          </a:xfrm>
        </p:grpSpPr>
        <p:sp>
          <p:nvSpPr>
            <p:cNvPr id="770072" name="Text Box 24"/>
            <p:cNvSpPr txBox="1">
              <a:spLocks noChangeArrowheads="1"/>
            </p:cNvSpPr>
            <p:nvPr/>
          </p:nvSpPr>
          <p:spPr bwMode="auto">
            <a:xfrm>
              <a:off x="2770" y="2319"/>
              <a:ext cx="18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∴ 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   2     </a:t>
              </a:r>
              <a:r>
                <a:rPr lang="en-US" altLang="zh-CN" sz="2400" i="1">
                  <a:latin typeface="Times New Roman" pitchFamily="18" charset="0"/>
                </a:rPr>
                <a:t>j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+ 2</a:t>
              </a:r>
            </a:p>
          </p:txBody>
        </p:sp>
        <p:sp>
          <p:nvSpPr>
            <p:cNvPr id="770073" name="Line 25"/>
            <p:cNvSpPr>
              <a:spLocks noChangeShapeType="1"/>
            </p:cNvSpPr>
            <p:nvPr/>
          </p:nvSpPr>
          <p:spPr bwMode="auto">
            <a:xfrm>
              <a:off x="3250" y="2463"/>
              <a:ext cx="2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0074" name="Text Box 26"/>
          <p:cNvSpPr txBox="1">
            <a:spLocks noChangeArrowheads="1"/>
          </p:cNvSpPr>
          <p:nvPr/>
        </p:nvSpPr>
        <p:spPr bwMode="auto">
          <a:xfrm>
            <a:off x="1971675" y="6262688"/>
            <a:ext cx="6334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11; 11. 1001</a:t>
            </a:r>
          </a:p>
        </p:txBody>
      </p:sp>
      <p:sp>
        <p:nvSpPr>
          <p:cNvPr id="770075" name="Text Box 27"/>
          <p:cNvSpPr txBox="1">
            <a:spLocks noChangeArrowheads="1"/>
          </p:cNvSpPr>
          <p:nvPr/>
        </p:nvSpPr>
        <p:spPr bwMode="auto">
          <a:xfrm>
            <a:off x="898525" y="4129088"/>
            <a:ext cx="253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② 对阶</a:t>
            </a:r>
          </a:p>
        </p:txBody>
      </p:sp>
      <p:sp>
        <p:nvSpPr>
          <p:cNvPr id="770076" name="Text Box 28"/>
          <p:cNvSpPr txBox="1">
            <a:spLocks noChangeArrowheads="1"/>
          </p:cNvSpPr>
          <p:nvPr/>
        </p:nvSpPr>
        <p:spPr bwMode="auto">
          <a:xfrm>
            <a:off x="2787650" y="4129088"/>
            <a:ext cx="3113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4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400" baseline="-1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=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00, 11; 00.0011</a:t>
            </a:r>
          </a:p>
        </p:txBody>
      </p:sp>
      <p:sp>
        <p:nvSpPr>
          <p:cNvPr id="770077" name="Text Box 29"/>
          <p:cNvSpPr txBox="1">
            <a:spLocks noChangeArrowheads="1"/>
          </p:cNvSpPr>
          <p:nvPr/>
        </p:nvSpPr>
        <p:spPr bwMode="auto">
          <a:xfrm>
            <a:off x="5410200" y="3005138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770078" name="Text Box 30"/>
          <p:cNvSpPr txBox="1">
            <a:spLocks noChangeArrowheads="1"/>
          </p:cNvSpPr>
          <p:nvPr/>
        </p:nvSpPr>
        <p:spPr bwMode="auto">
          <a:xfrm>
            <a:off x="2052638" y="5618163"/>
            <a:ext cx="35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770079" name="Text Box 31"/>
          <p:cNvSpPr txBox="1">
            <a:spLocks noChangeArrowheads="1"/>
          </p:cNvSpPr>
          <p:nvPr/>
        </p:nvSpPr>
        <p:spPr bwMode="auto">
          <a:xfrm>
            <a:off x="5345113" y="52197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对阶后的[</a:t>
            </a:r>
            <a:r>
              <a:rPr lang="en-US" altLang="zh-CN" sz="2000" i="1">
                <a:latin typeface="Times New Roman" pitchFamily="18" charset="0"/>
              </a:rPr>
              <a:t>S</a:t>
            </a:r>
            <a:r>
              <a:rPr lang="en-US" altLang="zh-CN" sz="2000" i="1" baseline="-25000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 baseline="-1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70081" name="Text Box 33"/>
          <p:cNvSpPr txBox="1">
            <a:spLocks noChangeArrowheads="1"/>
          </p:cNvSpPr>
          <p:nvPr/>
        </p:nvSpPr>
        <p:spPr bwMode="auto">
          <a:xfrm>
            <a:off x="898525" y="2520950"/>
            <a:ext cx="283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① 求阶差</a:t>
            </a:r>
          </a:p>
        </p:txBody>
      </p:sp>
      <p:sp>
        <p:nvSpPr>
          <p:cNvPr id="770082" name="Text Box 34"/>
          <p:cNvSpPr txBox="1">
            <a:spLocks noChangeArrowheads="1"/>
          </p:cNvSpPr>
          <p:nvPr/>
        </p:nvSpPr>
        <p:spPr bwMode="auto">
          <a:xfrm>
            <a:off x="533400" y="473868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尾数求和</a:t>
            </a: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0816-864B-4D97-9DD1-C4E69550346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7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7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4" grpId="0" autoUpdateAnimBg="0"/>
      <p:bldP spid="770055" grpId="0" autoUpdateAnimBg="0"/>
      <p:bldP spid="770056" grpId="0" autoUpdateAnimBg="0"/>
      <p:bldP spid="770057" grpId="0" autoUpdateAnimBg="0"/>
      <p:bldP spid="770058" grpId="0" autoUpdateAnimBg="0"/>
      <p:bldP spid="770059" grpId="0" autoUpdateAnimBg="0"/>
      <p:bldP spid="770060" grpId="0" autoUpdateAnimBg="0"/>
      <p:bldP spid="770061" grpId="0" autoUpdateAnimBg="0"/>
      <p:bldP spid="770068" grpId="0" autoUpdateAnimBg="0"/>
      <p:bldP spid="770069" grpId="0" animBg="1"/>
      <p:bldP spid="770070" grpId="0" animBg="1"/>
      <p:bldP spid="770074" grpId="0" autoUpdateAnimBg="0"/>
      <p:bldP spid="770075" grpId="0" autoUpdateAnimBg="0"/>
      <p:bldP spid="770076" grpId="0" autoUpdateAnimBg="0"/>
      <p:bldP spid="770077" grpId="0" autoUpdateAnimBg="0"/>
      <p:bldP spid="770078" grpId="0" autoUpdateAnimBg="0"/>
      <p:bldP spid="770079" grpId="0" autoUpdateAnimBg="0"/>
      <p:bldP spid="770081" grpId="0" autoUpdateAnimBg="0"/>
      <p:bldP spid="770082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2017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规格化</a:t>
            </a:r>
          </a:p>
        </p:txBody>
      </p:sp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762000" y="904875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(1) 规格化数的定义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762000" y="201771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规格化数的判断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93925" y="1360488"/>
            <a:ext cx="3282950" cy="766762"/>
            <a:chOff x="1382" y="857"/>
            <a:chExt cx="2068" cy="483"/>
          </a:xfrm>
        </p:grpSpPr>
        <p:sp>
          <p:nvSpPr>
            <p:cNvPr id="771078" name="Text Box 6"/>
            <p:cNvSpPr txBox="1">
              <a:spLocks noChangeArrowheads="1"/>
            </p:cNvSpPr>
            <p:nvPr/>
          </p:nvSpPr>
          <p:spPr bwMode="auto">
            <a:xfrm>
              <a:off x="1382" y="954"/>
              <a:ext cx="20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en-US" altLang="zh-CN" sz="2800">
                  <a:latin typeface="Times New Roman" pitchFamily="18" charset="0"/>
                </a:rPr>
                <a:t> = 2           ≤ |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| ＜1</a:t>
              </a:r>
            </a:p>
          </p:txBody>
        </p:sp>
        <p:sp>
          <p:nvSpPr>
            <p:cNvPr id="771079" name="Text Box 7"/>
            <p:cNvSpPr txBox="1">
              <a:spLocks noChangeArrowheads="1"/>
            </p:cNvSpPr>
            <p:nvPr/>
          </p:nvSpPr>
          <p:spPr bwMode="auto">
            <a:xfrm>
              <a:off x="2180" y="857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1080" name="Text Box 8"/>
            <p:cNvSpPr txBox="1">
              <a:spLocks noChangeArrowheads="1"/>
            </p:cNvSpPr>
            <p:nvPr/>
          </p:nvSpPr>
          <p:spPr bwMode="auto">
            <a:xfrm>
              <a:off x="2208" y="1071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>
              <a:off x="2208" y="1104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1082" name="Text Box 10"/>
          <p:cNvSpPr txBox="1">
            <a:spLocks noChangeArrowheads="1"/>
          </p:cNvSpPr>
          <p:nvPr/>
        </p:nvSpPr>
        <p:spPr bwMode="auto">
          <a:xfrm>
            <a:off x="1050925" y="2657475"/>
            <a:ext cx="1433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＞0</a:t>
            </a:r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auto">
          <a:xfrm>
            <a:off x="990600" y="3124200"/>
            <a:ext cx="156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71084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1493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71085" name="Text Box 13"/>
          <p:cNvSpPr txBox="1">
            <a:spLocks noChangeArrowheads="1"/>
          </p:cNvSpPr>
          <p:nvPr/>
        </p:nvSpPr>
        <p:spPr bwMode="auto">
          <a:xfrm>
            <a:off x="990600" y="4241800"/>
            <a:ext cx="156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71086" name="Text Box 14"/>
          <p:cNvSpPr txBox="1">
            <a:spLocks noChangeArrowheads="1"/>
          </p:cNvSpPr>
          <p:nvPr/>
        </p:nvSpPr>
        <p:spPr bwMode="auto">
          <a:xfrm>
            <a:off x="990600" y="4800600"/>
            <a:ext cx="120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auto">
          <a:xfrm>
            <a:off x="2346325" y="2635250"/>
            <a:ext cx="2370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规格化形式</a:t>
            </a:r>
          </a:p>
        </p:txBody>
      </p:sp>
      <p:sp>
        <p:nvSpPr>
          <p:cNvPr id="771088" name="Text Box 16"/>
          <p:cNvSpPr txBox="1">
            <a:spLocks noChangeArrowheads="1"/>
          </p:cNvSpPr>
          <p:nvPr/>
        </p:nvSpPr>
        <p:spPr bwMode="auto">
          <a:xfrm>
            <a:off x="5013325" y="2657475"/>
            <a:ext cx="100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＜ 0</a:t>
            </a:r>
          </a:p>
        </p:txBody>
      </p:sp>
      <p:sp>
        <p:nvSpPr>
          <p:cNvPr id="771089" name="Text Box 17"/>
          <p:cNvSpPr txBox="1">
            <a:spLocks noChangeArrowheads="1"/>
          </p:cNvSpPr>
          <p:nvPr/>
        </p:nvSpPr>
        <p:spPr bwMode="auto">
          <a:xfrm>
            <a:off x="6477000" y="260508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规格化形式</a:t>
            </a:r>
          </a:p>
        </p:txBody>
      </p:sp>
      <p:sp>
        <p:nvSpPr>
          <p:cNvPr id="771090" name="Text Box 18"/>
          <p:cNvSpPr txBox="1">
            <a:spLocks noChangeArrowheads="1"/>
          </p:cNvSpPr>
          <p:nvPr/>
        </p:nvSpPr>
        <p:spPr bwMode="auto">
          <a:xfrm>
            <a:off x="5045075" y="3124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71091" name="Text Box 19"/>
          <p:cNvSpPr txBox="1">
            <a:spLocks noChangeArrowheads="1"/>
          </p:cNvSpPr>
          <p:nvPr/>
        </p:nvSpPr>
        <p:spPr bwMode="auto">
          <a:xfrm>
            <a:off x="5045075" y="3657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auto">
          <a:xfrm>
            <a:off x="5045075" y="4241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71093" name="Text Box 21"/>
          <p:cNvSpPr txBox="1">
            <a:spLocks noChangeArrowheads="1"/>
          </p:cNvSpPr>
          <p:nvPr/>
        </p:nvSpPr>
        <p:spPr bwMode="auto">
          <a:xfrm>
            <a:off x="5045075" y="4800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438400" y="3090863"/>
            <a:ext cx="1928813" cy="542925"/>
            <a:chOff x="1536" y="1947"/>
            <a:chExt cx="1215" cy="342"/>
          </a:xfrm>
        </p:grpSpPr>
        <p:sp>
          <p:nvSpPr>
            <p:cNvPr id="771095" name="Text Box 23"/>
            <p:cNvSpPr txBox="1">
              <a:spLocks noChangeArrowheads="1"/>
            </p:cNvSpPr>
            <p:nvPr/>
          </p:nvSpPr>
          <p:spPr bwMode="auto">
            <a:xfrm>
              <a:off x="1536" y="1962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096" name="Text Box 24"/>
            <p:cNvSpPr txBox="1">
              <a:spLocks noChangeArrowheads="1"/>
            </p:cNvSpPr>
            <p:nvPr/>
          </p:nvSpPr>
          <p:spPr bwMode="auto">
            <a:xfrm>
              <a:off x="2246" y="194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438400" y="3657600"/>
            <a:ext cx="1928813" cy="533400"/>
            <a:chOff x="1536" y="2352"/>
            <a:chExt cx="1215" cy="336"/>
          </a:xfrm>
        </p:grpSpPr>
        <p:sp>
          <p:nvSpPr>
            <p:cNvPr id="771098" name="Text Box 26"/>
            <p:cNvSpPr txBox="1">
              <a:spLocks noChangeArrowheads="1"/>
            </p:cNvSpPr>
            <p:nvPr/>
          </p:nvSpPr>
          <p:spPr bwMode="auto">
            <a:xfrm>
              <a:off x="1536" y="2361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099" name="Text Box 27"/>
            <p:cNvSpPr txBox="1">
              <a:spLocks noChangeArrowheads="1"/>
            </p:cNvSpPr>
            <p:nvPr/>
          </p:nvSpPr>
          <p:spPr bwMode="auto">
            <a:xfrm>
              <a:off x="2256" y="2352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38400" y="4241800"/>
            <a:ext cx="1928813" cy="533400"/>
            <a:chOff x="1536" y="2736"/>
            <a:chExt cx="1215" cy="336"/>
          </a:xfrm>
        </p:grpSpPr>
        <p:sp>
          <p:nvSpPr>
            <p:cNvPr id="771101" name="Text Box 29"/>
            <p:cNvSpPr txBox="1">
              <a:spLocks noChangeArrowheads="1"/>
            </p:cNvSpPr>
            <p:nvPr/>
          </p:nvSpPr>
          <p:spPr bwMode="auto">
            <a:xfrm>
              <a:off x="1536" y="2745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102" name="Text Box 30"/>
            <p:cNvSpPr txBox="1">
              <a:spLocks noChangeArrowheads="1"/>
            </p:cNvSpPr>
            <p:nvPr/>
          </p:nvSpPr>
          <p:spPr bwMode="auto">
            <a:xfrm>
              <a:off x="2256" y="2736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438400" y="4800600"/>
            <a:ext cx="1928813" cy="533400"/>
            <a:chOff x="1536" y="3072"/>
            <a:chExt cx="1215" cy="336"/>
          </a:xfrm>
        </p:grpSpPr>
        <p:sp>
          <p:nvSpPr>
            <p:cNvPr id="771104" name="Text Box 32"/>
            <p:cNvSpPr txBox="1">
              <a:spLocks noChangeArrowheads="1"/>
            </p:cNvSpPr>
            <p:nvPr/>
          </p:nvSpPr>
          <p:spPr bwMode="auto">
            <a:xfrm>
              <a:off x="1536" y="3081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105" name="Text Box 33"/>
            <p:cNvSpPr txBox="1">
              <a:spLocks noChangeArrowheads="1"/>
            </p:cNvSpPr>
            <p:nvPr/>
          </p:nvSpPr>
          <p:spPr bwMode="auto">
            <a:xfrm>
              <a:off x="2256" y="3072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1106" name="Text Box 34"/>
          <p:cNvSpPr txBox="1">
            <a:spLocks noChangeArrowheads="1"/>
          </p:cNvSpPr>
          <p:nvPr/>
        </p:nvSpPr>
        <p:spPr bwMode="auto">
          <a:xfrm>
            <a:off x="1403648" y="5445224"/>
            <a:ext cx="681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原码     不论正数</a:t>
            </a:r>
            <a:r>
              <a:rPr lang="zh-CN" altLang="en-US" sz="2800" dirty="0">
                <a:latin typeface="Times New Roman" pitchFamily="18" charset="0"/>
              </a:rPr>
              <a:t>、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负数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第一数位为1</a:t>
            </a:r>
          </a:p>
        </p:txBody>
      </p:sp>
      <p:sp>
        <p:nvSpPr>
          <p:cNvPr id="771107" name="Text Box 35"/>
          <p:cNvSpPr txBox="1">
            <a:spLocks noChangeArrowheads="1"/>
          </p:cNvSpPr>
          <p:nvPr/>
        </p:nvSpPr>
        <p:spPr bwMode="auto">
          <a:xfrm>
            <a:off x="1370688" y="6021288"/>
            <a:ext cx="5227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补码     符号位和第 一数位不同</a:t>
            </a:r>
            <a:endParaRPr lang="en-US" altLang="zh-CN" sz="28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400800" y="3048000"/>
            <a:ext cx="2514600" cy="554038"/>
            <a:chOff x="4032" y="1920"/>
            <a:chExt cx="1584" cy="349"/>
          </a:xfrm>
        </p:grpSpPr>
        <p:sp>
          <p:nvSpPr>
            <p:cNvPr id="771109" name="Text Box 37"/>
            <p:cNvSpPr txBox="1">
              <a:spLocks noChangeArrowheads="1"/>
            </p:cNvSpPr>
            <p:nvPr/>
          </p:nvSpPr>
          <p:spPr bwMode="auto">
            <a:xfrm>
              <a:off x="4032" y="1942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 </a:t>
              </a:r>
              <a:r>
                <a:rPr lang="zh-CN" altLang="en-US" sz="1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771110" name="Text Box 38"/>
            <p:cNvSpPr txBox="1">
              <a:spLocks noChangeArrowheads="1"/>
            </p:cNvSpPr>
            <p:nvPr/>
          </p:nvSpPr>
          <p:spPr bwMode="auto">
            <a:xfrm>
              <a:off x="4982" y="1920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705600" y="3652838"/>
            <a:ext cx="2005013" cy="538162"/>
            <a:chOff x="4224" y="2301"/>
            <a:chExt cx="1263" cy="339"/>
          </a:xfrm>
        </p:grpSpPr>
        <p:sp>
          <p:nvSpPr>
            <p:cNvPr id="771112" name="Text Box 40"/>
            <p:cNvSpPr txBox="1">
              <a:spLocks noChangeArrowheads="1"/>
            </p:cNvSpPr>
            <p:nvPr/>
          </p:nvSpPr>
          <p:spPr bwMode="auto">
            <a:xfrm>
              <a:off x="4224" y="2313"/>
              <a:ext cx="1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1.1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771113" name="Text Box 41"/>
            <p:cNvSpPr txBox="1">
              <a:spLocks noChangeArrowheads="1"/>
            </p:cNvSpPr>
            <p:nvPr/>
          </p:nvSpPr>
          <p:spPr bwMode="auto">
            <a:xfrm>
              <a:off x="4982" y="2301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6705600" y="4162425"/>
            <a:ext cx="2005013" cy="561975"/>
            <a:chOff x="4224" y="2622"/>
            <a:chExt cx="1263" cy="354"/>
          </a:xfrm>
        </p:grpSpPr>
        <p:sp>
          <p:nvSpPr>
            <p:cNvPr id="771115" name="Text Box 43"/>
            <p:cNvSpPr txBox="1">
              <a:spLocks noChangeArrowheads="1"/>
            </p:cNvSpPr>
            <p:nvPr/>
          </p:nvSpPr>
          <p:spPr bwMode="auto">
            <a:xfrm>
              <a:off x="4224" y="2649"/>
              <a:ext cx="1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1.0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771116" name="Text Box 44"/>
            <p:cNvSpPr txBox="1">
              <a:spLocks noChangeArrowheads="1"/>
            </p:cNvSpPr>
            <p:nvPr/>
          </p:nvSpPr>
          <p:spPr bwMode="auto">
            <a:xfrm>
              <a:off x="4982" y="2622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6705600" y="4781550"/>
            <a:ext cx="2005013" cy="552450"/>
            <a:chOff x="4224" y="3012"/>
            <a:chExt cx="1263" cy="348"/>
          </a:xfrm>
        </p:grpSpPr>
        <p:sp>
          <p:nvSpPr>
            <p:cNvPr id="771118" name="Text Box 46"/>
            <p:cNvSpPr txBox="1">
              <a:spLocks noChangeArrowheads="1"/>
            </p:cNvSpPr>
            <p:nvPr/>
          </p:nvSpPr>
          <p:spPr bwMode="auto">
            <a:xfrm>
              <a:off x="4224" y="3033"/>
              <a:ext cx="1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1.0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771119" name="Text Box 47"/>
            <p:cNvSpPr txBox="1">
              <a:spLocks noChangeArrowheads="1"/>
            </p:cNvSpPr>
            <p:nvPr/>
          </p:nvSpPr>
          <p:spPr bwMode="auto">
            <a:xfrm>
              <a:off x="4982" y="3012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819400" y="3733800"/>
            <a:ext cx="4419600" cy="457200"/>
            <a:chOff x="1776" y="2352"/>
            <a:chExt cx="2784" cy="288"/>
          </a:xfrm>
        </p:grpSpPr>
        <p:sp>
          <p:nvSpPr>
            <p:cNvPr id="771121" name="AutoShape 49"/>
            <p:cNvSpPr>
              <a:spLocks noChangeArrowheads="1"/>
            </p:cNvSpPr>
            <p:nvPr/>
          </p:nvSpPr>
          <p:spPr bwMode="auto">
            <a:xfrm>
              <a:off x="1776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22" name="AutoShape 50"/>
            <p:cNvSpPr>
              <a:spLocks noChangeArrowheads="1"/>
            </p:cNvSpPr>
            <p:nvPr/>
          </p:nvSpPr>
          <p:spPr bwMode="auto">
            <a:xfrm>
              <a:off x="4464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514600" y="4267200"/>
            <a:ext cx="4765675" cy="457200"/>
            <a:chOff x="1584" y="2688"/>
            <a:chExt cx="3002" cy="288"/>
          </a:xfrm>
        </p:grpSpPr>
        <p:sp>
          <p:nvSpPr>
            <p:cNvPr id="771124" name="AutoShape 52"/>
            <p:cNvSpPr>
              <a:spLocks noChangeArrowheads="1"/>
            </p:cNvSpPr>
            <p:nvPr/>
          </p:nvSpPr>
          <p:spPr bwMode="auto">
            <a:xfrm>
              <a:off x="1584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25" name="AutoShape 53"/>
            <p:cNvSpPr>
              <a:spLocks noChangeArrowheads="1"/>
            </p:cNvSpPr>
            <p:nvPr/>
          </p:nvSpPr>
          <p:spPr bwMode="auto">
            <a:xfrm>
              <a:off x="4291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日期占位符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750-8445-42E0-A4F1-B6927875AEF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8" name="页脚占位符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7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autoUpdateAnimBg="0"/>
      <p:bldP spid="771076" grpId="0" autoUpdateAnimBg="0"/>
      <p:bldP spid="771082" grpId="0" autoUpdateAnimBg="0"/>
      <p:bldP spid="771083" grpId="0" autoUpdateAnimBg="0"/>
      <p:bldP spid="771084" grpId="0" autoUpdateAnimBg="0"/>
      <p:bldP spid="771085" grpId="0" autoUpdateAnimBg="0"/>
      <p:bldP spid="771086" grpId="0" autoUpdateAnimBg="0"/>
      <p:bldP spid="771087" grpId="0" autoUpdateAnimBg="0"/>
      <p:bldP spid="771088" grpId="0" autoUpdateAnimBg="0"/>
      <p:bldP spid="771089" grpId="0" autoUpdateAnimBg="0"/>
      <p:bldP spid="771090" grpId="0" autoUpdateAnimBg="0"/>
      <p:bldP spid="771091" grpId="0" autoUpdateAnimBg="0"/>
      <p:bldP spid="771092" grpId="0" autoUpdateAnimBg="0"/>
      <p:bldP spid="771093" grpId="0" autoUpdateAnimBg="0"/>
      <p:bldP spid="771106" grpId="0" autoUpdateAnimBg="0"/>
      <p:bldP spid="771107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Text Box 2"/>
          <p:cNvSpPr txBox="1">
            <a:spLocks noChangeArrowheads="1"/>
          </p:cNvSpPr>
          <p:nvPr/>
        </p:nvSpPr>
        <p:spPr bwMode="auto">
          <a:xfrm>
            <a:off x="517525" y="595967"/>
            <a:ext cx="4740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特例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14500" y="1165880"/>
            <a:ext cx="3633788" cy="766762"/>
            <a:chOff x="1080" y="465"/>
            <a:chExt cx="2289" cy="483"/>
          </a:xfrm>
        </p:grpSpPr>
        <p:sp>
          <p:nvSpPr>
            <p:cNvPr id="772100" name="Text Box 4"/>
            <p:cNvSpPr txBox="1">
              <a:spLocks noChangeArrowheads="1"/>
            </p:cNvSpPr>
            <p:nvPr/>
          </p:nvSpPr>
          <p:spPr bwMode="auto">
            <a:xfrm>
              <a:off x="1080" y="522"/>
              <a:ext cx="2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  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     = – 0.100      0</a:t>
              </a:r>
              <a:endParaRPr lang="en-US" altLang="zh-CN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7" y="465"/>
              <a:ext cx="241" cy="483"/>
              <a:chOff x="1727" y="465"/>
              <a:chExt cx="241" cy="483"/>
            </a:xfrm>
          </p:grpSpPr>
          <p:sp>
            <p:nvSpPr>
              <p:cNvPr id="772102" name="Text Box 6"/>
              <p:cNvSpPr txBox="1">
                <a:spLocks noChangeArrowheads="1"/>
              </p:cNvSpPr>
              <p:nvPr/>
            </p:nvSpPr>
            <p:spPr bwMode="auto">
              <a:xfrm>
                <a:off x="1727" y="465"/>
                <a:ext cx="2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zh-CN" altLang="en-US" sz="22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72103" name="Text Box 7"/>
              <p:cNvSpPr txBox="1">
                <a:spLocks noChangeArrowheads="1"/>
              </p:cNvSpPr>
              <p:nvPr/>
            </p:nvSpPr>
            <p:spPr bwMode="auto">
              <a:xfrm>
                <a:off x="1755" y="679"/>
                <a:ext cx="20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72104" name="Line 8"/>
              <p:cNvSpPr>
                <a:spLocks noChangeShapeType="1"/>
              </p:cNvSpPr>
              <p:nvPr/>
            </p:nvSpPr>
            <p:spPr bwMode="auto">
              <a:xfrm>
                <a:off x="1755" y="712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2105" name="Text Box 9"/>
            <p:cNvSpPr txBox="1">
              <a:spLocks noChangeArrowheads="1"/>
            </p:cNvSpPr>
            <p:nvPr/>
          </p:nvSpPr>
          <p:spPr bwMode="auto">
            <a:xfrm>
              <a:off x="2766" y="474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…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3145492"/>
            <a:ext cx="4448175" cy="741363"/>
            <a:chOff x="768" y="1712"/>
            <a:chExt cx="2802" cy="467"/>
          </a:xfrm>
        </p:grpSpPr>
        <p:sp>
          <p:nvSpPr>
            <p:cNvPr id="772107" name="Text Box 11"/>
            <p:cNvSpPr txBox="1">
              <a:spLocks noChangeArrowheads="1"/>
            </p:cNvSpPr>
            <p:nvPr/>
          </p:nvSpPr>
          <p:spPr bwMode="auto">
            <a:xfrm>
              <a:off x="768" y="1770"/>
              <a:ext cx="28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∴   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 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不是规格化的数</a:t>
              </a:r>
            </a:p>
          </p:txBody>
        </p:sp>
        <p:sp>
          <p:nvSpPr>
            <p:cNvPr id="772108" name="Text Box 12"/>
            <p:cNvSpPr txBox="1">
              <a:spLocks noChangeArrowheads="1"/>
            </p:cNvSpPr>
            <p:nvPr/>
          </p:nvSpPr>
          <p:spPr bwMode="auto">
            <a:xfrm>
              <a:off x="1440" y="1712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2109" name="Text Box 13"/>
            <p:cNvSpPr txBox="1">
              <a:spLocks noChangeArrowheads="1"/>
            </p:cNvSpPr>
            <p:nvPr/>
          </p:nvSpPr>
          <p:spPr bwMode="auto">
            <a:xfrm>
              <a:off x="1450" y="1910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72110" name="Line 14"/>
            <p:cNvSpPr>
              <a:spLocks noChangeShapeType="1"/>
            </p:cNvSpPr>
            <p:nvPr/>
          </p:nvSpPr>
          <p:spPr bwMode="auto">
            <a:xfrm>
              <a:off x="1450" y="1959"/>
              <a:ext cx="2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2111" name="Text Box 15"/>
          <p:cNvSpPr txBox="1">
            <a:spLocks noChangeArrowheads="1"/>
          </p:cNvSpPr>
          <p:nvPr/>
        </p:nvSpPr>
        <p:spPr bwMode="auto">
          <a:xfrm>
            <a:off x="1866900" y="4105275"/>
            <a:ext cx="1208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 1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2112" name="Text Box 16"/>
          <p:cNvSpPr txBox="1">
            <a:spLocks noChangeArrowheads="1"/>
          </p:cNvSpPr>
          <p:nvPr/>
        </p:nvSpPr>
        <p:spPr bwMode="auto">
          <a:xfrm>
            <a:off x="1219200" y="5500688"/>
            <a:ext cx="3927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∴   [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–1]</a:t>
            </a:r>
            <a:r>
              <a:rPr lang="zh-CN" altLang="en-US" sz="24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是规格化的数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1918355"/>
            <a:ext cx="3162300" cy="647700"/>
            <a:chOff x="710" y="537"/>
            <a:chExt cx="1992" cy="408"/>
          </a:xfrm>
        </p:grpSpPr>
        <p:sp>
          <p:nvSpPr>
            <p:cNvPr id="772114" name="Text Box 18"/>
            <p:cNvSpPr txBox="1">
              <a:spLocks noChangeArrowheads="1"/>
            </p:cNvSpPr>
            <p:nvPr/>
          </p:nvSpPr>
          <p:spPr bwMode="auto">
            <a:xfrm>
              <a:off x="710" y="618"/>
              <a:ext cx="1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1 . 1 0 0       0</a:t>
              </a:r>
            </a:p>
          </p:txBody>
        </p:sp>
        <p:sp>
          <p:nvSpPr>
            <p:cNvPr id="772115" name="Text Box 19"/>
            <p:cNvSpPr txBox="1">
              <a:spLocks noChangeArrowheads="1"/>
            </p:cNvSpPr>
            <p:nvPr/>
          </p:nvSpPr>
          <p:spPr bwMode="auto">
            <a:xfrm>
              <a:off x="2156" y="53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371600" y="2532717"/>
            <a:ext cx="3162300" cy="595313"/>
            <a:chOff x="720" y="921"/>
            <a:chExt cx="1992" cy="375"/>
          </a:xfrm>
        </p:grpSpPr>
        <p:sp>
          <p:nvSpPr>
            <p:cNvPr id="772117" name="Text Box 21"/>
            <p:cNvSpPr txBox="1">
              <a:spLocks noChangeArrowheads="1"/>
            </p:cNvSpPr>
            <p:nvPr/>
          </p:nvSpPr>
          <p:spPr bwMode="auto">
            <a:xfrm>
              <a:off x="720" y="969"/>
              <a:ext cx="1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 . 1 0 0       0</a:t>
              </a:r>
            </a:p>
          </p:txBody>
        </p:sp>
        <p:sp>
          <p:nvSpPr>
            <p:cNvPr id="772118" name="Text Box 22"/>
            <p:cNvSpPr txBox="1">
              <a:spLocks noChangeArrowheads="1"/>
            </p:cNvSpPr>
            <p:nvPr/>
          </p:nvSpPr>
          <p:spPr bwMode="auto">
            <a:xfrm>
              <a:off x="2156" y="92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371600" y="4764088"/>
            <a:ext cx="3162300" cy="595312"/>
            <a:chOff x="720" y="2400"/>
            <a:chExt cx="1992" cy="375"/>
          </a:xfrm>
        </p:grpSpPr>
        <p:sp>
          <p:nvSpPr>
            <p:cNvPr id="772120" name="Text Box 24"/>
            <p:cNvSpPr txBox="1">
              <a:spLocks noChangeArrowheads="1"/>
            </p:cNvSpPr>
            <p:nvPr/>
          </p:nvSpPr>
          <p:spPr bwMode="auto">
            <a:xfrm>
              <a:off x="720" y="2448"/>
              <a:ext cx="1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 . 0 0 0       0</a:t>
              </a:r>
            </a:p>
          </p:txBody>
        </p:sp>
        <p:sp>
          <p:nvSpPr>
            <p:cNvPr id="772121" name="Text Box 25"/>
            <p:cNvSpPr txBox="1">
              <a:spLocks noChangeArrowheads="1"/>
            </p:cNvSpPr>
            <p:nvPr/>
          </p:nvSpPr>
          <p:spPr bwMode="auto">
            <a:xfrm>
              <a:off x="2196" y="2400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sp>
        <p:nvSpPr>
          <p:cNvPr id="772122" name="AutoShape 26"/>
          <p:cNvSpPr>
            <a:spLocks noChangeArrowheads="1"/>
          </p:cNvSpPr>
          <p:nvPr/>
        </p:nvSpPr>
        <p:spPr bwMode="auto">
          <a:xfrm>
            <a:off x="2514600" y="2713692"/>
            <a:ext cx="6096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3" name="AutoShape 27"/>
          <p:cNvSpPr>
            <a:spLocks noChangeArrowheads="1"/>
          </p:cNvSpPr>
          <p:nvPr/>
        </p:nvSpPr>
        <p:spPr bwMode="auto">
          <a:xfrm>
            <a:off x="2514600" y="4876800"/>
            <a:ext cx="6096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0553-05DC-4D51-AFF1-48B24F626C82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7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7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11" grpId="0" autoUpdateAnimBg="0"/>
      <p:bldP spid="772112" grpId="0" autoUpdateAnimBg="0"/>
      <p:bldP spid="772122" grpId="0" animBg="1"/>
      <p:bldP spid="7721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东北大学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东北大学</Template>
  <TotalTime>2290</TotalTime>
  <Words>16318</Words>
  <Application>Microsoft Office PowerPoint</Application>
  <PresentationFormat>全屏显示(4:3)</PresentationFormat>
  <Paragraphs>3877</Paragraphs>
  <Slides>148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148</vt:i4>
      </vt:variant>
    </vt:vector>
  </HeadingPairs>
  <TitlesOfParts>
    <vt:vector size="151" baseType="lpstr">
      <vt:lpstr>东北大学</vt:lpstr>
      <vt:lpstr>Microsoft Visio 绘图</vt:lpstr>
      <vt:lpstr>Microsoft 公式 3.0</vt:lpstr>
      <vt:lpstr>第６章   计算机的运算方法</vt:lpstr>
      <vt:lpstr>6.1  无符号数和有符号数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6.2   数的定点表示和浮点表示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6.3   定 点 运 算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6.4浮点的四则运算</vt:lpstr>
      <vt:lpstr>6.4.1浮点加减运算</vt:lpstr>
      <vt:lpstr>6.4 浮点四则运算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浮点乘法例子</vt:lpstr>
      <vt:lpstr>6.4.3浮点运算的硬件配置</vt:lpstr>
      <vt:lpstr>2.6 运算器的组成与结构</vt:lpstr>
      <vt:lpstr>运算器概述</vt:lpstr>
      <vt:lpstr>幻灯片 111</vt:lpstr>
      <vt:lpstr>幻灯片 112</vt:lpstr>
      <vt:lpstr>幻灯片 113</vt:lpstr>
      <vt:lpstr>超前（并行、先行）进位加法器</vt:lpstr>
      <vt:lpstr>4位并行进位链</vt:lpstr>
      <vt:lpstr>4位并行进位加法器</vt:lpstr>
      <vt:lpstr>幻灯片 117</vt:lpstr>
      <vt:lpstr>16位分组并行进位加法器（组内并行，组间串行）</vt:lpstr>
      <vt:lpstr>幻灯片 119</vt:lpstr>
      <vt:lpstr>分组先行进位电路</vt:lpstr>
      <vt:lpstr>幻灯片 121</vt:lpstr>
      <vt:lpstr>16位分组并行进位加法器 （组内并行，组间并行）</vt:lpstr>
      <vt:lpstr>2.6.2 算术逻辑单元</vt:lpstr>
      <vt:lpstr>2.6.2 算术逻辑单元（续）</vt:lpstr>
      <vt:lpstr>2.6.2 算术逻辑单元（续）</vt:lpstr>
      <vt:lpstr>幻灯片 126</vt:lpstr>
      <vt:lpstr>2.6.2 算术逻辑单元（续）</vt:lpstr>
      <vt:lpstr>2.6.2 算术逻辑单元（续）</vt:lpstr>
      <vt:lpstr>2.6.2 算术逻辑单元（续）</vt:lpstr>
      <vt:lpstr>2.6.2 算术逻辑单元（续）</vt:lpstr>
      <vt:lpstr>2.6.2 算术逻辑单元（续）</vt:lpstr>
      <vt:lpstr>2.6.2 算术逻辑单元（续）</vt:lpstr>
      <vt:lpstr>2.6.2 算术逻辑单元（续）</vt:lpstr>
      <vt:lpstr>2.6.2 算术逻辑单元</vt:lpstr>
      <vt:lpstr>2.6.3 定点运算器</vt:lpstr>
      <vt:lpstr>幻灯片 136</vt:lpstr>
      <vt:lpstr>寄存器组－寄存器输入选择</vt:lpstr>
      <vt:lpstr> 寄存器组－寄存器输出选择</vt:lpstr>
      <vt:lpstr>2.6.3 定点运算器（续）</vt:lpstr>
      <vt:lpstr>2.6.3 定点运算器（续）</vt:lpstr>
      <vt:lpstr>2.6.3 定点运算器（续）</vt:lpstr>
      <vt:lpstr>幻灯片 142</vt:lpstr>
      <vt:lpstr>幻灯片 143</vt:lpstr>
      <vt:lpstr>幻灯片 144</vt:lpstr>
      <vt:lpstr>幻灯片 145</vt:lpstr>
      <vt:lpstr>幻灯片 146</vt:lpstr>
      <vt:lpstr>2.6.4 浮点运算器</vt:lpstr>
      <vt:lpstr>2.7运算方法与运算器的综合例题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第６章   计算机的运算方法</dc:title>
  <dc:creator>qimiao</dc:creator>
  <cp:lastModifiedBy>miao</cp:lastModifiedBy>
  <cp:revision>22</cp:revision>
  <dcterms:created xsi:type="dcterms:W3CDTF">2018-09-03T09:20:51Z</dcterms:created>
  <dcterms:modified xsi:type="dcterms:W3CDTF">2019-11-07T15:36:23Z</dcterms:modified>
</cp:coreProperties>
</file>