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8" r:id="rId40"/>
    <p:sldId id="299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3613-D49E-4EC0-B01A-2D3898103027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12EC-17C3-46A9-9E50-45B9350E9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C87178A-A4CF-4625-8A51-D9D6F5FE3B10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DED3-E574-421F-95C6-80BFC564AFB3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D567-4406-499D-8163-1F8C61CE14E5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CBB-1C94-405D-955A-1CAA8470F8F3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7C620A8-4214-46E7-83CE-5054A525DEFB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14A5-1D4F-4459-8D6F-7F8E1C90055D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CCA-C35D-4DCF-AF6A-AA4169267FB7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C4A3-952E-473A-9F0F-0C6AB3ABC25D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FA0-045A-46B8-8512-1311328FD05A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B85D-6DCF-42C3-8BC8-C2E31042FD2F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2925-2882-4185-90DB-CCB1044A9699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246BCD-830D-4733-B33E-09B9EE09F73C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第７章   指 令 系 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47975" y="1543050"/>
            <a:ext cx="5076825" cy="4324350"/>
            <a:chOff x="470" y="972"/>
            <a:chExt cx="3198" cy="2724"/>
          </a:xfrm>
        </p:grpSpPr>
        <p:sp>
          <p:nvSpPr>
            <p:cNvPr id="480260" name="Text Box 4"/>
            <p:cNvSpPr txBox="1">
              <a:spLocks noChangeArrowheads="1"/>
            </p:cNvSpPr>
            <p:nvPr/>
          </p:nvSpPr>
          <p:spPr bwMode="auto">
            <a:xfrm>
              <a:off x="470" y="972"/>
              <a:ext cx="1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7.1  机器指令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1" name="Text Box 5"/>
            <p:cNvSpPr txBox="1">
              <a:spLocks noChangeArrowheads="1"/>
            </p:cNvSpPr>
            <p:nvPr/>
          </p:nvSpPr>
          <p:spPr bwMode="auto">
            <a:xfrm>
              <a:off x="470" y="1561"/>
              <a:ext cx="31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7.2  操作数类型和操作类型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2" name="Text Box 6"/>
            <p:cNvSpPr txBox="1">
              <a:spLocks noChangeArrowheads="1"/>
            </p:cNvSpPr>
            <p:nvPr/>
          </p:nvSpPr>
          <p:spPr bwMode="auto">
            <a:xfrm>
              <a:off x="470" y="2151"/>
              <a:ext cx="1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7.3  寻址方式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3" name="Text Box 7"/>
            <p:cNvSpPr txBox="1">
              <a:spLocks noChangeArrowheads="1"/>
            </p:cNvSpPr>
            <p:nvPr/>
          </p:nvSpPr>
          <p:spPr bwMode="auto">
            <a:xfrm>
              <a:off x="470" y="2741"/>
              <a:ext cx="21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7.4  指令格式举例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4" name="Text Box 8"/>
            <p:cNvSpPr txBox="1">
              <a:spLocks noChangeArrowheads="1"/>
            </p:cNvSpPr>
            <p:nvPr/>
          </p:nvSpPr>
          <p:spPr bwMode="auto">
            <a:xfrm>
              <a:off x="470" y="3331"/>
              <a:ext cx="18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7.5  </a:t>
              </a:r>
              <a:r>
                <a:rPr lang="en-US" altLang="zh-CN" sz="3200">
                  <a:latin typeface="Times New Roman" pitchFamily="18" charset="0"/>
                  <a:hlinkClick r:id="" action="ppaction://noaction"/>
                </a:rPr>
                <a:t>RISC </a:t>
              </a: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技术 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CBE-F392-4FC3-BF33-453827498933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存储器中的数据存放（存储字长为</a:t>
            </a: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32</a:t>
            </a: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位）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33400" y="765175"/>
            <a:ext cx="8372475" cy="4143375"/>
            <a:chOff x="336" y="482"/>
            <a:chExt cx="5274" cy="2610"/>
          </a:xfrm>
        </p:grpSpPr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336" y="491"/>
              <a:ext cx="5274" cy="2601"/>
              <a:chOff x="336" y="491"/>
              <a:chExt cx="5274" cy="2601"/>
            </a:xfrm>
          </p:grpSpPr>
          <p:grpSp>
            <p:nvGrpSpPr>
              <p:cNvPr id="4" name="Group 71"/>
              <p:cNvGrpSpPr>
                <a:grpSpLocks/>
              </p:cNvGrpSpPr>
              <p:nvPr/>
            </p:nvGrpSpPr>
            <p:grpSpPr bwMode="auto">
              <a:xfrm>
                <a:off x="345" y="491"/>
                <a:ext cx="5265" cy="2601"/>
                <a:chOff x="345" y="491"/>
                <a:chExt cx="5265" cy="2601"/>
              </a:xfrm>
            </p:grpSpPr>
            <p:sp>
              <p:nvSpPr>
                <p:cNvPr id="48947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79" y="491"/>
                  <a:ext cx="1131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地址（十进制）</a:t>
                  </a:r>
                </a:p>
              </p:txBody>
            </p:sp>
            <p:sp>
              <p:nvSpPr>
                <p:cNvPr id="4894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049" y="783"/>
                  <a:ext cx="276" cy="2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0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4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8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12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16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20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24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28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32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36</a:t>
                  </a:r>
                </a:p>
              </p:txBody>
            </p:sp>
            <p:grpSp>
              <p:nvGrpSpPr>
                <p:cNvPr id="5" name="Group 70"/>
                <p:cNvGrpSpPr>
                  <a:grpSpLocks/>
                </p:cNvGrpSpPr>
                <p:nvPr/>
              </p:nvGrpSpPr>
              <p:grpSpPr bwMode="auto">
                <a:xfrm>
                  <a:off x="345" y="846"/>
                  <a:ext cx="4546" cy="2246"/>
                  <a:chOff x="345" y="846"/>
                  <a:chExt cx="4546" cy="2246"/>
                </a:xfrm>
              </p:grpSpPr>
              <p:sp>
                <p:nvSpPr>
                  <p:cNvPr id="4894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880"/>
                    <a:ext cx="432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</a:t>
                    </a:r>
                  </a:p>
                </p:txBody>
              </p:sp>
              <p:sp>
                <p:nvSpPr>
                  <p:cNvPr id="4894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666"/>
                    <a:ext cx="4322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双字（地址32）</a:t>
                    </a:r>
                  </a:p>
                </p:txBody>
              </p:sp>
              <p:sp>
                <p:nvSpPr>
                  <p:cNvPr id="48948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440"/>
                    <a:ext cx="432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</a:t>
                    </a:r>
                  </a:p>
                </p:txBody>
              </p:sp>
              <p:sp>
                <p:nvSpPr>
                  <p:cNvPr id="48948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198"/>
                    <a:ext cx="4322" cy="2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双字（地址24）</a:t>
                    </a:r>
                  </a:p>
                </p:txBody>
              </p:sp>
              <p:sp>
                <p:nvSpPr>
                  <p:cNvPr id="48948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88"/>
                    <a:ext cx="2093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半字（地址20）</a:t>
                    </a:r>
                  </a:p>
                </p:txBody>
              </p:sp>
              <p:sp>
                <p:nvSpPr>
                  <p:cNvPr id="48948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988"/>
                    <a:ext cx="2229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半字（地址22）</a:t>
                    </a:r>
                  </a:p>
                </p:txBody>
              </p:sp>
              <p:sp>
                <p:nvSpPr>
                  <p:cNvPr id="48948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773"/>
                    <a:ext cx="2093" cy="2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半字（地址16）</a:t>
                    </a:r>
                  </a:p>
                </p:txBody>
              </p:sp>
              <p:sp>
                <p:nvSpPr>
                  <p:cNvPr id="4894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773"/>
                    <a:ext cx="2229" cy="2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半字（地址18）</a:t>
                    </a:r>
                  </a:p>
                </p:txBody>
              </p:sp>
              <p:sp>
                <p:nvSpPr>
                  <p:cNvPr id="48948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798" y="1322"/>
                    <a:ext cx="1080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</a:t>
                    </a:r>
                    <a:r>
                      <a:rPr lang="zh-CN" altLang="en-US">
                        <a:latin typeface="Times New Roman" pitchFamily="18" charset="0"/>
                      </a:rPr>
                      <a:t>    </a:t>
                    </a:r>
                    <a:r>
                      <a:rPr lang="zh-CN" altLang="en-US" sz="1800">
                        <a:latin typeface="Times New Roman" pitchFamily="18" charset="0"/>
                      </a:rPr>
                      <a:t>8）</a:t>
                    </a:r>
                  </a:p>
                </p:txBody>
              </p:sp>
              <p:sp>
                <p:nvSpPr>
                  <p:cNvPr id="48949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1322"/>
                    <a:ext cx="1251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</a:t>
                    </a:r>
                    <a:r>
                      <a:rPr lang="zh-CN" altLang="en-US">
                        <a:latin typeface="Times New Roman" pitchFamily="18" charset="0"/>
                      </a:rPr>
                      <a:t>    </a:t>
                    </a:r>
                    <a:r>
                      <a:rPr lang="zh-CN" altLang="en-US" sz="1800">
                        <a:latin typeface="Times New Roman" pitchFamily="18" charset="0"/>
                      </a:rPr>
                      <a:t>9）</a:t>
                    </a:r>
                  </a:p>
                </p:txBody>
              </p:sp>
              <p:sp>
                <p:nvSpPr>
                  <p:cNvPr id="4894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10" y="1322"/>
                    <a:ext cx="1101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字节（地址10）</a:t>
                    </a:r>
                  </a:p>
                </p:txBody>
              </p:sp>
              <p:sp>
                <p:nvSpPr>
                  <p:cNvPr id="48949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322"/>
                    <a:ext cx="1128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字节（地址11）</a:t>
                    </a:r>
                  </a:p>
                </p:txBody>
              </p:sp>
              <p:sp>
                <p:nvSpPr>
                  <p:cNvPr id="4894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073"/>
                    <a:ext cx="432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字（地址 4）</a:t>
                    </a:r>
                  </a:p>
                </p:txBody>
              </p:sp>
              <p:sp>
                <p:nvSpPr>
                  <p:cNvPr id="48949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884"/>
                    <a:ext cx="4322" cy="1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字（地址 0）</a:t>
                    </a:r>
                  </a:p>
                </p:txBody>
              </p:sp>
              <p:sp>
                <p:nvSpPr>
                  <p:cNvPr id="489495" name="Freeform 23"/>
                  <p:cNvSpPr>
                    <a:spLocks/>
                  </p:cNvSpPr>
                  <p:nvPr/>
                </p:nvSpPr>
                <p:spPr bwMode="auto">
                  <a:xfrm>
                    <a:off x="365" y="1070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49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49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891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498" name="Freeform 26"/>
                  <p:cNvSpPr>
                    <a:spLocks/>
                  </p:cNvSpPr>
                  <p:nvPr/>
                </p:nvSpPr>
                <p:spPr bwMode="auto">
                  <a:xfrm>
                    <a:off x="345" y="846"/>
                    <a:ext cx="454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40" y="0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499" name="Freeform 27"/>
                  <p:cNvSpPr>
                    <a:spLocks/>
                  </p:cNvSpPr>
                  <p:nvPr/>
                </p:nvSpPr>
                <p:spPr bwMode="auto">
                  <a:xfrm>
                    <a:off x="1478" y="1292"/>
                    <a:ext cx="1" cy="45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432"/>
                      </a:cxn>
                    </a:cxnLst>
                    <a:rect l="0" t="0" r="r" b="b"/>
                    <a:pathLst>
                      <a:path w="1" h="432">
                        <a:moveTo>
                          <a:pt x="0" y="0"/>
                        </a:moveTo>
                        <a:lnTo>
                          <a:pt x="0" y="432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0" name="Freeform 28"/>
                  <p:cNvSpPr>
                    <a:spLocks/>
                  </p:cNvSpPr>
                  <p:nvPr/>
                </p:nvSpPr>
                <p:spPr bwMode="auto">
                  <a:xfrm>
                    <a:off x="2618" y="1297"/>
                    <a:ext cx="1" cy="90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864"/>
                      </a:cxn>
                    </a:cxnLst>
                    <a:rect l="0" t="0" r="r" b="b"/>
                    <a:pathLst>
                      <a:path w="1" h="864">
                        <a:moveTo>
                          <a:pt x="0" y="0"/>
                        </a:moveTo>
                        <a:lnTo>
                          <a:pt x="0" y="864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1" name="Freeform 29"/>
                  <p:cNvSpPr>
                    <a:spLocks/>
                  </p:cNvSpPr>
                  <p:nvPr/>
                </p:nvSpPr>
                <p:spPr bwMode="auto">
                  <a:xfrm>
                    <a:off x="345" y="1295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2" name="Freeform 30"/>
                  <p:cNvSpPr>
                    <a:spLocks/>
                  </p:cNvSpPr>
                  <p:nvPr/>
                </p:nvSpPr>
                <p:spPr bwMode="auto">
                  <a:xfrm>
                    <a:off x="345" y="1519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3" name="Freeform 31"/>
                  <p:cNvSpPr>
                    <a:spLocks/>
                  </p:cNvSpPr>
                  <p:nvPr/>
                </p:nvSpPr>
                <p:spPr bwMode="auto">
                  <a:xfrm>
                    <a:off x="345" y="1743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4" name="Freeform 32"/>
                  <p:cNvSpPr>
                    <a:spLocks/>
                  </p:cNvSpPr>
                  <p:nvPr/>
                </p:nvSpPr>
                <p:spPr bwMode="auto">
                  <a:xfrm>
                    <a:off x="345" y="1968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5" name="Freeform 33"/>
                  <p:cNvSpPr>
                    <a:spLocks/>
                  </p:cNvSpPr>
                  <p:nvPr/>
                </p:nvSpPr>
                <p:spPr bwMode="auto">
                  <a:xfrm>
                    <a:off x="345" y="2193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6" name="Freeform 34"/>
                  <p:cNvSpPr>
                    <a:spLocks/>
                  </p:cNvSpPr>
                  <p:nvPr/>
                </p:nvSpPr>
                <p:spPr bwMode="auto">
                  <a:xfrm>
                    <a:off x="352" y="2417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7" name="Freeform 35"/>
                  <p:cNvSpPr>
                    <a:spLocks/>
                  </p:cNvSpPr>
                  <p:nvPr/>
                </p:nvSpPr>
                <p:spPr bwMode="auto">
                  <a:xfrm>
                    <a:off x="345" y="2641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8" name="Freeform 36"/>
                  <p:cNvSpPr>
                    <a:spLocks/>
                  </p:cNvSpPr>
                  <p:nvPr/>
                </p:nvSpPr>
                <p:spPr bwMode="auto">
                  <a:xfrm>
                    <a:off x="345" y="2866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9" name="Freeform 37"/>
                  <p:cNvSpPr>
                    <a:spLocks/>
                  </p:cNvSpPr>
                  <p:nvPr/>
                </p:nvSpPr>
                <p:spPr bwMode="auto">
                  <a:xfrm>
                    <a:off x="345" y="3091"/>
                    <a:ext cx="454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40" y="0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89510" name="Rectangle 38"/>
              <p:cNvSpPr>
                <a:spLocks noChangeArrowheads="1"/>
              </p:cNvSpPr>
              <p:nvPr/>
            </p:nvSpPr>
            <p:spPr bwMode="auto">
              <a:xfrm>
                <a:off x="1514" y="1536"/>
                <a:ext cx="1101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1905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字节（地址14）</a:t>
                </a:r>
              </a:p>
            </p:txBody>
          </p:sp>
          <p:sp>
            <p:nvSpPr>
              <p:cNvPr id="489511" name="Rectangle 39"/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12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57150" tIns="0" rIns="1905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 字节（地址15）</a:t>
                </a:r>
              </a:p>
            </p:txBody>
          </p:sp>
          <p:sp>
            <p:nvSpPr>
              <p:cNvPr id="489512" name="Rectangle 40"/>
              <p:cNvSpPr>
                <a:spLocks noChangeArrowheads="1"/>
              </p:cNvSpPr>
              <p:nvPr/>
            </p:nvSpPr>
            <p:spPr bwMode="auto">
              <a:xfrm>
                <a:off x="2664" y="1536"/>
                <a:ext cx="111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57150" tIns="0" rIns="1905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字节（地址13）</a:t>
                </a:r>
              </a:p>
            </p:txBody>
          </p:sp>
          <p:sp>
            <p:nvSpPr>
              <p:cNvPr id="489513" name="Rectangle 41"/>
              <p:cNvSpPr>
                <a:spLocks noChangeArrowheads="1"/>
              </p:cNvSpPr>
              <p:nvPr/>
            </p:nvSpPr>
            <p:spPr bwMode="auto">
              <a:xfrm>
                <a:off x="3807" y="1536"/>
                <a:ext cx="1080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57150" tIns="0" rIns="1905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字节（地址12）</a:t>
                </a:r>
              </a:p>
            </p:txBody>
          </p:sp>
          <p:sp>
            <p:nvSpPr>
              <p:cNvPr id="489514" name="Freeform 42"/>
              <p:cNvSpPr>
                <a:spLocks/>
              </p:cNvSpPr>
              <p:nvPr/>
            </p:nvSpPr>
            <p:spPr bwMode="auto">
              <a:xfrm>
                <a:off x="3771" y="1292"/>
                <a:ext cx="1" cy="4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32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7150" tIns="0" rIns="19050" bIns="0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89515" name="Text Box 43"/>
            <p:cNvSpPr txBox="1">
              <a:spLocks noChangeArrowheads="1"/>
            </p:cNvSpPr>
            <p:nvPr/>
          </p:nvSpPr>
          <p:spPr bwMode="auto">
            <a:xfrm>
              <a:off x="345" y="482"/>
              <a:ext cx="179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边界对准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39750" y="4953000"/>
            <a:ext cx="8297863" cy="1711325"/>
            <a:chOff x="432" y="3120"/>
            <a:chExt cx="4796" cy="1078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432" y="3141"/>
              <a:ext cx="4796" cy="1057"/>
              <a:chOff x="432" y="3141"/>
              <a:chExt cx="4796" cy="1057"/>
            </a:xfrm>
          </p:grpSpPr>
          <p:sp>
            <p:nvSpPr>
              <p:cNvPr id="489518" name="Text Box 46"/>
              <p:cNvSpPr txBox="1">
                <a:spLocks noChangeArrowheads="1"/>
              </p:cNvSpPr>
              <p:nvPr/>
            </p:nvSpPr>
            <p:spPr bwMode="auto">
              <a:xfrm>
                <a:off x="4197" y="3141"/>
                <a:ext cx="103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地址（十进制）</a:t>
                </a:r>
              </a:p>
            </p:txBody>
          </p:sp>
          <p:sp>
            <p:nvSpPr>
              <p:cNvPr id="489519" name="Text Box 47"/>
              <p:cNvSpPr txBox="1">
                <a:spLocks noChangeArrowheads="1"/>
              </p:cNvSpPr>
              <p:nvPr/>
            </p:nvSpPr>
            <p:spPr bwMode="auto">
              <a:xfrm>
                <a:off x="4796" y="3333"/>
                <a:ext cx="180" cy="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</a:t>
                </a: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</a:t>
                </a:r>
              </a:p>
            </p:txBody>
          </p:sp>
          <p:grpSp>
            <p:nvGrpSpPr>
              <p:cNvPr id="8" name="Group 48"/>
              <p:cNvGrpSpPr>
                <a:grpSpLocks/>
              </p:cNvGrpSpPr>
              <p:nvPr/>
            </p:nvGrpSpPr>
            <p:grpSpPr bwMode="auto">
              <a:xfrm>
                <a:off x="432" y="3408"/>
                <a:ext cx="4128" cy="768"/>
                <a:chOff x="432" y="3408"/>
                <a:chExt cx="3936" cy="768"/>
              </a:xfrm>
            </p:grpSpPr>
            <p:sp>
              <p:nvSpPr>
                <p:cNvPr id="489521" name="Rectangle 49"/>
                <p:cNvSpPr>
                  <a:spLocks noChangeArrowheads="1"/>
                </p:cNvSpPr>
                <p:nvPr/>
              </p:nvSpPr>
              <p:spPr bwMode="auto">
                <a:xfrm>
                  <a:off x="432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字节( 地址7)</a:t>
                  </a:r>
                </a:p>
              </p:txBody>
            </p:sp>
            <p:sp>
              <p:nvSpPr>
                <p:cNvPr id="489522" name="Rectangle 50"/>
                <p:cNvSpPr>
                  <a:spLocks noChangeArrowheads="1"/>
                </p:cNvSpPr>
                <p:nvPr/>
              </p:nvSpPr>
              <p:spPr bwMode="auto">
                <a:xfrm>
                  <a:off x="1416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字节( 地址6)</a:t>
                  </a:r>
                </a:p>
              </p:txBody>
            </p:sp>
            <p:sp>
              <p:nvSpPr>
                <p:cNvPr id="489523" name="Rectangle 5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solidFill>
                        <a:schemeClr val="bg2"/>
                      </a:solidFill>
                      <a:latin typeface="Times New Roman" pitchFamily="18" charset="0"/>
                    </a:rPr>
                    <a:t>字( 地址2)</a:t>
                  </a:r>
                </a:p>
              </p:txBody>
            </p:sp>
            <p:sp>
              <p:nvSpPr>
                <p:cNvPr id="489524" name="Rectangle 52"/>
                <p:cNvSpPr>
                  <a:spLocks noChangeArrowheads="1"/>
                </p:cNvSpPr>
                <p:nvPr/>
              </p:nvSpPr>
              <p:spPr bwMode="auto">
                <a:xfrm>
                  <a:off x="432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半字( 地址10)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489525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0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半字( 地址8)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489526" name="Rectangle 54"/>
                <p:cNvSpPr>
                  <a:spLocks noChangeArrowheads="1"/>
                </p:cNvSpPr>
                <p:nvPr/>
              </p:nvSpPr>
              <p:spPr bwMode="auto">
                <a:xfrm>
                  <a:off x="2400" y="3408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半字( 地址0)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489527" name="Rectangle 55"/>
                <p:cNvSpPr>
                  <a:spLocks noChangeArrowheads="1"/>
                </p:cNvSpPr>
                <p:nvPr/>
              </p:nvSpPr>
              <p:spPr bwMode="auto">
                <a:xfrm>
                  <a:off x="2400" y="3664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solidFill>
                        <a:schemeClr val="bg2"/>
                      </a:solidFill>
                      <a:latin typeface="Times New Roman" pitchFamily="18" charset="0"/>
                    </a:rPr>
                    <a:t>字( 地址4)</a:t>
                  </a:r>
                  <a:endParaRPr lang="en-US" altLang="zh-CN" sz="18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89528" name="Text Box 56"/>
            <p:cNvSpPr txBox="1">
              <a:spLocks noChangeArrowheads="1"/>
            </p:cNvSpPr>
            <p:nvPr/>
          </p:nvSpPr>
          <p:spPr bwMode="auto">
            <a:xfrm>
              <a:off x="432" y="3120"/>
              <a:ext cx="163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边界未对准</a:t>
              </a:r>
            </a:p>
          </p:txBody>
        </p:sp>
      </p:grpSp>
      <p:sp>
        <p:nvSpPr>
          <p:cNvPr id="489529" name="Text Box 57"/>
          <p:cNvSpPr txBox="1">
            <a:spLocks noChangeArrowheads="1"/>
          </p:cNvSpPr>
          <p:nvPr/>
        </p:nvSpPr>
        <p:spPr bwMode="auto">
          <a:xfrm>
            <a:off x="685165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0" name="Text Box 58"/>
          <p:cNvSpPr txBox="1">
            <a:spLocks noChangeArrowheads="1"/>
          </p:cNvSpPr>
          <p:nvPr/>
        </p:nvSpPr>
        <p:spPr bwMode="auto">
          <a:xfrm>
            <a:off x="685165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1" name="Text Box 59"/>
          <p:cNvSpPr txBox="1">
            <a:spLocks noChangeArrowheads="1"/>
          </p:cNvSpPr>
          <p:nvPr/>
        </p:nvSpPr>
        <p:spPr bwMode="auto">
          <a:xfrm>
            <a:off x="33528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2" name="Text Box 60"/>
          <p:cNvSpPr txBox="1">
            <a:spLocks noChangeArrowheads="1"/>
          </p:cNvSpPr>
          <p:nvPr/>
        </p:nvSpPr>
        <p:spPr bwMode="auto">
          <a:xfrm>
            <a:off x="335280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3" name="Text Box 61"/>
          <p:cNvSpPr txBox="1">
            <a:spLocks noChangeArrowheads="1"/>
          </p:cNvSpPr>
          <p:nvPr/>
        </p:nvSpPr>
        <p:spPr bwMode="auto">
          <a:xfrm>
            <a:off x="5038725" y="3535363"/>
            <a:ext cx="6858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5038725" y="4221163"/>
            <a:ext cx="6858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5" name="日期占位符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8D30-452C-4126-B966-546652DD3676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7" name="页脚占位符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9" grpId="0" autoUpdateAnimBg="0"/>
      <p:bldP spid="489530" grpId="0" autoUpdateAnimBg="0"/>
      <p:bldP spid="489531" grpId="0" autoUpdateAnimBg="0"/>
      <p:bldP spid="489532" grpId="0" autoUpdateAnimBg="0"/>
      <p:bldP spid="489533" grpId="0" autoUpdateAnimBg="0"/>
      <p:bldP spid="4895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三、操作类型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762000" y="792163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数据传送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2363" y="1419225"/>
            <a:ext cx="746125" cy="930275"/>
            <a:chOff x="707" y="912"/>
            <a:chExt cx="470" cy="586"/>
          </a:xfrm>
        </p:grpSpPr>
        <p:sp>
          <p:nvSpPr>
            <p:cNvPr id="490501" name="Text Box 5"/>
            <p:cNvSpPr txBox="1">
              <a:spLocks noChangeArrowheads="1"/>
            </p:cNvSpPr>
            <p:nvPr/>
          </p:nvSpPr>
          <p:spPr bwMode="auto">
            <a:xfrm>
              <a:off x="707" y="912"/>
              <a:ext cx="29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源</a:t>
              </a:r>
            </a:p>
          </p:txBody>
        </p:sp>
        <p:sp>
          <p:nvSpPr>
            <p:cNvPr id="490502" name="Text Box 6"/>
            <p:cNvSpPr txBox="1">
              <a:spLocks noChangeArrowheads="1"/>
            </p:cNvSpPr>
            <p:nvPr/>
          </p:nvSpPr>
          <p:spPr bwMode="auto">
            <a:xfrm>
              <a:off x="707" y="1229"/>
              <a:ext cx="47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目的</a:t>
              </a:r>
            </a:p>
          </p:txBody>
        </p:sp>
      </p:grp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23256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833813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23256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53736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53736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auto">
          <a:xfrm>
            <a:off x="68214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3833813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68214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11" name="Text Box 15"/>
          <p:cNvSpPr txBox="1">
            <a:spLocks noChangeArrowheads="1"/>
          </p:cNvSpPr>
          <p:nvPr/>
        </p:nvSpPr>
        <p:spPr bwMode="auto">
          <a:xfrm>
            <a:off x="1122363" y="3352800"/>
            <a:ext cx="1865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置“1”，清“0”</a:t>
            </a: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762000" y="39766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算术逻辑操作</a:t>
            </a:r>
          </a:p>
        </p:txBody>
      </p:sp>
      <p:sp>
        <p:nvSpPr>
          <p:cNvPr id="490513" name="Text Box 17"/>
          <p:cNvSpPr txBox="1">
            <a:spLocks noChangeArrowheads="1"/>
          </p:cNvSpPr>
          <p:nvPr/>
        </p:nvSpPr>
        <p:spPr bwMode="auto">
          <a:xfrm>
            <a:off x="1165225" y="4572000"/>
            <a:ext cx="7627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加、减、乘、除、增 1、减 1、求补、浮点运算、十进制运算</a:t>
            </a: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1165225" y="5059363"/>
            <a:ext cx="69278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与、或、非、异或、位操作、位测试、位清除、位求反</a:t>
            </a:r>
          </a:p>
        </p:txBody>
      </p:sp>
      <p:sp>
        <p:nvSpPr>
          <p:cNvPr id="490515" name="Text Box 19"/>
          <p:cNvSpPr txBox="1">
            <a:spLocks noChangeArrowheads="1"/>
          </p:cNvSpPr>
          <p:nvPr/>
        </p:nvSpPr>
        <p:spPr bwMode="auto">
          <a:xfrm>
            <a:off x="523875" y="5638800"/>
            <a:ext cx="1093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如 8086</a:t>
            </a:r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2325688" y="24701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17" name="Text Box 21"/>
          <p:cNvSpPr txBox="1">
            <a:spLocks noChangeArrowheads="1"/>
          </p:cNvSpPr>
          <p:nvPr/>
        </p:nvSpPr>
        <p:spPr bwMode="auto">
          <a:xfrm>
            <a:off x="3825875" y="247015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STORE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5373688" y="2470150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LOAD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6821488" y="24701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3825875" y="3184525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PUSH</a:t>
            </a:r>
          </a:p>
        </p:txBody>
      </p:sp>
      <p:sp>
        <p:nvSpPr>
          <p:cNvPr id="490521" name="Text Box 25"/>
          <p:cNvSpPr txBox="1">
            <a:spLocks noChangeArrowheads="1"/>
          </p:cNvSpPr>
          <p:nvPr/>
        </p:nvSpPr>
        <p:spPr bwMode="auto">
          <a:xfrm>
            <a:off x="5373688" y="3184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POP</a:t>
            </a: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1122363" y="2427288"/>
            <a:ext cx="746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例如</a:t>
            </a:r>
          </a:p>
        </p:txBody>
      </p:sp>
      <p:sp>
        <p:nvSpPr>
          <p:cNvPr id="490523" name="Text Box 27"/>
          <p:cNvSpPr txBox="1">
            <a:spLocks noChangeArrowheads="1"/>
          </p:cNvSpPr>
          <p:nvPr/>
        </p:nvSpPr>
        <p:spPr bwMode="auto">
          <a:xfrm>
            <a:off x="3825875" y="2827338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373688" y="2827338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1752600" y="5716588"/>
            <a:ext cx="7010400" cy="1035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ADD  SUB  MUL  DIV  INC  DEC  CMP  NEG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AAA  AAS  AAM  AAD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AND   OR   NOT   XOR   TEST</a:t>
            </a:r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60E-E6EA-4ECF-9D28-DF4A3B899E05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  <p:bldP spid="490503" grpId="0" autoUpdateAnimBg="0"/>
      <p:bldP spid="490504" grpId="0" autoUpdateAnimBg="0"/>
      <p:bldP spid="490505" grpId="0" autoUpdateAnimBg="0"/>
      <p:bldP spid="490506" grpId="0" autoUpdateAnimBg="0"/>
      <p:bldP spid="490507" grpId="0" autoUpdateAnimBg="0"/>
      <p:bldP spid="490508" grpId="0" autoUpdateAnimBg="0"/>
      <p:bldP spid="490509" grpId="0" autoUpdateAnimBg="0"/>
      <p:bldP spid="490510" grpId="0" autoUpdateAnimBg="0"/>
      <p:bldP spid="490511" grpId="0" autoUpdateAnimBg="0"/>
      <p:bldP spid="490512" grpId="0" autoUpdateAnimBg="0"/>
      <p:bldP spid="490513" grpId="0" autoUpdateAnimBg="0"/>
      <p:bldP spid="490514" grpId="0" autoUpdateAnimBg="0"/>
      <p:bldP spid="490515" grpId="0" autoUpdateAnimBg="0"/>
      <p:bldP spid="490516" grpId="0" autoUpdateAnimBg="0"/>
      <p:bldP spid="490517" grpId="0" autoUpdateAnimBg="0"/>
      <p:bldP spid="490518" grpId="0" autoUpdateAnimBg="0"/>
      <p:bldP spid="490519" grpId="0" autoUpdateAnimBg="0"/>
      <p:bldP spid="490520" grpId="0" autoUpdateAnimBg="0"/>
      <p:bldP spid="490521" grpId="0" autoUpdateAnimBg="0"/>
      <p:bldP spid="490522" grpId="0" autoUpdateAnimBg="0"/>
      <p:bldP spid="490523" grpId="0" autoUpdateAnimBg="0"/>
      <p:bldP spid="490524" grpId="0" autoUpdateAnimBg="0"/>
      <p:bldP spid="49052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365125" y="34925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移位操作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127125" y="10144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算术移位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365125" y="2168525"/>
            <a:ext cx="1558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转移</a:t>
            </a: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838200" y="2903538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无条件转移 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838200" y="352901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条件转移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914400" y="4184650"/>
            <a:ext cx="430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结果为零转    （</a:t>
            </a:r>
            <a:r>
              <a:rPr lang="en-US" altLang="zh-CN" sz="2800">
                <a:latin typeface="Times New Roman" pitchFamily="18" charset="0"/>
              </a:rPr>
              <a:t>Z = 1）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JZ</a:t>
            </a: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914400" y="4749800"/>
            <a:ext cx="4329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结果溢出转    （</a:t>
            </a:r>
            <a:r>
              <a:rPr lang="en-US" altLang="zh-CN" sz="2800">
                <a:latin typeface="Times New Roman" pitchFamily="18" charset="0"/>
              </a:rPr>
              <a:t>O = 1）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JO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914400" y="5314950"/>
            <a:ext cx="429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结果有进位转（</a:t>
            </a:r>
            <a:r>
              <a:rPr lang="en-US" altLang="zh-CN" sz="2800">
                <a:latin typeface="Times New Roman" pitchFamily="18" charset="0"/>
              </a:rPr>
              <a:t>C = 1）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JC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914400" y="5881688"/>
            <a:ext cx="3197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跳过一条指令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SKP</a:t>
            </a:r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1127125" y="1601788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循环移位（带进位和不带进位）</a:t>
            </a:r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5486400" y="4221163"/>
            <a:ext cx="4651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如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62600" y="4587875"/>
            <a:ext cx="3551238" cy="1812925"/>
            <a:chOff x="3504" y="2890"/>
            <a:chExt cx="2237" cy="1142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677" y="2890"/>
              <a:ext cx="2064" cy="1142"/>
              <a:chOff x="3677" y="2938"/>
              <a:chExt cx="2064" cy="1142"/>
            </a:xfrm>
          </p:grpSpPr>
          <p:sp>
            <p:nvSpPr>
              <p:cNvPr id="491535" name="Text Box 15"/>
              <p:cNvSpPr txBox="1">
                <a:spLocks noChangeArrowheads="1"/>
              </p:cNvSpPr>
              <p:nvPr/>
            </p:nvSpPr>
            <p:spPr bwMode="auto">
              <a:xfrm>
                <a:off x="3677" y="2938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300</a:t>
                </a:r>
              </a:p>
            </p:txBody>
          </p:sp>
          <p:sp>
            <p:nvSpPr>
              <p:cNvPr id="491536" name="Text Box 16"/>
              <p:cNvSpPr txBox="1">
                <a:spLocks noChangeArrowheads="1"/>
              </p:cNvSpPr>
              <p:nvPr/>
            </p:nvSpPr>
            <p:spPr bwMode="auto">
              <a:xfrm>
                <a:off x="3772" y="3174"/>
                <a:ext cx="327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91537" name="Text Box 17"/>
              <p:cNvSpPr txBox="1">
                <a:spLocks noChangeArrowheads="1"/>
              </p:cNvSpPr>
              <p:nvPr/>
            </p:nvSpPr>
            <p:spPr bwMode="auto">
              <a:xfrm>
                <a:off x="3677" y="3322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305</a:t>
                </a:r>
              </a:p>
            </p:txBody>
          </p:sp>
          <p:sp>
            <p:nvSpPr>
              <p:cNvPr id="491538" name="Text Box 18"/>
              <p:cNvSpPr txBox="1">
                <a:spLocks noChangeArrowheads="1"/>
              </p:cNvSpPr>
              <p:nvPr/>
            </p:nvSpPr>
            <p:spPr bwMode="auto">
              <a:xfrm>
                <a:off x="3677" y="3571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306</a:t>
                </a:r>
              </a:p>
            </p:txBody>
          </p:sp>
          <p:sp>
            <p:nvSpPr>
              <p:cNvPr id="491539" name="Text Box 19"/>
              <p:cNvSpPr txBox="1">
                <a:spLocks noChangeArrowheads="1"/>
              </p:cNvSpPr>
              <p:nvPr/>
            </p:nvSpPr>
            <p:spPr bwMode="auto">
              <a:xfrm>
                <a:off x="3677" y="3811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307</a:t>
                </a:r>
              </a:p>
            </p:txBody>
          </p:sp>
          <p:sp>
            <p:nvSpPr>
              <p:cNvPr id="491540" name="Text Box 20"/>
              <p:cNvSpPr txBox="1">
                <a:spLocks noChangeArrowheads="1"/>
              </p:cNvSpPr>
              <p:nvPr/>
            </p:nvSpPr>
            <p:spPr bwMode="auto">
              <a:xfrm>
                <a:off x="4061" y="3322"/>
                <a:ext cx="16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SKP  DZ  D = 0 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则跳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91541" name="Freeform 21"/>
            <p:cNvSpPr>
              <a:spLocks/>
            </p:cNvSpPr>
            <p:nvPr/>
          </p:nvSpPr>
          <p:spPr bwMode="auto">
            <a:xfrm>
              <a:off x="3504" y="3408"/>
              <a:ext cx="192" cy="48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0" y="864"/>
                </a:cxn>
                <a:cxn ang="0">
                  <a:pos x="144" y="864"/>
                </a:cxn>
              </a:cxnLst>
              <a:rect l="0" t="0" r="r" b="b"/>
              <a:pathLst>
                <a:path w="144" h="864">
                  <a:moveTo>
                    <a:pt x="144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4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2971800" y="10144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逻辑移位</a:t>
            </a:r>
          </a:p>
        </p:txBody>
      </p:sp>
      <p:sp>
        <p:nvSpPr>
          <p:cNvPr id="491543" name="AutoShape 23"/>
          <p:cNvSpPr>
            <a:spLocks noChangeArrowheads="1"/>
          </p:cNvSpPr>
          <p:nvPr/>
        </p:nvSpPr>
        <p:spPr bwMode="auto">
          <a:xfrm>
            <a:off x="7086600" y="4343400"/>
            <a:ext cx="1600200" cy="457200"/>
          </a:xfrm>
          <a:prstGeom prst="wedgeRoundRectCallout">
            <a:avLst>
              <a:gd name="adj1" fmla="val 894"/>
              <a:gd name="adj2" fmla="val 14409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完成触发器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032B-E37E-47A5-82C5-12728D7E93B9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utoUpdateAnimBg="0"/>
      <p:bldP spid="491524" grpId="0" autoUpdateAnimBg="0"/>
      <p:bldP spid="491525" grpId="0" autoUpdateAnimBg="0"/>
      <p:bldP spid="491526" grpId="0" autoUpdateAnimBg="0"/>
      <p:bldP spid="491527" grpId="0" autoUpdateAnimBg="0"/>
      <p:bldP spid="491528" grpId="0" autoUpdateAnimBg="0"/>
      <p:bldP spid="491529" grpId="0" autoUpdateAnimBg="0"/>
      <p:bldP spid="491530" grpId="0" autoUpdateAnimBg="0"/>
      <p:bldP spid="491531" grpId="0" autoUpdateAnimBg="0"/>
      <p:bldP spid="491532" grpId="0" autoUpdateAnimBg="0"/>
      <p:bldP spid="491542" grpId="0" autoUpdateAnimBg="0"/>
      <p:bldP spid="4915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5211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调用和返回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41888" y="5216525"/>
            <a:ext cx="95250" cy="973138"/>
            <a:chOff x="3113" y="3286"/>
            <a:chExt cx="60" cy="613"/>
          </a:xfrm>
        </p:grpSpPr>
        <p:sp>
          <p:nvSpPr>
            <p:cNvPr id="492548" name="Freeform 4"/>
            <p:cNvSpPr>
              <a:spLocks/>
            </p:cNvSpPr>
            <p:nvPr/>
          </p:nvSpPr>
          <p:spPr bwMode="auto">
            <a:xfrm>
              <a:off x="3140" y="3286"/>
              <a:ext cx="1" cy="57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78"/>
                </a:cxn>
              </a:cxnLst>
              <a:rect l="0" t="0" r="r" b="b"/>
              <a:pathLst>
                <a:path w="1" h="578">
                  <a:moveTo>
                    <a:pt x="1" y="0"/>
                  </a:moveTo>
                  <a:lnTo>
                    <a:pt x="0" y="57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49" name="Freeform 5"/>
            <p:cNvSpPr>
              <a:spLocks/>
            </p:cNvSpPr>
            <p:nvPr/>
          </p:nvSpPr>
          <p:spPr bwMode="auto">
            <a:xfrm>
              <a:off x="3113" y="3843"/>
              <a:ext cx="60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50"/>
                </a:cxn>
                <a:cxn ang="0">
                  <a:pos x="60" y="0"/>
                </a:cxn>
                <a:cxn ang="0">
                  <a:pos x="31" y="16"/>
                </a:cxn>
                <a:cxn ang="0">
                  <a:pos x="0" y="0"/>
                </a:cxn>
              </a:cxnLst>
              <a:rect l="0" t="0" r="r" b="b"/>
              <a:pathLst>
                <a:path w="60" h="50">
                  <a:moveTo>
                    <a:pt x="0" y="0"/>
                  </a:moveTo>
                  <a:lnTo>
                    <a:pt x="31" y="50"/>
                  </a:lnTo>
                  <a:lnTo>
                    <a:pt x="60" y="0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64113" y="4037013"/>
            <a:ext cx="193675" cy="1179512"/>
            <a:chOff x="3127" y="2468"/>
            <a:chExt cx="122" cy="661"/>
          </a:xfrm>
        </p:grpSpPr>
        <p:sp>
          <p:nvSpPr>
            <p:cNvPr id="492551" name="Freeform 7"/>
            <p:cNvSpPr>
              <a:spLocks/>
            </p:cNvSpPr>
            <p:nvPr/>
          </p:nvSpPr>
          <p:spPr bwMode="auto">
            <a:xfrm>
              <a:off x="3141" y="2468"/>
              <a:ext cx="108" cy="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70"/>
                </a:cxn>
                <a:cxn ang="0">
                  <a:pos x="74" y="139"/>
                </a:cxn>
                <a:cxn ang="0">
                  <a:pos x="88" y="175"/>
                </a:cxn>
                <a:cxn ang="0">
                  <a:pos x="99" y="214"/>
                </a:cxn>
                <a:cxn ang="0">
                  <a:pos x="105" y="252"/>
                </a:cxn>
                <a:cxn ang="0">
                  <a:pos x="108" y="293"/>
                </a:cxn>
                <a:cxn ang="0">
                  <a:pos x="105" y="331"/>
                </a:cxn>
                <a:cxn ang="0">
                  <a:pos x="96" y="372"/>
                </a:cxn>
                <a:cxn ang="0">
                  <a:pos x="85" y="418"/>
                </a:cxn>
                <a:cxn ang="0">
                  <a:pos x="71" y="464"/>
                </a:cxn>
                <a:cxn ang="0">
                  <a:pos x="57" y="509"/>
                </a:cxn>
                <a:cxn ang="0">
                  <a:pos x="40" y="553"/>
                </a:cxn>
                <a:cxn ang="0">
                  <a:pos x="26" y="593"/>
                </a:cxn>
                <a:cxn ang="0">
                  <a:pos x="12" y="627"/>
                </a:cxn>
              </a:cxnLst>
              <a:rect l="0" t="0" r="r" b="b"/>
              <a:pathLst>
                <a:path w="108" h="627">
                  <a:moveTo>
                    <a:pt x="0" y="0"/>
                  </a:moveTo>
                  <a:lnTo>
                    <a:pt x="40" y="70"/>
                  </a:lnTo>
                  <a:lnTo>
                    <a:pt x="74" y="139"/>
                  </a:lnTo>
                  <a:lnTo>
                    <a:pt x="88" y="175"/>
                  </a:lnTo>
                  <a:lnTo>
                    <a:pt x="99" y="214"/>
                  </a:lnTo>
                  <a:lnTo>
                    <a:pt x="105" y="252"/>
                  </a:lnTo>
                  <a:lnTo>
                    <a:pt x="108" y="293"/>
                  </a:lnTo>
                  <a:lnTo>
                    <a:pt x="105" y="331"/>
                  </a:lnTo>
                  <a:lnTo>
                    <a:pt x="96" y="372"/>
                  </a:lnTo>
                  <a:lnTo>
                    <a:pt x="85" y="418"/>
                  </a:lnTo>
                  <a:lnTo>
                    <a:pt x="71" y="464"/>
                  </a:lnTo>
                  <a:lnTo>
                    <a:pt x="57" y="509"/>
                  </a:lnTo>
                  <a:lnTo>
                    <a:pt x="40" y="553"/>
                  </a:lnTo>
                  <a:lnTo>
                    <a:pt x="26" y="593"/>
                  </a:lnTo>
                  <a:lnTo>
                    <a:pt x="12" y="62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2" name="Freeform 8"/>
            <p:cNvSpPr>
              <a:spLocks/>
            </p:cNvSpPr>
            <p:nvPr/>
          </p:nvSpPr>
          <p:spPr bwMode="auto">
            <a:xfrm>
              <a:off x="3127" y="3073"/>
              <a:ext cx="5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56"/>
                </a:cxn>
                <a:cxn ang="0">
                  <a:pos x="57" y="15"/>
                </a:cxn>
                <a:cxn ang="0">
                  <a:pos x="26" y="24"/>
                </a:cxn>
                <a:cxn ang="0">
                  <a:pos x="0" y="0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14" y="56"/>
                  </a:lnTo>
                  <a:lnTo>
                    <a:pt x="57" y="15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86338" y="3444875"/>
            <a:ext cx="341312" cy="1771650"/>
            <a:chOff x="3141" y="2136"/>
            <a:chExt cx="215" cy="993"/>
          </a:xfrm>
        </p:grpSpPr>
        <p:sp>
          <p:nvSpPr>
            <p:cNvPr id="492554" name="Freeform 10"/>
            <p:cNvSpPr>
              <a:spLocks/>
            </p:cNvSpPr>
            <p:nvPr/>
          </p:nvSpPr>
          <p:spPr bwMode="auto">
            <a:xfrm>
              <a:off x="3141" y="2136"/>
              <a:ext cx="215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140"/>
                </a:cxn>
                <a:cxn ang="0">
                  <a:pos x="108" y="207"/>
                </a:cxn>
                <a:cxn ang="0">
                  <a:pos x="136" y="277"/>
                </a:cxn>
                <a:cxn ang="0">
                  <a:pos x="164" y="342"/>
                </a:cxn>
                <a:cxn ang="0">
                  <a:pos x="187" y="409"/>
                </a:cxn>
                <a:cxn ang="0">
                  <a:pos x="204" y="474"/>
                </a:cxn>
                <a:cxn ang="0">
                  <a:pos x="212" y="536"/>
                </a:cxn>
                <a:cxn ang="0">
                  <a:pos x="215" y="591"/>
                </a:cxn>
                <a:cxn ang="0">
                  <a:pos x="209" y="649"/>
                </a:cxn>
                <a:cxn ang="0">
                  <a:pos x="198" y="709"/>
                </a:cxn>
                <a:cxn ang="0">
                  <a:pos x="181" y="767"/>
                </a:cxn>
                <a:cxn ang="0">
                  <a:pos x="164" y="822"/>
                </a:cxn>
                <a:cxn ang="0">
                  <a:pos x="147" y="875"/>
                </a:cxn>
                <a:cxn ang="0">
                  <a:pos x="130" y="921"/>
                </a:cxn>
                <a:cxn ang="0">
                  <a:pos x="116" y="959"/>
                </a:cxn>
              </a:cxnLst>
              <a:rect l="0" t="0" r="r" b="b"/>
              <a:pathLst>
                <a:path w="215" h="959">
                  <a:moveTo>
                    <a:pt x="0" y="0"/>
                  </a:moveTo>
                  <a:lnTo>
                    <a:pt x="74" y="140"/>
                  </a:lnTo>
                  <a:lnTo>
                    <a:pt x="108" y="207"/>
                  </a:lnTo>
                  <a:lnTo>
                    <a:pt x="136" y="277"/>
                  </a:lnTo>
                  <a:lnTo>
                    <a:pt x="164" y="342"/>
                  </a:lnTo>
                  <a:lnTo>
                    <a:pt x="187" y="409"/>
                  </a:lnTo>
                  <a:lnTo>
                    <a:pt x="204" y="474"/>
                  </a:lnTo>
                  <a:lnTo>
                    <a:pt x="212" y="536"/>
                  </a:lnTo>
                  <a:lnTo>
                    <a:pt x="215" y="591"/>
                  </a:lnTo>
                  <a:lnTo>
                    <a:pt x="209" y="649"/>
                  </a:lnTo>
                  <a:lnTo>
                    <a:pt x="198" y="709"/>
                  </a:lnTo>
                  <a:lnTo>
                    <a:pt x="181" y="767"/>
                  </a:lnTo>
                  <a:lnTo>
                    <a:pt x="164" y="822"/>
                  </a:lnTo>
                  <a:lnTo>
                    <a:pt x="147" y="875"/>
                  </a:lnTo>
                  <a:lnTo>
                    <a:pt x="130" y="921"/>
                  </a:lnTo>
                  <a:lnTo>
                    <a:pt x="116" y="95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5" name="Freeform 11"/>
            <p:cNvSpPr>
              <a:spLocks/>
            </p:cNvSpPr>
            <p:nvPr/>
          </p:nvSpPr>
          <p:spPr bwMode="auto">
            <a:xfrm>
              <a:off x="3232" y="3073"/>
              <a:ext cx="56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6"/>
                </a:cxn>
                <a:cxn ang="0">
                  <a:pos x="56" y="12"/>
                </a:cxn>
                <a:cxn ang="0">
                  <a:pos x="25" y="22"/>
                </a:cxn>
                <a:cxn ang="0">
                  <a:pos x="0" y="0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17" y="56"/>
                  </a:lnTo>
                  <a:lnTo>
                    <a:pt x="56" y="1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48200" y="3544888"/>
            <a:ext cx="506413" cy="2644775"/>
            <a:chOff x="2930" y="2192"/>
            <a:chExt cx="319" cy="1482"/>
          </a:xfrm>
        </p:grpSpPr>
        <p:sp>
          <p:nvSpPr>
            <p:cNvPr id="492557" name="Freeform 13"/>
            <p:cNvSpPr>
              <a:spLocks/>
            </p:cNvSpPr>
            <p:nvPr/>
          </p:nvSpPr>
          <p:spPr bwMode="auto">
            <a:xfrm>
              <a:off x="2930" y="2223"/>
              <a:ext cx="319" cy="1451"/>
            </a:xfrm>
            <a:custGeom>
              <a:avLst/>
              <a:gdLst/>
              <a:ahLst/>
              <a:cxnLst>
                <a:cxn ang="0">
                  <a:pos x="319" y="1451"/>
                </a:cxn>
                <a:cxn ang="0">
                  <a:pos x="262" y="1350"/>
                </a:cxn>
                <a:cxn ang="0">
                  <a:pos x="209" y="1252"/>
                </a:cxn>
                <a:cxn ang="0">
                  <a:pos x="158" y="1153"/>
                </a:cxn>
                <a:cxn ang="0">
                  <a:pos x="110" y="1055"/>
                </a:cxn>
                <a:cxn ang="0">
                  <a:pos x="70" y="956"/>
                </a:cxn>
                <a:cxn ang="0">
                  <a:pos x="37" y="860"/>
                </a:cxn>
                <a:cxn ang="0">
                  <a:pos x="14" y="764"/>
                </a:cxn>
                <a:cxn ang="0">
                  <a:pos x="6" y="716"/>
                </a:cxn>
                <a:cxn ang="0">
                  <a:pos x="0" y="670"/>
                </a:cxn>
                <a:cxn ang="0">
                  <a:pos x="0" y="584"/>
                </a:cxn>
                <a:cxn ang="0">
                  <a:pos x="8" y="497"/>
                </a:cxn>
                <a:cxn ang="0">
                  <a:pos x="25" y="411"/>
                </a:cxn>
                <a:cxn ang="0">
                  <a:pos x="51" y="329"/>
                </a:cxn>
                <a:cxn ang="0">
                  <a:pos x="79" y="245"/>
                </a:cxn>
                <a:cxn ang="0">
                  <a:pos x="116" y="163"/>
                </a:cxn>
                <a:cxn ang="0">
                  <a:pos x="155" y="82"/>
                </a:cxn>
                <a:cxn ang="0">
                  <a:pos x="195" y="0"/>
                </a:cxn>
              </a:cxnLst>
              <a:rect l="0" t="0" r="r" b="b"/>
              <a:pathLst>
                <a:path w="319" h="1451">
                  <a:moveTo>
                    <a:pt x="319" y="1451"/>
                  </a:moveTo>
                  <a:lnTo>
                    <a:pt x="262" y="1350"/>
                  </a:lnTo>
                  <a:lnTo>
                    <a:pt x="209" y="1252"/>
                  </a:lnTo>
                  <a:lnTo>
                    <a:pt x="158" y="1153"/>
                  </a:lnTo>
                  <a:lnTo>
                    <a:pt x="110" y="1055"/>
                  </a:lnTo>
                  <a:lnTo>
                    <a:pt x="70" y="956"/>
                  </a:lnTo>
                  <a:lnTo>
                    <a:pt x="37" y="860"/>
                  </a:lnTo>
                  <a:lnTo>
                    <a:pt x="14" y="764"/>
                  </a:lnTo>
                  <a:lnTo>
                    <a:pt x="6" y="716"/>
                  </a:lnTo>
                  <a:lnTo>
                    <a:pt x="0" y="670"/>
                  </a:lnTo>
                  <a:lnTo>
                    <a:pt x="0" y="584"/>
                  </a:lnTo>
                  <a:lnTo>
                    <a:pt x="8" y="497"/>
                  </a:lnTo>
                  <a:lnTo>
                    <a:pt x="25" y="411"/>
                  </a:lnTo>
                  <a:lnTo>
                    <a:pt x="51" y="329"/>
                  </a:lnTo>
                  <a:lnTo>
                    <a:pt x="79" y="245"/>
                  </a:lnTo>
                  <a:lnTo>
                    <a:pt x="116" y="163"/>
                  </a:lnTo>
                  <a:lnTo>
                    <a:pt x="155" y="82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8" name="Freeform 14"/>
            <p:cNvSpPr>
              <a:spLocks/>
            </p:cNvSpPr>
            <p:nvPr/>
          </p:nvSpPr>
          <p:spPr bwMode="auto">
            <a:xfrm>
              <a:off x="3091" y="2192"/>
              <a:ext cx="53" cy="57"/>
            </a:xfrm>
            <a:custGeom>
              <a:avLst/>
              <a:gdLst/>
              <a:ahLst/>
              <a:cxnLst>
                <a:cxn ang="0">
                  <a:pos x="53" y="57"/>
                </a:cxn>
                <a:cxn ang="0">
                  <a:pos x="50" y="0"/>
                </a:cxn>
                <a:cxn ang="0">
                  <a:pos x="0" y="36"/>
                </a:cxn>
                <a:cxn ang="0">
                  <a:pos x="34" y="31"/>
                </a:cxn>
                <a:cxn ang="0">
                  <a:pos x="53" y="57"/>
                </a:cxn>
              </a:cxnLst>
              <a:rect l="0" t="0" r="r" b="b"/>
              <a:pathLst>
                <a:path w="53" h="57">
                  <a:moveTo>
                    <a:pt x="53" y="57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34" y="31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624388" y="4191000"/>
            <a:ext cx="361950" cy="1998663"/>
            <a:chOff x="2913" y="2554"/>
            <a:chExt cx="228" cy="1120"/>
          </a:xfrm>
        </p:grpSpPr>
        <p:sp>
          <p:nvSpPr>
            <p:cNvPr id="492560" name="Freeform 16"/>
            <p:cNvSpPr>
              <a:spLocks/>
            </p:cNvSpPr>
            <p:nvPr/>
          </p:nvSpPr>
          <p:spPr bwMode="auto">
            <a:xfrm>
              <a:off x="2913" y="2583"/>
              <a:ext cx="228" cy="1091"/>
            </a:xfrm>
            <a:custGeom>
              <a:avLst/>
              <a:gdLst/>
              <a:ahLst/>
              <a:cxnLst>
                <a:cxn ang="0">
                  <a:pos x="228" y="1091"/>
                </a:cxn>
                <a:cxn ang="0">
                  <a:pos x="147" y="928"/>
                </a:cxn>
                <a:cxn ang="0">
                  <a:pos x="107" y="846"/>
                </a:cxn>
                <a:cxn ang="0">
                  <a:pos x="73" y="767"/>
                </a:cxn>
                <a:cxn ang="0">
                  <a:pos x="42" y="690"/>
                </a:cxn>
                <a:cxn ang="0">
                  <a:pos x="20" y="613"/>
                </a:cxn>
                <a:cxn ang="0">
                  <a:pos x="6" y="538"/>
                </a:cxn>
                <a:cxn ang="0">
                  <a:pos x="0" y="466"/>
                </a:cxn>
                <a:cxn ang="0">
                  <a:pos x="6" y="401"/>
                </a:cxn>
                <a:cxn ang="0">
                  <a:pos x="17" y="339"/>
                </a:cxn>
                <a:cxn ang="0">
                  <a:pos x="37" y="279"/>
                </a:cxn>
                <a:cxn ang="0">
                  <a:pos x="65" y="221"/>
                </a:cxn>
                <a:cxn ang="0">
                  <a:pos x="96" y="166"/>
                </a:cxn>
                <a:cxn ang="0">
                  <a:pos x="130" y="108"/>
                </a:cxn>
                <a:cxn ang="0">
                  <a:pos x="206" y="0"/>
                </a:cxn>
              </a:cxnLst>
              <a:rect l="0" t="0" r="r" b="b"/>
              <a:pathLst>
                <a:path w="228" h="1091">
                  <a:moveTo>
                    <a:pt x="228" y="1091"/>
                  </a:moveTo>
                  <a:lnTo>
                    <a:pt x="147" y="928"/>
                  </a:lnTo>
                  <a:lnTo>
                    <a:pt x="107" y="846"/>
                  </a:lnTo>
                  <a:lnTo>
                    <a:pt x="73" y="767"/>
                  </a:lnTo>
                  <a:lnTo>
                    <a:pt x="42" y="690"/>
                  </a:lnTo>
                  <a:lnTo>
                    <a:pt x="20" y="613"/>
                  </a:lnTo>
                  <a:lnTo>
                    <a:pt x="6" y="538"/>
                  </a:lnTo>
                  <a:lnTo>
                    <a:pt x="0" y="466"/>
                  </a:lnTo>
                  <a:lnTo>
                    <a:pt x="6" y="401"/>
                  </a:lnTo>
                  <a:lnTo>
                    <a:pt x="17" y="339"/>
                  </a:lnTo>
                  <a:lnTo>
                    <a:pt x="37" y="279"/>
                  </a:lnTo>
                  <a:lnTo>
                    <a:pt x="65" y="221"/>
                  </a:lnTo>
                  <a:lnTo>
                    <a:pt x="96" y="166"/>
                  </a:lnTo>
                  <a:lnTo>
                    <a:pt x="130" y="108"/>
                  </a:lnTo>
                  <a:lnTo>
                    <a:pt x="20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1" name="Freeform 17"/>
            <p:cNvSpPr>
              <a:spLocks/>
            </p:cNvSpPr>
            <p:nvPr/>
          </p:nvSpPr>
          <p:spPr bwMode="auto">
            <a:xfrm>
              <a:off x="3085" y="2554"/>
              <a:ext cx="56" cy="58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56" y="0"/>
                </a:cxn>
                <a:cxn ang="0">
                  <a:pos x="0" y="29"/>
                </a:cxn>
                <a:cxn ang="0">
                  <a:pos x="34" y="29"/>
                </a:cxn>
                <a:cxn ang="0">
                  <a:pos x="51" y="58"/>
                </a:cxn>
              </a:cxnLst>
              <a:rect l="0" t="0" r="r" b="b"/>
              <a:pathLst>
                <a:path w="56" h="58">
                  <a:moveTo>
                    <a:pt x="51" y="58"/>
                  </a:moveTo>
                  <a:lnTo>
                    <a:pt x="56" y="0"/>
                  </a:lnTo>
                  <a:lnTo>
                    <a:pt x="0" y="29"/>
                  </a:lnTo>
                  <a:lnTo>
                    <a:pt x="34" y="29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624388" y="1871663"/>
            <a:ext cx="385762" cy="2924175"/>
            <a:chOff x="2913" y="1255"/>
            <a:chExt cx="243" cy="1638"/>
          </a:xfrm>
        </p:grpSpPr>
        <p:sp>
          <p:nvSpPr>
            <p:cNvPr id="492563" name="Freeform 19"/>
            <p:cNvSpPr>
              <a:spLocks/>
            </p:cNvSpPr>
            <p:nvPr/>
          </p:nvSpPr>
          <p:spPr bwMode="auto">
            <a:xfrm>
              <a:off x="2913" y="1286"/>
              <a:ext cx="228" cy="1607"/>
            </a:xfrm>
            <a:custGeom>
              <a:avLst/>
              <a:gdLst/>
              <a:ahLst/>
              <a:cxnLst>
                <a:cxn ang="0">
                  <a:pos x="228" y="1607"/>
                </a:cxn>
                <a:cxn ang="0">
                  <a:pos x="147" y="1372"/>
                </a:cxn>
                <a:cxn ang="0">
                  <a:pos x="107" y="1254"/>
                </a:cxn>
                <a:cxn ang="0">
                  <a:pos x="73" y="1139"/>
                </a:cxn>
                <a:cxn ang="0">
                  <a:pos x="42" y="1026"/>
                </a:cxn>
                <a:cxn ang="0">
                  <a:pos x="20" y="915"/>
                </a:cxn>
                <a:cxn ang="0">
                  <a:pos x="6" y="807"/>
                </a:cxn>
                <a:cxn ang="0">
                  <a:pos x="0" y="701"/>
                </a:cxn>
                <a:cxn ang="0">
                  <a:pos x="3" y="653"/>
                </a:cxn>
                <a:cxn ang="0">
                  <a:pos x="8" y="603"/>
                </a:cxn>
                <a:cxn ang="0">
                  <a:pos x="14" y="555"/>
                </a:cxn>
                <a:cxn ang="0">
                  <a:pos x="25" y="504"/>
                </a:cxn>
                <a:cxn ang="0">
                  <a:pos x="54" y="406"/>
                </a:cxn>
                <a:cxn ang="0">
                  <a:pos x="87" y="307"/>
                </a:cxn>
                <a:cxn ang="0">
                  <a:pos x="124" y="216"/>
                </a:cxn>
                <a:cxn ang="0">
                  <a:pos x="141" y="175"/>
                </a:cxn>
                <a:cxn ang="0">
                  <a:pos x="161" y="134"/>
                </a:cxn>
                <a:cxn ang="0">
                  <a:pos x="175" y="96"/>
                </a:cxn>
                <a:cxn ang="0">
                  <a:pos x="192" y="60"/>
                </a:cxn>
                <a:cxn ang="0">
                  <a:pos x="206" y="29"/>
                </a:cxn>
                <a:cxn ang="0">
                  <a:pos x="217" y="0"/>
                </a:cxn>
              </a:cxnLst>
              <a:rect l="0" t="0" r="r" b="b"/>
              <a:pathLst>
                <a:path w="228" h="1607">
                  <a:moveTo>
                    <a:pt x="228" y="1607"/>
                  </a:moveTo>
                  <a:lnTo>
                    <a:pt x="147" y="1372"/>
                  </a:lnTo>
                  <a:lnTo>
                    <a:pt x="107" y="1254"/>
                  </a:lnTo>
                  <a:lnTo>
                    <a:pt x="73" y="1139"/>
                  </a:lnTo>
                  <a:lnTo>
                    <a:pt x="42" y="1026"/>
                  </a:lnTo>
                  <a:lnTo>
                    <a:pt x="20" y="915"/>
                  </a:lnTo>
                  <a:lnTo>
                    <a:pt x="6" y="807"/>
                  </a:lnTo>
                  <a:lnTo>
                    <a:pt x="0" y="701"/>
                  </a:lnTo>
                  <a:lnTo>
                    <a:pt x="3" y="653"/>
                  </a:lnTo>
                  <a:lnTo>
                    <a:pt x="8" y="603"/>
                  </a:lnTo>
                  <a:lnTo>
                    <a:pt x="14" y="555"/>
                  </a:lnTo>
                  <a:lnTo>
                    <a:pt x="25" y="504"/>
                  </a:lnTo>
                  <a:lnTo>
                    <a:pt x="54" y="406"/>
                  </a:lnTo>
                  <a:lnTo>
                    <a:pt x="87" y="307"/>
                  </a:lnTo>
                  <a:lnTo>
                    <a:pt x="124" y="216"/>
                  </a:lnTo>
                  <a:lnTo>
                    <a:pt x="141" y="175"/>
                  </a:lnTo>
                  <a:lnTo>
                    <a:pt x="161" y="134"/>
                  </a:lnTo>
                  <a:lnTo>
                    <a:pt x="175" y="96"/>
                  </a:lnTo>
                  <a:lnTo>
                    <a:pt x="192" y="60"/>
                  </a:lnTo>
                  <a:lnTo>
                    <a:pt x="206" y="29"/>
                  </a:lnTo>
                  <a:lnTo>
                    <a:pt x="21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4" name="Freeform 20"/>
            <p:cNvSpPr>
              <a:spLocks/>
            </p:cNvSpPr>
            <p:nvPr/>
          </p:nvSpPr>
          <p:spPr bwMode="auto">
            <a:xfrm>
              <a:off x="3099" y="1255"/>
              <a:ext cx="57" cy="55"/>
            </a:xfrm>
            <a:custGeom>
              <a:avLst/>
              <a:gdLst/>
              <a:ahLst/>
              <a:cxnLst>
                <a:cxn ang="0">
                  <a:pos x="57" y="55"/>
                </a:cxn>
                <a:cxn ang="0">
                  <a:pos x="42" y="0"/>
                </a:cxn>
                <a:cxn ang="0">
                  <a:pos x="0" y="40"/>
                </a:cxn>
                <a:cxn ang="0">
                  <a:pos x="31" y="31"/>
                </a:cxn>
                <a:cxn ang="0">
                  <a:pos x="57" y="55"/>
                </a:cxn>
              </a:cxnLst>
              <a:rect l="0" t="0" r="r" b="b"/>
              <a:pathLst>
                <a:path w="57" h="55">
                  <a:moveTo>
                    <a:pt x="57" y="55"/>
                  </a:moveTo>
                  <a:lnTo>
                    <a:pt x="42" y="0"/>
                  </a:lnTo>
                  <a:lnTo>
                    <a:pt x="0" y="40"/>
                  </a:lnTo>
                  <a:lnTo>
                    <a:pt x="31" y="31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565" name="Freeform 21"/>
          <p:cNvSpPr>
            <a:spLocks/>
          </p:cNvSpPr>
          <p:nvPr/>
        </p:nvSpPr>
        <p:spPr bwMode="auto">
          <a:xfrm>
            <a:off x="4986338" y="1784350"/>
            <a:ext cx="171450" cy="1201738"/>
          </a:xfrm>
          <a:custGeom>
            <a:avLst/>
            <a:gdLst/>
            <a:ahLst/>
            <a:cxnLst>
              <a:cxn ang="0">
                <a:pos x="0" y="673"/>
              </a:cxn>
              <a:cxn ang="0">
                <a:pos x="40" y="592"/>
              </a:cxn>
              <a:cxn ang="0">
                <a:pos x="74" y="510"/>
              </a:cxn>
              <a:cxn ang="0">
                <a:pos x="88" y="469"/>
              </a:cxn>
              <a:cxn ang="0">
                <a:pos x="99" y="428"/>
              </a:cxn>
              <a:cxn ang="0">
                <a:pos x="105" y="387"/>
              </a:cxn>
              <a:cxn ang="0">
                <a:pos x="108" y="346"/>
              </a:cxn>
              <a:cxn ang="0">
                <a:pos x="105" y="301"/>
              </a:cxn>
              <a:cxn ang="0">
                <a:pos x="94" y="253"/>
              </a:cxn>
              <a:cxn ang="0">
                <a:pos x="80" y="202"/>
              </a:cxn>
              <a:cxn ang="0">
                <a:pos x="63" y="152"/>
              </a:cxn>
              <a:cxn ang="0">
                <a:pos x="43" y="106"/>
              </a:cxn>
              <a:cxn ang="0">
                <a:pos x="26" y="63"/>
              </a:cxn>
              <a:cxn ang="0">
                <a:pos x="12" y="27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08" h="673">
                <a:moveTo>
                  <a:pt x="0" y="673"/>
                </a:moveTo>
                <a:lnTo>
                  <a:pt x="40" y="592"/>
                </a:lnTo>
                <a:lnTo>
                  <a:pt x="74" y="510"/>
                </a:lnTo>
                <a:lnTo>
                  <a:pt x="88" y="469"/>
                </a:lnTo>
                <a:lnTo>
                  <a:pt x="99" y="428"/>
                </a:lnTo>
                <a:lnTo>
                  <a:pt x="105" y="387"/>
                </a:lnTo>
                <a:lnTo>
                  <a:pt x="108" y="346"/>
                </a:lnTo>
                <a:lnTo>
                  <a:pt x="105" y="301"/>
                </a:lnTo>
                <a:lnTo>
                  <a:pt x="94" y="253"/>
                </a:lnTo>
                <a:lnTo>
                  <a:pt x="80" y="202"/>
                </a:lnTo>
                <a:lnTo>
                  <a:pt x="63" y="152"/>
                </a:lnTo>
                <a:lnTo>
                  <a:pt x="43" y="106"/>
                </a:lnTo>
                <a:lnTo>
                  <a:pt x="26" y="63"/>
                </a:lnTo>
                <a:lnTo>
                  <a:pt x="12" y="27"/>
                </a:ln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566" name="Text Box 22"/>
          <p:cNvSpPr txBox="1">
            <a:spLocks noChangeArrowheads="1"/>
          </p:cNvSpPr>
          <p:nvPr/>
        </p:nvSpPr>
        <p:spPr bwMode="auto">
          <a:xfrm>
            <a:off x="2603500" y="16906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SUB1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168650" y="1312863"/>
            <a:ext cx="1817688" cy="465137"/>
            <a:chOff x="1996" y="827"/>
            <a:chExt cx="1145" cy="293"/>
          </a:xfrm>
        </p:grpSpPr>
        <p:sp>
          <p:nvSpPr>
            <p:cNvPr id="492568" name="Freeform 24"/>
            <p:cNvSpPr>
              <a:spLocks/>
            </p:cNvSpPr>
            <p:nvPr/>
          </p:nvSpPr>
          <p:spPr bwMode="auto">
            <a:xfrm>
              <a:off x="3140" y="827"/>
              <a:ext cx="1" cy="29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93"/>
                </a:cxn>
              </a:cxnLst>
              <a:rect l="0" t="0" r="r" b="b"/>
              <a:pathLst>
                <a:path w="1" h="293">
                  <a:moveTo>
                    <a:pt x="1" y="0"/>
                  </a:moveTo>
                  <a:lnTo>
                    <a:pt x="0" y="29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9" name="Text Box 25"/>
            <p:cNvSpPr txBox="1">
              <a:spLocks noChangeArrowheads="1"/>
            </p:cNvSpPr>
            <p:nvPr/>
          </p:nvSpPr>
          <p:spPr bwMode="auto">
            <a:xfrm>
              <a:off x="1996" y="902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.</a:t>
              </a:r>
              <a:r>
                <a:rPr lang="en-US" altLang="zh-CN" sz="2000">
                  <a:latin typeface="Times New Roman" pitchFamily="18" charset="0"/>
                </a:rPr>
                <a:t>..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168650" y="2000250"/>
            <a:ext cx="1868488" cy="554038"/>
            <a:chOff x="1996" y="1260"/>
            <a:chExt cx="1177" cy="349"/>
          </a:xfrm>
        </p:grpSpPr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3113" y="1260"/>
              <a:ext cx="60" cy="349"/>
              <a:chOff x="3113" y="1260"/>
              <a:chExt cx="60" cy="349"/>
            </a:xfrm>
          </p:grpSpPr>
          <p:sp>
            <p:nvSpPr>
              <p:cNvPr id="492572" name="Freeform 28"/>
              <p:cNvSpPr>
                <a:spLocks/>
              </p:cNvSpPr>
              <p:nvPr/>
            </p:nvSpPr>
            <p:spPr bwMode="auto">
              <a:xfrm>
                <a:off x="3140" y="1260"/>
                <a:ext cx="1" cy="31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16"/>
                  </a:cxn>
                </a:cxnLst>
                <a:rect l="0" t="0" r="r" b="b"/>
                <a:pathLst>
                  <a:path w="1" h="316">
                    <a:moveTo>
                      <a:pt x="1" y="0"/>
                    </a:moveTo>
                    <a:lnTo>
                      <a:pt x="0" y="316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73" name="Freeform 29"/>
              <p:cNvSpPr>
                <a:spLocks/>
              </p:cNvSpPr>
              <p:nvPr/>
            </p:nvSpPr>
            <p:spPr bwMode="auto">
              <a:xfrm>
                <a:off x="3113" y="1552"/>
                <a:ext cx="60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1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1">
                    <a:moveTo>
                      <a:pt x="0" y="0"/>
                    </a:moveTo>
                    <a:lnTo>
                      <a:pt x="31" y="51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74" name="Text Box 30"/>
            <p:cNvSpPr txBox="1">
              <a:spLocks noChangeArrowheads="1"/>
            </p:cNvSpPr>
            <p:nvPr/>
          </p:nvSpPr>
          <p:spPr bwMode="auto">
            <a:xfrm>
              <a:off x="1996" y="1286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2575" name="Text Box 31"/>
            <p:cNvSpPr txBox="1">
              <a:spLocks noChangeArrowheads="1"/>
            </p:cNvSpPr>
            <p:nvPr/>
          </p:nvSpPr>
          <p:spPr bwMode="auto">
            <a:xfrm>
              <a:off x="2007" y="1502"/>
              <a:ext cx="3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492576" name="Text Box 32"/>
          <p:cNvSpPr txBox="1">
            <a:spLocks noChangeArrowheads="1"/>
          </p:cNvSpPr>
          <p:nvPr/>
        </p:nvSpPr>
        <p:spPr bwMode="auto">
          <a:xfrm>
            <a:off x="2590800" y="32908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SUB2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3168650" y="2986088"/>
            <a:ext cx="1868488" cy="458787"/>
            <a:chOff x="1996" y="1881"/>
            <a:chExt cx="1177" cy="289"/>
          </a:xfrm>
        </p:grpSpPr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3113" y="1881"/>
              <a:ext cx="60" cy="289"/>
              <a:chOff x="3113" y="1881"/>
              <a:chExt cx="60" cy="289"/>
            </a:xfrm>
          </p:grpSpPr>
          <p:sp>
            <p:nvSpPr>
              <p:cNvPr id="492579" name="Freeform 35"/>
              <p:cNvSpPr>
                <a:spLocks/>
              </p:cNvSpPr>
              <p:nvPr/>
            </p:nvSpPr>
            <p:spPr bwMode="auto">
              <a:xfrm>
                <a:off x="3140" y="1881"/>
                <a:ext cx="1" cy="25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55"/>
                  </a:cxn>
                </a:cxnLst>
                <a:rect l="0" t="0" r="r" b="b"/>
                <a:pathLst>
                  <a:path w="1" h="255">
                    <a:moveTo>
                      <a:pt x="1" y="0"/>
                    </a:moveTo>
                    <a:lnTo>
                      <a:pt x="0" y="255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0" name="Freeform 36"/>
              <p:cNvSpPr>
                <a:spLocks/>
              </p:cNvSpPr>
              <p:nvPr/>
            </p:nvSpPr>
            <p:spPr bwMode="auto">
              <a:xfrm>
                <a:off x="3113" y="2114"/>
                <a:ext cx="60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81" name="Text Box 37"/>
            <p:cNvSpPr txBox="1">
              <a:spLocks noChangeArrowheads="1"/>
            </p:cNvSpPr>
            <p:nvPr/>
          </p:nvSpPr>
          <p:spPr bwMode="auto">
            <a:xfrm>
              <a:off x="1996" y="1927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168650" y="3544888"/>
            <a:ext cx="1817688" cy="487362"/>
            <a:chOff x="1996" y="2233"/>
            <a:chExt cx="1145" cy="307"/>
          </a:xfrm>
        </p:grpSpPr>
        <p:sp>
          <p:nvSpPr>
            <p:cNvPr id="492583" name="Freeform 39"/>
            <p:cNvSpPr>
              <a:spLocks/>
            </p:cNvSpPr>
            <p:nvPr/>
          </p:nvSpPr>
          <p:spPr bwMode="auto">
            <a:xfrm>
              <a:off x="3140" y="2233"/>
              <a:ext cx="1" cy="30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07"/>
                </a:cxn>
              </a:cxnLst>
              <a:rect l="0" t="0" r="r" b="b"/>
              <a:pathLst>
                <a:path w="1" h="307">
                  <a:moveTo>
                    <a:pt x="1" y="0"/>
                  </a:moveTo>
                  <a:lnTo>
                    <a:pt x="0" y="307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84" name="Text Box 40"/>
            <p:cNvSpPr txBox="1">
              <a:spLocks noChangeArrowheads="1"/>
            </p:cNvSpPr>
            <p:nvPr/>
          </p:nvSpPr>
          <p:spPr bwMode="auto">
            <a:xfrm>
              <a:off x="1996" y="2311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</p:grpSp>
      <p:sp>
        <p:nvSpPr>
          <p:cNvPr id="492585" name="Text Box 41"/>
          <p:cNvSpPr txBox="1">
            <a:spLocks noChangeArrowheads="1"/>
          </p:cNvSpPr>
          <p:nvPr/>
        </p:nvSpPr>
        <p:spPr bwMode="auto">
          <a:xfrm>
            <a:off x="2590800" y="39004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SUB2</a:t>
            </a:r>
          </a:p>
        </p:txBody>
      </p: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3168650" y="4191000"/>
            <a:ext cx="1868488" cy="604838"/>
            <a:chOff x="1996" y="2640"/>
            <a:chExt cx="1177" cy="381"/>
          </a:xfrm>
        </p:grpSpPr>
        <p:grpSp>
          <p:nvGrpSpPr>
            <p:cNvPr id="15" name="Group 43"/>
            <p:cNvGrpSpPr>
              <a:grpSpLocks/>
            </p:cNvGrpSpPr>
            <p:nvPr/>
          </p:nvGrpSpPr>
          <p:grpSpPr bwMode="auto">
            <a:xfrm>
              <a:off x="3113" y="2640"/>
              <a:ext cx="60" cy="381"/>
              <a:chOff x="3113" y="2640"/>
              <a:chExt cx="60" cy="381"/>
            </a:xfrm>
          </p:grpSpPr>
          <p:sp>
            <p:nvSpPr>
              <p:cNvPr id="492588" name="Freeform 44"/>
              <p:cNvSpPr>
                <a:spLocks/>
              </p:cNvSpPr>
              <p:nvPr/>
            </p:nvSpPr>
            <p:spPr bwMode="auto">
              <a:xfrm>
                <a:off x="3140" y="2640"/>
                <a:ext cx="1" cy="34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40"/>
                  </a:cxn>
                </a:cxnLst>
                <a:rect l="0" t="0" r="r" b="b"/>
                <a:pathLst>
                  <a:path w="1" h="340">
                    <a:moveTo>
                      <a:pt x="1" y="0"/>
                    </a:moveTo>
                    <a:lnTo>
                      <a:pt x="0" y="340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9" name="Freeform 45"/>
              <p:cNvSpPr>
                <a:spLocks/>
              </p:cNvSpPr>
              <p:nvPr/>
            </p:nvSpPr>
            <p:spPr bwMode="auto">
              <a:xfrm>
                <a:off x="3113" y="2965"/>
                <a:ext cx="60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90" name="Text Box 46"/>
            <p:cNvSpPr txBox="1">
              <a:spLocks noChangeArrowheads="1"/>
            </p:cNvSpPr>
            <p:nvPr/>
          </p:nvSpPr>
          <p:spPr bwMode="auto">
            <a:xfrm>
              <a:off x="1996" y="2689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2727325" y="4510088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RETURN</a:t>
            </a:r>
          </a:p>
        </p:txBody>
      </p:sp>
      <p:sp>
        <p:nvSpPr>
          <p:cNvPr id="492592" name="Text Box 48"/>
          <p:cNvSpPr txBox="1">
            <a:spLocks noChangeArrowheads="1"/>
          </p:cNvSpPr>
          <p:nvPr/>
        </p:nvSpPr>
        <p:spPr bwMode="auto">
          <a:xfrm>
            <a:off x="2743200" y="5881688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RETURN</a:t>
            </a:r>
          </a:p>
        </p:txBody>
      </p: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1752600" y="914400"/>
            <a:ext cx="4003675" cy="5594350"/>
            <a:chOff x="1104" y="576"/>
            <a:chExt cx="2522" cy="3524"/>
          </a:xfrm>
        </p:grpSpPr>
        <p:sp>
          <p:nvSpPr>
            <p:cNvPr id="492594" name="Rectangle 50"/>
            <p:cNvSpPr>
              <a:spLocks noChangeArrowheads="1"/>
            </p:cNvSpPr>
            <p:nvPr/>
          </p:nvSpPr>
          <p:spPr bwMode="auto">
            <a:xfrm>
              <a:off x="1663" y="827"/>
              <a:ext cx="849" cy="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5" name="Rectangle 51"/>
            <p:cNvSpPr>
              <a:spLocks noChangeArrowheads="1"/>
            </p:cNvSpPr>
            <p:nvPr/>
          </p:nvSpPr>
          <p:spPr bwMode="auto">
            <a:xfrm>
              <a:off x="1663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6" name="Rectangle 52"/>
            <p:cNvSpPr>
              <a:spLocks noChangeArrowheads="1"/>
            </p:cNvSpPr>
            <p:nvPr/>
          </p:nvSpPr>
          <p:spPr bwMode="auto">
            <a:xfrm>
              <a:off x="1663" y="3286"/>
              <a:ext cx="849" cy="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7" name="Rectangle 53"/>
            <p:cNvSpPr>
              <a:spLocks noChangeArrowheads="1"/>
            </p:cNvSpPr>
            <p:nvPr/>
          </p:nvSpPr>
          <p:spPr bwMode="auto">
            <a:xfrm>
              <a:off x="2721" y="827"/>
              <a:ext cx="849" cy="81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8" name="Rectangle 54"/>
            <p:cNvSpPr>
              <a:spLocks noChangeArrowheads="1"/>
            </p:cNvSpPr>
            <p:nvPr/>
          </p:nvSpPr>
          <p:spPr bwMode="auto">
            <a:xfrm>
              <a:off x="2721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9" name="Rectangle 55"/>
            <p:cNvSpPr>
              <a:spLocks noChangeArrowheads="1"/>
            </p:cNvSpPr>
            <p:nvPr/>
          </p:nvSpPr>
          <p:spPr bwMode="auto">
            <a:xfrm>
              <a:off x="2721" y="3286"/>
              <a:ext cx="849" cy="61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0" name="Text Box 56"/>
            <p:cNvSpPr txBox="1">
              <a:spLocks noChangeArrowheads="1"/>
            </p:cNvSpPr>
            <p:nvPr/>
          </p:nvSpPr>
          <p:spPr bwMode="auto">
            <a:xfrm>
              <a:off x="1824" y="624"/>
              <a:ext cx="55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主程序</a:t>
              </a:r>
            </a:p>
          </p:txBody>
        </p:sp>
        <p:sp>
          <p:nvSpPr>
            <p:cNvPr id="492601" name="Text Box 57"/>
            <p:cNvSpPr txBox="1">
              <a:spLocks noChangeArrowheads="1"/>
            </p:cNvSpPr>
            <p:nvPr/>
          </p:nvSpPr>
          <p:spPr bwMode="auto">
            <a:xfrm>
              <a:off x="1104" y="576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492602" name="Text Box 58"/>
            <p:cNvSpPr txBox="1">
              <a:spLocks noChangeArrowheads="1"/>
            </p:cNvSpPr>
            <p:nvPr/>
          </p:nvSpPr>
          <p:spPr bwMode="auto">
            <a:xfrm>
              <a:off x="1104" y="77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92603" name="Text Box 59"/>
            <p:cNvSpPr txBox="1">
              <a:spLocks noChangeArrowheads="1"/>
            </p:cNvSpPr>
            <p:nvPr/>
          </p:nvSpPr>
          <p:spPr bwMode="auto">
            <a:xfrm>
              <a:off x="1104" y="105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2100</a:t>
              </a:r>
            </a:p>
          </p:txBody>
        </p:sp>
        <p:sp>
          <p:nvSpPr>
            <p:cNvPr id="492604" name="Text Box 60"/>
            <p:cNvSpPr txBox="1">
              <a:spLocks noChangeArrowheads="1"/>
            </p:cNvSpPr>
            <p:nvPr/>
          </p:nvSpPr>
          <p:spPr bwMode="auto">
            <a:xfrm>
              <a:off x="1104" y="120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2101</a:t>
              </a:r>
            </a:p>
          </p:txBody>
        </p:sp>
        <p:sp>
          <p:nvSpPr>
            <p:cNvPr id="492605" name="Text Box 61"/>
            <p:cNvSpPr txBox="1">
              <a:spLocks noChangeArrowheads="1"/>
            </p:cNvSpPr>
            <p:nvPr/>
          </p:nvSpPr>
          <p:spPr bwMode="auto">
            <a:xfrm>
              <a:off x="1632" y="1689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子程序</a:t>
              </a:r>
              <a:r>
                <a:rPr lang="en-US" altLang="zh-CN" sz="1800">
                  <a:latin typeface="Times New Roman" pitchFamily="18" charset="0"/>
                </a:rPr>
                <a:t>SUB1</a:t>
              </a:r>
            </a:p>
          </p:txBody>
        </p:sp>
        <p:sp>
          <p:nvSpPr>
            <p:cNvPr id="492606" name="Text Box 62"/>
            <p:cNvSpPr txBox="1">
              <a:spLocks noChangeArrowheads="1"/>
            </p:cNvSpPr>
            <p:nvPr/>
          </p:nvSpPr>
          <p:spPr bwMode="auto">
            <a:xfrm>
              <a:off x="1104" y="1824"/>
              <a:ext cx="40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2400</a:t>
              </a:r>
            </a:p>
          </p:txBody>
        </p:sp>
        <p:sp>
          <p:nvSpPr>
            <p:cNvPr id="492607" name="Text Box 63"/>
            <p:cNvSpPr txBox="1">
              <a:spLocks noChangeArrowheads="1"/>
            </p:cNvSpPr>
            <p:nvPr/>
          </p:nvSpPr>
          <p:spPr bwMode="auto">
            <a:xfrm>
              <a:off x="1104" y="2064"/>
              <a:ext cx="40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2500</a:t>
              </a:r>
            </a:p>
          </p:txBody>
        </p:sp>
        <p:sp>
          <p:nvSpPr>
            <p:cNvPr id="492608" name="Text Box 64"/>
            <p:cNvSpPr txBox="1">
              <a:spLocks noChangeArrowheads="1"/>
            </p:cNvSpPr>
            <p:nvPr/>
          </p:nvSpPr>
          <p:spPr bwMode="auto">
            <a:xfrm>
              <a:off x="1104" y="220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2501</a:t>
              </a:r>
            </a:p>
          </p:txBody>
        </p:sp>
        <p:sp>
          <p:nvSpPr>
            <p:cNvPr id="492609" name="Text Box 65"/>
            <p:cNvSpPr txBox="1">
              <a:spLocks noChangeArrowheads="1"/>
            </p:cNvSpPr>
            <p:nvPr/>
          </p:nvSpPr>
          <p:spPr bwMode="auto">
            <a:xfrm>
              <a:off x="1104" y="244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2560</a:t>
              </a:r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1104" y="259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2561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1104" y="3216"/>
              <a:ext cx="40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2700</a:t>
              </a:r>
            </a:p>
          </p:txBody>
        </p:sp>
        <p:sp>
          <p:nvSpPr>
            <p:cNvPr id="492612" name="Text Box 68"/>
            <p:cNvSpPr txBox="1">
              <a:spLocks noChangeArrowheads="1"/>
            </p:cNvSpPr>
            <p:nvPr/>
          </p:nvSpPr>
          <p:spPr bwMode="auto">
            <a:xfrm>
              <a:off x="1584" y="387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主存空间分配</a:t>
              </a:r>
            </a:p>
          </p:txBody>
        </p:sp>
        <p:sp>
          <p:nvSpPr>
            <p:cNvPr id="492613" name="Text Box 69"/>
            <p:cNvSpPr txBox="1">
              <a:spLocks noChangeArrowheads="1"/>
            </p:cNvSpPr>
            <p:nvPr/>
          </p:nvSpPr>
          <p:spPr bwMode="auto">
            <a:xfrm>
              <a:off x="2640" y="387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程序执行流程</a:t>
              </a:r>
            </a:p>
          </p:txBody>
        </p: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1632" y="3081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子程序</a:t>
              </a:r>
              <a:r>
                <a:rPr lang="en-US" altLang="zh-CN" sz="1800">
                  <a:latin typeface="Times New Roman" pitchFamily="18" charset="0"/>
                </a:rPr>
                <a:t>SUB2</a:t>
              </a:r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168650" y="5216525"/>
            <a:ext cx="2033588" cy="973138"/>
            <a:chOff x="1996" y="3286"/>
            <a:chExt cx="1281" cy="613"/>
          </a:xfrm>
        </p:grpSpPr>
        <p:grpSp>
          <p:nvGrpSpPr>
            <p:cNvPr id="18" name="Group 73"/>
            <p:cNvGrpSpPr>
              <a:grpSpLocks/>
            </p:cNvGrpSpPr>
            <p:nvPr/>
          </p:nvGrpSpPr>
          <p:grpSpPr bwMode="auto">
            <a:xfrm>
              <a:off x="3218" y="3286"/>
              <a:ext cx="59" cy="613"/>
              <a:chOff x="3218" y="3129"/>
              <a:chExt cx="59" cy="545"/>
            </a:xfrm>
          </p:grpSpPr>
          <p:sp>
            <p:nvSpPr>
              <p:cNvPr id="492618" name="Line 74"/>
              <p:cNvSpPr>
                <a:spLocks noChangeShapeType="1"/>
              </p:cNvSpPr>
              <p:nvPr/>
            </p:nvSpPr>
            <p:spPr bwMode="auto">
              <a:xfrm>
                <a:off x="3249" y="3129"/>
                <a:ext cx="1" cy="51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619" name="Freeform 75"/>
              <p:cNvSpPr>
                <a:spLocks/>
              </p:cNvSpPr>
              <p:nvPr/>
            </p:nvSpPr>
            <p:spPr bwMode="auto">
              <a:xfrm>
                <a:off x="3218" y="3624"/>
                <a:ext cx="59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59" y="0"/>
                  </a:cxn>
                  <a:cxn ang="0">
                    <a:pos x="31" y="16"/>
                  </a:cxn>
                  <a:cxn ang="0">
                    <a:pos x="0" y="0"/>
                  </a:cxn>
                </a:cxnLst>
                <a:rect l="0" t="0" r="r" b="b"/>
                <a:pathLst>
                  <a:path w="59" h="50">
                    <a:moveTo>
                      <a:pt x="0" y="0"/>
                    </a:moveTo>
                    <a:lnTo>
                      <a:pt x="31" y="50"/>
                    </a:lnTo>
                    <a:lnTo>
                      <a:pt x="59" y="0"/>
                    </a:lnTo>
                    <a:lnTo>
                      <a:pt x="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620" name="Text Box 76"/>
            <p:cNvSpPr txBox="1">
              <a:spLocks noChangeArrowheads="1"/>
            </p:cNvSpPr>
            <p:nvPr/>
          </p:nvSpPr>
          <p:spPr bwMode="auto">
            <a:xfrm>
              <a:off x="1996" y="3391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2621" name="Text Box 77"/>
            <p:cNvSpPr txBox="1">
              <a:spLocks noChangeArrowheads="1"/>
            </p:cNvSpPr>
            <p:nvPr/>
          </p:nvSpPr>
          <p:spPr bwMode="auto">
            <a:xfrm>
              <a:off x="2007" y="3554"/>
              <a:ext cx="3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79" name="日期占位符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27B2-CD5F-437B-81DD-5184704DAEB8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80" name="灯片编号占位符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1" name="页脚占位符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5" grpId="0" animBg="1"/>
      <p:bldP spid="492566" grpId="0" autoUpdateAnimBg="0"/>
      <p:bldP spid="492576" grpId="0" autoUpdateAnimBg="0"/>
      <p:bldP spid="492585" grpId="0" autoUpdateAnimBg="0"/>
      <p:bldP spid="492591" grpId="0" autoUpdateAnimBg="0"/>
      <p:bldP spid="4925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446338" y="514667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AX, </a:t>
            </a:r>
            <a:r>
              <a:rPr lang="en-US" altLang="zh-CN" sz="2400" i="1">
                <a:latin typeface="Times New Roman" pitchFamily="18" charset="0"/>
              </a:rPr>
              <a:t>n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4648200" y="6137275"/>
            <a:ext cx="201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DX, AL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2354263" y="6137275"/>
            <a:ext cx="176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AX</a:t>
            </a: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664075" y="6137275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DX, AX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(4) 陷阱（</a:t>
            </a:r>
            <a:r>
              <a:rPr lang="en-US" altLang="zh-CN" sz="3200">
                <a:latin typeface="Times New Roman" pitchFamily="18" charset="0"/>
              </a:rPr>
              <a:t>Trap）</a:t>
            </a:r>
            <a:r>
              <a:rPr lang="zh-CN" altLang="en-US" sz="3200">
                <a:latin typeface="Times New Roman" pitchFamily="18" charset="0"/>
              </a:rPr>
              <a:t>与陷阱指令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1054100" y="8064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意外事故的中断</a:t>
            </a: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669925" y="2473325"/>
            <a:ext cx="411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 设置供用户使用的陷阱指令</a:t>
            </a:r>
          </a:p>
        </p:txBody>
      </p:sp>
      <p:sp>
        <p:nvSpPr>
          <p:cNvPr id="493577" name="Text Box 9"/>
          <p:cNvSpPr txBox="1">
            <a:spLocks noChangeArrowheads="1"/>
          </p:cNvSpPr>
          <p:nvPr/>
        </p:nvSpPr>
        <p:spPr bwMode="auto">
          <a:xfrm>
            <a:off x="1577975" y="2984500"/>
            <a:ext cx="489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  8086          </a:t>
            </a:r>
            <a:r>
              <a:rPr lang="en-US" altLang="zh-CN" sz="2400">
                <a:latin typeface="Times New Roman" pitchFamily="18" charset="0"/>
              </a:rPr>
              <a:t>INT   TYPE     </a:t>
            </a:r>
            <a:r>
              <a:rPr lang="zh-CN" altLang="en-US" sz="2400">
                <a:latin typeface="Times New Roman" pitchFamily="18" charset="0"/>
              </a:rPr>
              <a:t>软中断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1524000" y="3495675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提供给用户使用的陷阱指令，完成系统调用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57200" y="4005263"/>
            <a:ext cx="2222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5. 输入输出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9925" y="1377950"/>
            <a:ext cx="7373938" cy="1041400"/>
            <a:chOff x="422" y="868"/>
            <a:chExt cx="4645" cy="656"/>
          </a:xfrm>
        </p:grpSpPr>
        <p:sp>
          <p:nvSpPr>
            <p:cNvPr id="493581" name="Text Box 13"/>
            <p:cNvSpPr txBox="1">
              <a:spLocks noChangeArrowheads="1"/>
            </p:cNvSpPr>
            <p:nvPr/>
          </p:nvSpPr>
          <p:spPr bwMode="auto">
            <a:xfrm>
              <a:off x="422" y="868"/>
              <a:ext cx="258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 一般不提供给用户直接使用</a:t>
              </a:r>
            </a:p>
          </p:txBody>
        </p:sp>
        <p:sp>
          <p:nvSpPr>
            <p:cNvPr id="493582" name="Text Box 14"/>
            <p:cNvSpPr txBox="1">
              <a:spLocks noChangeArrowheads="1"/>
            </p:cNvSpPr>
            <p:nvPr/>
          </p:nvSpPr>
          <p:spPr bwMode="auto">
            <a:xfrm>
              <a:off x="576" y="1236"/>
              <a:ext cx="44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在出现事故时，由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自动产生并执行（隐指令）</a:t>
              </a:r>
            </a:p>
          </p:txBody>
        </p:sp>
      </p:grpSp>
      <p:sp>
        <p:nvSpPr>
          <p:cNvPr id="493583" name="Text Box 15"/>
          <p:cNvSpPr txBox="1">
            <a:spLocks noChangeArrowheads="1"/>
          </p:cNvSpPr>
          <p:nvPr/>
        </p:nvSpPr>
        <p:spPr bwMode="auto">
          <a:xfrm>
            <a:off x="4632325" y="5146675"/>
            <a:ext cx="169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AL, DX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4648200" y="5146675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AX, DX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4638675"/>
            <a:ext cx="5959475" cy="457200"/>
            <a:chOff x="758" y="2922"/>
            <a:chExt cx="3754" cy="288"/>
          </a:xfrm>
        </p:grpSpPr>
        <p:sp>
          <p:nvSpPr>
            <p:cNvPr id="493586" name="Text Box 18"/>
            <p:cNvSpPr txBox="1">
              <a:spLocks noChangeArrowheads="1"/>
            </p:cNvSpPr>
            <p:nvPr/>
          </p:nvSpPr>
          <p:spPr bwMode="auto">
            <a:xfrm>
              <a:off x="758" y="2922"/>
              <a:ext cx="37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入              端口地址            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的寄存器</a:t>
              </a:r>
            </a:p>
          </p:txBody>
        </p:sp>
        <p:sp>
          <p:nvSpPr>
            <p:cNvPr id="493587" name="Line 19"/>
            <p:cNvSpPr>
              <a:spLocks noChangeShapeType="1"/>
            </p:cNvSpPr>
            <p:nvPr/>
          </p:nvSpPr>
          <p:spPr bwMode="auto">
            <a:xfrm>
              <a:off x="2544" y="307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03325" y="5661025"/>
            <a:ext cx="5883275" cy="457200"/>
            <a:chOff x="758" y="3566"/>
            <a:chExt cx="3706" cy="288"/>
          </a:xfrm>
        </p:grpSpPr>
        <p:sp>
          <p:nvSpPr>
            <p:cNvPr id="493589" name="Text Box 21"/>
            <p:cNvSpPr txBox="1">
              <a:spLocks noChangeArrowheads="1"/>
            </p:cNvSpPr>
            <p:nvPr/>
          </p:nvSpPr>
          <p:spPr bwMode="auto">
            <a:xfrm>
              <a:off x="758" y="3566"/>
              <a:ext cx="37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出   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的寄存器               端口地址</a:t>
              </a:r>
            </a:p>
          </p:txBody>
        </p:sp>
        <p:sp>
          <p:nvSpPr>
            <p:cNvPr id="493590" name="Line 22"/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1577975" y="5146675"/>
            <a:ext cx="838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1577975" y="6137275"/>
            <a:ext cx="838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2422525" y="514985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AL, </a:t>
            </a:r>
            <a:r>
              <a:rPr lang="en-US" altLang="zh-CN" sz="2400" i="1">
                <a:latin typeface="Times New Roman" pitchFamily="18" charset="0"/>
              </a:rPr>
              <a:t>n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2338388" y="6137275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AL</a:t>
            </a:r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A863-039A-4522-88EA-8B01DF6DF339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1" grpId="0" autoUpdateAnimBg="0"/>
      <p:bldP spid="493572" grpId="0" autoUpdateAnimBg="0"/>
      <p:bldP spid="493573" grpId="0" autoUpdateAnimBg="0"/>
      <p:bldP spid="493575" grpId="0" autoUpdateAnimBg="0"/>
      <p:bldP spid="493576" grpId="0" autoUpdateAnimBg="0"/>
      <p:bldP spid="493577" grpId="0" autoUpdateAnimBg="0"/>
      <p:bldP spid="493578" grpId="0" autoUpdateAnimBg="0"/>
      <p:bldP spid="493579" grpId="0" autoUpdateAnimBg="0"/>
      <p:bldP spid="493583" grpId="0" autoUpdateAnimBg="0"/>
      <p:bldP spid="493584" grpId="0" autoUpdateAnimBg="0"/>
      <p:bldP spid="493592" grpId="0" autoUpdateAnimBg="0"/>
      <p:bldP spid="493593" grpId="0" autoUpdateAnimBg="0"/>
      <p:bldP spid="493594" grpId="0" autoUpdateAnimBg="0"/>
      <p:bldP spid="4935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7.3   寻 址 方 式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33528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寻址方式</a:t>
            </a:r>
            <a:r>
              <a:rPr lang="zh-CN" altLang="en-US" sz="2800">
                <a:latin typeface="Times New Roman" pitchFamily="18" charset="0"/>
              </a:rPr>
              <a:t>  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819400" y="1600200"/>
            <a:ext cx="5486400" cy="11604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确定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本条指令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操作数地址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下一条 </a:t>
            </a:r>
            <a:r>
              <a:rPr lang="zh-CN" altLang="en-US" sz="2800">
                <a:latin typeface="Times New Roman" pitchFamily="18" charset="0"/>
              </a:rPr>
              <a:t>欲执行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352800"/>
            <a:ext cx="3124200" cy="1981200"/>
            <a:chOff x="2256" y="2112"/>
            <a:chExt cx="1968" cy="1248"/>
          </a:xfrm>
        </p:grpSpPr>
        <p:sp>
          <p:nvSpPr>
            <p:cNvPr id="494598" name="Text Box 6"/>
            <p:cNvSpPr txBox="1">
              <a:spLocks noChangeArrowheads="1"/>
            </p:cNvSpPr>
            <p:nvPr/>
          </p:nvSpPr>
          <p:spPr bwMode="auto">
            <a:xfrm>
              <a:off x="2256" y="2112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指令寻址</a:t>
              </a:r>
            </a:p>
          </p:txBody>
        </p:sp>
        <p:sp>
          <p:nvSpPr>
            <p:cNvPr id="494599" name="Text Box 7"/>
            <p:cNvSpPr txBox="1">
              <a:spLocks noChangeArrowheads="1"/>
            </p:cNvSpPr>
            <p:nvPr/>
          </p:nvSpPr>
          <p:spPr bwMode="auto">
            <a:xfrm>
              <a:off x="2256" y="3033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数据寻址</a:t>
              </a:r>
            </a:p>
          </p:txBody>
        </p:sp>
      </p:grpSp>
      <p:sp>
        <p:nvSpPr>
          <p:cNvPr id="494600" name="AutoShape 8"/>
          <p:cNvSpPr>
            <a:spLocks/>
          </p:cNvSpPr>
          <p:nvPr/>
        </p:nvSpPr>
        <p:spPr bwMode="auto">
          <a:xfrm>
            <a:off x="3352800" y="3581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600200" y="4114800"/>
            <a:ext cx="1981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寻址方式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CBCD-FB3D-40C5-8FBA-9CB2FCF62786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utoUpdateAnimBg="0"/>
      <p:bldP spid="494596" grpId="0" autoUpdateAnimBg="0"/>
      <p:bldP spid="494600" grpId="0" animBg="1"/>
      <p:bldP spid="4946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7.3   寻 址 方 式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288925" y="12573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一、指令寻址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203325" y="19192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顺序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941513"/>
            <a:ext cx="3086100" cy="519112"/>
            <a:chOff x="1622" y="1223"/>
            <a:chExt cx="1944" cy="327"/>
          </a:xfrm>
        </p:grpSpPr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1622" y="1223"/>
              <a:ext cx="19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( PC ) + 1           PC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03325" y="2452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跳跃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2590800" y="248285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由转移指令指出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50925" y="3035300"/>
            <a:ext cx="8112125" cy="3594100"/>
            <a:chOff x="662" y="1912"/>
            <a:chExt cx="5110" cy="2264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 1000</a:t>
              </a:r>
            </a:p>
          </p:txBody>
        </p:sp>
        <p:sp>
          <p:nvSpPr>
            <p:cNvPr id="495629" name="Text Box 13"/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ADD              1001</a:t>
              </a:r>
            </a:p>
          </p:txBody>
        </p:sp>
        <p:sp>
          <p:nvSpPr>
            <p:cNvPr id="495630" name="Text Box 14"/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DEC              1200</a:t>
              </a:r>
            </a:p>
          </p:txBody>
        </p:sp>
        <p:sp>
          <p:nvSpPr>
            <p:cNvPr id="495631" name="Text Box 15"/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JMP                    7</a:t>
              </a:r>
            </a:p>
          </p:txBody>
        </p:sp>
        <p:sp>
          <p:nvSpPr>
            <p:cNvPr id="495632" name="Text Box 16"/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 2000</a:t>
              </a:r>
            </a:p>
          </p:txBody>
        </p:sp>
        <p:sp>
          <p:nvSpPr>
            <p:cNvPr id="495633" name="Text Box 17"/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SUB               2001</a:t>
              </a:r>
            </a:p>
          </p:txBody>
        </p:sp>
        <p:sp>
          <p:nvSpPr>
            <p:cNvPr id="495634" name="Text Box 18"/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INC</a:t>
              </a:r>
            </a:p>
          </p:txBody>
        </p:sp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STA              2500</a:t>
              </a:r>
            </a:p>
          </p:txBody>
        </p:sp>
        <p:sp>
          <p:nvSpPr>
            <p:cNvPr id="495636" name="Text Box 20"/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1100</a:t>
              </a:r>
            </a:p>
          </p:txBody>
        </p:sp>
        <p:sp>
          <p:nvSpPr>
            <p:cNvPr id="495637" name="Text Box 21"/>
            <p:cNvSpPr txBox="1">
              <a:spLocks noChangeArrowheads="1"/>
            </p:cNvSpPr>
            <p:nvPr/>
          </p:nvSpPr>
          <p:spPr bwMode="auto">
            <a:xfrm>
              <a:off x="3168" y="3940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5638" name="Text Box 22"/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5640" name="Text Box 24"/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5641" name="Text Box 25"/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5642" name="Text Box 26"/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5644" name="Text Box 28"/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5645" name="Text Box 29"/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5646" name="Text Box 30"/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5647" name="Text Box 31"/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95648" name="Rectangle 32"/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49" name="Text Box 33"/>
            <p:cNvSpPr txBox="1">
              <a:spLocks noChangeArrowheads="1"/>
            </p:cNvSpPr>
            <p:nvPr/>
          </p:nvSpPr>
          <p:spPr bwMode="auto">
            <a:xfrm>
              <a:off x="1344" y="216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495650" name="Line 34"/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5651" name="AutoShape 35"/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52" name="Text Box 36"/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495653" name="Freeform 37"/>
            <p:cNvSpPr>
              <a:spLocks/>
            </p:cNvSpPr>
            <p:nvPr/>
          </p:nvSpPr>
          <p:spPr bwMode="auto">
            <a:xfrm>
              <a:off x="1488" y="1912"/>
              <a:ext cx="2880" cy="952"/>
            </a:xfrm>
            <a:custGeom>
              <a:avLst/>
              <a:gdLst/>
              <a:ahLst/>
              <a:cxnLst>
                <a:cxn ang="0">
                  <a:pos x="2592" y="1248"/>
                </a:cxn>
                <a:cxn ang="0">
                  <a:pos x="2880" y="1248"/>
                </a:cxn>
                <a:cxn ang="0">
                  <a:pos x="2880" y="0"/>
                </a:cxn>
                <a:cxn ang="0">
                  <a:pos x="0" y="0"/>
                </a:cxn>
                <a:cxn ang="0">
                  <a:pos x="0" y="336"/>
                </a:cxn>
              </a:cxnLst>
              <a:rect l="0" t="0" r="r" b="b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5654" name="Text Box 38"/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指令地址寻址方式</a:t>
              </a:r>
            </a:p>
          </p:txBody>
        </p:sp>
        <p:sp>
          <p:nvSpPr>
            <p:cNvPr id="495655" name="Text Box 39"/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指令地址</a:t>
              </a:r>
            </a:p>
          </p:txBody>
        </p:sp>
        <p:sp>
          <p:nvSpPr>
            <p:cNvPr id="495656" name="Text Box 40"/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352800" y="3794125"/>
            <a:ext cx="4940300" cy="396875"/>
            <a:chOff x="2112" y="2390"/>
            <a:chExt cx="3112" cy="250"/>
          </a:xfrm>
        </p:grpSpPr>
        <p:sp>
          <p:nvSpPr>
            <p:cNvPr id="495658" name="Text Box 42"/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59" name="Rectangle 43"/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352800" y="4098925"/>
            <a:ext cx="4940300" cy="396875"/>
            <a:chOff x="2112" y="2582"/>
            <a:chExt cx="3112" cy="250"/>
          </a:xfrm>
        </p:grpSpPr>
        <p:sp>
          <p:nvSpPr>
            <p:cNvPr id="495661" name="Text Box 45"/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62" name="Rectangle 46"/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52800" y="4403725"/>
            <a:ext cx="4940300" cy="396875"/>
            <a:chOff x="2112" y="2774"/>
            <a:chExt cx="3112" cy="250"/>
          </a:xfrm>
        </p:grpSpPr>
        <p:sp>
          <p:nvSpPr>
            <p:cNvPr id="495664" name="Text Box 48"/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65" name="Rectangle 49"/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352800" y="5622925"/>
            <a:ext cx="4940300" cy="396875"/>
            <a:chOff x="2112" y="3542"/>
            <a:chExt cx="3112" cy="250"/>
          </a:xfrm>
        </p:grpSpPr>
        <p:sp>
          <p:nvSpPr>
            <p:cNvPr id="495667" name="Text Box 51"/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跳跃寻址</a:t>
              </a:r>
            </a:p>
          </p:txBody>
        </p:sp>
        <p:sp>
          <p:nvSpPr>
            <p:cNvPr id="495668" name="Rectangle 52"/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352800" y="5927725"/>
            <a:ext cx="4940300" cy="396875"/>
            <a:chOff x="2112" y="3734"/>
            <a:chExt cx="3112" cy="250"/>
          </a:xfrm>
        </p:grpSpPr>
        <p:sp>
          <p:nvSpPr>
            <p:cNvPr id="495670" name="Text Box 54"/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71" name="Rectangle 55"/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7" name="日期占位符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373-D352-4A48-96F6-03989E6F6F3F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9" name="页脚占位符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4" grpId="0" autoUpdateAnimBg="0"/>
      <p:bldP spid="4956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3051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二、数据寻址 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450975" y="18288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形式地址 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3538538" y="1828800"/>
            <a:ext cx="2405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指令字中的地址 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450975" y="23622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有效地址 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3538538" y="2362200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操作数的真实地址 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1450975" y="2895600"/>
            <a:ext cx="94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约定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2498725" y="2895600"/>
            <a:ext cx="451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指令字长 = 存储字长 = 机器字长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669925" y="3352800"/>
            <a:ext cx="2324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立即寻址 </a:t>
            </a: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450975" y="5867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指令执行阶段不访存</a:t>
            </a:r>
          </a:p>
        </p:txBody>
      </p:sp>
      <p:sp>
        <p:nvSpPr>
          <p:cNvPr id="496651" name="Text Box 11"/>
          <p:cNvSpPr txBox="1">
            <a:spLocks noChangeArrowheads="1"/>
          </p:cNvSpPr>
          <p:nvPr/>
        </p:nvSpPr>
        <p:spPr bwMode="auto">
          <a:xfrm>
            <a:off x="1450975" y="6313488"/>
            <a:ext cx="434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的位数限制了立即数的范围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47800" y="1143000"/>
            <a:ext cx="4800600" cy="533400"/>
            <a:chOff x="912" y="1056"/>
            <a:chExt cx="3024" cy="336"/>
          </a:xfrm>
        </p:grpSpPr>
        <p:sp>
          <p:nvSpPr>
            <p:cNvPr id="496653" name="Text Box 13"/>
            <p:cNvSpPr txBox="1">
              <a:spLocks noChangeArrowheads="1"/>
            </p:cNvSpPr>
            <p:nvPr/>
          </p:nvSpPr>
          <p:spPr bwMode="auto">
            <a:xfrm>
              <a:off x="2966" y="1113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形式地址 </a:t>
              </a: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96654" name="Rectangle 14"/>
            <p:cNvSpPr>
              <a:spLocks noChangeArrowheads="1"/>
            </p:cNvSpPr>
            <p:nvPr/>
          </p:nvSpPr>
          <p:spPr bwMode="auto">
            <a:xfrm>
              <a:off x="2928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5" name="Rectangle 15"/>
            <p:cNvSpPr>
              <a:spLocks noChangeArrowheads="1"/>
            </p:cNvSpPr>
            <p:nvPr/>
          </p:nvSpPr>
          <p:spPr bwMode="auto">
            <a:xfrm>
              <a:off x="1920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96656" name="Rectangle 16"/>
            <p:cNvSpPr>
              <a:spLocks noChangeArrowheads="1"/>
            </p:cNvSpPr>
            <p:nvPr/>
          </p:nvSpPr>
          <p:spPr bwMode="auto">
            <a:xfrm>
              <a:off x="912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7" name="Text Box 17"/>
            <p:cNvSpPr txBox="1">
              <a:spLocks noChangeArrowheads="1"/>
            </p:cNvSpPr>
            <p:nvPr/>
          </p:nvSpPr>
          <p:spPr bwMode="auto">
            <a:xfrm>
              <a:off x="1094" y="110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操作码</a:t>
              </a:r>
            </a:p>
          </p:txBody>
        </p:sp>
        <p:sp>
          <p:nvSpPr>
            <p:cNvPr id="496658" name="Text Box 18"/>
            <p:cNvSpPr txBox="1">
              <a:spLocks noChangeArrowheads="1"/>
            </p:cNvSpPr>
            <p:nvPr/>
          </p:nvSpPr>
          <p:spPr bwMode="auto">
            <a:xfrm>
              <a:off x="2054" y="110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寻址特征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740025" y="4403725"/>
            <a:ext cx="2438400" cy="1447800"/>
            <a:chOff x="1920" y="2400"/>
            <a:chExt cx="1536" cy="912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920" y="2736"/>
              <a:ext cx="1440" cy="259"/>
              <a:chOff x="1920" y="2710"/>
              <a:chExt cx="1440" cy="259"/>
            </a:xfrm>
          </p:grpSpPr>
          <p:sp>
            <p:nvSpPr>
              <p:cNvPr id="496661" name="Text Box 21"/>
              <p:cNvSpPr txBox="1">
                <a:spLocks noChangeArrowheads="1"/>
              </p:cNvSpPr>
              <p:nvPr/>
            </p:nvSpPr>
            <p:spPr bwMode="auto">
              <a:xfrm>
                <a:off x="2006" y="2719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96662" name="Rectangle 22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3" name="Text Box 23"/>
              <p:cNvSpPr txBox="1">
                <a:spLocks noChangeArrowheads="1"/>
              </p:cNvSpPr>
              <p:nvPr/>
            </p:nvSpPr>
            <p:spPr bwMode="auto">
              <a:xfrm>
                <a:off x="2486" y="2719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#</a:t>
                </a:r>
              </a:p>
            </p:txBody>
          </p:sp>
          <p:sp>
            <p:nvSpPr>
              <p:cNvPr id="496664" name="Rectangle 24"/>
              <p:cNvSpPr>
                <a:spLocks noChangeArrowheads="1"/>
              </p:cNvSpPr>
              <p:nvPr/>
            </p:nvSpPr>
            <p:spPr bwMode="auto">
              <a:xfrm>
                <a:off x="240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5" name="Text Box 25"/>
              <p:cNvSpPr txBox="1">
                <a:spLocks noChangeArrowheads="1"/>
              </p:cNvSpPr>
              <p:nvPr/>
            </p:nvSpPr>
            <p:spPr bwMode="auto">
              <a:xfrm>
                <a:off x="2966" y="2719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A</a:t>
                </a:r>
              </a:p>
            </p:txBody>
          </p:sp>
          <p:sp>
            <p:nvSpPr>
              <p:cNvPr id="496666" name="Rectangle 26"/>
              <p:cNvSpPr>
                <a:spLocks noChangeArrowheads="1"/>
              </p:cNvSpPr>
              <p:nvPr/>
            </p:nvSpPr>
            <p:spPr bwMode="auto">
              <a:xfrm>
                <a:off x="288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6667" name="AutoShape 27"/>
            <p:cNvSpPr>
              <a:spLocks/>
            </p:cNvSpPr>
            <p:nvPr/>
          </p:nvSpPr>
          <p:spPr bwMode="auto">
            <a:xfrm rot="5400000">
              <a:off x="2592" y="2448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8" name="AutoShape 28"/>
            <p:cNvSpPr>
              <a:spLocks/>
            </p:cNvSpPr>
            <p:nvPr/>
          </p:nvSpPr>
          <p:spPr bwMode="auto">
            <a:xfrm rot="16200000">
              <a:off x="3072" y="2784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9" name="Text Box 29"/>
            <p:cNvSpPr txBox="1">
              <a:spLocks noChangeArrowheads="1"/>
            </p:cNvSpPr>
            <p:nvPr/>
          </p:nvSpPr>
          <p:spPr bwMode="auto">
            <a:xfrm>
              <a:off x="2160" y="240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立即寻址特征</a:t>
              </a:r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2857" y="306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立即数</a:t>
              </a:r>
            </a:p>
          </p:txBody>
        </p:sp>
      </p:grp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5254625" y="5470525"/>
            <a:ext cx="1908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可正可负 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补码</a:t>
            </a:r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1450975" y="3962400"/>
            <a:ext cx="3314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就是操作数</a:t>
            </a:r>
          </a:p>
        </p:txBody>
      </p:sp>
      <p:sp>
        <p:nvSpPr>
          <p:cNvPr id="35" name="日期占位符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28A4-00AF-428E-809A-F85D7EB31BE1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5" grpId="0" autoUpdateAnimBg="0"/>
      <p:bldP spid="496646" grpId="0" autoUpdateAnimBg="0"/>
      <p:bldP spid="496647" grpId="0" autoUpdateAnimBg="0"/>
      <p:bldP spid="496648" grpId="0" autoUpdateAnimBg="0"/>
      <p:bldP spid="496649" grpId="0" autoUpdateAnimBg="0"/>
      <p:bldP spid="496650" grpId="0" autoUpdateAnimBg="0"/>
      <p:bldP spid="496651" grpId="0" autoUpdateAnimBg="0"/>
      <p:bldP spid="496671" grpId="0" autoUpdateAnimBg="0"/>
      <p:bldP spid="4966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直接寻址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660525" y="1057275"/>
            <a:ext cx="1316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01825"/>
            <a:ext cx="1219200" cy="1831975"/>
            <a:chOff x="3312" y="1198"/>
            <a:chExt cx="768" cy="1154"/>
          </a:xfrm>
        </p:grpSpPr>
        <p:sp>
          <p:nvSpPr>
            <p:cNvPr id="497669" name="Rectangle 5"/>
            <p:cNvSpPr>
              <a:spLocks noChangeArrowheads="1"/>
            </p:cNvSpPr>
            <p:nvPr/>
          </p:nvSpPr>
          <p:spPr bwMode="auto">
            <a:xfrm>
              <a:off x="3312" y="1488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70" name="Rectangle 6"/>
            <p:cNvSpPr>
              <a:spLocks noChangeArrowheads="1"/>
            </p:cNvSpPr>
            <p:nvPr/>
          </p:nvSpPr>
          <p:spPr bwMode="auto">
            <a:xfrm>
              <a:off x="3312" y="177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97671" name="Rectangle 7"/>
            <p:cNvSpPr>
              <a:spLocks noChangeArrowheads="1"/>
            </p:cNvSpPr>
            <p:nvPr/>
          </p:nvSpPr>
          <p:spPr bwMode="auto">
            <a:xfrm>
              <a:off x="3312" y="206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72" name="Text Box 8"/>
            <p:cNvSpPr txBox="1">
              <a:spLocks noChangeArrowheads="1"/>
            </p:cNvSpPr>
            <p:nvPr/>
          </p:nvSpPr>
          <p:spPr bwMode="auto">
            <a:xfrm>
              <a:off x="3456" y="119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497673" name="AutoShape 9"/>
          <p:cNvSpPr>
            <a:spLocks/>
          </p:cNvSpPr>
          <p:nvPr/>
        </p:nvSpPr>
        <p:spPr bwMode="auto">
          <a:xfrm rot="5400000">
            <a:off x="2971800" y="19018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2438400" y="182245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2359025"/>
            <a:ext cx="2286000" cy="381000"/>
            <a:chOff x="1200" y="1486"/>
            <a:chExt cx="1440" cy="240"/>
          </a:xfrm>
        </p:grpSpPr>
        <p:sp>
          <p:nvSpPr>
            <p:cNvPr id="497676" name="Rectangle 12"/>
            <p:cNvSpPr>
              <a:spLocks noChangeArrowheads="1"/>
            </p:cNvSpPr>
            <p:nvPr/>
          </p:nvSpPr>
          <p:spPr bwMode="auto">
            <a:xfrm>
              <a:off x="120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</a:t>
              </a:r>
            </a:p>
          </p:txBody>
        </p:sp>
        <p:sp>
          <p:nvSpPr>
            <p:cNvPr id="497677" name="Rectangle 13"/>
            <p:cNvSpPr>
              <a:spLocks noChangeArrowheads="1"/>
            </p:cNvSpPr>
            <p:nvPr/>
          </p:nvSpPr>
          <p:spPr bwMode="auto">
            <a:xfrm>
              <a:off x="1680" y="1486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78" name="Rectangle 14"/>
            <p:cNvSpPr>
              <a:spLocks noChangeArrowheads="1"/>
            </p:cNvSpPr>
            <p:nvPr/>
          </p:nvSpPr>
          <p:spPr bwMode="auto">
            <a:xfrm>
              <a:off x="216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7679" name="AutoShape 15"/>
          <p:cNvSpPr>
            <a:spLocks/>
          </p:cNvSpPr>
          <p:nvPr/>
        </p:nvSpPr>
        <p:spPr bwMode="auto">
          <a:xfrm rot="16200000">
            <a:off x="3733800" y="24352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0" name="Freeform 16"/>
          <p:cNvSpPr>
            <a:spLocks/>
          </p:cNvSpPr>
          <p:nvPr/>
        </p:nvSpPr>
        <p:spPr bwMode="auto">
          <a:xfrm>
            <a:off x="3810000" y="2892425"/>
            <a:ext cx="9906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624" y="96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4784725" y="28336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7682" name="AutoShape 18"/>
          <p:cNvSpPr>
            <a:spLocks/>
          </p:cNvSpPr>
          <p:nvPr/>
        </p:nvSpPr>
        <p:spPr bwMode="auto">
          <a:xfrm rot="5400000">
            <a:off x="5791200" y="2130425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3" name="Rectangle 19"/>
          <p:cNvSpPr>
            <a:spLocks noChangeArrowheads="1"/>
          </p:cNvSpPr>
          <p:nvPr/>
        </p:nvSpPr>
        <p:spPr bwMode="auto">
          <a:xfrm>
            <a:off x="6934200" y="2816225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ACC</a:t>
            </a:r>
          </a:p>
        </p:txBody>
      </p:sp>
      <p:sp>
        <p:nvSpPr>
          <p:cNvPr id="497684" name="Freeform 20"/>
          <p:cNvSpPr>
            <a:spLocks/>
          </p:cNvSpPr>
          <p:nvPr/>
        </p:nvSpPr>
        <p:spPr bwMode="auto">
          <a:xfrm>
            <a:off x="5867400" y="2511425"/>
            <a:ext cx="1447800" cy="304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960" y="0"/>
              </a:cxn>
              <a:cxn ang="0">
                <a:pos x="960" y="192"/>
              </a:cxn>
            </a:cxnLst>
            <a:rect l="0" t="0" r="r" b="b"/>
            <a:pathLst>
              <a:path w="960" h="192">
                <a:moveTo>
                  <a:pt x="0" y="96"/>
                </a:moveTo>
                <a:lnTo>
                  <a:pt x="0" y="0"/>
                </a:lnTo>
                <a:lnTo>
                  <a:pt x="960" y="0"/>
                </a:lnTo>
                <a:lnTo>
                  <a:pt x="96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355725" y="3900488"/>
            <a:ext cx="4325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执行阶段访问一次存储器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355725" y="4776788"/>
            <a:ext cx="681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的位数决定了该指令操作数的寻址范围</a:t>
            </a: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1355725" y="5653088"/>
            <a:ext cx="6369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操作数的地址不易修改（必须修改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A）</a:t>
            </a: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3352800" y="1066800"/>
            <a:ext cx="52578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有效地址由形式地址直接给出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13DE-D039-41C7-B201-3C7E1543582E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/>
      <p:bldP spid="497673" grpId="0" animBg="1"/>
      <p:bldP spid="497674" grpId="0" autoUpdateAnimBg="0"/>
      <p:bldP spid="497679" grpId="0" animBg="1"/>
      <p:bldP spid="497680" grpId="0" animBg="1"/>
      <p:bldP spid="497681" grpId="0" autoUpdateAnimBg="0"/>
      <p:bldP spid="497682" grpId="0" animBg="1"/>
      <p:bldP spid="497683" grpId="0" animBg="1" autoUpdateAnimBg="0"/>
      <p:bldP spid="497684" grpId="0" animBg="1"/>
      <p:bldP spid="497685" grpId="0" autoUpdateAnimBg="0"/>
      <p:bldP spid="497686" grpId="0" autoUpdateAnimBg="0"/>
      <p:bldP spid="497687" grpId="0" autoUpdateAnimBg="0"/>
      <p:bldP spid="4976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隐含寻址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6647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操作数地址隐含在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操作码或某个寄存器中</a:t>
            </a:r>
            <a:endParaRPr lang="zh-CN" altLang="en-US" sz="28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076450"/>
            <a:ext cx="2286000" cy="339725"/>
            <a:chOff x="432" y="1356"/>
            <a:chExt cx="1440" cy="214"/>
          </a:xfrm>
        </p:grpSpPr>
        <p:sp>
          <p:nvSpPr>
            <p:cNvPr id="498693" name="Rectangle 5"/>
            <p:cNvSpPr>
              <a:spLocks noChangeArrowheads="1"/>
            </p:cNvSpPr>
            <p:nvPr/>
          </p:nvSpPr>
          <p:spPr bwMode="auto">
            <a:xfrm>
              <a:off x="43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ADD</a:t>
              </a:r>
            </a:p>
          </p:txBody>
        </p:sp>
        <p:sp>
          <p:nvSpPr>
            <p:cNvPr id="498694" name="Rectangle 6"/>
            <p:cNvSpPr>
              <a:spLocks noChangeArrowheads="1"/>
            </p:cNvSpPr>
            <p:nvPr/>
          </p:nvSpPr>
          <p:spPr bwMode="auto">
            <a:xfrm>
              <a:off x="912" y="1356"/>
              <a:ext cx="480" cy="21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5" name="Rectangle 7"/>
            <p:cNvSpPr>
              <a:spLocks noChangeArrowheads="1"/>
            </p:cNvSpPr>
            <p:nvPr/>
          </p:nvSpPr>
          <p:spPr bwMode="auto">
            <a:xfrm>
              <a:off x="139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38675" y="1655763"/>
            <a:ext cx="1304925" cy="1628775"/>
            <a:chOff x="2490" y="1100"/>
            <a:chExt cx="822" cy="1026"/>
          </a:xfrm>
        </p:grpSpPr>
        <p:sp>
          <p:nvSpPr>
            <p:cNvPr id="498697" name="Rectangle 9"/>
            <p:cNvSpPr>
              <a:spLocks noChangeArrowheads="1"/>
            </p:cNvSpPr>
            <p:nvPr/>
          </p:nvSpPr>
          <p:spPr bwMode="auto">
            <a:xfrm>
              <a:off x="2544" y="1358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8" name="Rectangle 10"/>
            <p:cNvSpPr>
              <a:spLocks noChangeArrowheads="1"/>
            </p:cNvSpPr>
            <p:nvPr/>
          </p:nvSpPr>
          <p:spPr bwMode="auto">
            <a:xfrm>
              <a:off x="2544" y="1614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98699" name="Rectangle 11"/>
            <p:cNvSpPr>
              <a:spLocks noChangeArrowheads="1"/>
            </p:cNvSpPr>
            <p:nvPr/>
          </p:nvSpPr>
          <p:spPr bwMode="auto">
            <a:xfrm>
              <a:off x="2544" y="1870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00" name="Text Box 12"/>
            <p:cNvSpPr txBox="1">
              <a:spLocks noChangeArrowheads="1"/>
            </p:cNvSpPr>
            <p:nvPr/>
          </p:nvSpPr>
          <p:spPr bwMode="auto">
            <a:xfrm>
              <a:off x="2490" y="110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498701" name="AutoShape 13"/>
          <p:cNvSpPr>
            <a:spLocks/>
          </p:cNvSpPr>
          <p:nvPr/>
        </p:nvSpPr>
        <p:spPr bwMode="auto">
          <a:xfrm rot="5400000">
            <a:off x="2447131" y="1627982"/>
            <a:ext cx="134937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1905000" y="16002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8703" name="AutoShape 15"/>
          <p:cNvSpPr>
            <a:spLocks/>
          </p:cNvSpPr>
          <p:nvPr/>
        </p:nvSpPr>
        <p:spPr bwMode="auto">
          <a:xfrm rot="16200000">
            <a:off x="3209131" y="2102644"/>
            <a:ext cx="134938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4" name="Freeform 16"/>
          <p:cNvSpPr>
            <a:spLocks/>
          </p:cNvSpPr>
          <p:nvPr/>
        </p:nvSpPr>
        <p:spPr bwMode="auto">
          <a:xfrm>
            <a:off x="3276600" y="2551113"/>
            <a:ext cx="990600" cy="134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624" y="96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4251325" y="2500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8706" name="AutoShape 18"/>
          <p:cNvSpPr>
            <a:spLocks/>
          </p:cNvSpPr>
          <p:nvPr/>
        </p:nvSpPr>
        <p:spPr bwMode="auto">
          <a:xfrm rot="5400000">
            <a:off x="5266531" y="1794669"/>
            <a:ext cx="134938" cy="1219200"/>
          </a:xfrm>
          <a:prstGeom prst="leftBrace">
            <a:avLst>
              <a:gd name="adj1" fmla="val 7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8707" name="Rectangle 19"/>
          <p:cNvSpPr>
            <a:spLocks noChangeArrowheads="1"/>
          </p:cNvSpPr>
          <p:nvPr/>
        </p:nvSpPr>
        <p:spPr bwMode="auto">
          <a:xfrm>
            <a:off x="6629400" y="2195513"/>
            <a:ext cx="685800" cy="338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ACC</a:t>
            </a:r>
          </a:p>
        </p:txBody>
      </p: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6400800" y="4097338"/>
            <a:ext cx="685800" cy="33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8000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暂存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172200" y="3352800"/>
            <a:ext cx="1066800" cy="512763"/>
            <a:chOff x="3888" y="2112"/>
            <a:chExt cx="672" cy="323"/>
          </a:xfrm>
        </p:grpSpPr>
        <p:sp>
          <p:nvSpPr>
            <p:cNvPr id="498710" name="Freeform 22"/>
            <p:cNvSpPr>
              <a:spLocks/>
            </p:cNvSpPr>
            <p:nvPr/>
          </p:nvSpPr>
          <p:spPr bwMode="auto">
            <a:xfrm>
              <a:off x="3888" y="2112"/>
              <a:ext cx="672" cy="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8711" name="Text Box 23"/>
            <p:cNvSpPr txBox="1">
              <a:spLocks noChangeArrowheads="1"/>
            </p:cNvSpPr>
            <p:nvPr/>
          </p:nvSpPr>
          <p:spPr bwMode="auto">
            <a:xfrm>
              <a:off x="4017" y="2185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705600" y="3821113"/>
            <a:ext cx="0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3" name="Freeform 25"/>
          <p:cNvSpPr>
            <a:spLocks/>
          </p:cNvSpPr>
          <p:nvPr/>
        </p:nvSpPr>
        <p:spPr bwMode="auto">
          <a:xfrm>
            <a:off x="7010400" y="2533650"/>
            <a:ext cx="1588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500"/>
              </a:cxn>
            </a:cxnLst>
            <a:rect l="0" t="0" r="r" b="b"/>
            <a:pathLst>
              <a:path w="1" h="500">
                <a:moveTo>
                  <a:pt x="0" y="0"/>
                </a:moveTo>
                <a:lnTo>
                  <a:pt x="1" y="5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4" name="Text Box 26"/>
          <p:cNvSpPr txBox="1">
            <a:spLocks noChangeArrowheads="1"/>
          </p:cNvSpPr>
          <p:nvPr/>
        </p:nvSpPr>
        <p:spPr bwMode="auto">
          <a:xfrm>
            <a:off x="1812925" y="2911475"/>
            <a:ext cx="2530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另一个操作数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隐含在 </a:t>
            </a:r>
            <a:r>
              <a:rPr lang="en-US" altLang="zh-CN" sz="2000">
                <a:latin typeface="Times New Roman" pitchFamily="18" charset="0"/>
              </a:rPr>
              <a:t>ACC </a:t>
            </a:r>
            <a:r>
              <a:rPr lang="zh-CN" altLang="en-US" sz="2000">
                <a:latin typeface="Times New Roman" pitchFamily="18" charset="0"/>
              </a:rPr>
              <a:t>中</a:t>
            </a:r>
          </a:p>
        </p:txBody>
      </p:sp>
      <p:sp>
        <p:nvSpPr>
          <p:cNvPr id="498715" name="Text Box 27"/>
          <p:cNvSpPr txBox="1">
            <a:spLocks noChangeArrowheads="1"/>
          </p:cNvSpPr>
          <p:nvPr/>
        </p:nvSpPr>
        <p:spPr bwMode="auto">
          <a:xfrm>
            <a:off x="881063" y="4243388"/>
            <a:ext cx="1176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 8086</a:t>
            </a:r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1235075" y="4722813"/>
            <a:ext cx="14668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MUL </a:t>
            </a:r>
            <a:r>
              <a:rPr lang="zh-CN" altLang="en-US" sz="2200">
                <a:latin typeface="Times New Roman" pitchFamily="18" charset="0"/>
              </a:rPr>
              <a:t>指令</a:t>
            </a: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2835275" y="4722813"/>
            <a:ext cx="54673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被乘数隐含在 </a:t>
            </a:r>
            <a:r>
              <a:rPr lang="en-US" altLang="zh-CN" sz="2200">
                <a:latin typeface="Times New Roman" pitchFamily="18" charset="0"/>
              </a:rPr>
              <a:t>AX（16</a:t>
            </a:r>
            <a:r>
              <a:rPr lang="zh-CN" altLang="en-US" sz="2200">
                <a:latin typeface="Times New Roman" pitchFamily="18" charset="0"/>
              </a:rPr>
              <a:t>位）或 </a:t>
            </a:r>
            <a:r>
              <a:rPr lang="en-US" altLang="zh-CN" sz="2200">
                <a:latin typeface="Times New Roman" pitchFamily="18" charset="0"/>
              </a:rPr>
              <a:t>AL（8</a:t>
            </a:r>
            <a:r>
              <a:rPr lang="zh-CN" altLang="en-US" sz="2200">
                <a:latin typeface="Times New Roman" pitchFamily="18" charset="0"/>
              </a:rPr>
              <a:t>位）中</a:t>
            </a:r>
          </a:p>
        </p:txBody>
      </p:sp>
      <p:sp>
        <p:nvSpPr>
          <p:cNvPr id="498718" name="Text Box 30"/>
          <p:cNvSpPr txBox="1">
            <a:spLocks noChangeArrowheads="1"/>
          </p:cNvSpPr>
          <p:nvPr/>
        </p:nvSpPr>
        <p:spPr bwMode="auto">
          <a:xfrm>
            <a:off x="1047750" y="5205413"/>
            <a:ext cx="1654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MOVS </a:t>
            </a:r>
            <a:r>
              <a:rPr lang="zh-CN" altLang="en-US" sz="2200">
                <a:latin typeface="Times New Roman" pitchFamily="18" charset="0"/>
              </a:rPr>
              <a:t>指令</a:t>
            </a:r>
          </a:p>
        </p:txBody>
      </p:sp>
      <p:sp>
        <p:nvSpPr>
          <p:cNvPr id="498719" name="Text Box 31"/>
          <p:cNvSpPr txBox="1">
            <a:spLocks noChangeArrowheads="1"/>
          </p:cNvSpPr>
          <p:nvPr/>
        </p:nvSpPr>
        <p:spPr bwMode="auto">
          <a:xfrm>
            <a:off x="2835275" y="5205413"/>
            <a:ext cx="40989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源操作数的地址隐含在 </a:t>
            </a:r>
            <a:r>
              <a:rPr lang="en-US" altLang="zh-CN" sz="2200">
                <a:latin typeface="Times New Roman" pitchFamily="18" charset="0"/>
              </a:rPr>
              <a:t>SI </a:t>
            </a:r>
            <a:r>
              <a:rPr lang="zh-CN" altLang="en-US" sz="2200">
                <a:latin typeface="Times New Roman" pitchFamily="18" charset="0"/>
              </a:rPr>
              <a:t>中</a:t>
            </a:r>
          </a:p>
        </p:txBody>
      </p:sp>
      <p:sp>
        <p:nvSpPr>
          <p:cNvPr id="498720" name="Text Box 32"/>
          <p:cNvSpPr txBox="1">
            <a:spLocks noChangeArrowheads="1"/>
          </p:cNvSpPr>
          <p:nvPr/>
        </p:nvSpPr>
        <p:spPr bwMode="auto">
          <a:xfrm>
            <a:off x="2835275" y="5688013"/>
            <a:ext cx="400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目的操作数的地址隐含在 </a:t>
            </a:r>
            <a:r>
              <a:rPr lang="en-US" altLang="zh-CN" sz="2200">
                <a:latin typeface="Times New Roman" pitchFamily="18" charset="0"/>
              </a:rPr>
              <a:t>DI </a:t>
            </a:r>
            <a:r>
              <a:rPr lang="zh-CN" altLang="en-US" sz="2200">
                <a:latin typeface="Times New Roman" pitchFamily="18" charset="0"/>
              </a:rPr>
              <a:t>中</a:t>
            </a:r>
          </a:p>
        </p:txBody>
      </p:sp>
      <p:sp>
        <p:nvSpPr>
          <p:cNvPr id="498721" name="Text Box 33"/>
          <p:cNvSpPr txBox="1">
            <a:spLocks noChangeArrowheads="1"/>
          </p:cNvSpPr>
          <p:nvPr/>
        </p:nvSpPr>
        <p:spPr bwMode="auto">
          <a:xfrm>
            <a:off x="685800" y="6172200"/>
            <a:ext cx="6042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 指令字中少了一个地址字段，可缩短指令字长</a:t>
            </a:r>
          </a:p>
        </p:txBody>
      </p:sp>
      <p:sp>
        <p:nvSpPr>
          <p:cNvPr id="498722" name="Freeform 34"/>
          <p:cNvSpPr>
            <a:spLocks/>
          </p:cNvSpPr>
          <p:nvPr/>
        </p:nvSpPr>
        <p:spPr bwMode="auto">
          <a:xfrm>
            <a:off x="5334000" y="1828800"/>
            <a:ext cx="990600" cy="5334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0" y="0"/>
              </a:cxn>
              <a:cxn ang="0">
                <a:pos x="624" y="0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3" name="Line 35"/>
          <p:cNvSpPr>
            <a:spLocks noChangeShapeType="1"/>
          </p:cNvSpPr>
          <p:nvPr/>
        </p:nvSpPr>
        <p:spPr bwMode="auto">
          <a:xfrm>
            <a:off x="6324600" y="1828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4" name="Freeform 36"/>
          <p:cNvSpPr>
            <a:spLocks/>
          </p:cNvSpPr>
          <p:nvPr/>
        </p:nvSpPr>
        <p:spPr bwMode="auto">
          <a:xfrm>
            <a:off x="6705600" y="4419600"/>
            <a:ext cx="9906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624" y="144"/>
              </a:cxn>
            </a:cxnLst>
            <a:rect l="0" t="0" r="r" b="b"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5" name="Freeform 37"/>
          <p:cNvSpPr>
            <a:spLocks/>
          </p:cNvSpPr>
          <p:nvPr/>
        </p:nvSpPr>
        <p:spPr bwMode="auto">
          <a:xfrm>
            <a:off x="7005638" y="1752600"/>
            <a:ext cx="690562" cy="2895600"/>
          </a:xfrm>
          <a:custGeom>
            <a:avLst/>
            <a:gdLst/>
            <a:ahLst/>
            <a:cxnLst>
              <a:cxn ang="0">
                <a:pos x="435" y="1824"/>
              </a:cxn>
              <a:cxn ang="0">
                <a:pos x="435" y="0"/>
              </a:cxn>
              <a:cxn ang="0">
                <a:pos x="0" y="0"/>
              </a:cxn>
            </a:cxnLst>
            <a:rect l="0" t="0" r="r" b="b"/>
            <a:pathLst>
              <a:path w="435" h="1824">
                <a:moveTo>
                  <a:pt x="435" y="1824"/>
                </a:moveTo>
                <a:lnTo>
                  <a:pt x="435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6" name="Line 38"/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日期占位符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4853-7240-4496-A115-B0762B57EB95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4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4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4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4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utoUpdateAnimBg="0"/>
      <p:bldP spid="498701" grpId="0" animBg="1"/>
      <p:bldP spid="498702" grpId="0" autoUpdateAnimBg="0"/>
      <p:bldP spid="498703" grpId="0" animBg="1"/>
      <p:bldP spid="498704" grpId="0" animBg="1"/>
      <p:bldP spid="498705" grpId="0" autoUpdateAnimBg="0"/>
      <p:bldP spid="498706" grpId="0" animBg="1" autoUpdateAnimBg="0"/>
      <p:bldP spid="498707" grpId="0" animBg="1" autoUpdateAnimBg="0"/>
      <p:bldP spid="498708" grpId="0" animBg="1" autoUpdateAnimBg="0"/>
      <p:bldP spid="498712" grpId="0" animBg="1"/>
      <p:bldP spid="498713" grpId="0" animBg="1"/>
      <p:bldP spid="498714" grpId="0" autoUpdateAnimBg="0"/>
      <p:bldP spid="498715" grpId="0" autoUpdateAnimBg="0"/>
      <p:bldP spid="498716" grpId="0" autoUpdateAnimBg="0"/>
      <p:bldP spid="498717" grpId="0" autoUpdateAnimBg="0"/>
      <p:bldP spid="498718" grpId="0" autoUpdateAnimBg="0"/>
      <p:bldP spid="498719" grpId="0" autoUpdateAnimBg="0"/>
      <p:bldP spid="498720" grpId="0" autoUpdateAnimBg="0"/>
      <p:bldP spid="498721" grpId="0" autoUpdateAnimBg="0"/>
      <p:bldP spid="498722" grpId="0" animBg="1"/>
      <p:bldP spid="498723" grpId="0" animBg="1"/>
      <p:bldP spid="498724" grpId="0" animBg="1"/>
      <p:bldP spid="498725" grpId="0" animBg="1"/>
      <p:bldP spid="4987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zh-CN" altLang="en-US" b="1"/>
              <a:t>7.1  机 器 指 令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381000" y="1166813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一、指令的一般格式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1525" y="1905000"/>
            <a:ext cx="3673475" cy="457200"/>
            <a:chOff x="1190" y="1344"/>
            <a:chExt cx="2314" cy="288"/>
          </a:xfrm>
        </p:grpSpPr>
        <p:sp>
          <p:nvSpPr>
            <p:cNvPr id="481285" name="Text Box 5"/>
            <p:cNvSpPr txBox="1">
              <a:spLocks noChangeArrowheads="1"/>
            </p:cNvSpPr>
            <p:nvPr/>
          </p:nvSpPr>
          <p:spPr bwMode="auto">
            <a:xfrm>
              <a:off x="1190" y="1344"/>
              <a:ext cx="2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操作码字段</a:t>
              </a:r>
              <a:r>
                <a:rPr lang="zh-CN" altLang="en-US" sz="2400">
                  <a:latin typeface="Times New Roman" pitchFamily="18" charset="0"/>
                </a:rPr>
                <a:t>        </a:t>
              </a:r>
              <a:r>
                <a:rPr lang="zh-CN" altLang="en-US" sz="2000">
                  <a:latin typeface="Times New Roman" pitchFamily="18" charset="0"/>
                </a:rPr>
                <a:t>地址码字段</a:t>
              </a:r>
            </a:p>
          </p:txBody>
        </p:sp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1200" y="1344"/>
              <a:ext cx="2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287" name="Line 7"/>
            <p:cNvSpPr>
              <a:spLocks noChangeShapeType="1"/>
            </p:cNvSpPr>
            <p:nvPr/>
          </p:nvSpPr>
          <p:spPr bwMode="auto">
            <a:xfrm>
              <a:off x="2304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1203325" y="2643188"/>
            <a:ext cx="1712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000">
                <a:latin typeface="Times New Roman" pitchFamily="18" charset="0"/>
              </a:rPr>
              <a:t>1. 操作码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3108325" y="2625725"/>
            <a:ext cx="534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反映机器做什么操作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1524000" y="33321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长度固定</a:t>
            </a: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1524000" y="5330825"/>
            <a:ext cx="2111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长度可变</a:t>
            </a: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2001838" y="3976688"/>
            <a:ext cx="4113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用于指令字长较长的情况</a:t>
            </a:r>
          </a:p>
        </p:txBody>
      </p: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6096000" y="3998913"/>
            <a:ext cx="1390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，RISC</a:t>
            </a:r>
          </a:p>
        </p:txBody>
      </p:sp>
      <p:sp>
        <p:nvSpPr>
          <p:cNvPr id="481294" name="Text Box 14"/>
          <p:cNvSpPr txBox="1">
            <a:spLocks noChangeArrowheads="1"/>
          </p:cNvSpPr>
          <p:nvPr/>
        </p:nvSpPr>
        <p:spPr bwMode="auto">
          <a:xfrm>
            <a:off x="2001838" y="4664075"/>
            <a:ext cx="2722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  </a:t>
            </a:r>
            <a:r>
              <a:rPr lang="en-US" altLang="zh-CN" sz="2800">
                <a:latin typeface="Times New Roman" pitchFamily="18" charset="0"/>
              </a:rPr>
              <a:t>IBM  370</a:t>
            </a:r>
          </a:p>
        </p:txBody>
      </p:sp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4260850" y="4664075"/>
            <a:ext cx="213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  8  位</a:t>
            </a:r>
          </a:p>
        </p:txBody>
      </p:sp>
      <p:sp>
        <p:nvSpPr>
          <p:cNvPr id="481296" name="Text Box 16"/>
          <p:cNvSpPr txBox="1">
            <a:spLocks noChangeArrowheads="1"/>
          </p:cNvSpPr>
          <p:nvPr/>
        </p:nvSpPr>
        <p:spPr bwMode="auto">
          <a:xfrm>
            <a:off x="2001838" y="5997575"/>
            <a:ext cx="5541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操作码分散在指令字的不同字段中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56A8-9355-41A3-B239-E9E64774AB64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utoUpdateAnimBg="0"/>
      <p:bldP spid="481288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 autoUpdateAnimBg="0"/>
      <p:bldP spid="481294" grpId="0" autoUpdateAnimBg="0"/>
      <p:bldP spid="481295" grpId="0" autoUpdateAnimBg="0"/>
      <p:bldP spid="48129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3322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间接寻址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508125" y="1133475"/>
            <a:ext cx="1941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=（A）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3489325" y="1133475"/>
            <a:ext cx="482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有效地址由形式地址间接提供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209800"/>
            <a:ext cx="2286000" cy="381000"/>
            <a:chOff x="144" y="1392"/>
            <a:chExt cx="1440" cy="240"/>
          </a:xfrm>
        </p:grpSpPr>
        <p:sp>
          <p:nvSpPr>
            <p:cNvPr id="499718" name="Rectangle 6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99719" name="Rectangle 7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0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9721" name="AutoShape 9"/>
          <p:cNvSpPr>
            <a:spLocks/>
          </p:cNvSpPr>
          <p:nvPr/>
        </p:nvSpPr>
        <p:spPr bwMode="auto">
          <a:xfrm rot="5400000">
            <a:off x="1295400" y="1752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762000" y="16732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9723" name="AutoShape 11"/>
          <p:cNvSpPr>
            <a:spLocks/>
          </p:cNvSpPr>
          <p:nvPr/>
        </p:nvSpPr>
        <p:spPr bwMode="auto">
          <a:xfrm rot="16200000">
            <a:off x="2057400" y="2286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24" name="Freeform 12"/>
          <p:cNvSpPr>
            <a:spLocks/>
          </p:cNvSpPr>
          <p:nvPr/>
        </p:nvSpPr>
        <p:spPr bwMode="auto">
          <a:xfrm>
            <a:off x="2133600" y="2743200"/>
            <a:ext cx="6096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624" y="96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2743200" y="26844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124200" y="1752600"/>
            <a:ext cx="1219200" cy="2743200"/>
            <a:chOff x="1968" y="1104"/>
            <a:chExt cx="768" cy="1728"/>
          </a:xfrm>
        </p:grpSpPr>
        <p:sp>
          <p:nvSpPr>
            <p:cNvPr id="499727" name="Rectangle 15"/>
            <p:cNvSpPr>
              <a:spLocks noChangeArrowheads="1"/>
            </p:cNvSpPr>
            <p:nvPr/>
          </p:nvSpPr>
          <p:spPr bwMode="auto">
            <a:xfrm>
              <a:off x="1968" y="139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8" name="Rectangle 16"/>
            <p:cNvSpPr>
              <a:spLocks noChangeArrowheads="1"/>
            </p:cNvSpPr>
            <p:nvPr/>
          </p:nvSpPr>
          <p:spPr bwMode="auto">
            <a:xfrm>
              <a:off x="1968" y="168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EA</a:t>
              </a:r>
            </a:p>
          </p:txBody>
        </p:sp>
        <p:sp>
          <p:nvSpPr>
            <p:cNvPr id="499729" name="Rectangle 17"/>
            <p:cNvSpPr>
              <a:spLocks noChangeArrowheads="1"/>
            </p:cNvSpPr>
            <p:nvPr/>
          </p:nvSpPr>
          <p:spPr bwMode="auto">
            <a:xfrm>
              <a:off x="1968" y="197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30" name="Text Box 18"/>
            <p:cNvSpPr txBox="1">
              <a:spLocks noChangeArrowheads="1"/>
            </p:cNvSpPr>
            <p:nvPr/>
          </p:nvSpPr>
          <p:spPr bwMode="auto">
            <a:xfrm>
              <a:off x="2112" y="1104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99731" name="Rectangle 19"/>
            <p:cNvSpPr>
              <a:spLocks noChangeArrowheads="1"/>
            </p:cNvSpPr>
            <p:nvPr/>
          </p:nvSpPr>
          <p:spPr bwMode="auto">
            <a:xfrm>
              <a:off x="1968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99732" name="Rectangle 20"/>
            <p:cNvSpPr>
              <a:spLocks noChangeArrowheads="1"/>
            </p:cNvSpPr>
            <p:nvPr/>
          </p:nvSpPr>
          <p:spPr bwMode="auto">
            <a:xfrm>
              <a:off x="1968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9733" name="AutoShape 21"/>
          <p:cNvSpPr>
            <a:spLocks/>
          </p:cNvSpPr>
          <p:nvPr/>
        </p:nvSpPr>
        <p:spPr bwMode="auto">
          <a:xfrm rot="16200000">
            <a:off x="3657600" y="2590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4" name="Freeform 22"/>
          <p:cNvSpPr>
            <a:spLocks/>
          </p:cNvSpPr>
          <p:nvPr/>
        </p:nvSpPr>
        <p:spPr bwMode="auto">
          <a:xfrm>
            <a:off x="2438400" y="3276600"/>
            <a:ext cx="1295400" cy="5334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96"/>
              </a:cxn>
              <a:cxn ang="0">
                <a:pos x="0" y="96"/>
              </a:cxn>
              <a:cxn ang="0">
                <a:pos x="0" y="336"/>
              </a:cxn>
              <a:cxn ang="0">
                <a:pos x="144" y="336"/>
              </a:cxn>
            </a:cxnLst>
            <a:rect l="0" t="0" r="r" b="b"/>
            <a:pathLst>
              <a:path w="816" h="336">
                <a:moveTo>
                  <a:pt x="816" y="0"/>
                </a:moveTo>
                <a:lnTo>
                  <a:pt x="816" y="96"/>
                </a:lnTo>
                <a:lnTo>
                  <a:pt x="0" y="96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5" name="Text Box 23"/>
          <p:cNvSpPr txBox="1">
            <a:spLocks noChangeArrowheads="1"/>
          </p:cNvSpPr>
          <p:nvPr/>
        </p:nvSpPr>
        <p:spPr bwMode="auto">
          <a:xfrm>
            <a:off x="2662238" y="3581400"/>
            <a:ext cx="53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EA</a:t>
            </a:r>
          </a:p>
        </p:txBody>
      </p:sp>
      <p:sp>
        <p:nvSpPr>
          <p:cNvPr id="499736" name="AutoShape 24"/>
          <p:cNvSpPr>
            <a:spLocks/>
          </p:cNvSpPr>
          <p:nvPr/>
        </p:nvSpPr>
        <p:spPr bwMode="auto">
          <a:xfrm rot="16200000">
            <a:off x="8269287" y="2782888"/>
            <a:ext cx="149225" cy="838200"/>
          </a:xfrm>
          <a:prstGeom prst="leftBrace">
            <a:avLst>
              <a:gd name="adj1" fmla="val 468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7" name="Freeform 25"/>
          <p:cNvSpPr>
            <a:spLocks/>
          </p:cNvSpPr>
          <p:nvPr/>
        </p:nvSpPr>
        <p:spPr bwMode="auto">
          <a:xfrm>
            <a:off x="6858000" y="3290888"/>
            <a:ext cx="1490663" cy="522287"/>
          </a:xfrm>
          <a:custGeom>
            <a:avLst/>
            <a:gdLst/>
            <a:ahLst/>
            <a:cxnLst>
              <a:cxn ang="0">
                <a:pos x="939" y="0"/>
              </a:cxn>
              <a:cxn ang="0">
                <a:pos x="939" y="87"/>
              </a:cxn>
              <a:cxn ang="0">
                <a:pos x="0" y="89"/>
              </a:cxn>
              <a:cxn ang="0">
                <a:pos x="0" y="329"/>
              </a:cxn>
              <a:cxn ang="0">
                <a:pos x="169" y="329"/>
              </a:cxn>
            </a:cxnLst>
            <a:rect l="0" t="0" r="r" b="b"/>
            <a:pathLst>
              <a:path w="939" h="329">
                <a:moveTo>
                  <a:pt x="939" y="0"/>
                </a:moveTo>
                <a:lnTo>
                  <a:pt x="939" y="87"/>
                </a:lnTo>
                <a:lnTo>
                  <a:pt x="0" y="89"/>
                </a:lnTo>
                <a:lnTo>
                  <a:pt x="0" y="329"/>
                </a:lnTo>
                <a:lnTo>
                  <a:pt x="169" y="329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8" name="Text Box 26"/>
          <p:cNvSpPr txBox="1">
            <a:spLocks noChangeArrowheads="1"/>
          </p:cNvSpPr>
          <p:nvPr/>
        </p:nvSpPr>
        <p:spPr bwMode="auto">
          <a:xfrm>
            <a:off x="7080250" y="3675063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99739" name="AutoShape 27"/>
          <p:cNvSpPr>
            <a:spLocks/>
          </p:cNvSpPr>
          <p:nvPr/>
        </p:nvSpPr>
        <p:spPr bwMode="auto">
          <a:xfrm rot="16200000">
            <a:off x="8267700" y="3695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0" name="Freeform 28"/>
          <p:cNvSpPr>
            <a:spLocks/>
          </p:cNvSpPr>
          <p:nvPr/>
        </p:nvSpPr>
        <p:spPr bwMode="auto">
          <a:xfrm>
            <a:off x="6858000" y="4191000"/>
            <a:ext cx="1490663" cy="533400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9" y="99"/>
              </a:cxn>
              <a:cxn ang="0">
                <a:pos x="0" y="96"/>
              </a:cxn>
              <a:cxn ang="0">
                <a:pos x="0" y="336"/>
              </a:cxn>
              <a:cxn ang="0">
                <a:pos x="169" y="336"/>
              </a:cxn>
            </a:cxnLst>
            <a:rect l="0" t="0" r="r" b="b"/>
            <a:pathLst>
              <a:path w="939" h="336">
                <a:moveTo>
                  <a:pt x="936" y="0"/>
                </a:moveTo>
                <a:lnTo>
                  <a:pt x="939" y="99"/>
                </a:lnTo>
                <a:lnTo>
                  <a:pt x="0" y="96"/>
                </a:lnTo>
                <a:lnTo>
                  <a:pt x="0" y="336"/>
                </a:lnTo>
                <a:lnTo>
                  <a:pt x="169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41" name="Text Box 29"/>
          <p:cNvSpPr txBox="1">
            <a:spLocks noChangeArrowheads="1"/>
          </p:cNvSpPr>
          <p:nvPr/>
        </p:nvSpPr>
        <p:spPr bwMode="auto">
          <a:xfrm>
            <a:off x="7081838" y="4572000"/>
            <a:ext cx="53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EA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543800" y="1755775"/>
            <a:ext cx="1219200" cy="3654425"/>
            <a:chOff x="4800" y="1106"/>
            <a:chExt cx="768" cy="2302"/>
          </a:xfrm>
        </p:grpSpPr>
        <p:sp>
          <p:nvSpPr>
            <p:cNvPr id="499743" name="Rectangle 31"/>
            <p:cNvSpPr>
              <a:spLocks noChangeArrowheads="1"/>
            </p:cNvSpPr>
            <p:nvPr/>
          </p:nvSpPr>
          <p:spPr bwMode="auto">
            <a:xfrm>
              <a:off x="4800" y="139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44" name="Rectangle 32"/>
            <p:cNvSpPr>
              <a:spLocks noChangeArrowheads="1"/>
            </p:cNvSpPr>
            <p:nvPr/>
          </p:nvSpPr>
          <p:spPr bwMode="auto">
            <a:xfrm>
              <a:off x="4800" y="168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    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9745" name="Rectangle 33"/>
            <p:cNvSpPr>
              <a:spLocks noChangeArrowheads="1"/>
            </p:cNvSpPr>
            <p:nvPr/>
          </p:nvSpPr>
          <p:spPr bwMode="auto">
            <a:xfrm>
              <a:off x="4800" y="197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46" name="Text Box 34"/>
            <p:cNvSpPr txBox="1">
              <a:spLocks noChangeArrowheads="1"/>
            </p:cNvSpPr>
            <p:nvPr/>
          </p:nvSpPr>
          <p:spPr bwMode="auto">
            <a:xfrm>
              <a:off x="4944" y="110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800" y="254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48" name="Rectangle 36"/>
            <p:cNvSpPr>
              <a:spLocks noChangeArrowheads="1"/>
            </p:cNvSpPr>
            <p:nvPr/>
          </p:nvSpPr>
          <p:spPr bwMode="auto">
            <a:xfrm>
              <a:off x="4800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    EA</a:t>
              </a:r>
            </a:p>
          </p:txBody>
        </p:sp>
        <p:sp>
          <p:nvSpPr>
            <p:cNvPr id="499749" name="Rectangle 37"/>
            <p:cNvSpPr>
              <a:spLocks noChangeArrowheads="1"/>
            </p:cNvSpPr>
            <p:nvPr/>
          </p:nvSpPr>
          <p:spPr bwMode="auto">
            <a:xfrm>
              <a:off x="480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4800" y="312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51" name="Line 39"/>
            <p:cNvSpPr>
              <a:spLocks noChangeShapeType="1"/>
            </p:cNvSpPr>
            <p:nvPr/>
          </p:nvSpPr>
          <p:spPr bwMode="auto">
            <a:xfrm>
              <a:off x="5040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52" name="Text Box 40"/>
            <p:cNvSpPr txBox="1">
              <a:spLocks noChangeArrowheads="1"/>
            </p:cNvSpPr>
            <p:nvPr/>
          </p:nvSpPr>
          <p:spPr bwMode="auto">
            <a:xfrm>
              <a:off x="4844" y="17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9753" name="Line 41"/>
            <p:cNvSpPr>
              <a:spLocks noChangeShapeType="1"/>
            </p:cNvSpPr>
            <p:nvPr/>
          </p:nvSpPr>
          <p:spPr bwMode="auto">
            <a:xfrm>
              <a:off x="5040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54" name="Text Box 42"/>
            <p:cNvSpPr txBox="1">
              <a:spLocks noChangeArrowheads="1"/>
            </p:cNvSpPr>
            <p:nvPr/>
          </p:nvSpPr>
          <p:spPr bwMode="auto">
            <a:xfrm>
              <a:off x="4844" y="22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99755" name="Text Box 43"/>
          <p:cNvSpPr txBox="1">
            <a:spLocks noChangeArrowheads="1"/>
          </p:cNvSpPr>
          <p:nvPr/>
        </p:nvSpPr>
        <p:spPr bwMode="auto">
          <a:xfrm>
            <a:off x="1963738" y="4638675"/>
            <a:ext cx="4056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执行指令阶段  2 次访存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9756" name="Text Box 44"/>
          <p:cNvSpPr txBox="1">
            <a:spLocks noChangeArrowheads="1"/>
          </p:cNvSpPr>
          <p:nvPr/>
        </p:nvSpPr>
        <p:spPr bwMode="auto">
          <a:xfrm>
            <a:off x="1963738" y="5324475"/>
            <a:ext cx="2897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可扩大寻址范围</a:t>
            </a:r>
          </a:p>
        </p:txBody>
      </p:sp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1963738" y="5934075"/>
            <a:ext cx="254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便于编制程序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584700" y="2212975"/>
            <a:ext cx="2286000" cy="381000"/>
            <a:chOff x="144" y="1392"/>
            <a:chExt cx="1440" cy="240"/>
          </a:xfrm>
        </p:grpSpPr>
        <p:sp>
          <p:nvSpPr>
            <p:cNvPr id="499759" name="Rectangle 47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99760" name="Rectangle 48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61" name="Rectangle 49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9762" name="AutoShape 50"/>
          <p:cNvSpPr>
            <a:spLocks/>
          </p:cNvSpPr>
          <p:nvPr/>
        </p:nvSpPr>
        <p:spPr bwMode="auto">
          <a:xfrm rot="5400000">
            <a:off x="56515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63" name="Text Box 51"/>
          <p:cNvSpPr txBox="1">
            <a:spLocks noChangeArrowheads="1"/>
          </p:cNvSpPr>
          <p:nvPr/>
        </p:nvSpPr>
        <p:spPr bwMode="auto">
          <a:xfrm>
            <a:off x="5118100" y="16764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9764" name="AutoShape 52"/>
          <p:cNvSpPr>
            <a:spLocks/>
          </p:cNvSpPr>
          <p:nvPr/>
        </p:nvSpPr>
        <p:spPr bwMode="auto">
          <a:xfrm rot="16200000">
            <a:off x="64135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65" name="Freeform 53"/>
          <p:cNvSpPr>
            <a:spLocks/>
          </p:cNvSpPr>
          <p:nvPr/>
        </p:nvSpPr>
        <p:spPr bwMode="auto">
          <a:xfrm>
            <a:off x="6489700" y="2746375"/>
            <a:ext cx="6096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624" y="96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66" name="Text Box 54"/>
          <p:cNvSpPr txBox="1">
            <a:spLocks noChangeArrowheads="1"/>
          </p:cNvSpPr>
          <p:nvPr/>
        </p:nvSpPr>
        <p:spPr bwMode="auto">
          <a:xfrm>
            <a:off x="7099300" y="26876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9767" name="Text Box 55"/>
          <p:cNvSpPr txBox="1">
            <a:spLocks noChangeArrowheads="1"/>
          </p:cNvSpPr>
          <p:nvPr/>
        </p:nvSpPr>
        <p:spPr bwMode="auto">
          <a:xfrm>
            <a:off x="685800" y="3633788"/>
            <a:ext cx="1409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一次间址</a:t>
            </a:r>
          </a:p>
        </p:txBody>
      </p:sp>
      <p:sp>
        <p:nvSpPr>
          <p:cNvPr id="499768" name="Text Box 56"/>
          <p:cNvSpPr txBox="1">
            <a:spLocks noChangeArrowheads="1"/>
          </p:cNvSpPr>
          <p:nvPr/>
        </p:nvSpPr>
        <p:spPr bwMode="auto">
          <a:xfrm>
            <a:off x="4937125" y="3633788"/>
            <a:ext cx="1409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多次间址</a:t>
            </a:r>
          </a:p>
        </p:txBody>
      </p:sp>
      <p:sp>
        <p:nvSpPr>
          <p:cNvPr id="499769" name="Text Box 57"/>
          <p:cNvSpPr txBox="1">
            <a:spLocks noChangeArrowheads="1"/>
          </p:cNvSpPr>
          <p:nvPr/>
        </p:nvSpPr>
        <p:spPr bwMode="auto">
          <a:xfrm>
            <a:off x="3240088" y="3581400"/>
            <a:ext cx="9509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操作数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9770" name="Text Box 58"/>
          <p:cNvSpPr txBox="1">
            <a:spLocks noChangeArrowheads="1"/>
          </p:cNvSpPr>
          <p:nvPr/>
        </p:nvSpPr>
        <p:spPr bwMode="auto">
          <a:xfrm>
            <a:off x="7696200" y="4492625"/>
            <a:ext cx="9509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操作数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9771" name="Text Box 59"/>
          <p:cNvSpPr txBox="1">
            <a:spLocks noChangeArrowheads="1"/>
          </p:cNvSpPr>
          <p:nvPr/>
        </p:nvSpPr>
        <p:spPr bwMode="auto">
          <a:xfrm>
            <a:off x="7010400" y="5934075"/>
            <a:ext cx="20574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多次访存</a:t>
            </a:r>
          </a:p>
        </p:txBody>
      </p:sp>
      <p:sp>
        <p:nvSpPr>
          <p:cNvPr id="62" name="日期占位符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73C-A901-48A7-8373-F9DEEFE8525A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4" name="页脚占位符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4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49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9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4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4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499716" grpId="0" autoUpdateAnimBg="0"/>
      <p:bldP spid="499721" grpId="0" animBg="1"/>
      <p:bldP spid="499722" grpId="0" autoUpdateAnimBg="0"/>
      <p:bldP spid="499723" grpId="0" animBg="1"/>
      <p:bldP spid="499724" grpId="0" animBg="1"/>
      <p:bldP spid="499725" grpId="0" autoUpdateAnimBg="0"/>
      <p:bldP spid="499733" grpId="0" animBg="1"/>
      <p:bldP spid="499734" grpId="0" animBg="1"/>
      <p:bldP spid="499735" grpId="0" autoUpdateAnimBg="0"/>
      <p:bldP spid="499736" grpId="0" animBg="1"/>
      <p:bldP spid="499737" grpId="0" animBg="1"/>
      <p:bldP spid="499738" grpId="0" autoUpdateAnimBg="0"/>
      <p:bldP spid="499739" grpId="0" animBg="1"/>
      <p:bldP spid="499740" grpId="0" animBg="1"/>
      <p:bldP spid="499741" grpId="0" autoUpdateAnimBg="0"/>
      <p:bldP spid="499755" grpId="0" autoUpdateAnimBg="0"/>
      <p:bldP spid="499756" grpId="0" autoUpdateAnimBg="0"/>
      <p:bldP spid="499757" grpId="0" autoUpdateAnimBg="0"/>
      <p:bldP spid="499762" grpId="0" animBg="1"/>
      <p:bldP spid="499763" grpId="0" autoUpdateAnimBg="0"/>
      <p:bldP spid="499764" grpId="0" animBg="1"/>
      <p:bldP spid="499765" grpId="0" animBg="1"/>
      <p:bldP spid="499766" grpId="0" autoUpdateAnimBg="0"/>
      <p:bldP spid="499767" grpId="0" autoUpdateAnimBg="0"/>
      <p:bldP spid="499768" grpId="0" autoUpdateAnimBg="0"/>
      <p:bldP spid="499769" grpId="0" autoUpdateAnimBg="0"/>
      <p:bldP spid="499770" grpId="0" autoUpdateAnimBg="0"/>
      <p:bldP spid="49977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86" name="Group 2"/>
          <p:cNvGraphicFramePr>
            <a:graphicFrameLocks noGrp="1"/>
          </p:cNvGraphicFramePr>
          <p:nvPr/>
        </p:nvGraphicFramePr>
        <p:xfrm>
          <a:off x="1828800" y="1600200"/>
          <a:ext cx="1981200" cy="4267201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2589213" y="2590800"/>
            <a:ext cx="611187" cy="1524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…     …</a:t>
            </a:r>
          </a:p>
        </p:txBody>
      </p:sp>
      <p:sp>
        <p:nvSpPr>
          <p:cNvPr id="810005" name="Freeform 21"/>
          <p:cNvSpPr>
            <a:spLocks/>
          </p:cNvSpPr>
          <p:nvPr/>
        </p:nvSpPr>
        <p:spPr bwMode="auto">
          <a:xfrm>
            <a:off x="3810000" y="1695450"/>
            <a:ext cx="1333500" cy="819150"/>
          </a:xfrm>
          <a:custGeom>
            <a:avLst/>
            <a:gdLst/>
            <a:ahLst/>
            <a:cxnLst>
              <a:cxn ang="0">
                <a:pos x="0" y="516"/>
              </a:cxn>
              <a:cxn ang="0">
                <a:pos x="840" y="0"/>
              </a:cxn>
            </a:cxnLst>
            <a:rect l="0" t="0" r="r" b="b"/>
            <a:pathLst>
              <a:path w="840" h="516">
                <a:moveTo>
                  <a:pt x="0" y="516"/>
                </a:moveTo>
                <a:lnTo>
                  <a:pt x="84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6" name="Freeform 22"/>
          <p:cNvSpPr>
            <a:spLocks/>
          </p:cNvSpPr>
          <p:nvPr/>
        </p:nvSpPr>
        <p:spPr bwMode="auto">
          <a:xfrm>
            <a:off x="3829050" y="2647950"/>
            <a:ext cx="1352550" cy="2990850"/>
          </a:xfrm>
          <a:custGeom>
            <a:avLst/>
            <a:gdLst/>
            <a:ahLst/>
            <a:cxnLst>
              <a:cxn ang="0">
                <a:pos x="852" y="1884"/>
              </a:cxn>
              <a:cxn ang="0">
                <a:pos x="0" y="0"/>
              </a:cxn>
            </a:cxnLst>
            <a:rect l="0" t="0" r="r" b="b"/>
            <a:pathLst>
              <a:path w="852" h="1884">
                <a:moveTo>
                  <a:pt x="852" y="188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 flipV="1">
            <a:off x="3810000" y="1676400"/>
            <a:ext cx="1371600" cy="28194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8" name="Freeform 24"/>
          <p:cNvSpPr>
            <a:spLocks/>
          </p:cNvSpPr>
          <p:nvPr/>
        </p:nvSpPr>
        <p:spPr bwMode="auto">
          <a:xfrm>
            <a:off x="3810000" y="4800600"/>
            <a:ext cx="1371600" cy="838200"/>
          </a:xfrm>
          <a:custGeom>
            <a:avLst/>
            <a:gdLst/>
            <a:ahLst/>
            <a:cxnLst>
              <a:cxn ang="0">
                <a:pos x="864" y="528"/>
              </a:cxn>
              <a:cxn ang="0">
                <a:pos x="0" y="0"/>
              </a:cxn>
            </a:cxnLst>
            <a:rect l="0" t="0" r="r" b="b"/>
            <a:pathLst>
              <a:path w="864" h="528">
                <a:moveTo>
                  <a:pt x="864" y="5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057400" y="914400"/>
            <a:ext cx="4876800" cy="457200"/>
            <a:chOff x="1296" y="576"/>
            <a:chExt cx="3072" cy="288"/>
          </a:xfrm>
        </p:grpSpPr>
        <p:sp>
          <p:nvSpPr>
            <p:cNvPr id="810010" name="Text Box 26"/>
            <p:cNvSpPr txBox="1">
              <a:spLocks noChangeArrowheads="1"/>
            </p:cNvSpPr>
            <p:nvPr/>
          </p:nvSpPr>
          <p:spPr bwMode="auto">
            <a:xfrm>
              <a:off x="3360" y="576"/>
              <a:ext cx="10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子程序</a:t>
              </a:r>
            </a:p>
          </p:txBody>
        </p:sp>
        <p:sp>
          <p:nvSpPr>
            <p:cNvPr id="810011" name="Text Box 27"/>
            <p:cNvSpPr txBox="1">
              <a:spLocks noChangeArrowheads="1"/>
            </p:cNvSpPr>
            <p:nvPr/>
          </p:nvSpPr>
          <p:spPr bwMode="auto">
            <a:xfrm>
              <a:off x="1296" y="576"/>
              <a:ext cx="10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主程序</a:t>
              </a:r>
            </a:p>
          </p:txBody>
        </p:sp>
      </p:grpSp>
      <p:sp>
        <p:nvSpPr>
          <p:cNvPr id="810012" name="Text Box 28"/>
          <p:cNvSpPr txBox="1">
            <a:spLocks noChangeArrowheads="1"/>
          </p:cNvSpPr>
          <p:nvPr/>
        </p:nvSpPr>
        <p:spPr bwMode="auto">
          <a:xfrm>
            <a:off x="2589213" y="1676400"/>
            <a:ext cx="6111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219200" y="2085975"/>
            <a:ext cx="838200" cy="3190875"/>
            <a:chOff x="768" y="1314"/>
            <a:chExt cx="528" cy="2010"/>
          </a:xfrm>
        </p:grpSpPr>
        <p:sp>
          <p:nvSpPr>
            <p:cNvPr id="810014" name="Text Box 30"/>
            <p:cNvSpPr txBox="1">
              <a:spLocks noChangeArrowheads="1"/>
            </p:cNvSpPr>
            <p:nvPr/>
          </p:nvSpPr>
          <p:spPr bwMode="auto">
            <a:xfrm>
              <a:off x="816" y="1314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10015" name="Text Box 31"/>
            <p:cNvSpPr txBox="1">
              <a:spLocks noChangeArrowheads="1"/>
            </p:cNvSpPr>
            <p:nvPr/>
          </p:nvSpPr>
          <p:spPr bwMode="auto">
            <a:xfrm>
              <a:off x="816" y="1659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81</a:t>
              </a:r>
            </a:p>
          </p:txBody>
        </p:sp>
        <p:sp>
          <p:nvSpPr>
            <p:cNvPr id="810016" name="Text Box 32"/>
            <p:cNvSpPr txBox="1">
              <a:spLocks noChangeArrowheads="1"/>
            </p:cNvSpPr>
            <p:nvPr/>
          </p:nvSpPr>
          <p:spPr bwMode="auto">
            <a:xfrm>
              <a:off x="768" y="2676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201</a:t>
              </a:r>
            </a:p>
          </p:txBody>
        </p:sp>
        <p:sp>
          <p:nvSpPr>
            <p:cNvPr id="810017" name="Text Box 33"/>
            <p:cNvSpPr txBox="1">
              <a:spLocks noChangeArrowheads="1"/>
            </p:cNvSpPr>
            <p:nvPr/>
          </p:nvSpPr>
          <p:spPr bwMode="auto">
            <a:xfrm>
              <a:off x="768" y="3036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202</a:t>
              </a:r>
            </a:p>
          </p:txBody>
        </p:sp>
      </p:grpSp>
      <p:sp>
        <p:nvSpPr>
          <p:cNvPr id="810018" name="Text Box 34"/>
          <p:cNvSpPr txBox="1">
            <a:spLocks noChangeArrowheads="1"/>
          </p:cNvSpPr>
          <p:nvPr/>
        </p:nvSpPr>
        <p:spPr bwMode="auto">
          <a:xfrm>
            <a:off x="1981200" y="2133600"/>
            <a:ext cx="175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调用子程序</a:t>
            </a:r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1981200" y="4267200"/>
            <a:ext cx="175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调用子程序</a:t>
            </a:r>
          </a:p>
        </p:txBody>
      </p:sp>
      <p:sp>
        <p:nvSpPr>
          <p:cNvPr id="810020" name="Text Box 36"/>
          <p:cNvSpPr txBox="1">
            <a:spLocks noChangeArrowheads="1"/>
          </p:cNvSpPr>
          <p:nvPr/>
        </p:nvSpPr>
        <p:spPr bwMode="auto">
          <a:xfrm>
            <a:off x="533400" y="182563"/>
            <a:ext cx="44196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间接寻址编程举例</a:t>
            </a:r>
          </a:p>
        </p:txBody>
      </p:sp>
      <p:sp>
        <p:nvSpPr>
          <p:cNvPr id="810021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18288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</a:t>
            </a:r>
            <a:r>
              <a:rPr lang="en-US" altLang="zh-CN" sz="2800">
                <a:latin typeface="Times New Roman" pitchFamily="18" charset="0"/>
              </a:rPr>
              <a:t>A) = 81</a:t>
            </a:r>
          </a:p>
        </p:txBody>
      </p:sp>
      <p:sp>
        <p:nvSpPr>
          <p:cNvPr id="810022" name="Text Box 38"/>
          <p:cNvSpPr txBox="1">
            <a:spLocks noChangeArrowheads="1"/>
          </p:cNvSpPr>
          <p:nvPr/>
        </p:nvSpPr>
        <p:spPr bwMode="auto">
          <a:xfrm>
            <a:off x="5410200" y="6019800"/>
            <a:ext cx="1447800" cy="519113"/>
          </a:xfrm>
          <a:prstGeom prst="rect">
            <a:avLst/>
          </a:prstGeom>
          <a:solidFill>
            <a:srgbClr val="003399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10023" name="Text Box 39"/>
          <p:cNvSpPr txBox="1">
            <a:spLocks noChangeArrowheads="1"/>
          </p:cNvSpPr>
          <p:nvPr/>
        </p:nvSpPr>
        <p:spPr bwMode="auto">
          <a:xfrm>
            <a:off x="5410200" y="6019800"/>
            <a:ext cx="1828800" cy="519113"/>
          </a:xfrm>
          <a:prstGeom prst="rect">
            <a:avLst/>
          </a:prstGeom>
          <a:solidFill>
            <a:srgbClr val="000060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</a:t>
            </a:r>
            <a:r>
              <a:rPr lang="en-US" altLang="zh-CN" sz="2800">
                <a:latin typeface="Times New Roman" pitchFamily="18" charset="0"/>
              </a:rPr>
              <a:t>A) = 202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589213" y="4876800"/>
            <a:ext cx="612775" cy="990600"/>
            <a:chOff x="1631" y="3024"/>
            <a:chExt cx="386" cy="624"/>
          </a:xfrm>
        </p:grpSpPr>
        <p:sp>
          <p:nvSpPr>
            <p:cNvPr id="810025" name="Text Box 41"/>
            <p:cNvSpPr txBox="1">
              <a:spLocks noChangeArrowheads="1"/>
            </p:cNvSpPr>
            <p:nvPr/>
          </p:nvSpPr>
          <p:spPr bwMode="auto">
            <a:xfrm>
              <a:off x="1631" y="3360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10026" name="Text Box 42"/>
            <p:cNvSpPr txBox="1">
              <a:spLocks noChangeArrowheads="1"/>
            </p:cNvSpPr>
            <p:nvPr/>
          </p:nvSpPr>
          <p:spPr bwMode="auto">
            <a:xfrm>
              <a:off x="1632" y="3024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7239000" y="4572000"/>
            <a:ext cx="2057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@ </a:t>
            </a:r>
            <a:r>
              <a:rPr lang="zh-CN" altLang="en-US" sz="2400">
                <a:latin typeface="Times New Roman" pitchFamily="18" charset="0"/>
              </a:rPr>
              <a:t>间址特征</a:t>
            </a:r>
          </a:p>
        </p:txBody>
      </p:sp>
      <p:graphicFrame>
        <p:nvGraphicFramePr>
          <p:cNvPr id="810029" name="Group 45"/>
          <p:cNvGraphicFramePr>
            <a:graphicFrameLocks noGrp="1"/>
          </p:cNvGraphicFramePr>
          <p:nvPr/>
        </p:nvGraphicFramePr>
        <p:xfrm>
          <a:off x="5181600" y="1600200"/>
          <a:ext cx="1981200" cy="4267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39" name="Text Box 55"/>
          <p:cNvSpPr txBox="1">
            <a:spLocks noChangeArrowheads="1"/>
          </p:cNvSpPr>
          <p:nvPr/>
        </p:nvSpPr>
        <p:spPr bwMode="auto">
          <a:xfrm>
            <a:off x="5410200" y="5289550"/>
            <a:ext cx="1905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JMP   </a:t>
            </a:r>
            <a:r>
              <a:rPr lang="en-US" altLang="zh-CN" sz="2800" b="0">
                <a:solidFill>
                  <a:schemeClr val="folHlink"/>
                </a:solidFill>
                <a:latin typeface="Times New Roman" pitchFamily="18" charset="0"/>
              </a:rPr>
              <a:t>@ A</a:t>
            </a:r>
            <a:endParaRPr lang="zh-CN" altLang="en-US" sz="2800" b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943600" y="1676400"/>
            <a:ext cx="611188" cy="3200400"/>
            <a:chOff x="3744" y="1056"/>
            <a:chExt cx="385" cy="2016"/>
          </a:xfrm>
        </p:grpSpPr>
        <p:sp>
          <p:nvSpPr>
            <p:cNvPr id="810041" name="Text Box 57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10042" name="Text Box 58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　　</a:t>
              </a:r>
              <a:r>
                <a:rPr lang="zh-CN" altLang="en-US" sz="2800">
                  <a:latin typeface="Times New Roman" pitchFamily="18" charset="0"/>
                </a:rPr>
                <a:t>…   　</a:t>
              </a:r>
            </a:p>
          </p:txBody>
        </p:sp>
        <p:sp>
          <p:nvSpPr>
            <p:cNvPr id="810043" name="Text Box 59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5946775" y="1677988"/>
            <a:ext cx="611188" cy="3200400"/>
            <a:chOff x="3744" y="1056"/>
            <a:chExt cx="385" cy="2016"/>
          </a:xfrm>
        </p:grpSpPr>
        <p:sp>
          <p:nvSpPr>
            <p:cNvPr id="810050" name="Text Box 66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10051" name="Text Box 67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　　</a:t>
              </a:r>
              <a:r>
                <a:rPr lang="zh-CN" altLang="en-US" sz="2800">
                  <a:latin typeface="Times New Roman" pitchFamily="18" charset="0"/>
                </a:rPr>
                <a:t>…   </a:t>
              </a:r>
            </a:p>
          </p:txBody>
        </p:sp>
        <p:sp>
          <p:nvSpPr>
            <p:cNvPr id="810052" name="Text Box 68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39" name="日期占位符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A989-A4BF-4179-8AB9-E61DEF95E58D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4" grpId="0" autoUpdateAnimBg="0"/>
      <p:bldP spid="810005" grpId="0" animBg="1"/>
      <p:bldP spid="810006" grpId="0" animBg="1"/>
      <p:bldP spid="810007" grpId="0" animBg="1"/>
      <p:bldP spid="810008" grpId="0" animBg="1"/>
      <p:bldP spid="810012" grpId="0" autoUpdateAnimBg="0"/>
      <p:bldP spid="810018" grpId="0" autoUpdateAnimBg="0"/>
      <p:bldP spid="810019" grpId="0" autoUpdateAnimBg="0"/>
      <p:bldP spid="810021" grpId="0" autoUpdateAnimBg="0"/>
      <p:bldP spid="810022" grpId="0" animBg="1" autoUpdateAnimBg="0"/>
      <p:bldP spid="810023" grpId="0" animBg="1" autoUpdateAnimBg="0"/>
      <p:bldP spid="810027" grpId="0" autoUpdateAnimBg="0"/>
      <p:bldP spid="8100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444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5. 寄存器寻址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1665288" y="838200"/>
            <a:ext cx="1382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1828800" y="57150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执行阶段不访存，只访问寄存器，执行速度快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1984375"/>
            <a:ext cx="2286000" cy="381000"/>
            <a:chOff x="1104" y="1670"/>
            <a:chExt cx="1440" cy="240"/>
          </a:xfrm>
        </p:grpSpPr>
        <p:sp>
          <p:nvSpPr>
            <p:cNvPr id="501766" name="Rectangle 6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1767" name="Rectangle 7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768" name="Rectangle 8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01769" name="AutoShape 9"/>
          <p:cNvSpPr>
            <a:spLocks/>
          </p:cNvSpPr>
          <p:nvPr/>
        </p:nvSpPr>
        <p:spPr bwMode="auto">
          <a:xfrm rot="5400000">
            <a:off x="3352800" y="1527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0" name="Text Box 10"/>
          <p:cNvSpPr txBox="1">
            <a:spLocks noChangeArrowheads="1"/>
          </p:cNvSpPr>
          <p:nvPr/>
        </p:nvSpPr>
        <p:spPr bwMode="auto">
          <a:xfrm>
            <a:off x="2819400" y="14478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1771" name="AutoShape 11"/>
          <p:cNvSpPr>
            <a:spLocks/>
          </p:cNvSpPr>
          <p:nvPr/>
        </p:nvSpPr>
        <p:spPr bwMode="auto">
          <a:xfrm rot="16200000">
            <a:off x="41148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2" name="Freeform 12"/>
          <p:cNvSpPr>
            <a:spLocks/>
          </p:cNvSpPr>
          <p:nvPr/>
        </p:nvSpPr>
        <p:spPr bwMode="auto">
          <a:xfrm>
            <a:off x="3124200" y="2517775"/>
            <a:ext cx="1066800" cy="19050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672" y="96"/>
              </a:cxn>
              <a:cxn ang="0">
                <a:pos x="0" y="96"/>
              </a:cxn>
              <a:cxn ang="0">
                <a:pos x="0" y="1200"/>
              </a:cxn>
              <a:cxn ang="0">
                <a:pos x="432" y="1200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1773" name="Text Box 13"/>
          <p:cNvSpPr txBox="1">
            <a:spLocks noChangeArrowheads="1"/>
          </p:cNvSpPr>
          <p:nvPr/>
        </p:nvSpPr>
        <p:spPr bwMode="auto">
          <a:xfrm>
            <a:off x="1828800" y="6248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寄存器个数有限，可缩短指令字长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702050" y="2760663"/>
            <a:ext cx="1936750" cy="2894012"/>
            <a:chOff x="2332" y="1739"/>
            <a:chExt cx="1220" cy="1823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2332" y="1739"/>
              <a:ext cx="1124" cy="1585"/>
              <a:chOff x="2332" y="1739"/>
              <a:chExt cx="1124" cy="1585"/>
            </a:xfrm>
          </p:grpSpPr>
          <p:sp>
            <p:nvSpPr>
              <p:cNvPr id="501776" name="Rectangle 16"/>
              <p:cNvSpPr>
                <a:spLocks noChangeArrowheads="1"/>
              </p:cNvSpPr>
              <p:nvPr/>
            </p:nvSpPr>
            <p:spPr bwMode="auto">
              <a:xfrm>
                <a:off x="2688" y="269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操作数</a:t>
                </a:r>
              </a:p>
            </p:txBody>
          </p:sp>
          <p:sp>
            <p:nvSpPr>
              <p:cNvPr id="501777" name="Rectangle 17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778" name="Rectangle 18"/>
              <p:cNvSpPr>
                <a:spLocks noChangeArrowheads="1"/>
              </p:cNvSpPr>
              <p:nvPr/>
            </p:nvSpPr>
            <p:spPr bwMode="auto">
              <a:xfrm>
                <a:off x="2688" y="1826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779" name="Text Box 19"/>
              <p:cNvSpPr txBox="1">
                <a:spLocks noChangeArrowheads="1"/>
              </p:cNvSpPr>
              <p:nvPr/>
            </p:nvSpPr>
            <p:spPr bwMode="auto">
              <a:xfrm>
                <a:off x="2955" y="2115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1780" name="Text Box 20"/>
              <p:cNvSpPr txBox="1">
                <a:spLocks noChangeArrowheads="1"/>
              </p:cNvSpPr>
              <p:nvPr/>
            </p:nvSpPr>
            <p:spPr bwMode="auto">
              <a:xfrm>
                <a:off x="2939" y="2328"/>
                <a:ext cx="308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501781" name="Text Box 21"/>
              <p:cNvSpPr txBox="1">
                <a:spLocks noChangeArrowheads="1"/>
              </p:cNvSpPr>
              <p:nvPr/>
            </p:nvSpPr>
            <p:spPr bwMode="auto">
              <a:xfrm>
                <a:off x="2955" y="3009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1782" name="Text Box 22"/>
              <p:cNvSpPr txBox="1">
                <a:spLocks noChangeArrowheads="1"/>
              </p:cNvSpPr>
              <p:nvPr/>
            </p:nvSpPr>
            <p:spPr bwMode="auto">
              <a:xfrm>
                <a:off x="2332" y="2214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1783" name="Text Box 23"/>
              <p:cNvSpPr txBox="1">
                <a:spLocks noChangeArrowheads="1"/>
              </p:cNvSpPr>
              <p:nvPr/>
            </p:nvSpPr>
            <p:spPr bwMode="auto">
              <a:xfrm>
                <a:off x="2343" y="2328"/>
                <a:ext cx="308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501784" name="Text Box 24"/>
              <p:cNvSpPr txBox="1">
                <a:spLocks noChangeArrowheads="1"/>
              </p:cNvSpPr>
              <p:nvPr/>
            </p:nvSpPr>
            <p:spPr bwMode="auto">
              <a:xfrm>
                <a:off x="2352" y="2904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1785" name="Text Box 25"/>
              <p:cNvSpPr txBox="1">
                <a:spLocks noChangeArrowheads="1"/>
              </p:cNvSpPr>
              <p:nvPr/>
            </p:nvSpPr>
            <p:spPr bwMode="auto">
              <a:xfrm>
                <a:off x="2342" y="173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01786" name="Text Box 26"/>
              <p:cNvSpPr txBox="1">
                <a:spLocks noChangeArrowheads="1"/>
              </p:cNvSpPr>
              <p:nvPr/>
            </p:nvSpPr>
            <p:spPr bwMode="auto">
              <a:xfrm>
                <a:off x="2356" y="2680"/>
                <a:ext cx="2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501787" name="Text Box 27"/>
              <p:cNvSpPr txBox="1">
                <a:spLocks noChangeArrowheads="1"/>
              </p:cNvSpPr>
              <p:nvPr/>
            </p:nvSpPr>
            <p:spPr bwMode="auto">
              <a:xfrm>
                <a:off x="2356" y="3074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501788" name="Text Box 28"/>
            <p:cNvSpPr txBox="1">
              <a:spLocks noChangeArrowheads="1"/>
            </p:cNvSpPr>
            <p:nvPr/>
          </p:nvSpPr>
          <p:spPr bwMode="auto">
            <a:xfrm>
              <a:off x="2784" y="3312"/>
              <a:ext cx="76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</p:grpSp>
      <p:sp>
        <p:nvSpPr>
          <p:cNvPr id="501789" name="Text Box 29"/>
          <p:cNvSpPr txBox="1">
            <a:spLocks noChangeArrowheads="1"/>
          </p:cNvSpPr>
          <p:nvPr/>
        </p:nvSpPr>
        <p:spPr bwMode="auto">
          <a:xfrm>
            <a:off x="3505200" y="838200"/>
            <a:ext cx="44196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有效地址即为寄存器编号</a:t>
            </a:r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A641-647C-4DF7-940F-E0142CFF0C76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  <p:bldP spid="501764" grpId="0" autoUpdateAnimBg="0"/>
      <p:bldP spid="501769" grpId="0" animBg="1"/>
      <p:bldP spid="501770" grpId="0" autoUpdateAnimBg="0"/>
      <p:bldP spid="501771" grpId="0" animBg="1"/>
      <p:bldP spid="501772" grpId="0" animBg="1"/>
      <p:bldP spid="501773" grpId="0" autoUpdateAnimBg="0"/>
      <p:bldP spid="50178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1658938" y="762000"/>
            <a:ext cx="177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endParaRPr lang="en-US" altLang="zh-CN" sz="28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2787" name="Text Box 3"/>
          <p:cNvSpPr txBox="1">
            <a:spLocks noChangeArrowheads="1"/>
          </p:cNvSpPr>
          <p:nvPr/>
        </p:nvSpPr>
        <p:spPr bwMode="auto">
          <a:xfrm>
            <a:off x="441325" y="120650"/>
            <a:ext cx="3852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6. 寄存器间接寻址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85800" y="55626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有效地址在寄存器中， 操作数在存储器中，执行阶段访存</a:t>
            </a:r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4800600" y="44386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1844675"/>
            <a:ext cx="1295400" cy="3260725"/>
            <a:chOff x="2928" y="1726"/>
            <a:chExt cx="816" cy="2054"/>
          </a:xfrm>
        </p:grpSpPr>
        <p:sp>
          <p:nvSpPr>
            <p:cNvPr id="502791" name="Rectangle 7"/>
            <p:cNvSpPr>
              <a:spLocks noChangeArrowheads="1"/>
            </p:cNvSpPr>
            <p:nvPr/>
          </p:nvSpPr>
          <p:spPr bwMode="auto">
            <a:xfrm>
              <a:off x="2928" y="2004"/>
              <a:ext cx="816" cy="1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2" name="Line 8"/>
            <p:cNvSpPr>
              <a:spLocks noChangeShapeType="1"/>
            </p:cNvSpPr>
            <p:nvPr/>
          </p:nvSpPr>
          <p:spPr bwMode="auto">
            <a:xfrm>
              <a:off x="2928" y="320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793" name="Line 9"/>
            <p:cNvSpPr>
              <a:spLocks noChangeShapeType="1"/>
            </p:cNvSpPr>
            <p:nvPr/>
          </p:nvSpPr>
          <p:spPr bwMode="auto">
            <a:xfrm>
              <a:off x="2928" y="349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794" name="Text Box 10"/>
            <p:cNvSpPr txBox="1">
              <a:spLocks noChangeArrowheads="1"/>
            </p:cNvSpPr>
            <p:nvPr/>
          </p:nvSpPr>
          <p:spPr bwMode="auto">
            <a:xfrm>
              <a:off x="3072" y="32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502795" name="Text Box 11"/>
            <p:cNvSpPr txBox="1">
              <a:spLocks noChangeArrowheads="1"/>
            </p:cNvSpPr>
            <p:nvPr/>
          </p:nvSpPr>
          <p:spPr bwMode="auto">
            <a:xfrm>
              <a:off x="3110" y="172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1908175"/>
            <a:ext cx="2286000" cy="381000"/>
            <a:chOff x="1104" y="1670"/>
            <a:chExt cx="1440" cy="240"/>
          </a:xfrm>
        </p:grpSpPr>
        <p:sp>
          <p:nvSpPr>
            <p:cNvPr id="502797" name="Rectangle 13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2798" name="Rectangle 14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9" name="Rectangle 15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02800" name="AutoShape 16"/>
          <p:cNvSpPr>
            <a:spLocks/>
          </p:cNvSpPr>
          <p:nvPr/>
        </p:nvSpPr>
        <p:spPr bwMode="auto">
          <a:xfrm rot="5400000">
            <a:off x="2590800" y="1450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801" name="Text Box 17"/>
          <p:cNvSpPr txBox="1">
            <a:spLocks noChangeArrowheads="1"/>
          </p:cNvSpPr>
          <p:nvPr/>
        </p:nvSpPr>
        <p:spPr bwMode="auto">
          <a:xfrm>
            <a:off x="2057400" y="13716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2802" name="AutoShape 18"/>
          <p:cNvSpPr>
            <a:spLocks/>
          </p:cNvSpPr>
          <p:nvPr/>
        </p:nvSpPr>
        <p:spPr bwMode="auto">
          <a:xfrm rot="16200000">
            <a:off x="3352800" y="19843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803" name="Freeform 19"/>
          <p:cNvSpPr>
            <a:spLocks/>
          </p:cNvSpPr>
          <p:nvPr/>
        </p:nvSpPr>
        <p:spPr bwMode="auto">
          <a:xfrm>
            <a:off x="2362200" y="2441575"/>
            <a:ext cx="1066800" cy="19050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672" y="96"/>
              </a:cxn>
              <a:cxn ang="0">
                <a:pos x="0" y="96"/>
              </a:cxn>
              <a:cxn ang="0">
                <a:pos x="0" y="1200"/>
              </a:cxn>
              <a:cxn ang="0">
                <a:pos x="432" y="1200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04" name="Text Box 20"/>
          <p:cNvSpPr txBox="1">
            <a:spLocks noChangeArrowheads="1"/>
          </p:cNvSpPr>
          <p:nvPr/>
        </p:nvSpPr>
        <p:spPr bwMode="auto">
          <a:xfrm>
            <a:off x="685800" y="61102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便于编制循环程序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55925" y="2684463"/>
            <a:ext cx="1997075" cy="2878137"/>
            <a:chOff x="1862" y="1691"/>
            <a:chExt cx="1258" cy="1813"/>
          </a:xfrm>
        </p:grpSpPr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1862" y="1691"/>
              <a:ext cx="1114" cy="1585"/>
              <a:chOff x="1862" y="1691"/>
              <a:chExt cx="1114" cy="1585"/>
            </a:xfrm>
          </p:grpSpPr>
          <p:sp>
            <p:nvSpPr>
              <p:cNvPr id="502807" name="Rectangle 23"/>
              <p:cNvSpPr>
                <a:spLocks noChangeArrowheads="1"/>
              </p:cNvSpPr>
              <p:nvPr/>
            </p:nvSpPr>
            <p:spPr bwMode="auto">
              <a:xfrm>
                <a:off x="2208" y="2642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</a:t>
                </a:r>
              </a:p>
            </p:txBody>
          </p:sp>
          <p:sp>
            <p:nvSpPr>
              <p:cNvPr id="502808" name="Rectangle 24"/>
              <p:cNvSpPr>
                <a:spLocks noChangeArrowheads="1"/>
              </p:cNvSpPr>
              <p:nvPr/>
            </p:nvSpPr>
            <p:spPr bwMode="auto">
              <a:xfrm>
                <a:off x="2208" y="293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09" name="Rectangle 25"/>
              <p:cNvSpPr>
                <a:spLocks noChangeArrowheads="1"/>
              </p:cNvSpPr>
              <p:nvPr/>
            </p:nvSpPr>
            <p:spPr bwMode="auto">
              <a:xfrm>
                <a:off x="2208" y="1778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10" name="Text Box 26"/>
              <p:cNvSpPr txBox="1">
                <a:spLocks noChangeArrowheads="1"/>
              </p:cNvSpPr>
              <p:nvPr/>
            </p:nvSpPr>
            <p:spPr bwMode="auto">
              <a:xfrm>
                <a:off x="2484" y="2141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2812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70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2813" name="Text Box 29"/>
              <p:cNvSpPr txBox="1">
                <a:spLocks noChangeArrowheads="1"/>
              </p:cNvSpPr>
              <p:nvPr/>
            </p:nvSpPr>
            <p:spPr bwMode="auto">
              <a:xfrm>
                <a:off x="1870" y="2141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2815" name="Text Box 31"/>
              <p:cNvSpPr txBox="1">
                <a:spLocks noChangeArrowheads="1"/>
              </p:cNvSpPr>
              <p:nvPr/>
            </p:nvSpPr>
            <p:spPr bwMode="auto">
              <a:xfrm>
                <a:off x="1890" y="2856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2816" name="Text Box 32"/>
              <p:cNvSpPr txBox="1">
                <a:spLocks noChangeArrowheads="1"/>
              </p:cNvSpPr>
              <p:nvPr/>
            </p:nvSpPr>
            <p:spPr bwMode="auto">
              <a:xfrm>
                <a:off x="1862" y="169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02817" name="Text Box 33"/>
              <p:cNvSpPr txBox="1">
                <a:spLocks noChangeArrowheads="1"/>
              </p:cNvSpPr>
              <p:nvPr/>
            </p:nvSpPr>
            <p:spPr bwMode="auto">
              <a:xfrm>
                <a:off x="1876" y="2632"/>
                <a:ext cx="2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502818" name="Text Box 34"/>
              <p:cNvSpPr txBox="1">
                <a:spLocks noChangeArrowheads="1"/>
              </p:cNvSpPr>
              <p:nvPr/>
            </p:nvSpPr>
            <p:spPr bwMode="auto">
              <a:xfrm>
                <a:off x="1876" y="3026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502819" name="Text Box 35"/>
            <p:cNvSpPr txBox="1">
              <a:spLocks noChangeArrowheads="1"/>
            </p:cNvSpPr>
            <p:nvPr/>
          </p:nvSpPr>
          <p:spPr bwMode="auto">
            <a:xfrm>
              <a:off x="2304" y="3254"/>
              <a:ext cx="81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</p:grpSp>
      <p:sp>
        <p:nvSpPr>
          <p:cNvPr id="502820" name="Text Box 36"/>
          <p:cNvSpPr txBox="1">
            <a:spLocks noChangeArrowheads="1"/>
          </p:cNvSpPr>
          <p:nvPr/>
        </p:nvSpPr>
        <p:spPr bwMode="auto">
          <a:xfrm>
            <a:off x="4038600" y="762000"/>
            <a:ext cx="3429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有效地址在寄存器中</a:t>
            </a:r>
          </a:p>
        </p:txBody>
      </p:sp>
      <p:sp>
        <p:nvSpPr>
          <p:cNvPr id="37" name="日期占位符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0DD2-66D7-4BF7-BA6D-AEDDAA0ADA61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9" name="页脚占位符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utoUpdateAnimBg="0"/>
      <p:bldP spid="502788" grpId="0" autoUpdateAnimBg="0"/>
      <p:bldP spid="502789" grpId="0" animBg="1"/>
      <p:bldP spid="502800" grpId="0" animBg="1"/>
      <p:bldP spid="502801" grpId="0" autoUpdateAnimBg="0"/>
      <p:bldP spid="502802" grpId="0" animBg="1"/>
      <p:bldP spid="502803" grpId="0" animBg="1"/>
      <p:bldP spid="502804" grpId="0" autoUpdateAnimBg="0"/>
      <p:bldP spid="5028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339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7. 基址寻址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898525" y="838200"/>
            <a:ext cx="634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采用专用寄存器作基址寄存器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1660525" y="1371600"/>
            <a:ext cx="260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BR ) + A</a:t>
            </a: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5013325" y="1371600"/>
            <a:ext cx="2987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为基址寄存器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2517775"/>
            <a:ext cx="2286000" cy="381000"/>
            <a:chOff x="1584" y="1586"/>
            <a:chExt cx="1440" cy="240"/>
          </a:xfrm>
        </p:grpSpPr>
        <p:sp>
          <p:nvSpPr>
            <p:cNvPr id="503815" name="Rectangle 7"/>
            <p:cNvSpPr>
              <a:spLocks noChangeArrowheads="1"/>
            </p:cNvSpPr>
            <p:nvPr/>
          </p:nvSpPr>
          <p:spPr bwMode="auto">
            <a:xfrm>
              <a:off x="158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3816" name="Rectangle 8"/>
            <p:cNvSpPr>
              <a:spLocks noChangeArrowheads="1"/>
            </p:cNvSpPr>
            <p:nvPr/>
          </p:nvSpPr>
          <p:spPr bwMode="auto">
            <a:xfrm>
              <a:off x="2064" y="1586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7" name="Rectangle 9"/>
            <p:cNvSpPr>
              <a:spLocks noChangeArrowheads="1"/>
            </p:cNvSpPr>
            <p:nvPr/>
          </p:nvSpPr>
          <p:spPr bwMode="auto">
            <a:xfrm>
              <a:off x="254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91200" y="2593975"/>
            <a:ext cx="1219200" cy="2435225"/>
            <a:chOff x="3360" y="1586"/>
            <a:chExt cx="768" cy="1534"/>
          </a:xfrm>
        </p:grpSpPr>
        <p:sp>
          <p:nvSpPr>
            <p:cNvPr id="503819" name="Rectangle 11"/>
            <p:cNvSpPr>
              <a:spLocks noChangeArrowheads="1"/>
            </p:cNvSpPr>
            <p:nvPr/>
          </p:nvSpPr>
          <p:spPr bwMode="auto">
            <a:xfrm>
              <a:off x="336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0" name="Rectangle 12"/>
            <p:cNvSpPr>
              <a:spLocks noChangeArrowheads="1"/>
            </p:cNvSpPr>
            <p:nvPr/>
          </p:nvSpPr>
          <p:spPr bwMode="auto">
            <a:xfrm>
              <a:off x="3360" y="1824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1" name="Rectangle 13"/>
            <p:cNvSpPr>
              <a:spLocks noChangeArrowheads="1"/>
            </p:cNvSpPr>
            <p:nvPr/>
          </p:nvSpPr>
          <p:spPr bwMode="auto">
            <a:xfrm>
              <a:off x="3360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503822" name="Text Box 14"/>
            <p:cNvSpPr txBox="1">
              <a:spLocks noChangeArrowheads="1"/>
            </p:cNvSpPr>
            <p:nvPr/>
          </p:nvSpPr>
          <p:spPr bwMode="auto">
            <a:xfrm>
              <a:off x="3546" y="158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3823" name="AutoShape 15"/>
          <p:cNvSpPr>
            <a:spLocks/>
          </p:cNvSpPr>
          <p:nvPr/>
        </p:nvSpPr>
        <p:spPr bwMode="auto">
          <a:xfrm rot="5400000">
            <a:off x="40386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24" name="Text Box 16"/>
          <p:cNvSpPr txBox="1">
            <a:spLocks noChangeArrowheads="1"/>
          </p:cNvSpPr>
          <p:nvPr/>
        </p:nvSpPr>
        <p:spPr bwMode="auto">
          <a:xfrm>
            <a:off x="3505200" y="19812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3825" name="AutoShape 17"/>
          <p:cNvSpPr>
            <a:spLocks/>
          </p:cNvSpPr>
          <p:nvPr/>
        </p:nvSpPr>
        <p:spPr bwMode="auto">
          <a:xfrm rot="16200000">
            <a:off x="4800600" y="2593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38600" y="3581400"/>
            <a:ext cx="1066800" cy="549275"/>
            <a:chOff x="2256" y="2256"/>
            <a:chExt cx="672" cy="346"/>
          </a:xfrm>
        </p:grpSpPr>
        <p:sp>
          <p:nvSpPr>
            <p:cNvPr id="503827" name="Freeform 19"/>
            <p:cNvSpPr>
              <a:spLocks/>
            </p:cNvSpPr>
            <p:nvPr/>
          </p:nvSpPr>
          <p:spPr bwMode="auto">
            <a:xfrm>
              <a:off x="2256" y="2256"/>
              <a:ext cx="672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828" name="Text Box 20"/>
            <p:cNvSpPr txBox="1">
              <a:spLocks noChangeArrowheads="1"/>
            </p:cNvSpPr>
            <p:nvPr/>
          </p:nvSpPr>
          <p:spPr bwMode="auto">
            <a:xfrm>
              <a:off x="2377" y="2352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438400" y="3733800"/>
            <a:ext cx="990600" cy="396875"/>
            <a:chOff x="1248" y="2352"/>
            <a:chExt cx="624" cy="250"/>
          </a:xfrm>
        </p:grpSpPr>
        <p:sp>
          <p:nvSpPr>
            <p:cNvPr id="503830" name="Text Box 22"/>
            <p:cNvSpPr txBox="1">
              <a:spLocks noChangeArrowheads="1"/>
            </p:cNvSpPr>
            <p:nvPr/>
          </p:nvSpPr>
          <p:spPr bwMode="auto">
            <a:xfrm>
              <a:off x="1382" y="2352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503831" name="Rectangle 23"/>
            <p:cNvSpPr>
              <a:spLocks noChangeArrowheads="1"/>
            </p:cNvSpPr>
            <p:nvPr/>
          </p:nvSpPr>
          <p:spPr bwMode="auto">
            <a:xfrm>
              <a:off x="1248" y="2352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832" name="AutoShape 24"/>
          <p:cNvSpPr>
            <a:spLocks/>
          </p:cNvSpPr>
          <p:nvPr/>
        </p:nvSpPr>
        <p:spPr bwMode="auto">
          <a:xfrm rot="16200000">
            <a:off x="2819400" y="3733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33" name="Freeform 25"/>
          <p:cNvSpPr>
            <a:spLocks/>
          </p:cNvSpPr>
          <p:nvPr/>
        </p:nvSpPr>
        <p:spPr bwMode="auto">
          <a:xfrm>
            <a:off x="2924175" y="3200400"/>
            <a:ext cx="1266825" cy="1376363"/>
          </a:xfrm>
          <a:custGeom>
            <a:avLst/>
            <a:gdLst/>
            <a:ahLst/>
            <a:cxnLst>
              <a:cxn ang="0">
                <a:pos x="0" y="708"/>
              </a:cxn>
              <a:cxn ang="0">
                <a:pos x="3" y="867"/>
              </a:cxn>
              <a:cxn ang="0">
                <a:pos x="371" y="864"/>
              </a:cxn>
              <a:cxn ang="0">
                <a:pos x="371" y="0"/>
              </a:cxn>
              <a:cxn ang="0">
                <a:pos x="798" y="0"/>
              </a:cxn>
              <a:cxn ang="0">
                <a:pos x="798" y="240"/>
              </a:cxn>
            </a:cxnLst>
            <a:rect l="0" t="0" r="r" b="b"/>
            <a:pathLst>
              <a:path w="798" h="867">
                <a:moveTo>
                  <a:pt x="0" y="708"/>
                </a:moveTo>
                <a:lnTo>
                  <a:pt x="3" y="867"/>
                </a:lnTo>
                <a:lnTo>
                  <a:pt x="371" y="864"/>
                </a:lnTo>
                <a:lnTo>
                  <a:pt x="371" y="0"/>
                </a:lnTo>
                <a:lnTo>
                  <a:pt x="798" y="0"/>
                </a:lnTo>
                <a:lnTo>
                  <a:pt x="798" y="2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>
            <a:off x="4876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5" name="Freeform 27"/>
          <p:cNvSpPr>
            <a:spLocks/>
          </p:cNvSpPr>
          <p:nvPr/>
        </p:nvSpPr>
        <p:spPr bwMode="auto">
          <a:xfrm>
            <a:off x="4572000" y="4114800"/>
            <a:ext cx="1219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1127125" y="4697413"/>
            <a:ext cx="249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可扩大寻址范围</a:t>
            </a:r>
          </a:p>
        </p:txBody>
      </p:sp>
      <p:sp>
        <p:nvSpPr>
          <p:cNvPr id="503837" name="Text Box 29"/>
          <p:cNvSpPr txBox="1">
            <a:spLocks noChangeArrowheads="1"/>
          </p:cNvSpPr>
          <p:nvPr/>
        </p:nvSpPr>
        <p:spPr bwMode="auto">
          <a:xfrm>
            <a:off x="1127125" y="5164138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有利于多道程序</a:t>
            </a:r>
          </a:p>
        </p:txBody>
      </p:sp>
      <p:sp>
        <p:nvSpPr>
          <p:cNvPr id="503838" name="Text Box 30"/>
          <p:cNvSpPr txBox="1">
            <a:spLocks noChangeArrowheads="1"/>
          </p:cNvSpPr>
          <p:nvPr/>
        </p:nvSpPr>
        <p:spPr bwMode="auto">
          <a:xfrm>
            <a:off x="1143000" y="5603875"/>
            <a:ext cx="7391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内容由操作系统或管理程序确定</a:t>
            </a:r>
          </a:p>
        </p:txBody>
      </p:sp>
      <p:sp>
        <p:nvSpPr>
          <p:cNvPr id="503839" name="Text Box 31"/>
          <p:cNvSpPr txBox="1">
            <a:spLocks noChangeArrowheads="1"/>
          </p:cNvSpPr>
          <p:nvPr/>
        </p:nvSpPr>
        <p:spPr bwMode="auto">
          <a:xfrm>
            <a:off x="1143000" y="6096000"/>
            <a:ext cx="82296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95CE-60F8-45EF-BBFF-9C5E2C367B09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/>
      <p:bldP spid="503812" grpId="0" autoUpdateAnimBg="0"/>
      <p:bldP spid="503813" grpId="0" autoUpdateAnimBg="0"/>
      <p:bldP spid="503823" grpId="0" animBg="1"/>
      <p:bldP spid="503824" grpId="0" autoUpdateAnimBg="0"/>
      <p:bldP spid="503825" grpId="0" animBg="1"/>
      <p:bldP spid="503832" grpId="0" animBg="1"/>
      <p:bldP spid="503833" grpId="0" animBg="1"/>
      <p:bldP spid="503834" grpId="0" animBg="1"/>
      <p:bldP spid="503835" grpId="0" animBg="1"/>
      <p:bldP spid="503836" grpId="0" autoUpdateAnimBg="0"/>
      <p:bldP spid="503837" grpId="0" autoUpdateAnimBg="0"/>
      <p:bldP spid="503838" grpId="0" autoUpdateAnimBg="0"/>
      <p:bldP spid="5038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6075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</a:t>
            </a:r>
            <a:r>
              <a:rPr lang="zh-CN" altLang="en-US" sz="36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采用通用寄存器作基址寄存器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2212975"/>
            <a:ext cx="1219200" cy="2435225"/>
            <a:chOff x="3456" y="1394"/>
            <a:chExt cx="768" cy="1534"/>
          </a:xfrm>
        </p:grpSpPr>
        <p:sp>
          <p:nvSpPr>
            <p:cNvPr id="504836" name="Rectangle 4"/>
            <p:cNvSpPr>
              <a:spLocks noChangeArrowheads="1"/>
            </p:cNvSpPr>
            <p:nvPr/>
          </p:nvSpPr>
          <p:spPr bwMode="auto">
            <a:xfrm>
              <a:off x="3456" y="1632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37" name="Rectangle 5"/>
            <p:cNvSpPr>
              <a:spLocks noChangeArrowheads="1"/>
            </p:cNvSpPr>
            <p:nvPr/>
          </p:nvSpPr>
          <p:spPr bwMode="auto">
            <a:xfrm>
              <a:off x="3456" y="235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504838" name="Rectangle 6"/>
            <p:cNvSpPr>
              <a:spLocks noChangeArrowheads="1"/>
            </p:cNvSpPr>
            <p:nvPr/>
          </p:nvSpPr>
          <p:spPr bwMode="auto">
            <a:xfrm>
              <a:off x="3456" y="264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39" name="Text Box 7"/>
            <p:cNvSpPr txBox="1">
              <a:spLocks noChangeArrowheads="1"/>
            </p:cNvSpPr>
            <p:nvPr/>
          </p:nvSpPr>
          <p:spPr bwMode="auto">
            <a:xfrm>
              <a:off x="3642" y="1394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4840" name="AutoShape 8"/>
          <p:cNvSpPr>
            <a:spLocks/>
          </p:cNvSpPr>
          <p:nvPr/>
        </p:nvSpPr>
        <p:spPr bwMode="auto">
          <a:xfrm rot="5400000">
            <a:off x="3581400" y="1146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3048000" y="10668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91000" y="3124200"/>
            <a:ext cx="1066800" cy="549275"/>
            <a:chOff x="2640" y="1968"/>
            <a:chExt cx="672" cy="346"/>
          </a:xfrm>
        </p:grpSpPr>
        <p:sp>
          <p:nvSpPr>
            <p:cNvPr id="504843" name="Freeform 11"/>
            <p:cNvSpPr>
              <a:spLocks/>
            </p:cNvSpPr>
            <p:nvPr/>
          </p:nvSpPr>
          <p:spPr bwMode="auto">
            <a:xfrm>
              <a:off x="2640" y="1968"/>
              <a:ext cx="672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4844" name="Text Box 12"/>
            <p:cNvSpPr txBox="1">
              <a:spLocks noChangeArrowheads="1"/>
            </p:cNvSpPr>
            <p:nvPr/>
          </p:nvSpPr>
          <p:spPr bwMode="auto">
            <a:xfrm>
              <a:off x="2761" y="2064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14600" y="1603375"/>
            <a:ext cx="2895600" cy="381000"/>
            <a:chOff x="1584" y="1010"/>
            <a:chExt cx="1824" cy="240"/>
          </a:xfrm>
        </p:grpSpPr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1584" y="101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2064" y="101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2544" y="1010"/>
              <a:ext cx="33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4849" name="Rectangle 17"/>
            <p:cNvSpPr>
              <a:spLocks noChangeArrowheads="1"/>
            </p:cNvSpPr>
            <p:nvPr/>
          </p:nvSpPr>
          <p:spPr bwMode="auto">
            <a:xfrm>
              <a:off x="2880" y="1010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4850" name="Line 18"/>
          <p:cNvSpPr>
            <a:spLocks noChangeShapeType="1"/>
          </p:cNvSpPr>
          <p:nvPr/>
        </p:nvSpPr>
        <p:spPr bwMode="auto">
          <a:xfrm>
            <a:off x="5029200" y="1981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1" name="Freeform 19"/>
          <p:cNvSpPr>
            <a:spLocks/>
          </p:cNvSpPr>
          <p:nvPr/>
        </p:nvSpPr>
        <p:spPr bwMode="auto">
          <a:xfrm>
            <a:off x="1143000" y="1981200"/>
            <a:ext cx="3200400" cy="685800"/>
          </a:xfrm>
          <a:custGeom>
            <a:avLst/>
            <a:gdLst/>
            <a:ahLst/>
            <a:cxnLst>
              <a:cxn ang="0">
                <a:pos x="2016" y="0"/>
              </a:cxn>
              <a:cxn ang="0">
                <a:pos x="2016" y="192"/>
              </a:cxn>
              <a:cxn ang="0">
                <a:pos x="0" y="192"/>
              </a:cxn>
              <a:cxn ang="0">
                <a:pos x="0" y="432"/>
              </a:cxn>
              <a:cxn ang="0">
                <a:pos x="288" y="432"/>
              </a:cxn>
            </a:cxnLst>
            <a:rect l="0" t="0" r="r" b="b"/>
            <a:pathLst>
              <a:path w="2016" h="432">
                <a:moveTo>
                  <a:pt x="2016" y="0"/>
                </a:moveTo>
                <a:lnTo>
                  <a:pt x="2016" y="192"/>
                </a:lnTo>
                <a:lnTo>
                  <a:pt x="0" y="192"/>
                </a:lnTo>
                <a:lnTo>
                  <a:pt x="0" y="432"/>
                </a:lnTo>
                <a:lnTo>
                  <a:pt x="288" y="4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2" name="Freeform 20"/>
          <p:cNvSpPr>
            <a:spLocks/>
          </p:cNvSpPr>
          <p:nvPr/>
        </p:nvSpPr>
        <p:spPr bwMode="auto">
          <a:xfrm>
            <a:off x="2895600" y="2819400"/>
            <a:ext cx="14478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2" y="0"/>
              </a:cxn>
              <a:cxn ang="0">
                <a:pos x="912" y="192"/>
              </a:cxn>
            </a:cxnLst>
            <a:rect l="0" t="0" r="r" b="b"/>
            <a:pathLst>
              <a:path w="912" h="192">
                <a:moveTo>
                  <a:pt x="0" y="0"/>
                </a:moveTo>
                <a:lnTo>
                  <a:pt x="912" y="0"/>
                </a:lnTo>
                <a:lnTo>
                  <a:pt x="912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3" name="Freeform 21"/>
          <p:cNvSpPr>
            <a:spLocks/>
          </p:cNvSpPr>
          <p:nvPr/>
        </p:nvSpPr>
        <p:spPr bwMode="auto">
          <a:xfrm>
            <a:off x="4724400" y="3657600"/>
            <a:ext cx="7620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480" y="192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4" name="Text Box 22"/>
          <p:cNvSpPr txBox="1">
            <a:spLocks noChangeArrowheads="1"/>
          </p:cNvSpPr>
          <p:nvPr/>
        </p:nvSpPr>
        <p:spPr bwMode="auto">
          <a:xfrm>
            <a:off x="6019800" y="1584325"/>
            <a:ext cx="204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作基址寄存器</a:t>
            </a:r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由用户指定哪个通用寄存器作为基址寄存器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47800" y="2528888"/>
            <a:ext cx="2209800" cy="1890712"/>
            <a:chOff x="912" y="1593"/>
            <a:chExt cx="1392" cy="1191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912" y="1593"/>
              <a:ext cx="1392" cy="1191"/>
              <a:chOff x="912" y="1593"/>
              <a:chExt cx="1392" cy="1191"/>
            </a:xfrm>
          </p:grpSpPr>
          <p:sp>
            <p:nvSpPr>
              <p:cNvPr id="504858" name="Rectangle 26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通用寄存器</a:t>
                </a:r>
              </a:p>
            </p:txBody>
          </p:sp>
          <p:sp>
            <p:nvSpPr>
              <p:cNvPr id="504859" name="Rectangle 2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4860" name="Rectangle 28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96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4861" name="Text Box 29"/>
              <p:cNvSpPr txBox="1">
                <a:spLocks noChangeArrowheads="1"/>
              </p:cNvSpPr>
              <p:nvPr/>
            </p:nvSpPr>
            <p:spPr bwMode="auto">
              <a:xfrm>
                <a:off x="998" y="159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04862" name="Text Box 30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  <a:r>
                  <a:rPr lang="en-US" altLang="zh-CN" sz="2000" baseline="-25000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504863" name="Line 31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4864" name="Text Box 32"/>
              <p:cNvSpPr txBox="1">
                <a:spLocks noChangeArrowheads="1"/>
              </p:cNvSpPr>
              <p:nvPr/>
            </p:nvSpPr>
            <p:spPr bwMode="auto">
              <a:xfrm>
                <a:off x="1008" y="1958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504865" name="Text Box 33"/>
            <p:cNvSpPr txBox="1">
              <a:spLocks noChangeArrowheads="1"/>
            </p:cNvSpPr>
            <p:nvPr/>
          </p:nvSpPr>
          <p:spPr bwMode="auto">
            <a:xfrm>
              <a:off x="1007" y="2256"/>
              <a:ext cx="385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04866" name="Text Box 34"/>
          <p:cNvSpPr txBox="1">
            <a:spLocks noChangeArrowheads="1"/>
          </p:cNvSpPr>
          <p:nvPr/>
        </p:nvSpPr>
        <p:spPr bwMode="auto">
          <a:xfrm>
            <a:off x="990600" y="5448300"/>
            <a:ext cx="5791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基址寄存器的内容由操作系统确定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04867" name="Text Box 35"/>
          <p:cNvSpPr txBox="1">
            <a:spLocks noChangeArrowheads="1"/>
          </p:cNvSpPr>
          <p:nvPr/>
        </p:nvSpPr>
        <p:spPr bwMode="auto">
          <a:xfrm>
            <a:off x="990600" y="6019800"/>
            <a:ext cx="7620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0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38" name="日期占位符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B312-F180-4490-B0CF-F8C226A96CD5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0" name="页脚占位符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 autoUpdateAnimBg="0"/>
      <p:bldP spid="504850" grpId="0" animBg="1"/>
      <p:bldP spid="504851" grpId="0" animBg="1"/>
      <p:bldP spid="504852" grpId="0" animBg="1"/>
      <p:bldP spid="504853" grpId="0" animBg="1"/>
      <p:bldP spid="504854" grpId="0" autoUpdateAnimBg="0"/>
      <p:bldP spid="504855" grpId="0" build="p" autoUpdateAnimBg="0"/>
      <p:bldP spid="504866" grpId="0" autoUpdateAnimBg="0"/>
      <p:bldP spid="50486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8. 变址寻址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1009650" y="838200"/>
            <a:ext cx="2419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IX ) +A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2212975"/>
            <a:ext cx="2286000" cy="381000"/>
            <a:chOff x="1200" y="1298"/>
            <a:chExt cx="1440" cy="240"/>
          </a:xfrm>
        </p:grpSpPr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120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5862" name="Rectangle 6"/>
            <p:cNvSpPr>
              <a:spLocks noChangeArrowheads="1"/>
            </p:cNvSpPr>
            <p:nvPr/>
          </p:nvSpPr>
          <p:spPr bwMode="auto">
            <a:xfrm>
              <a:off x="1680" y="1298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3" name="Rectangle 7"/>
            <p:cNvSpPr>
              <a:spLocks noChangeArrowheads="1"/>
            </p:cNvSpPr>
            <p:nvPr/>
          </p:nvSpPr>
          <p:spPr bwMode="auto">
            <a:xfrm>
              <a:off x="216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24400" y="2289175"/>
            <a:ext cx="1219200" cy="2435225"/>
            <a:chOff x="2976" y="1298"/>
            <a:chExt cx="768" cy="1534"/>
          </a:xfrm>
        </p:grpSpPr>
        <p:sp>
          <p:nvSpPr>
            <p:cNvPr id="505865" name="Rectangle 9"/>
            <p:cNvSpPr>
              <a:spLocks noChangeArrowheads="1"/>
            </p:cNvSpPr>
            <p:nvPr/>
          </p:nvSpPr>
          <p:spPr bwMode="auto">
            <a:xfrm>
              <a:off x="2976" y="1536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6" name="Rectangle 10"/>
            <p:cNvSpPr>
              <a:spLocks noChangeArrowheads="1"/>
            </p:cNvSpPr>
            <p:nvPr/>
          </p:nvSpPr>
          <p:spPr bwMode="auto">
            <a:xfrm>
              <a:off x="2976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505867" name="Rectangle 11"/>
            <p:cNvSpPr>
              <a:spLocks noChangeArrowheads="1"/>
            </p:cNvSpPr>
            <p:nvPr/>
          </p:nvSpPr>
          <p:spPr bwMode="auto">
            <a:xfrm>
              <a:off x="2976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8" name="Text Box 12"/>
            <p:cNvSpPr txBox="1">
              <a:spLocks noChangeArrowheads="1"/>
            </p:cNvSpPr>
            <p:nvPr/>
          </p:nvSpPr>
          <p:spPr bwMode="auto">
            <a:xfrm>
              <a:off x="3162" y="129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5869" name="AutoShape 13"/>
          <p:cNvSpPr>
            <a:spLocks/>
          </p:cNvSpPr>
          <p:nvPr/>
        </p:nvSpPr>
        <p:spPr bwMode="auto">
          <a:xfrm rot="5400000">
            <a:off x="29718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5871" name="AutoShape 15"/>
          <p:cNvSpPr>
            <a:spLocks/>
          </p:cNvSpPr>
          <p:nvPr/>
        </p:nvSpPr>
        <p:spPr bwMode="auto">
          <a:xfrm rot="16200000">
            <a:off x="37338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71800" y="3276600"/>
            <a:ext cx="1066800" cy="549275"/>
            <a:chOff x="1872" y="1968"/>
            <a:chExt cx="672" cy="346"/>
          </a:xfrm>
        </p:grpSpPr>
        <p:sp>
          <p:nvSpPr>
            <p:cNvPr id="505873" name="Freeform 17"/>
            <p:cNvSpPr>
              <a:spLocks/>
            </p:cNvSpPr>
            <p:nvPr/>
          </p:nvSpPr>
          <p:spPr bwMode="auto">
            <a:xfrm>
              <a:off x="1872" y="1968"/>
              <a:ext cx="672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5874" name="Text Box 18"/>
            <p:cNvSpPr txBox="1">
              <a:spLocks noChangeArrowheads="1"/>
            </p:cNvSpPr>
            <p:nvPr/>
          </p:nvSpPr>
          <p:spPr bwMode="auto">
            <a:xfrm>
              <a:off x="1993" y="2064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71600" y="3413125"/>
            <a:ext cx="990600" cy="396875"/>
            <a:chOff x="864" y="2054"/>
            <a:chExt cx="624" cy="250"/>
          </a:xfrm>
        </p:grpSpPr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1050" y="2054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IX</a:t>
              </a:r>
            </a:p>
          </p:txBody>
        </p:sp>
        <p:sp>
          <p:nvSpPr>
            <p:cNvPr id="505877" name="Rectangle 21"/>
            <p:cNvSpPr>
              <a:spLocks noChangeArrowheads="1"/>
            </p:cNvSpPr>
            <p:nvPr/>
          </p:nvSpPr>
          <p:spPr bwMode="auto">
            <a:xfrm>
              <a:off x="864" y="2064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5878" name="AutoShape 22"/>
          <p:cNvSpPr>
            <a:spLocks/>
          </p:cNvSpPr>
          <p:nvPr/>
        </p:nvSpPr>
        <p:spPr bwMode="auto">
          <a:xfrm rot="16200000">
            <a:off x="1752600" y="3429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79" name="Line 23"/>
          <p:cNvSpPr>
            <a:spLocks noChangeShapeType="1"/>
          </p:cNvSpPr>
          <p:nvPr/>
        </p:nvSpPr>
        <p:spPr bwMode="auto">
          <a:xfrm>
            <a:off x="3810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0" name="Freeform 24"/>
          <p:cNvSpPr>
            <a:spLocks/>
          </p:cNvSpPr>
          <p:nvPr/>
        </p:nvSpPr>
        <p:spPr bwMode="auto">
          <a:xfrm>
            <a:off x="3505200" y="3810000"/>
            <a:ext cx="1219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1" name="Text Box 25"/>
          <p:cNvSpPr txBox="1">
            <a:spLocks noChangeArrowheads="1"/>
          </p:cNvSpPr>
          <p:nvPr/>
        </p:nvSpPr>
        <p:spPr bwMode="auto">
          <a:xfrm>
            <a:off x="1127125" y="4786313"/>
            <a:ext cx="344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可扩大寻址范围</a:t>
            </a:r>
          </a:p>
        </p:txBody>
      </p:sp>
      <p:sp>
        <p:nvSpPr>
          <p:cNvPr id="505882" name="Text Box 26"/>
          <p:cNvSpPr txBox="1">
            <a:spLocks noChangeArrowheads="1"/>
          </p:cNvSpPr>
          <p:nvPr/>
        </p:nvSpPr>
        <p:spPr bwMode="auto">
          <a:xfrm>
            <a:off x="1127125" y="6248400"/>
            <a:ext cx="382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便于处理数组问题</a:t>
            </a:r>
          </a:p>
        </p:txBody>
      </p:sp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1127125" y="5273675"/>
            <a:ext cx="771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的内容由用户给定 </a:t>
            </a:r>
          </a:p>
        </p:txBody>
      </p:sp>
      <p:sp>
        <p:nvSpPr>
          <p:cNvPr id="505884" name="Text Box 28"/>
          <p:cNvSpPr txBox="1">
            <a:spLocks noChangeArrowheads="1"/>
          </p:cNvSpPr>
          <p:nvPr/>
        </p:nvSpPr>
        <p:spPr bwMode="auto">
          <a:xfrm>
            <a:off x="3657600" y="838200"/>
            <a:ext cx="5105400" cy="420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为变址寄存器（专用）</a:t>
            </a:r>
          </a:p>
        </p:txBody>
      </p:sp>
      <p:sp>
        <p:nvSpPr>
          <p:cNvPr id="505885" name="Text Box 29"/>
          <p:cNvSpPr txBox="1">
            <a:spLocks noChangeArrowheads="1"/>
          </p:cNvSpPr>
          <p:nvPr/>
        </p:nvSpPr>
        <p:spPr bwMode="auto">
          <a:xfrm>
            <a:off x="1127125" y="5761038"/>
            <a:ext cx="771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内容可变，形式地址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不变</a:t>
            </a:r>
          </a:p>
        </p:txBody>
      </p:sp>
      <p:sp>
        <p:nvSpPr>
          <p:cNvPr id="505886" name="Freeform 30"/>
          <p:cNvSpPr>
            <a:spLocks/>
          </p:cNvSpPr>
          <p:nvPr/>
        </p:nvSpPr>
        <p:spPr bwMode="auto">
          <a:xfrm>
            <a:off x="1863725" y="2971800"/>
            <a:ext cx="1295400" cy="1524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0" y="960"/>
              </a:cxn>
              <a:cxn ang="0">
                <a:pos x="528" y="960"/>
              </a:cxn>
              <a:cxn ang="0">
                <a:pos x="528" y="0"/>
              </a:cxn>
              <a:cxn ang="0">
                <a:pos x="816" y="0"/>
              </a:cxn>
              <a:cxn ang="0">
                <a:pos x="816" y="192"/>
              </a:cxn>
            </a:cxnLst>
            <a:rect l="0" t="0" r="r" b="b"/>
            <a:pathLst>
              <a:path w="816" h="960">
                <a:moveTo>
                  <a:pt x="0" y="72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  <a:lnTo>
                  <a:pt x="816" y="0"/>
                </a:lnTo>
                <a:lnTo>
                  <a:pt x="816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87" name="Text Box 31"/>
          <p:cNvSpPr txBox="1">
            <a:spLocks noChangeArrowheads="1"/>
          </p:cNvSpPr>
          <p:nvPr/>
        </p:nvSpPr>
        <p:spPr bwMode="auto">
          <a:xfrm>
            <a:off x="3657600" y="1295400"/>
            <a:ext cx="5105400" cy="420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通用寄存器也可以作为变址寄存器</a:t>
            </a:r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959F-E496-4A3E-BFBF-525BFAE0B4A4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/>
      <p:bldP spid="505869" grpId="0" animBg="1"/>
      <p:bldP spid="505870" grpId="0" autoUpdateAnimBg="0"/>
      <p:bldP spid="505871" grpId="0" animBg="1"/>
      <p:bldP spid="505878" grpId="0" animBg="1"/>
      <p:bldP spid="505879" grpId="0" animBg="1"/>
      <p:bldP spid="505880" grpId="0" animBg="1"/>
      <p:bldP spid="505881" grpId="0" autoUpdateAnimBg="0"/>
      <p:bldP spid="505882" grpId="0" autoUpdateAnimBg="0"/>
      <p:bldP spid="505883" grpId="0" autoUpdateAnimBg="0"/>
      <p:bldP spid="505884" grpId="0" autoUpdateAnimBg="0"/>
      <p:bldP spid="505885" grpId="0" autoUpdateAnimBg="0"/>
      <p:bldP spid="505886" grpId="0" animBg="1"/>
      <p:bldP spid="5058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757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66800" y="242888"/>
            <a:ext cx="668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设数据块首地址为 </a:t>
            </a:r>
            <a:r>
              <a:rPr lang="en-US" altLang="zh-CN" sz="2800">
                <a:latin typeface="Times New Roman" pitchFamily="18" charset="0"/>
              </a:rPr>
              <a:t>D，</a:t>
            </a:r>
            <a:r>
              <a:rPr lang="zh-CN" altLang="en-US" sz="2800">
                <a:latin typeface="Times New Roman" pitchFamily="18" charset="0"/>
              </a:rPr>
              <a:t>求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个数的平均值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611188" y="10668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直接寻址</a:t>
            </a: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4570413" y="1066800"/>
            <a:ext cx="2306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变址寻址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611188" y="1631950"/>
            <a:ext cx="1547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LDA    D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611188" y="2209800"/>
            <a:ext cx="212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   D + 1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11188" y="2789238"/>
            <a:ext cx="212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   D + 2</a:t>
            </a:r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855663" y="3641725"/>
            <a:ext cx="61118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611188" y="4352925"/>
            <a:ext cx="3008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   D + ( N -1 )</a:t>
            </a: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611188" y="4897438"/>
            <a:ext cx="1893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DIV      # N</a:t>
            </a:r>
          </a:p>
        </p:txBody>
      </p:sp>
      <p:sp>
        <p:nvSpPr>
          <p:cNvPr id="506892" name="Text Box 12"/>
          <p:cNvSpPr txBox="1">
            <a:spLocks noChangeArrowheads="1"/>
          </p:cNvSpPr>
          <p:nvPr/>
        </p:nvSpPr>
        <p:spPr bwMode="auto">
          <a:xfrm>
            <a:off x="611188" y="5441950"/>
            <a:ext cx="2033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STA     ANS</a:t>
            </a:r>
          </a:p>
        </p:txBody>
      </p:sp>
      <p:sp>
        <p:nvSpPr>
          <p:cNvPr id="506893" name="Text Box 13"/>
          <p:cNvSpPr txBox="1">
            <a:spLocks noChangeArrowheads="1"/>
          </p:cNvSpPr>
          <p:nvPr/>
        </p:nvSpPr>
        <p:spPr bwMode="auto">
          <a:xfrm>
            <a:off x="4570413" y="1631950"/>
            <a:ext cx="1824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LDA     # 0</a:t>
            </a:r>
          </a:p>
        </p:txBody>
      </p:sp>
      <p:sp>
        <p:nvSpPr>
          <p:cNvPr id="506894" name="Text Box 14"/>
          <p:cNvSpPr txBox="1">
            <a:spLocks noChangeArrowheads="1"/>
          </p:cNvSpPr>
          <p:nvPr/>
        </p:nvSpPr>
        <p:spPr bwMode="auto">
          <a:xfrm>
            <a:off x="4570413" y="2174875"/>
            <a:ext cx="1824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LDX     # 0</a:t>
            </a:r>
          </a:p>
        </p:txBody>
      </p:sp>
      <p:sp>
        <p:nvSpPr>
          <p:cNvPr id="506895" name="Text Box 15"/>
          <p:cNvSpPr txBox="1">
            <a:spLocks noChangeArrowheads="1"/>
          </p:cNvSpPr>
          <p:nvPr/>
        </p:nvSpPr>
        <p:spPr bwMode="auto">
          <a:xfrm>
            <a:off x="4570413" y="3263900"/>
            <a:ext cx="836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INX</a:t>
            </a:r>
          </a:p>
        </p:txBody>
      </p:sp>
      <p:sp>
        <p:nvSpPr>
          <p:cNvPr id="506896" name="Text Box 16"/>
          <p:cNvSpPr txBox="1">
            <a:spLocks noChangeArrowheads="1"/>
          </p:cNvSpPr>
          <p:nvPr/>
        </p:nvSpPr>
        <p:spPr bwMode="auto">
          <a:xfrm>
            <a:off x="4570413" y="3808413"/>
            <a:ext cx="1973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CPX      # N</a:t>
            </a: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4570413" y="4352925"/>
            <a:ext cx="1782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BNE      M</a:t>
            </a:r>
          </a:p>
        </p:txBody>
      </p:sp>
      <p:sp>
        <p:nvSpPr>
          <p:cNvPr id="506898" name="Text Box 18"/>
          <p:cNvSpPr txBox="1">
            <a:spLocks noChangeArrowheads="1"/>
          </p:cNvSpPr>
          <p:nvPr/>
        </p:nvSpPr>
        <p:spPr bwMode="auto">
          <a:xfrm>
            <a:off x="4570413" y="4897438"/>
            <a:ext cx="1982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DIV       # N</a:t>
            </a:r>
          </a:p>
        </p:txBody>
      </p:sp>
      <p:sp>
        <p:nvSpPr>
          <p:cNvPr id="506899" name="Text Box 19"/>
          <p:cNvSpPr txBox="1">
            <a:spLocks noChangeArrowheads="1"/>
          </p:cNvSpPr>
          <p:nvPr/>
        </p:nvSpPr>
        <p:spPr bwMode="auto">
          <a:xfrm>
            <a:off x="4570413" y="5441950"/>
            <a:ext cx="2122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STA      ANS</a:t>
            </a:r>
          </a:p>
        </p:txBody>
      </p:sp>
      <p:sp>
        <p:nvSpPr>
          <p:cNvPr id="506900" name="Text Box 20"/>
          <p:cNvSpPr txBox="1">
            <a:spLocks noChangeArrowheads="1"/>
          </p:cNvSpPr>
          <p:nvPr/>
        </p:nvSpPr>
        <p:spPr bwMode="auto">
          <a:xfrm>
            <a:off x="611188" y="5989638"/>
            <a:ext cx="2606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共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+ 2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条指令</a:t>
            </a:r>
          </a:p>
        </p:txBody>
      </p:sp>
      <p:sp>
        <p:nvSpPr>
          <p:cNvPr id="506901" name="Text Box 21"/>
          <p:cNvSpPr txBox="1">
            <a:spLocks noChangeArrowheads="1"/>
          </p:cNvSpPr>
          <p:nvPr/>
        </p:nvSpPr>
        <p:spPr bwMode="auto">
          <a:xfrm>
            <a:off x="4570413" y="5989638"/>
            <a:ext cx="2522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共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 条指令</a:t>
            </a:r>
          </a:p>
        </p:txBody>
      </p:sp>
      <p:sp>
        <p:nvSpPr>
          <p:cNvPr id="506902" name="Text Box 22"/>
          <p:cNvSpPr txBox="1">
            <a:spLocks noChangeArrowheads="1"/>
          </p:cNvSpPr>
          <p:nvPr/>
        </p:nvSpPr>
        <p:spPr bwMode="auto">
          <a:xfrm>
            <a:off x="4570413" y="2719388"/>
            <a:ext cx="2092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    X, D</a:t>
            </a:r>
          </a:p>
        </p:txBody>
      </p:sp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3962400" y="2713038"/>
            <a:ext cx="519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M</a:t>
            </a:r>
          </a:p>
        </p:txBody>
      </p:sp>
      <p:sp>
        <p:nvSpPr>
          <p:cNvPr id="506904" name="Freeform 24"/>
          <p:cNvSpPr>
            <a:spLocks/>
          </p:cNvSpPr>
          <p:nvPr/>
        </p:nvSpPr>
        <p:spPr bwMode="auto">
          <a:xfrm>
            <a:off x="3810000" y="3003550"/>
            <a:ext cx="533400" cy="1600200"/>
          </a:xfrm>
          <a:custGeom>
            <a:avLst/>
            <a:gdLst/>
            <a:ahLst/>
            <a:cxnLst>
              <a:cxn ang="0">
                <a:pos x="336" y="1008"/>
              </a:cxn>
              <a:cxn ang="0">
                <a:pos x="0" y="1008"/>
              </a:cxn>
              <a:cxn ang="0">
                <a:pos x="0" y="0"/>
              </a:cxn>
              <a:cxn ang="0">
                <a:pos x="120" y="0"/>
              </a:cxn>
            </a:cxnLst>
            <a:rect l="0" t="0" r="r" b="b"/>
            <a:pathLst>
              <a:path w="336" h="1008">
                <a:moveTo>
                  <a:pt x="336" y="1008"/>
                </a:moveTo>
                <a:lnTo>
                  <a:pt x="0" y="1008"/>
                </a:ln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6858000" y="2241550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X </a:t>
            </a:r>
            <a:r>
              <a:rPr lang="zh-CN" altLang="en-US" sz="2000">
                <a:latin typeface="Times New Roman" pitchFamily="18" charset="0"/>
              </a:rPr>
              <a:t>为变址寄存器</a:t>
            </a: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6858000" y="2759075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 </a:t>
            </a:r>
            <a:r>
              <a:rPr lang="zh-CN" altLang="en-US" sz="2000">
                <a:latin typeface="Times New Roman" pitchFamily="18" charset="0"/>
              </a:rPr>
              <a:t>为形式地址</a:t>
            </a:r>
          </a:p>
        </p:txBody>
      </p:sp>
      <p:sp>
        <p:nvSpPr>
          <p:cNvPr id="506907" name="Text Box 27"/>
          <p:cNvSpPr txBox="1">
            <a:spLocks noChangeArrowheads="1"/>
          </p:cNvSpPr>
          <p:nvPr/>
        </p:nvSpPr>
        <p:spPr bwMode="auto">
          <a:xfrm>
            <a:off x="6858000" y="3902075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(X) </a:t>
            </a:r>
            <a:r>
              <a:rPr lang="zh-CN" altLang="en-US" sz="2000">
                <a:latin typeface="Times New Roman" pitchFamily="18" charset="0"/>
              </a:rPr>
              <a:t>和 #</a:t>
            </a:r>
            <a:r>
              <a:rPr lang="en-US" altLang="zh-CN" sz="2000" i="1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比较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858000" y="3308350"/>
            <a:ext cx="2209800" cy="396875"/>
            <a:chOff x="4224" y="2112"/>
            <a:chExt cx="1392" cy="250"/>
          </a:xfrm>
        </p:grpSpPr>
        <p:sp>
          <p:nvSpPr>
            <p:cNvPr id="506909" name="Text Box 29"/>
            <p:cNvSpPr txBox="1">
              <a:spLocks noChangeArrowheads="1"/>
            </p:cNvSpPr>
            <p:nvPr/>
          </p:nvSpPr>
          <p:spPr bwMode="auto">
            <a:xfrm>
              <a:off x="4224" y="2112"/>
              <a:ext cx="13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(X) +1      X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506910" name="Line 30"/>
            <p:cNvSpPr>
              <a:spLocks noChangeShapeType="1"/>
            </p:cNvSpPr>
            <p:nvPr/>
          </p:nvSpPr>
          <p:spPr bwMode="auto">
            <a:xfrm>
              <a:off x="4713" y="22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6911" name="Text Box 31"/>
          <p:cNvSpPr txBox="1">
            <a:spLocks noChangeArrowheads="1"/>
          </p:cNvSpPr>
          <p:nvPr/>
        </p:nvSpPr>
        <p:spPr bwMode="auto">
          <a:xfrm>
            <a:off x="6858000" y="4435475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结果不为零则转</a:t>
            </a:r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BB3-1183-476C-B27B-2A35959F27F1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utoUpdateAnimBg="0"/>
      <p:bldP spid="506884" grpId="0" autoUpdateAnimBg="0"/>
      <p:bldP spid="506885" grpId="0" autoUpdateAnimBg="0"/>
      <p:bldP spid="506886" grpId="0" autoUpdateAnimBg="0"/>
      <p:bldP spid="506887" grpId="0" autoUpdateAnimBg="0"/>
      <p:bldP spid="506888" grpId="0" autoUpdateAnimBg="0"/>
      <p:bldP spid="506889" grpId="0" autoUpdateAnimBg="0"/>
      <p:bldP spid="506890" grpId="0" autoUpdateAnimBg="0"/>
      <p:bldP spid="506891" grpId="0" autoUpdateAnimBg="0"/>
      <p:bldP spid="506892" grpId="0" autoUpdateAnimBg="0"/>
      <p:bldP spid="506893" grpId="0" autoUpdateAnimBg="0"/>
      <p:bldP spid="506894" grpId="0" autoUpdateAnimBg="0"/>
      <p:bldP spid="506895" grpId="0" autoUpdateAnimBg="0"/>
      <p:bldP spid="506896" grpId="0" autoUpdateAnimBg="0"/>
      <p:bldP spid="506897" grpId="0" autoUpdateAnimBg="0"/>
      <p:bldP spid="506898" grpId="0" autoUpdateAnimBg="0"/>
      <p:bldP spid="506899" grpId="0" autoUpdateAnimBg="0"/>
      <p:bldP spid="506900" grpId="0" autoUpdateAnimBg="0"/>
      <p:bldP spid="506901" grpId="0" autoUpdateAnimBg="0"/>
      <p:bldP spid="506902" grpId="0"/>
      <p:bldP spid="506903" grpId="0"/>
      <p:bldP spid="506904" grpId="0" animBg="1"/>
      <p:bldP spid="506905" grpId="0" autoUpdateAnimBg="0"/>
      <p:bldP spid="506906" grpId="0" autoUpdateAnimBg="0"/>
      <p:bldP spid="506907" grpId="0" autoUpdateAnimBg="0"/>
      <p:bldP spid="5069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3394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9. 相对寻址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806450" y="6604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EA = ( PC ) + A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806450" y="1143000"/>
            <a:ext cx="691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是相对于当前指令的位移量（可正可负，补码）</a:t>
            </a: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1371600" y="5257800"/>
            <a:ext cx="42767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 A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的位数决定操作数的寻址范围</a:t>
            </a: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1371600" y="5729288"/>
            <a:ext cx="14763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程序浮动</a:t>
            </a:r>
            <a:endParaRPr lang="en-US" altLang="zh-CN" sz="2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1371600" y="6202363"/>
            <a:ext cx="26003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Tx/>
              <a:buChar char="•"/>
            </a:pPr>
            <a:r>
              <a:rPr lang="zh-CN" altLang="en-US" sz="2200">
                <a:latin typeface="Times New Roman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广泛用于转移指令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5708650" y="4343400"/>
            <a:ext cx="1752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操作数</a:t>
            </a:r>
          </a:p>
        </p:txBody>
      </p:sp>
      <p:sp>
        <p:nvSpPr>
          <p:cNvPr id="507913" name="AutoShape 9"/>
          <p:cNvSpPr>
            <a:spLocks/>
          </p:cNvSpPr>
          <p:nvPr/>
        </p:nvSpPr>
        <p:spPr bwMode="auto">
          <a:xfrm rot="5400000">
            <a:off x="372745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3178175" y="16002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03650" y="3654425"/>
            <a:ext cx="1066800" cy="552450"/>
            <a:chOff x="2396" y="2302"/>
            <a:chExt cx="672" cy="348"/>
          </a:xfrm>
        </p:grpSpPr>
        <p:sp>
          <p:nvSpPr>
            <p:cNvPr id="507916" name="Freeform 12"/>
            <p:cNvSpPr>
              <a:spLocks/>
            </p:cNvSpPr>
            <p:nvPr/>
          </p:nvSpPr>
          <p:spPr bwMode="auto">
            <a:xfrm>
              <a:off x="2396" y="2302"/>
              <a:ext cx="672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7917" name="Text Box 13"/>
            <p:cNvSpPr txBox="1">
              <a:spLocks noChangeArrowheads="1"/>
            </p:cNvSpPr>
            <p:nvPr/>
          </p:nvSpPr>
          <p:spPr bwMode="auto">
            <a:xfrm>
              <a:off x="2517" y="2400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0650" y="2133600"/>
            <a:ext cx="2368550" cy="381000"/>
            <a:chOff x="1676" y="1344"/>
            <a:chExt cx="1492" cy="240"/>
          </a:xfrm>
        </p:grpSpPr>
        <p:sp>
          <p:nvSpPr>
            <p:cNvPr id="507919" name="Rectangle 15"/>
            <p:cNvSpPr>
              <a:spLocks noChangeArrowheads="1"/>
            </p:cNvSpPr>
            <p:nvPr/>
          </p:nvSpPr>
          <p:spPr bwMode="auto">
            <a:xfrm>
              <a:off x="1676" y="134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7920" name="Rectangle 16"/>
            <p:cNvSpPr>
              <a:spLocks noChangeArrowheads="1"/>
            </p:cNvSpPr>
            <p:nvPr/>
          </p:nvSpPr>
          <p:spPr bwMode="auto">
            <a:xfrm>
              <a:off x="2156" y="1344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7921" name="Rectangle 17"/>
            <p:cNvSpPr>
              <a:spLocks noChangeArrowheads="1"/>
            </p:cNvSpPr>
            <p:nvPr/>
          </p:nvSpPr>
          <p:spPr bwMode="auto">
            <a:xfrm>
              <a:off x="2640" y="1344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7922" name="Freeform 18"/>
          <p:cNvSpPr>
            <a:spLocks/>
          </p:cNvSpPr>
          <p:nvPr/>
        </p:nvSpPr>
        <p:spPr bwMode="auto">
          <a:xfrm>
            <a:off x="4614863" y="2730500"/>
            <a:ext cx="1587" cy="88900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560"/>
              </a:cxn>
            </a:cxnLst>
            <a:rect l="0" t="0" r="r" b="b"/>
            <a:pathLst>
              <a:path w="1" h="560">
                <a:moveTo>
                  <a:pt x="1" y="0"/>
                </a:moveTo>
                <a:lnTo>
                  <a:pt x="0" y="56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3" name="Freeform 19"/>
          <p:cNvSpPr>
            <a:spLocks/>
          </p:cNvSpPr>
          <p:nvPr/>
        </p:nvSpPr>
        <p:spPr bwMode="auto">
          <a:xfrm>
            <a:off x="4337050" y="4191000"/>
            <a:ext cx="1371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480" y="192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4" name="Text Box 20"/>
          <p:cNvSpPr txBox="1">
            <a:spLocks noChangeArrowheads="1"/>
          </p:cNvSpPr>
          <p:nvPr/>
        </p:nvSpPr>
        <p:spPr bwMode="auto">
          <a:xfrm>
            <a:off x="7620000" y="37179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相对距离 </a:t>
            </a: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507925" name="AutoShape 21"/>
          <p:cNvSpPr>
            <a:spLocks/>
          </p:cNvSpPr>
          <p:nvPr/>
        </p:nvSpPr>
        <p:spPr bwMode="auto">
          <a:xfrm>
            <a:off x="7461250" y="3429000"/>
            <a:ext cx="158750" cy="914400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6" name="AutoShape 22"/>
          <p:cNvSpPr>
            <a:spLocks/>
          </p:cNvSpPr>
          <p:nvPr/>
        </p:nvSpPr>
        <p:spPr bwMode="auto">
          <a:xfrm rot="16200000">
            <a:off x="4533900" y="2247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7" name="AutoShape 23"/>
          <p:cNvSpPr>
            <a:spLocks/>
          </p:cNvSpPr>
          <p:nvPr/>
        </p:nvSpPr>
        <p:spPr bwMode="auto">
          <a:xfrm rot="16200000">
            <a:off x="2171700" y="2716213"/>
            <a:ext cx="152400" cy="990600"/>
          </a:xfrm>
          <a:prstGeom prst="leftBrace">
            <a:avLst>
              <a:gd name="adj1" fmla="val 54167"/>
              <a:gd name="adj2" fmla="val 5095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8" name="Freeform 24"/>
          <p:cNvSpPr>
            <a:spLocks/>
          </p:cNvSpPr>
          <p:nvPr/>
        </p:nvSpPr>
        <p:spPr bwMode="auto">
          <a:xfrm>
            <a:off x="2247900" y="3324225"/>
            <a:ext cx="175260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104" y="96"/>
              </a:cxn>
              <a:cxn ang="0">
                <a:pos x="1104" y="210"/>
              </a:cxn>
            </a:cxnLst>
            <a:rect l="0" t="0" r="r" b="b"/>
            <a:pathLst>
              <a:path w="1104" h="210">
                <a:moveTo>
                  <a:pt x="0" y="0"/>
                </a:moveTo>
                <a:lnTo>
                  <a:pt x="0" y="96"/>
                </a:lnTo>
                <a:lnTo>
                  <a:pt x="1104" y="96"/>
                </a:lnTo>
                <a:lnTo>
                  <a:pt x="1104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2727325"/>
            <a:ext cx="1524000" cy="396875"/>
            <a:chOff x="768" y="1584"/>
            <a:chExt cx="960" cy="250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104" y="1584"/>
              <a:ext cx="624" cy="250"/>
              <a:chOff x="864" y="2150"/>
              <a:chExt cx="624" cy="250"/>
            </a:xfrm>
          </p:grpSpPr>
          <p:sp>
            <p:nvSpPr>
              <p:cNvPr id="507931" name="Text Box 27"/>
              <p:cNvSpPr txBox="1">
                <a:spLocks noChangeArrowheads="1"/>
              </p:cNvSpPr>
              <p:nvPr/>
            </p:nvSpPr>
            <p:spPr bwMode="auto">
              <a:xfrm>
                <a:off x="960" y="215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1000</a:t>
                </a:r>
              </a:p>
            </p:txBody>
          </p:sp>
          <p:sp>
            <p:nvSpPr>
              <p:cNvPr id="507932" name="Rectangle 28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62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7933" name="Text Box 29"/>
            <p:cNvSpPr txBox="1">
              <a:spLocks noChangeArrowheads="1"/>
            </p:cNvSpPr>
            <p:nvPr/>
          </p:nvSpPr>
          <p:spPr bwMode="auto">
            <a:xfrm>
              <a:off x="768" y="1584"/>
              <a:ext cx="5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</p:grpSp>
      <p:sp>
        <p:nvSpPr>
          <p:cNvPr id="507934" name="Freeform 30"/>
          <p:cNvSpPr>
            <a:spLocks/>
          </p:cNvSpPr>
          <p:nvPr/>
        </p:nvSpPr>
        <p:spPr bwMode="auto">
          <a:xfrm>
            <a:off x="5029200" y="2301875"/>
            <a:ext cx="15240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0" y="0"/>
              </a:cxn>
              <a:cxn ang="0">
                <a:pos x="960" y="624"/>
              </a:cxn>
            </a:cxnLst>
            <a:rect l="0" t="0" r="r" b="b"/>
            <a:pathLst>
              <a:path w="960" h="624">
                <a:moveTo>
                  <a:pt x="0" y="0"/>
                </a:moveTo>
                <a:lnTo>
                  <a:pt x="960" y="0"/>
                </a:lnTo>
                <a:lnTo>
                  <a:pt x="960" y="6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22850" y="2536825"/>
            <a:ext cx="2444750" cy="2644775"/>
            <a:chOff x="3164" y="1598"/>
            <a:chExt cx="1540" cy="1666"/>
          </a:xfrm>
        </p:grpSpPr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164" y="1598"/>
              <a:ext cx="1536" cy="1666"/>
              <a:chOff x="3164" y="1598"/>
              <a:chExt cx="1536" cy="1666"/>
            </a:xfrm>
          </p:grpSpPr>
          <p:sp>
            <p:nvSpPr>
              <p:cNvPr id="507937" name="Line 33"/>
              <p:cNvSpPr>
                <a:spLocks noChangeShapeType="1"/>
              </p:cNvSpPr>
              <p:nvPr/>
            </p:nvSpPr>
            <p:spPr bwMode="auto">
              <a:xfrm>
                <a:off x="3596" y="20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7938" name="Line 34"/>
              <p:cNvSpPr>
                <a:spLocks noChangeShapeType="1"/>
              </p:cNvSpPr>
              <p:nvPr/>
            </p:nvSpPr>
            <p:spPr bwMode="auto">
              <a:xfrm>
                <a:off x="3596" y="23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7939" name="Text Box 35"/>
              <p:cNvSpPr txBox="1">
                <a:spLocks noChangeArrowheads="1"/>
              </p:cNvSpPr>
              <p:nvPr/>
            </p:nvSpPr>
            <p:spPr bwMode="auto">
              <a:xfrm>
                <a:off x="4060" y="2352"/>
                <a:ext cx="308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</a:t>
                </a:r>
                <a:r>
                  <a:rPr lang="zh-CN" altLang="en-US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3164" y="1598"/>
                <a:ext cx="1536" cy="1666"/>
                <a:chOff x="3164" y="1598"/>
                <a:chExt cx="1536" cy="1666"/>
              </a:xfrm>
            </p:grpSpPr>
            <p:sp>
              <p:nvSpPr>
                <p:cNvPr id="507941" name="Rectangle 37"/>
                <p:cNvSpPr>
                  <a:spLocks noChangeArrowheads="1"/>
                </p:cNvSpPr>
                <p:nvPr/>
              </p:nvSpPr>
              <p:spPr bwMode="auto">
                <a:xfrm>
                  <a:off x="3596" y="1836"/>
                  <a:ext cx="1104" cy="9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7942" name="Rectangle 38"/>
                <p:cNvSpPr>
                  <a:spLocks noChangeArrowheads="1"/>
                </p:cNvSpPr>
                <p:nvPr/>
              </p:nvSpPr>
              <p:spPr bwMode="auto">
                <a:xfrm>
                  <a:off x="3596" y="2976"/>
                  <a:ext cx="1104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79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696" y="1598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主存</a:t>
                  </a:r>
                </a:p>
              </p:txBody>
            </p:sp>
            <p:sp>
              <p:nvSpPr>
                <p:cNvPr id="507944" name="Rectangle 40"/>
                <p:cNvSpPr>
                  <a:spLocks noChangeArrowheads="1"/>
                </p:cNvSpPr>
                <p:nvPr/>
              </p:nvSpPr>
              <p:spPr bwMode="auto">
                <a:xfrm>
                  <a:off x="3980" y="2076"/>
                  <a:ext cx="336" cy="24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794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164" y="2085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1000</a:t>
                  </a:r>
                </a:p>
              </p:txBody>
            </p:sp>
            <p:sp>
              <p:nvSpPr>
                <p:cNvPr id="50794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2" y="2085"/>
                  <a:ext cx="2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50794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96" y="2085"/>
                  <a:ext cx="3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OP</a:t>
                  </a:r>
                </a:p>
              </p:txBody>
            </p:sp>
          </p:grpSp>
        </p:grpSp>
        <p:sp>
          <p:nvSpPr>
            <p:cNvPr id="507948" name="Line 44"/>
            <p:cNvSpPr>
              <a:spLocks noChangeShapeType="1"/>
            </p:cNvSpPr>
            <p:nvPr/>
          </p:nvSpPr>
          <p:spPr bwMode="auto">
            <a:xfrm>
              <a:off x="3593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7949" name="Line 45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日期占位符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BC4A-82FD-4BFE-BB7A-1DDE965D5832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0" name="页脚占位符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  <p:bldP spid="507908" grpId="0" autoUpdateAnimBg="0"/>
      <p:bldP spid="507909" grpId="0" autoUpdateAnimBg="0"/>
      <p:bldP spid="507910" grpId="0" autoUpdateAnimBg="0"/>
      <p:bldP spid="507911" grpId="0" autoUpdateAnimBg="0"/>
      <p:bldP spid="507912" grpId="0" autoUpdateAnimBg="0"/>
      <p:bldP spid="507913" grpId="0" animBg="1"/>
      <p:bldP spid="507914" grpId="0" autoUpdateAnimBg="0"/>
      <p:bldP spid="507922" grpId="0" animBg="1"/>
      <p:bldP spid="507923" grpId="0" animBg="1"/>
      <p:bldP spid="507924" grpId="0" autoUpdateAnimBg="0"/>
      <p:bldP spid="507925" grpId="0" animBg="1"/>
      <p:bldP spid="507926" grpId="0" animBg="1"/>
      <p:bldP spid="507927" grpId="0" animBg="1"/>
      <p:bldP spid="507928" grpId="0" animBg="1"/>
      <p:bldP spid="5079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30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(1) 相对寻址举例</a:t>
            </a:r>
          </a:p>
        </p:txBody>
      </p:sp>
      <p:sp>
        <p:nvSpPr>
          <p:cNvPr id="508931" name="Line 3"/>
          <p:cNvSpPr>
            <a:spLocks noChangeShapeType="1"/>
          </p:cNvSpPr>
          <p:nvPr/>
        </p:nvSpPr>
        <p:spPr bwMode="auto">
          <a:xfrm>
            <a:off x="4572000" y="35052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593725" y="4867275"/>
            <a:ext cx="908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随程序所在存储空间的位置不同而不同</a:t>
            </a:r>
          </a:p>
        </p:txBody>
      </p:sp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2590800" y="629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EA = ( M+3 )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 3 = M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38800" y="3124200"/>
            <a:ext cx="1066800" cy="914400"/>
            <a:chOff x="3456" y="2016"/>
            <a:chExt cx="672" cy="576"/>
          </a:xfrm>
        </p:grpSpPr>
        <p:sp>
          <p:nvSpPr>
            <p:cNvPr id="508935" name="Text Box 7"/>
            <p:cNvSpPr txBox="1">
              <a:spLocks noChangeArrowheads="1"/>
            </p:cNvSpPr>
            <p:nvPr/>
          </p:nvSpPr>
          <p:spPr bwMode="auto">
            <a:xfrm>
              <a:off x="3732" y="2073"/>
              <a:ext cx="39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8936" name="Text Box 8"/>
            <p:cNvSpPr txBox="1">
              <a:spLocks noChangeArrowheads="1"/>
            </p:cNvSpPr>
            <p:nvPr/>
          </p:nvSpPr>
          <p:spPr bwMode="auto">
            <a:xfrm>
              <a:off x="3456" y="2016"/>
              <a:ext cx="432" cy="5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685800"/>
            <a:ext cx="3733800" cy="4110038"/>
            <a:chOff x="576" y="432"/>
            <a:chExt cx="2352" cy="2589"/>
          </a:xfrm>
        </p:grpSpPr>
        <p:sp>
          <p:nvSpPr>
            <p:cNvPr id="508938" name="Text Box 10"/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LDA      # 0</a:t>
              </a:r>
            </a:p>
          </p:txBody>
        </p:sp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LDX      # 0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ADD      X, D</a:t>
              </a:r>
            </a:p>
          </p:txBody>
        </p:sp>
        <p:sp>
          <p:nvSpPr>
            <p:cNvPr id="508941" name="Text Box 13"/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INX</a:t>
              </a:r>
            </a:p>
          </p:txBody>
        </p:sp>
        <p:sp>
          <p:nvSpPr>
            <p:cNvPr id="508942" name="Text Box 14"/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CPX      # N</a:t>
              </a:r>
            </a:p>
          </p:txBody>
        </p:sp>
        <p:sp>
          <p:nvSpPr>
            <p:cNvPr id="508943" name="Text Box 15"/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08944" name="Text Box 16"/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DIV       # N</a:t>
              </a:r>
            </a:p>
          </p:txBody>
        </p:sp>
        <p:sp>
          <p:nvSpPr>
            <p:cNvPr id="508945" name="Text Box 17"/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STA      ANS</a:t>
              </a:r>
            </a:p>
          </p:txBody>
        </p:sp>
        <p:sp>
          <p:nvSpPr>
            <p:cNvPr id="508946" name="Text Box 18"/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08947" name="Text Box 19"/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M+1</a:t>
              </a:r>
            </a:p>
          </p:txBody>
        </p:sp>
        <p:sp>
          <p:nvSpPr>
            <p:cNvPr id="508948" name="Text Box 20"/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M+2</a:t>
              </a:r>
            </a:p>
          </p:txBody>
        </p:sp>
        <p:sp>
          <p:nvSpPr>
            <p:cNvPr id="508949" name="Text Box 21"/>
            <p:cNvSpPr txBox="1">
              <a:spLocks noChangeArrowheads="1"/>
            </p:cNvSpPr>
            <p:nvPr/>
          </p:nvSpPr>
          <p:spPr bwMode="auto">
            <a:xfrm>
              <a:off x="816" y="2048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M+3</a:t>
              </a:r>
            </a:p>
          </p:txBody>
        </p:sp>
        <p:sp>
          <p:nvSpPr>
            <p:cNvPr id="508950" name="Freeform 22"/>
            <p:cNvSpPr>
              <a:spLocks/>
            </p:cNvSpPr>
            <p:nvPr/>
          </p:nvSpPr>
          <p:spPr bwMode="auto">
            <a:xfrm>
              <a:off x="576" y="1248"/>
              <a:ext cx="240" cy="960"/>
            </a:xfrm>
            <a:custGeom>
              <a:avLst/>
              <a:gdLst/>
              <a:ahLst/>
              <a:cxnLst>
                <a:cxn ang="0">
                  <a:pos x="240" y="960"/>
                </a:cxn>
                <a:cxn ang="0">
                  <a:pos x="0" y="960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93725" y="5334000"/>
            <a:ext cx="9083675" cy="762000"/>
            <a:chOff x="240" y="3360"/>
            <a:chExt cx="5722" cy="480"/>
          </a:xfrm>
        </p:grpSpPr>
        <p:sp>
          <p:nvSpPr>
            <p:cNvPr id="508952" name="Text Box 24"/>
            <p:cNvSpPr txBox="1">
              <a:spLocks noChangeArrowheads="1"/>
            </p:cNvSpPr>
            <p:nvPr/>
          </p:nvSpPr>
          <p:spPr bwMode="auto">
            <a:xfrm>
              <a:off x="240" y="3408"/>
              <a:ext cx="5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而指令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r>
                <a:rPr lang="en-US" altLang="zh-CN" sz="2400">
                  <a:latin typeface="Times New Roman" pitchFamily="18" charset="0"/>
                </a:rPr>
                <a:t>        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与 </a:t>
              </a:r>
              <a:r>
                <a:rPr lang="zh-CN" altLang="en-US" sz="2400">
                  <a:latin typeface="Times New Roman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ADD   X, D</a:t>
              </a:r>
              <a:r>
                <a:rPr lang="en-US" altLang="zh-CN" sz="2400">
                  <a:latin typeface="Times New Roman" pitchFamily="18" charset="0"/>
                </a:rPr>
                <a:t>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相对位移量不变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380" y="3360"/>
              <a:ext cx="588" cy="480"/>
              <a:chOff x="1344" y="3360"/>
              <a:chExt cx="588" cy="480"/>
            </a:xfrm>
          </p:grpSpPr>
          <p:sp>
            <p:nvSpPr>
              <p:cNvPr id="508954" name="Text Box 26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82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08955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>
                    <a:latin typeface="Times New Roman" pitchFamily="18" charset="0"/>
                  </a:rPr>
                  <a:t> 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279525" y="5791200"/>
            <a:ext cx="5273675" cy="762000"/>
            <a:chOff x="806" y="3648"/>
            <a:chExt cx="3322" cy="480"/>
          </a:xfrm>
        </p:grpSpPr>
        <p:sp>
          <p:nvSpPr>
            <p:cNvPr id="508957" name="Text Box 29"/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08958" name="Text Box 30"/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操作数的有效地址为</a:t>
              </a:r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508960" name="Text Box 32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82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08961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>
                    <a:latin typeface="Times New Roman" pitchFamily="18" charset="0"/>
                  </a:rPr>
                  <a:t> </a:t>
                </a:r>
              </a:p>
            </p:txBody>
          </p:sp>
        </p:grpSp>
      </p:grpSp>
      <p:sp>
        <p:nvSpPr>
          <p:cNvPr id="508962" name="AutoShape 34"/>
          <p:cNvSpPr>
            <a:spLocks noChangeArrowheads="1"/>
          </p:cNvSpPr>
          <p:nvPr/>
        </p:nvSpPr>
        <p:spPr bwMode="auto">
          <a:xfrm>
            <a:off x="3886200" y="3338513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5867400" y="2667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72200" y="2667000"/>
            <a:ext cx="2590800" cy="914400"/>
            <a:chOff x="3888" y="1552"/>
            <a:chExt cx="1632" cy="576"/>
          </a:xfrm>
        </p:grpSpPr>
        <p:sp>
          <p:nvSpPr>
            <p:cNvPr id="508965" name="Text Box 37"/>
            <p:cNvSpPr txBox="1">
              <a:spLocks noChangeArrowheads="1"/>
            </p:cNvSpPr>
            <p:nvPr/>
          </p:nvSpPr>
          <p:spPr bwMode="auto">
            <a:xfrm>
              <a:off x="4128" y="1632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相对寻址特征</a:t>
              </a:r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3888" y="1552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41" name="日期占位符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443-D8F3-465D-A611-81D22D2A2228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  <p:bldP spid="508932" grpId="0" autoUpdateAnimBg="0"/>
      <p:bldP spid="508933" grpId="0" autoUpdateAnimBg="0"/>
      <p:bldP spid="50896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304800" y="144463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扩展操作码技术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6613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操作码的位数随地址数的减少而增加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52725" y="1295400"/>
            <a:ext cx="3114675" cy="457200"/>
            <a:chOff x="1686" y="1056"/>
            <a:chExt cx="1920" cy="288"/>
          </a:xfrm>
        </p:grpSpPr>
        <p:sp>
          <p:nvSpPr>
            <p:cNvPr id="482309" name="Text Box 5"/>
            <p:cNvSpPr txBox="1">
              <a:spLocks noChangeArrowheads="1"/>
            </p:cNvSpPr>
            <p:nvPr/>
          </p:nvSpPr>
          <p:spPr bwMode="auto">
            <a:xfrm>
              <a:off x="1736" y="1056"/>
              <a:ext cx="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2214" y="1056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11" name="Text Box 7"/>
            <p:cNvSpPr txBox="1">
              <a:spLocks noChangeArrowheads="1"/>
            </p:cNvSpPr>
            <p:nvPr/>
          </p:nvSpPr>
          <p:spPr bwMode="auto">
            <a:xfrm>
              <a:off x="2711" y="1056"/>
              <a:ext cx="3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12" name="Text Box 8"/>
            <p:cNvSpPr txBox="1">
              <a:spLocks noChangeArrowheads="1"/>
            </p:cNvSpPr>
            <p:nvPr/>
          </p:nvSpPr>
          <p:spPr bwMode="auto">
            <a:xfrm>
              <a:off x="3174" y="1056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13" name="Rectangle 9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4" name="Rectangle 10"/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5" name="Rectangle 11"/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6" name="Rectangle 12"/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52725" y="1905000"/>
            <a:ext cx="3124200" cy="1143000"/>
            <a:chOff x="1686" y="1200"/>
            <a:chExt cx="1968" cy="720"/>
          </a:xfrm>
        </p:grpSpPr>
        <p:sp>
          <p:nvSpPr>
            <p:cNvPr id="482318" name="Rectangle 14"/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9" name="Text Box 15"/>
            <p:cNvSpPr txBox="1">
              <a:spLocks noChangeArrowheads="1"/>
            </p:cNvSpPr>
            <p:nvPr/>
          </p:nvSpPr>
          <p:spPr bwMode="auto">
            <a:xfrm>
              <a:off x="1734" y="120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482320" name="Text Box 16"/>
            <p:cNvSpPr txBox="1">
              <a:spLocks noChangeArrowheads="1"/>
            </p:cNvSpPr>
            <p:nvPr/>
          </p:nvSpPr>
          <p:spPr bwMode="auto">
            <a:xfrm>
              <a:off x="1734" y="135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482321" name="Text Box 17"/>
            <p:cNvSpPr txBox="1">
              <a:spLocks noChangeArrowheads="1"/>
            </p:cNvSpPr>
            <p:nvPr/>
          </p:nvSpPr>
          <p:spPr bwMode="auto">
            <a:xfrm>
              <a:off x="1734" y="16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482322" name="Text Box 18"/>
            <p:cNvSpPr txBox="1">
              <a:spLocks noChangeArrowheads="1"/>
            </p:cNvSpPr>
            <p:nvPr/>
          </p:nvSpPr>
          <p:spPr bwMode="auto">
            <a:xfrm>
              <a:off x="181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23" name="Text Box 19"/>
            <p:cNvSpPr txBox="1">
              <a:spLocks noChangeArrowheads="1"/>
            </p:cNvSpPr>
            <p:nvPr/>
          </p:nvSpPr>
          <p:spPr bwMode="auto">
            <a:xfrm>
              <a:off x="2310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24" name="Text Box 20"/>
            <p:cNvSpPr txBox="1">
              <a:spLocks noChangeArrowheads="1"/>
            </p:cNvSpPr>
            <p:nvPr/>
          </p:nvSpPr>
          <p:spPr bwMode="auto">
            <a:xfrm>
              <a:off x="2310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25" name="Text Box 21"/>
            <p:cNvSpPr txBox="1">
              <a:spLocks noChangeArrowheads="1"/>
            </p:cNvSpPr>
            <p:nvPr/>
          </p:nvSpPr>
          <p:spPr bwMode="auto">
            <a:xfrm>
              <a:off x="2310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26" name="Text Box 22"/>
            <p:cNvSpPr txBox="1">
              <a:spLocks noChangeArrowheads="1"/>
            </p:cNvSpPr>
            <p:nvPr/>
          </p:nvSpPr>
          <p:spPr bwMode="auto">
            <a:xfrm>
              <a:off x="231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27" name="Text Box 23"/>
            <p:cNvSpPr txBox="1">
              <a:spLocks noChangeArrowheads="1"/>
            </p:cNvSpPr>
            <p:nvPr/>
          </p:nvSpPr>
          <p:spPr bwMode="auto">
            <a:xfrm>
              <a:off x="2770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770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29" name="Text Box 25"/>
            <p:cNvSpPr txBox="1">
              <a:spLocks noChangeArrowheads="1"/>
            </p:cNvSpPr>
            <p:nvPr/>
          </p:nvSpPr>
          <p:spPr bwMode="auto">
            <a:xfrm>
              <a:off x="2770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30" name="Text Box 26"/>
            <p:cNvSpPr txBox="1">
              <a:spLocks noChangeArrowheads="1"/>
            </p:cNvSpPr>
            <p:nvPr/>
          </p:nvSpPr>
          <p:spPr bwMode="auto">
            <a:xfrm>
              <a:off x="277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31" name="Text Box 27"/>
            <p:cNvSpPr txBox="1">
              <a:spLocks noChangeArrowheads="1"/>
            </p:cNvSpPr>
            <p:nvPr/>
          </p:nvSpPr>
          <p:spPr bwMode="auto">
            <a:xfrm>
              <a:off x="3202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32" name="Text Box 28"/>
            <p:cNvSpPr txBox="1">
              <a:spLocks noChangeArrowheads="1"/>
            </p:cNvSpPr>
            <p:nvPr/>
          </p:nvSpPr>
          <p:spPr bwMode="auto">
            <a:xfrm>
              <a:off x="3202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33" name="Text Box 29"/>
            <p:cNvSpPr txBox="1">
              <a:spLocks noChangeArrowheads="1"/>
            </p:cNvSpPr>
            <p:nvPr/>
          </p:nvSpPr>
          <p:spPr bwMode="auto">
            <a:xfrm>
              <a:off x="3202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34" name="Text Box 30"/>
            <p:cNvSpPr txBox="1">
              <a:spLocks noChangeArrowheads="1"/>
            </p:cNvSpPr>
            <p:nvPr/>
          </p:nvSpPr>
          <p:spPr bwMode="auto">
            <a:xfrm>
              <a:off x="3202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752725" y="3124200"/>
            <a:ext cx="3124200" cy="1143000"/>
            <a:chOff x="1686" y="1968"/>
            <a:chExt cx="1968" cy="720"/>
          </a:xfrm>
        </p:grpSpPr>
        <p:sp>
          <p:nvSpPr>
            <p:cNvPr id="482336" name="Rectangle 32"/>
            <p:cNvSpPr>
              <a:spLocks noChangeArrowheads="1"/>
            </p:cNvSpPr>
            <p:nvPr/>
          </p:nvSpPr>
          <p:spPr bwMode="auto">
            <a:xfrm>
              <a:off x="1686" y="1978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7" name="Text Box 33"/>
            <p:cNvSpPr txBox="1">
              <a:spLocks noChangeArrowheads="1"/>
            </p:cNvSpPr>
            <p:nvPr/>
          </p:nvSpPr>
          <p:spPr bwMode="auto">
            <a:xfrm>
              <a:off x="2770" y="196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38" name="Text Box 34"/>
            <p:cNvSpPr txBox="1">
              <a:spLocks noChangeArrowheads="1"/>
            </p:cNvSpPr>
            <p:nvPr/>
          </p:nvSpPr>
          <p:spPr bwMode="auto">
            <a:xfrm>
              <a:off x="2770" y="2112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39" name="Text Box 35"/>
            <p:cNvSpPr txBox="1">
              <a:spLocks noChangeArrowheads="1"/>
            </p:cNvSpPr>
            <p:nvPr/>
          </p:nvSpPr>
          <p:spPr bwMode="auto">
            <a:xfrm>
              <a:off x="2770" y="243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40" name="Text Box 36"/>
            <p:cNvSpPr txBox="1">
              <a:spLocks noChangeArrowheads="1"/>
            </p:cNvSpPr>
            <p:nvPr/>
          </p:nvSpPr>
          <p:spPr bwMode="auto">
            <a:xfrm>
              <a:off x="277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41" name="Text Box 37"/>
            <p:cNvSpPr txBox="1">
              <a:spLocks noChangeArrowheads="1"/>
            </p:cNvSpPr>
            <p:nvPr/>
          </p:nvSpPr>
          <p:spPr bwMode="auto">
            <a:xfrm>
              <a:off x="3202" y="196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42" name="Text Box 38"/>
            <p:cNvSpPr txBox="1">
              <a:spLocks noChangeArrowheads="1"/>
            </p:cNvSpPr>
            <p:nvPr/>
          </p:nvSpPr>
          <p:spPr bwMode="auto">
            <a:xfrm>
              <a:off x="3202" y="2112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43" name="Text Box 39"/>
            <p:cNvSpPr txBox="1">
              <a:spLocks noChangeArrowheads="1"/>
            </p:cNvSpPr>
            <p:nvPr/>
          </p:nvSpPr>
          <p:spPr bwMode="auto">
            <a:xfrm>
              <a:off x="3202" y="243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44" name="Text Box 40"/>
            <p:cNvSpPr txBox="1">
              <a:spLocks noChangeArrowheads="1"/>
            </p:cNvSpPr>
            <p:nvPr/>
          </p:nvSpPr>
          <p:spPr bwMode="auto">
            <a:xfrm>
              <a:off x="3202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45" name="Text Box 41"/>
            <p:cNvSpPr txBox="1">
              <a:spLocks noChangeArrowheads="1"/>
            </p:cNvSpPr>
            <p:nvPr/>
          </p:nvSpPr>
          <p:spPr bwMode="auto">
            <a:xfrm>
              <a:off x="1734" y="196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46" name="Text Box 42"/>
            <p:cNvSpPr txBox="1">
              <a:spLocks noChangeArrowheads="1"/>
            </p:cNvSpPr>
            <p:nvPr/>
          </p:nvSpPr>
          <p:spPr bwMode="auto">
            <a:xfrm>
              <a:off x="1734" y="210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47" name="Text Box 43"/>
            <p:cNvSpPr txBox="1">
              <a:spLocks noChangeArrowheads="1"/>
            </p:cNvSpPr>
            <p:nvPr/>
          </p:nvSpPr>
          <p:spPr bwMode="auto">
            <a:xfrm>
              <a:off x="1734" y="24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48" name="Text Box 44"/>
            <p:cNvSpPr txBox="1">
              <a:spLocks noChangeArrowheads="1"/>
            </p:cNvSpPr>
            <p:nvPr/>
          </p:nvSpPr>
          <p:spPr bwMode="auto">
            <a:xfrm>
              <a:off x="181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49" name="Text Box 45"/>
            <p:cNvSpPr txBox="1">
              <a:spLocks noChangeArrowheads="1"/>
            </p:cNvSpPr>
            <p:nvPr/>
          </p:nvSpPr>
          <p:spPr bwMode="auto">
            <a:xfrm>
              <a:off x="2214" y="196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482350" name="Text Box 46"/>
            <p:cNvSpPr txBox="1">
              <a:spLocks noChangeArrowheads="1"/>
            </p:cNvSpPr>
            <p:nvPr/>
          </p:nvSpPr>
          <p:spPr bwMode="auto">
            <a:xfrm>
              <a:off x="2214" y="210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482351" name="Text Box 47"/>
            <p:cNvSpPr txBox="1">
              <a:spLocks noChangeArrowheads="1"/>
            </p:cNvSpPr>
            <p:nvPr/>
          </p:nvSpPr>
          <p:spPr bwMode="auto">
            <a:xfrm>
              <a:off x="2214" y="24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482352" name="Text Box 48"/>
            <p:cNvSpPr txBox="1">
              <a:spLocks noChangeArrowheads="1"/>
            </p:cNvSpPr>
            <p:nvPr/>
          </p:nvSpPr>
          <p:spPr bwMode="auto">
            <a:xfrm>
              <a:off x="229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752725" y="5562600"/>
            <a:ext cx="3124200" cy="1143000"/>
            <a:chOff x="1686" y="3504"/>
            <a:chExt cx="1968" cy="720"/>
          </a:xfrm>
        </p:grpSpPr>
        <p:sp>
          <p:nvSpPr>
            <p:cNvPr id="482354" name="Rectangle 50"/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55" name="Text Box 51"/>
            <p:cNvSpPr txBox="1">
              <a:spLocks noChangeArrowheads="1"/>
            </p:cNvSpPr>
            <p:nvPr/>
          </p:nvSpPr>
          <p:spPr bwMode="auto">
            <a:xfrm>
              <a:off x="1734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56" name="Text Box 52"/>
            <p:cNvSpPr txBox="1">
              <a:spLocks noChangeArrowheads="1"/>
            </p:cNvSpPr>
            <p:nvPr/>
          </p:nvSpPr>
          <p:spPr bwMode="auto">
            <a:xfrm>
              <a:off x="1734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57" name="Text Box 53"/>
            <p:cNvSpPr txBox="1">
              <a:spLocks noChangeArrowheads="1"/>
            </p:cNvSpPr>
            <p:nvPr/>
          </p:nvSpPr>
          <p:spPr bwMode="auto">
            <a:xfrm>
              <a:off x="1734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58" name="Text Box 54"/>
            <p:cNvSpPr txBox="1">
              <a:spLocks noChangeArrowheads="1"/>
            </p:cNvSpPr>
            <p:nvPr/>
          </p:nvSpPr>
          <p:spPr bwMode="auto">
            <a:xfrm>
              <a:off x="1810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59" name="Text Box 55"/>
            <p:cNvSpPr txBox="1">
              <a:spLocks noChangeArrowheads="1"/>
            </p:cNvSpPr>
            <p:nvPr/>
          </p:nvSpPr>
          <p:spPr bwMode="auto">
            <a:xfrm>
              <a:off x="2214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0" name="Text Box 56"/>
            <p:cNvSpPr txBox="1">
              <a:spLocks noChangeArrowheads="1"/>
            </p:cNvSpPr>
            <p:nvPr/>
          </p:nvSpPr>
          <p:spPr bwMode="auto">
            <a:xfrm>
              <a:off x="2214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1" name="Text Box 57"/>
            <p:cNvSpPr txBox="1">
              <a:spLocks noChangeArrowheads="1"/>
            </p:cNvSpPr>
            <p:nvPr/>
          </p:nvSpPr>
          <p:spPr bwMode="auto">
            <a:xfrm>
              <a:off x="2214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2" name="Text Box 58"/>
            <p:cNvSpPr txBox="1">
              <a:spLocks noChangeArrowheads="1"/>
            </p:cNvSpPr>
            <p:nvPr/>
          </p:nvSpPr>
          <p:spPr bwMode="auto">
            <a:xfrm>
              <a:off x="2290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63" name="Text Box 59"/>
            <p:cNvSpPr txBox="1">
              <a:spLocks noChangeArrowheads="1"/>
            </p:cNvSpPr>
            <p:nvPr/>
          </p:nvSpPr>
          <p:spPr bwMode="auto">
            <a:xfrm>
              <a:off x="2690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4" name="Text Box 60"/>
            <p:cNvSpPr txBox="1">
              <a:spLocks noChangeArrowheads="1"/>
            </p:cNvSpPr>
            <p:nvPr/>
          </p:nvSpPr>
          <p:spPr bwMode="auto">
            <a:xfrm>
              <a:off x="2690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5" name="Text Box 61"/>
            <p:cNvSpPr txBox="1">
              <a:spLocks noChangeArrowheads="1"/>
            </p:cNvSpPr>
            <p:nvPr/>
          </p:nvSpPr>
          <p:spPr bwMode="auto">
            <a:xfrm>
              <a:off x="2690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6" name="Text Box 62"/>
            <p:cNvSpPr txBox="1">
              <a:spLocks noChangeArrowheads="1"/>
            </p:cNvSpPr>
            <p:nvPr/>
          </p:nvSpPr>
          <p:spPr bwMode="auto">
            <a:xfrm>
              <a:off x="2766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67" name="Text Box 63"/>
            <p:cNvSpPr txBox="1">
              <a:spLocks noChangeArrowheads="1"/>
            </p:cNvSpPr>
            <p:nvPr/>
          </p:nvSpPr>
          <p:spPr bwMode="auto">
            <a:xfrm>
              <a:off x="3170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482368" name="Text Box 64"/>
            <p:cNvSpPr txBox="1">
              <a:spLocks noChangeArrowheads="1"/>
            </p:cNvSpPr>
            <p:nvPr/>
          </p:nvSpPr>
          <p:spPr bwMode="auto">
            <a:xfrm>
              <a:off x="3170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482369" name="Text Box 65"/>
            <p:cNvSpPr txBox="1">
              <a:spLocks noChangeArrowheads="1"/>
            </p:cNvSpPr>
            <p:nvPr/>
          </p:nvSpPr>
          <p:spPr bwMode="auto">
            <a:xfrm>
              <a:off x="3170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0" name="Text Box 66"/>
            <p:cNvSpPr txBox="1">
              <a:spLocks noChangeArrowheads="1"/>
            </p:cNvSpPr>
            <p:nvPr/>
          </p:nvSpPr>
          <p:spPr bwMode="auto">
            <a:xfrm>
              <a:off x="3246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752725" y="4343400"/>
            <a:ext cx="3124200" cy="1143000"/>
            <a:chOff x="1686" y="2736"/>
            <a:chExt cx="1968" cy="720"/>
          </a:xfrm>
        </p:grpSpPr>
        <p:sp>
          <p:nvSpPr>
            <p:cNvPr id="482372" name="Rectangle 68"/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73" name="Text Box 69"/>
            <p:cNvSpPr txBox="1">
              <a:spLocks noChangeArrowheads="1"/>
            </p:cNvSpPr>
            <p:nvPr/>
          </p:nvSpPr>
          <p:spPr bwMode="auto">
            <a:xfrm>
              <a:off x="1734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4" name="Text Box 70"/>
            <p:cNvSpPr txBox="1">
              <a:spLocks noChangeArrowheads="1"/>
            </p:cNvSpPr>
            <p:nvPr/>
          </p:nvSpPr>
          <p:spPr bwMode="auto">
            <a:xfrm>
              <a:off x="1734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5" name="Text Box 71"/>
            <p:cNvSpPr txBox="1">
              <a:spLocks noChangeArrowheads="1"/>
            </p:cNvSpPr>
            <p:nvPr/>
          </p:nvSpPr>
          <p:spPr bwMode="auto">
            <a:xfrm>
              <a:off x="1734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6" name="Text Box 72"/>
            <p:cNvSpPr txBox="1">
              <a:spLocks noChangeArrowheads="1"/>
            </p:cNvSpPr>
            <p:nvPr/>
          </p:nvSpPr>
          <p:spPr bwMode="auto">
            <a:xfrm>
              <a:off x="1810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77" name="Text Box 73"/>
            <p:cNvSpPr txBox="1">
              <a:spLocks noChangeArrowheads="1"/>
            </p:cNvSpPr>
            <p:nvPr/>
          </p:nvSpPr>
          <p:spPr bwMode="auto">
            <a:xfrm>
              <a:off x="2214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8" name="Text Box 74"/>
            <p:cNvSpPr txBox="1">
              <a:spLocks noChangeArrowheads="1"/>
            </p:cNvSpPr>
            <p:nvPr/>
          </p:nvSpPr>
          <p:spPr bwMode="auto">
            <a:xfrm>
              <a:off x="2214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9" name="Text Box 75"/>
            <p:cNvSpPr txBox="1">
              <a:spLocks noChangeArrowheads="1"/>
            </p:cNvSpPr>
            <p:nvPr/>
          </p:nvSpPr>
          <p:spPr bwMode="auto">
            <a:xfrm>
              <a:off x="2214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80" name="Text Box 76"/>
            <p:cNvSpPr txBox="1">
              <a:spLocks noChangeArrowheads="1"/>
            </p:cNvSpPr>
            <p:nvPr/>
          </p:nvSpPr>
          <p:spPr bwMode="auto">
            <a:xfrm>
              <a:off x="2290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81" name="Text Box 77"/>
            <p:cNvSpPr txBox="1">
              <a:spLocks noChangeArrowheads="1"/>
            </p:cNvSpPr>
            <p:nvPr/>
          </p:nvSpPr>
          <p:spPr bwMode="auto">
            <a:xfrm>
              <a:off x="3202" y="27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82" name="Text Box 78"/>
            <p:cNvSpPr txBox="1">
              <a:spLocks noChangeArrowheads="1"/>
            </p:cNvSpPr>
            <p:nvPr/>
          </p:nvSpPr>
          <p:spPr bwMode="auto">
            <a:xfrm>
              <a:off x="3202" y="288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83" name="Text Box 79"/>
            <p:cNvSpPr txBox="1">
              <a:spLocks noChangeArrowheads="1"/>
            </p:cNvSpPr>
            <p:nvPr/>
          </p:nvSpPr>
          <p:spPr bwMode="auto">
            <a:xfrm>
              <a:off x="3202" y="320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84" name="Text Box 80"/>
            <p:cNvSpPr txBox="1">
              <a:spLocks noChangeArrowheads="1"/>
            </p:cNvSpPr>
            <p:nvPr/>
          </p:nvSpPr>
          <p:spPr bwMode="auto">
            <a:xfrm>
              <a:off x="3202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85" name="Text Box 81"/>
            <p:cNvSpPr txBox="1">
              <a:spLocks noChangeArrowheads="1"/>
            </p:cNvSpPr>
            <p:nvPr/>
          </p:nvSpPr>
          <p:spPr bwMode="auto">
            <a:xfrm>
              <a:off x="2690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482386" name="Text Box 82"/>
            <p:cNvSpPr txBox="1">
              <a:spLocks noChangeArrowheads="1"/>
            </p:cNvSpPr>
            <p:nvPr/>
          </p:nvSpPr>
          <p:spPr bwMode="auto">
            <a:xfrm>
              <a:off x="2690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482387" name="Text Box 83"/>
            <p:cNvSpPr txBox="1">
              <a:spLocks noChangeArrowheads="1"/>
            </p:cNvSpPr>
            <p:nvPr/>
          </p:nvSpPr>
          <p:spPr bwMode="auto">
            <a:xfrm>
              <a:off x="2690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482388" name="Text Box 84"/>
            <p:cNvSpPr txBox="1">
              <a:spLocks noChangeArrowheads="1"/>
            </p:cNvSpPr>
            <p:nvPr/>
          </p:nvSpPr>
          <p:spPr bwMode="auto">
            <a:xfrm>
              <a:off x="2766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82389" name="Text Box 85"/>
          <p:cNvSpPr txBox="1">
            <a:spLocks noChangeArrowheads="1"/>
          </p:cNvSpPr>
          <p:nvPr/>
        </p:nvSpPr>
        <p:spPr bwMode="auto">
          <a:xfrm>
            <a:off x="1117600" y="22701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4 位操作码</a:t>
            </a:r>
          </a:p>
        </p:txBody>
      </p:sp>
      <p:sp>
        <p:nvSpPr>
          <p:cNvPr id="482390" name="Text Box 86"/>
          <p:cNvSpPr txBox="1">
            <a:spLocks noChangeArrowheads="1"/>
          </p:cNvSpPr>
          <p:nvPr/>
        </p:nvSpPr>
        <p:spPr bwMode="auto">
          <a:xfrm>
            <a:off x="1117600" y="34893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位操作码</a:t>
            </a:r>
          </a:p>
        </p:txBody>
      </p:sp>
      <p:sp>
        <p:nvSpPr>
          <p:cNvPr id="482391" name="Text Box 87"/>
          <p:cNvSpPr txBox="1">
            <a:spLocks noChangeArrowheads="1"/>
          </p:cNvSpPr>
          <p:nvPr/>
        </p:nvSpPr>
        <p:spPr bwMode="auto">
          <a:xfrm>
            <a:off x="990600" y="4724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12 位操作码</a:t>
            </a:r>
          </a:p>
        </p:txBody>
      </p:sp>
      <p:sp>
        <p:nvSpPr>
          <p:cNvPr id="482392" name="Text Box 88"/>
          <p:cNvSpPr txBox="1">
            <a:spLocks noChangeArrowheads="1"/>
          </p:cNvSpPr>
          <p:nvPr/>
        </p:nvSpPr>
        <p:spPr bwMode="auto">
          <a:xfrm>
            <a:off x="990600" y="59277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16 位操作码</a:t>
            </a:r>
          </a:p>
        </p:txBody>
      </p:sp>
      <p:sp>
        <p:nvSpPr>
          <p:cNvPr id="482393" name="Text Box 89"/>
          <p:cNvSpPr txBox="1">
            <a:spLocks noChangeArrowheads="1"/>
          </p:cNvSpPr>
          <p:nvPr/>
        </p:nvSpPr>
        <p:spPr bwMode="auto">
          <a:xfrm>
            <a:off x="6029325" y="2270125"/>
            <a:ext cx="311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最多15条三地址指令</a:t>
            </a:r>
          </a:p>
        </p:txBody>
      </p:sp>
      <p:sp>
        <p:nvSpPr>
          <p:cNvPr id="482394" name="Text Box 90"/>
          <p:cNvSpPr txBox="1">
            <a:spLocks noChangeArrowheads="1"/>
          </p:cNvSpPr>
          <p:nvPr/>
        </p:nvSpPr>
        <p:spPr bwMode="auto">
          <a:xfrm>
            <a:off x="6029325" y="3489325"/>
            <a:ext cx="2719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最多15条二地址指令</a:t>
            </a:r>
          </a:p>
        </p:txBody>
      </p:sp>
      <p:sp>
        <p:nvSpPr>
          <p:cNvPr id="482395" name="Text Box 91"/>
          <p:cNvSpPr txBox="1">
            <a:spLocks noChangeArrowheads="1"/>
          </p:cNvSpPr>
          <p:nvPr/>
        </p:nvSpPr>
        <p:spPr bwMode="auto">
          <a:xfrm>
            <a:off x="6029325" y="4724400"/>
            <a:ext cx="264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最多15条一地址指令</a:t>
            </a:r>
          </a:p>
        </p:txBody>
      </p:sp>
      <p:sp>
        <p:nvSpPr>
          <p:cNvPr id="482396" name="Text Box 92"/>
          <p:cNvSpPr txBox="1">
            <a:spLocks noChangeArrowheads="1"/>
          </p:cNvSpPr>
          <p:nvPr/>
        </p:nvSpPr>
        <p:spPr bwMode="auto">
          <a:xfrm>
            <a:off x="6029325" y="5927725"/>
            <a:ext cx="197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16条零地址指令</a:t>
            </a:r>
          </a:p>
        </p:txBody>
      </p:sp>
      <p:sp>
        <p:nvSpPr>
          <p:cNvPr id="95" name="日期占位符 9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A255-524F-4E48-8369-696FE3239AC9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96" name="灯片编号占位符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7" name="页脚占位符 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  <p:bldP spid="482389" grpId="0" autoUpdateAnimBg="0"/>
      <p:bldP spid="482390" grpId="0" autoUpdateAnimBg="0"/>
      <p:bldP spid="482391" grpId="0" autoUpdateAnimBg="0"/>
      <p:bldP spid="482392" grpId="0" autoUpdateAnimBg="0"/>
      <p:bldP spid="482393" grpId="0" autoUpdateAnimBg="0"/>
      <p:bldP spid="482394" grpId="0" autoUpdateAnimBg="0"/>
      <p:bldP spid="482395" grpId="0" autoUpdateAnimBg="0"/>
      <p:bldP spid="48239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457200" y="323850"/>
            <a:ext cx="6994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按字节寻址的相对寻址举例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4425" y="1309688"/>
            <a:ext cx="2171700" cy="2805112"/>
            <a:chOff x="702" y="825"/>
            <a:chExt cx="1368" cy="176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509957" name="Line 5"/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58" name="Line 6"/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59" name="Line 7"/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0" name="Line 8"/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1" name="Line 9"/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2" name="Text Box 10"/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509963" name="Text Box 11"/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位移量</a:t>
                </a:r>
              </a:p>
            </p:txBody>
          </p:sp>
          <p:sp>
            <p:nvSpPr>
              <p:cNvPr id="509964" name="Text Box 12"/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09965" name="Text Box 13"/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2008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09966" name="Line 14"/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7" name="Line 15"/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8" name="Text Box 16"/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509969" name="Line 17"/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0" name="Line 18"/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9971" name="AutoShape 19"/>
          <p:cNvSpPr>
            <a:spLocks/>
          </p:cNvSpPr>
          <p:nvPr/>
        </p:nvSpPr>
        <p:spPr bwMode="auto">
          <a:xfrm>
            <a:off x="3286125" y="16764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72" name="Text Box 20"/>
          <p:cNvSpPr txBox="1">
            <a:spLocks noChangeArrowheads="1"/>
          </p:cNvSpPr>
          <p:nvPr/>
        </p:nvSpPr>
        <p:spPr bwMode="auto">
          <a:xfrm>
            <a:off x="3505200" y="1701800"/>
            <a:ext cx="1514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JMP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72100" y="1309688"/>
            <a:ext cx="2171700" cy="2805112"/>
            <a:chOff x="3384" y="825"/>
            <a:chExt cx="1368" cy="1767"/>
          </a:xfrm>
        </p:grpSpPr>
        <p:sp>
          <p:nvSpPr>
            <p:cNvPr id="509974" name="Line 22"/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5" name="Line 23"/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6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7" name="Line 25"/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8" name="Line 26"/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9" name="Line 27"/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80" name="Line 28"/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81" name="Text Box 29"/>
            <p:cNvSpPr txBox="1">
              <a:spLocks noChangeArrowheads="1"/>
            </p:cNvSpPr>
            <p:nvPr/>
          </p:nvSpPr>
          <p:spPr bwMode="auto">
            <a:xfrm>
              <a:off x="4176" y="1065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9982" name="Text Box 30"/>
            <p:cNvSpPr txBox="1">
              <a:spLocks noChangeArrowheads="1"/>
            </p:cNvSpPr>
            <p:nvPr/>
          </p:nvSpPr>
          <p:spPr bwMode="auto">
            <a:xfrm>
              <a:off x="4168" y="1305"/>
              <a:ext cx="4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06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9983" name="Text Box 31"/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2000 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9984" name="Text Box 32"/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2008 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9985" name="Line 33"/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86" name="Line 34"/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87" name="Text Box 35"/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09988" name="Text Box 36"/>
          <p:cNvSpPr txBox="1">
            <a:spLocks noChangeArrowheads="1"/>
          </p:cNvSpPr>
          <p:nvPr/>
        </p:nvSpPr>
        <p:spPr bwMode="auto">
          <a:xfrm>
            <a:off x="838200" y="4572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设  当前指令地址 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 = 2000H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1295400" y="5105400"/>
            <a:ext cx="4267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转移后的目的地址为  </a:t>
            </a:r>
            <a:r>
              <a:rPr lang="zh-CN" altLang="en-US" sz="12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90" name="Text Box 38"/>
          <p:cNvSpPr txBox="1">
            <a:spLocks noChangeArrowheads="1"/>
          </p:cNvSpPr>
          <p:nvPr/>
        </p:nvSpPr>
        <p:spPr bwMode="auto">
          <a:xfrm>
            <a:off x="1295400" y="5454650"/>
            <a:ext cx="67056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因为  取出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后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 = 2002H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91" name="Text Box 39"/>
          <p:cNvSpPr txBox="1">
            <a:spLocks noChangeArrowheads="1"/>
          </p:cNvSpPr>
          <p:nvPr/>
        </p:nvSpPr>
        <p:spPr bwMode="auto">
          <a:xfrm>
            <a:off x="3505200" y="2362200"/>
            <a:ext cx="1600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二字节指令</a:t>
            </a:r>
          </a:p>
        </p:txBody>
      </p:sp>
      <p:sp>
        <p:nvSpPr>
          <p:cNvPr id="509992" name="Text Box 40"/>
          <p:cNvSpPr txBox="1">
            <a:spLocks noChangeArrowheads="1"/>
          </p:cNvSpPr>
          <p:nvPr/>
        </p:nvSpPr>
        <p:spPr bwMode="auto">
          <a:xfrm>
            <a:off x="1295400" y="5911850"/>
            <a:ext cx="78486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故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指令 的第二字节为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 - 2002H = 06H</a:t>
            </a:r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B7D0-9C05-4B4B-9F4A-15A56A8F3AA1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1" grpId="0" animBg="1"/>
      <p:bldP spid="509972" grpId="0" autoUpdateAnimBg="0"/>
      <p:bldP spid="509988" grpId="0" autoUpdateAnimBg="0"/>
      <p:bldP spid="509989" grpId="0" autoUpdateAnimBg="0"/>
      <p:bldP spid="509990" grpId="0" autoUpdateAnimBg="0"/>
      <p:bldP spid="509991" grpId="0" autoUpdateAnimBg="0"/>
      <p:bldP spid="5099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354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10. 堆栈寻址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974725" y="838200"/>
            <a:ext cx="397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堆栈的特点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463675" y="16319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堆栈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371600"/>
            <a:ext cx="1103313" cy="1022350"/>
            <a:chOff x="1622" y="864"/>
            <a:chExt cx="695" cy="644"/>
          </a:xfrm>
        </p:grpSpPr>
        <p:sp>
          <p:nvSpPr>
            <p:cNvPr id="510982" name="Text Box 6"/>
            <p:cNvSpPr txBox="1">
              <a:spLocks noChangeArrowheads="1"/>
            </p:cNvSpPr>
            <p:nvPr/>
          </p:nvSpPr>
          <p:spPr bwMode="auto">
            <a:xfrm>
              <a:off x="1622" y="864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硬堆栈</a:t>
              </a:r>
            </a:p>
          </p:txBody>
        </p:sp>
        <p:sp>
          <p:nvSpPr>
            <p:cNvPr id="510983" name="Text Box 7"/>
            <p:cNvSpPr txBox="1">
              <a:spLocks noChangeArrowheads="1"/>
            </p:cNvSpPr>
            <p:nvPr/>
          </p:nvSpPr>
          <p:spPr bwMode="auto">
            <a:xfrm>
              <a:off x="1622" y="1220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软堆栈</a:t>
              </a:r>
            </a:p>
          </p:txBody>
        </p:sp>
      </p:grp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4251325" y="13716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多个寄存器</a:t>
            </a: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4251325" y="193675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指定的存储空间</a:t>
            </a:r>
          </a:p>
        </p:txBody>
      </p:sp>
      <p:sp>
        <p:nvSpPr>
          <p:cNvPr id="510986" name="Text Box 10"/>
          <p:cNvSpPr txBox="1">
            <a:spLocks noChangeArrowheads="1"/>
          </p:cNvSpPr>
          <p:nvPr/>
        </p:nvSpPr>
        <p:spPr bwMode="auto">
          <a:xfrm>
            <a:off x="1463675" y="2514600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先进后出</a:t>
            </a:r>
            <a:r>
              <a:rPr lang="zh-CN" altLang="en-US" sz="2400">
                <a:latin typeface="Times New Roman" pitchFamily="18" charset="0"/>
              </a:rPr>
              <a:t>（一个入出口）</a:t>
            </a: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栈顶地址 </a:t>
            </a:r>
            <a:r>
              <a:rPr lang="zh-CN" altLang="en-US" sz="2400">
                <a:latin typeface="Times New Roman" pitchFamily="18" charset="0"/>
              </a:rPr>
              <a:t>由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SP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指出</a:t>
            </a:r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3817938" y="3870325"/>
            <a:ext cx="5016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 1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968375" y="4845050"/>
            <a:ext cx="974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1FFFH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7491413" y="3870325"/>
            <a:ext cx="5191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+1</a:t>
            </a: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4702175" y="5149850"/>
            <a:ext cx="9525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2000 </a:t>
            </a:r>
            <a:r>
              <a:rPr lang="en-US" altLang="zh-CN" sz="2000">
                <a:latin typeface="Times New Roman" pitchFamily="18" charset="0"/>
              </a:rPr>
              <a:t>H</a:t>
            </a:r>
          </a:p>
        </p:txBody>
      </p:sp>
      <p:sp>
        <p:nvSpPr>
          <p:cNvPr id="510992" name="AutoShape 16"/>
          <p:cNvSpPr>
            <a:spLocks/>
          </p:cNvSpPr>
          <p:nvPr/>
        </p:nvSpPr>
        <p:spPr bwMode="auto">
          <a:xfrm>
            <a:off x="2362200" y="151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93" name="AutoShape 17"/>
          <p:cNvSpPr>
            <a:spLocks noChangeArrowheads="1"/>
          </p:cNvSpPr>
          <p:nvPr/>
        </p:nvSpPr>
        <p:spPr bwMode="auto">
          <a:xfrm rot="-1305426">
            <a:off x="34290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94" name="AutoShape 18"/>
          <p:cNvSpPr>
            <a:spLocks noChangeArrowheads="1"/>
          </p:cNvSpPr>
          <p:nvPr/>
        </p:nvSpPr>
        <p:spPr bwMode="auto">
          <a:xfrm rot="-1305426">
            <a:off x="71628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63675" y="3124200"/>
            <a:ext cx="3263900" cy="457200"/>
            <a:chOff x="922" y="1968"/>
            <a:chExt cx="2056" cy="288"/>
          </a:xfrm>
        </p:grpSpPr>
        <p:sp>
          <p:nvSpPr>
            <p:cNvPr id="510996" name="Text Box 20"/>
            <p:cNvSpPr txBox="1">
              <a:spLocks noChangeArrowheads="1"/>
            </p:cNvSpPr>
            <p:nvPr/>
          </p:nvSpPr>
          <p:spPr bwMode="auto">
            <a:xfrm>
              <a:off x="922" y="1968"/>
              <a:ext cx="205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进栈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 1       SP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10997" name="Line 21"/>
            <p:cNvSpPr>
              <a:spLocks noChangeShapeType="1"/>
            </p:cNvSpPr>
            <p:nvPr/>
          </p:nvSpPr>
          <p:spPr bwMode="auto">
            <a:xfrm>
              <a:off x="2400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029200" y="3124200"/>
            <a:ext cx="3360738" cy="457200"/>
            <a:chOff x="3168" y="1968"/>
            <a:chExt cx="2117" cy="288"/>
          </a:xfrm>
        </p:grpSpPr>
        <p:sp>
          <p:nvSpPr>
            <p:cNvPr id="510999" name="Text Box 23"/>
            <p:cNvSpPr txBox="1">
              <a:spLocks noChangeArrowheads="1"/>
            </p:cNvSpPr>
            <p:nvPr/>
          </p:nvSpPr>
          <p:spPr bwMode="auto">
            <a:xfrm>
              <a:off x="3168" y="1968"/>
              <a:ext cx="2117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出栈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 1        SP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11000" name="Line 24"/>
            <p:cNvSpPr>
              <a:spLocks noChangeShapeType="1"/>
            </p:cNvSpPr>
            <p:nvPr/>
          </p:nvSpPr>
          <p:spPr bwMode="auto">
            <a:xfrm>
              <a:off x="4704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68375" y="3946525"/>
            <a:ext cx="3133725" cy="2530475"/>
            <a:chOff x="610" y="2486"/>
            <a:chExt cx="1974" cy="1594"/>
          </a:xfrm>
        </p:grpSpPr>
        <p:sp>
          <p:nvSpPr>
            <p:cNvPr id="511002" name="Text Box 26"/>
            <p:cNvSpPr txBox="1">
              <a:spLocks noChangeArrowheads="1"/>
            </p:cNvSpPr>
            <p:nvPr/>
          </p:nvSpPr>
          <p:spPr bwMode="auto">
            <a:xfrm>
              <a:off x="2146" y="3244"/>
              <a:ext cx="43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2146" y="3830"/>
              <a:ext cx="43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610" y="2486"/>
              <a:ext cx="1536" cy="1536"/>
              <a:chOff x="610" y="2486"/>
              <a:chExt cx="1536" cy="1536"/>
            </a:xfrm>
          </p:grpSpPr>
          <p:sp>
            <p:nvSpPr>
              <p:cNvPr id="511005" name="Rectangle 29"/>
              <p:cNvSpPr>
                <a:spLocks noChangeArrowheads="1"/>
              </p:cNvSpPr>
              <p:nvPr/>
            </p:nvSpPr>
            <p:spPr bwMode="auto">
              <a:xfrm>
                <a:off x="1186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11006" name="Rectangle 30"/>
              <p:cNvSpPr>
                <a:spLocks noChangeArrowheads="1"/>
              </p:cNvSpPr>
              <p:nvPr/>
            </p:nvSpPr>
            <p:spPr bwMode="auto">
              <a:xfrm>
                <a:off x="1186" y="3274"/>
                <a:ext cx="960" cy="17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07" name="Rectangle 31"/>
              <p:cNvSpPr>
                <a:spLocks noChangeArrowheads="1"/>
              </p:cNvSpPr>
              <p:nvPr/>
            </p:nvSpPr>
            <p:spPr bwMode="auto">
              <a:xfrm>
                <a:off x="1186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08" name="Freeform 32"/>
              <p:cNvSpPr>
                <a:spLocks/>
              </p:cNvSpPr>
              <p:nvPr/>
            </p:nvSpPr>
            <p:spPr bwMode="auto">
              <a:xfrm>
                <a:off x="1187" y="2860"/>
                <a:ext cx="1" cy="1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56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1009" name="Text Box 33"/>
              <p:cNvSpPr txBox="1">
                <a:spLocks noChangeArrowheads="1"/>
              </p:cNvSpPr>
              <p:nvPr/>
            </p:nvSpPr>
            <p:spPr bwMode="auto">
              <a:xfrm>
                <a:off x="651" y="2486"/>
                <a:ext cx="303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511010" name="Text Box 34"/>
              <p:cNvSpPr txBox="1">
                <a:spLocks noChangeArrowheads="1"/>
              </p:cNvSpPr>
              <p:nvPr/>
            </p:nvSpPr>
            <p:spPr bwMode="auto">
              <a:xfrm>
                <a:off x="610" y="3244"/>
                <a:ext cx="600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11011" name="Text Box 35"/>
              <p:cNvSpPr txBox="1">
                <a:spLocks noChangeArrowheads="1"/>
              </p:cNvSpPr>
              <p:nvPr/>
            </p:nvSpPr>
            <p:spPr bwMode="auto">
              <a:xfrm>
                <a:off x="1515" y="3532"/>
                <a:ext cx="34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11012" name="Freeform 36"/>
              <p:cNvSpPr>
                <a:spLocks/>
              </p:cNvSpPr>
              <p:nvPr/>
            </p:nvSpPr>
            <p:spPr bwMode="auto">
              <a:xfrm>
                <a:off x="2144" y="2860"/>
                <a:ext cx="1" cy="1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56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1013" name="Freeform 37"/>
              <p:cNvSpPr>
                <a:spLocks/>
              </p:cNvSpPr>
              <p:nvPr/>
            </p:nvSpPr>
            <p:spPr bwMode="auto">
              <a:xfrm>
                <a:off x="1200" y="3099"/>
                <a:ext cx="94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2" y="0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02175" y="3946525"/>
            <a:ext cx="3133725" cy="2530475"/>
            <a:chOff x="2962" y="2486"/>
            <a:chExt cx="1974" cy="1594"/>
          </a:xfrm>
        </p:grpSpPr>
        <p:sp>
          <p:nvSpPr>
            <p:cNvPr id="511015" name="Text Box 39"/>
            <p:cNvSpPr txBox="1">
              <a:spLocks noChangeArrowheads="1"/>
            </p:cNvSpPr>
            <p:nvPr/>
          </p:nvSpPr>
          <p:spPr bwMode="auto">
            <a:xfrm>
              <a:off x="3884" y="3532"/>
              <a:ext cx="34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2962" y="2486"/>
              <a:ext cx="1974" cy="1594"/>
              <a:chOff x="2962" y="2486"/>
              <a:chExt cx="1974" cy="1594"/>
            </a:xfrm>
          </p:grpSpPr>
          <p:sp>
            <p:nvSpPr>
              <p:cNvPr id="511017" name="Rectangle 41"/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  <a:r>
                  <a:rPr lang="en-US" altLang="zh-CN" sz="2000">
                    <a:latin typeface="Times New Roman" pitchFamily="18" charset="0"/>
                  </a:rPr>
                  <a:t>FFF H</a:t>
                </a:r>
              </a:p>
            </p:txBody>
          </p:sp>
          <p:sp>
            <p:nvSpPr>
              <p:cNvPr id="511018" name="Rectangle 42"/>
              <p:cNvSpPr>
                <a:spLocks noChangeArrowheads="1"/>
              </p:cNvSpPr>
              <p:nvPr/>
            </p:nvSpPr>
            <p:spPr bwMode="auto">
              <a:xfrm>
                <a:off x="3538" y="3100"/>
                <a:ext cx="960" cy="17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19" name="Rectangle 43"/>
              <p:cNvSpPr>
                <a:spLocks noChangeArrowheads="1"/>
              </p:cNvSpPr>
              <p:nvPr/>
            </p:nvSpPr>
            <p:spPr bwMode="auto">
              <a:xfrm>
                <a:off x="3538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20" name="Text Box 44"/>
              <p:cNvSpPr txBox="1">
                <a:spLocks noChangeArrowheads="1"/>
              </p:cNvSpPr>
              <p:nvPr/>
            </p:nvSpPr>
            <p:spPr bwMode="auto">
              <a:xfrm>
                <a:off x="3003" y="2486"/>
                <a:ext cx="303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511021" name="Text Box 45"/>
              <p:cNvSpPr txBox="1">
                <a:spLocks noChangeArrowheads="1"/>
              </p:cNvSpPr>
              <p:nvPr/>
            </p:nvSpPr>
            <p:spPr bwMode="auto">
              <a:xfrm>
                <a:off x="2962" y="3052"/>
                <a:ext cx="61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1FFFH</a:t>
                </a:r>
              </a:p>
            </p:txBody>
          </p:sp>
          <p:sp>
            <p:nvSpPr>
              <p:cNvPr id="511022" name="Text Box 46"/>
              <p:cNvSpPr txBox="1">
                <a:spLocks noChangeArrowheads="1"/>
              </p:cNvSpPr>
              <p:nvPr/>
            </p:nvSpPr>
            <p:spPr bwMode="auto">
              <a:xfrm>
                <a:off x="4498" y="3072"/>
                <a:ext cx="438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511023" name="Text Box 47"/>
              <p:cNvSpPr txBox="1">
                <a:spLocks noChangeArrowheads="1"/>
              </p:cNvSpPr>
              <p:nvPr/>
            </p:nvSpPr>
            <p:spPr bwMode="auto">
              <a:xfrm>
                <a:off x="4498" y="3830"/>
                <a:ext cx="438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511024" name="Freeform 48"/>
              <p:cNvSpPr>
                <a:spLocks/>
              </p:cNvSpPr>
              <p:nvPr/>
            </p:nvSpPr>
            <p:spPr bwMode="auto">
              <a:xfrm>
                <a:off x="3536" y="2860"/>
                <a:ext cx="1" cy="1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56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1025" name="Freeform 49"/>
              <p:cNvSpPr>
                <a:spLocks/>
              </p:cNvSpPr>
              <p:nvPr/>
            </p:nvSpPr>
            <p:spPr bwMode="auto">
              <a:xfrm>
                <a:off x="4502" y="2860"/>
                <a:ext cx="1" cy="1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56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1026" name="Freeform 50"/>
              <p:cNvSpPr>
                <a:spLocks/>
              </p:cNvSpPr>
              <p:nvPr/>
            </p:nvSpPr>
            <p:spPr bwMode="auto">
              <a:xfrm>
                <a:off x="3552" y="3483"/>
                <a:ext cx="94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2" y="0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514600" y="4387850"/>
            <a:ext cx="1143000" cy="396875"/>
            <a:chOff x="1584" y="2764"/>
            <a:chExt cx="720" cy="250"/>
          </a:xfrm>
        </p:grpSpPr>
        <p:sp>
          <p:nvSpPr>
            <p:cNvPr id="511028" name="AutoShape 52"/>
            <p:cNvSpPr>
              <a:spLocks noChangeArrowheads="1"/>
            </p:cNvSpPr>
            <p:nvPr/>
          </p:nvSpPr>
          <p:spPr bwMode="auto">
            <a:xfrm>
              <a:off x="1584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9" name="Text Box 53"/>
            <p:cNvSpPr txBox="1">
              <a:spLocks noChangeArrowheads="1"/>
            </p:cNvSpPr>
            <p:nvPr/>
          </p:nvSpPr>
          <p:spPr bwMode="auto">
            <a:xfrm>
              <a:off x="1776" y="2764"/>
              <a:ext cx="52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进栈</a:t>
              </a: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248400" y="4387850"/>
            <a:ext cx="1143000" cy="396875"/>
            <a:chOff x="3936" y="2764"/>
            <a:chExt cx="720" cy="250"/>
          </a:xfrm>
        </p:grpSpPr>
        <p:sp>
          <p:nvSpPr>
            <p:cNvPr id="511031" name="AutoShape 55"/>
            <p:cNvSpPr>
              <a:spLocks noChangeArrowheads="1"/>
            </p:cNvSpPr>
            <p:nvPr/>
          </p:nvSpPr>
          <p:spPr bwMode="auto">
            <a:xfrm rot="10800000">
              <a:off x="3936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32" name="Text Box 56"/>
            <p:cNvSpPr txBox="1">
              <a:spLocks noChangeArrowheads="1"/>
            </p:cNvSpPr>
            <p:nvPr/>
          </p:nvSpPr>
          <p:spPr bwMode="auto">
            <a:xfrm>
              <a:off x="4128" y="2764"/>
              <a:ext cx="52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出栈</a:t>
              </a:r>
            </a:p>
          </p:txBody>
        </p:sp>
      </p:grpSp>
      <p:sp>
        <p:nvSpPr>
          <p:cNvPr id="511033" name="Text Box 57"/>
          <p:cNvSpPr txBox="1">
            <a:spLocks noChangeArrowheads="1"/>
          </p:cNvSpPr>
          <p:nvPr/>
        </p:nvSpPr>
        <p:spPr bwMode="auto">
          <a:xfrm>
            <a:off x="1889125" y="3962400"/>
            <a:ext cx="1524000" cy="333375"/>
          </a:xfrm>
          <a:prstGeom prst="rect">
            <a:avLst/>
          </a:prstGeom>
          <a:solidFill>
            <a:srgbClr val="0032D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     1</a:t>
            </a:r>
            <a:r>
              <a:rPr lang="en-US" altLang="zh-CN" sz="2000">
                <a:latin typeface="Times New Roman" pitchFamily="18" charset="0"/>
              </a:rPr>
              <a:t>FFF H</a:t>
            </a:r>
            <a:endParaRPr lang="zh-CN" altLang="en-US" sz="2000">
              <a:latin typeface="Times New Roman" pitchFamily="18" charset="0"/>
            </a:endParaRP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881188" y="4849813"/>
            <a:ext cx="2309812" cy="396875"/>
            <a:chOff x="1185" y="3055"/>
            <a:chExt cx="1455" cy="250"/>
          </a:xfrm>
        </p:grpSpPr>
        <p:sp>
          <p:nvSpPr>
            <p:cNvPr id="511035" name="Rectangle 59"/>
            <p:cNvSpPr>
              <a:spLocks noChangeArrowheads="1"/>
            </p:cNvSpPr>
            <p:nvPr/>
          </p:nvSpPr>
          <p:spPr bwMode="auto">
            <a:xfrm>
              <a:off x="1185" y="3092"/>
              <a:ext cx="960" cy="17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36" name="Text Box 60"/>
            <p:cNvSpPr txBox="1">
              <a:spLocks noChangeArrowheads="1"/>
            </p:cNvSpPr>
            <p:nvPr/>
          </p:nvSpPr>
          <p:spPr bwMode="auto">
            <a:xfrm>
              <a:off x="2160" y="3055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1881188" y="5181600"/>
            <a:ext cx="2233612" cy="519113"/>
            <a:chOff x="1185" y="3264"/>
            <a:chExt cx="1407" cy="327"/>
          </a:xfrm>
        </p:grpSpPr>
        <p:sp>
          <p:nvSpPr>
            <p:cNvPr id="511038" name="Text Box 62"/>
            <p:cNvSpPr txBox="1">
              <a:spLocks noChangeArrowheads="1"/>
            </p:cNvSpPr>
            <p:nvPr/>
          </p:nvSpPr>
          <p:spPr bwMode="auto">
            <a:xfrm>
              <a:off x="1185" y="3264"/>
              <a:ext cx="960" cy="192"/>
            </a:xfrm>
            <a:prstGeom prst="rect">
              <a:avLst/>
            </a:prstGeom>
            <a:solidFill>
              <a:srgbClr val="00008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11039" name="Text Box 63"/>
            <p:cNvSpPr txBox="1">
              <a:spLocks noChangeArrowheads="1"/>
            </p:cNvSpPr>
            <p:nvPr/>
          </p:nvSpPr>
          <p:spPr bwMode="auto">
            <a:xfrm>
              <a:off x="2208" y="3264"/>
              <a:ext cx="384" cy="327"/>
            </a:xfrm>
            <a:prstGeom prst="rect">
              <a:avLst/>
            </a:prstGeom>
            <a:solidFill>
              <a:srgbClr val="00008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511040" name="Text Box 64"/>
          <p:cNvSpPr txBox="1">
            <a:spLocks noChangeArrowheads="1"/>
          </p:cNvSpPr>
          <p:nvPr/>
        </p:nvSpPr>
        <p:spPr bwMode="auto">
          <a:xfrm>
            <a:off x="5616575" y="3962400"/>
            <a:ext cx="1524000" cy="333375"/>
          </a:xfrm>
          <a:prstGeom prst="rect">
            <a:avLst/>
          </a:prstGeom>
          <a:solidFill>
            <a:srgbClr val="00007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      2000</a:t>
            </a:r>
            <a:r>
              <a:rPr lang="en-US" altLang="zh-CN" sz="2000">
                <a:latin typeface="Times New Roman" pitchFamily="18" charset="0"/>
              </a:rPr>
              <a:t> H</a:t>
            </a:r>
            <a:endParaRPr lang="zh-CN" altLang="en-US" sz="2000">
              <a:latin typeface="Times New Roman" pitchFamily="18" charset="0"/>
            </a:endParaRP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4800600" y="4891088"/>
            <a:ext cx="2971800" cy="519112"/>
            <a:chOff x="3024" y="3081"/>
            <a:chExt cx="1872" cy="327"/>
          </a:xfrm>
        </p:grpSpPr>
        <p:grpSp>
          <p:nvGrpSpPr>
            <p:cNvPr id="14" name="Group 66"/>
            <p:cNvGrpSpPr>
              <a:grpSpLocks/>
            </p:cNvGrpSpPr>
            <p:nvPr/>
          </p:nvGrpSpPr>
          <p:grpSpPr bwMode="auto">
            <a:xfrm>
              <a:off x="3537" y="3081"/>
              <a:ext cx="1359" cy="327"/>
              <a:chOff x="3537" y="3081"/>
              <a:chExt cx="1359" cy="327"/>
            </a:xfrm>
          </p:grpSpPr>
          <p:sp>
            <p:nvSpPr>
              <p:cNvPr id="511043" name="Text Box 67"/>
              <p:cNvSpPr txBox="1">
                <a:spLocks noChangeArrowheads="1"/>
              </p:cNvSpPr>
              <p:nvPr/>
            </p:nvSpPr>
            <p:spPr bwMode="auto">
              <a:xfrm>
                <a:off x="3537" y="3089"/>
                <a:ext cx="960" cy="192"/>
              </a:xfrm>
              <a:prstGeom prst="rect">
                <a:avLst/>
              </a:prstGeom>
              <a:solidFill>
                <a:srgbClr val="00007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511044" name="Text Box 68"/>
              <p:cNvSpPr txBox="1">
                <a:spLocks noChangeArrowheads="1"/>
              </p:cNvSpPr>
              <p:nvPr/>
            </p:nvSpPr>
            <p:spPr bwMode="auto">
              <a:xfrm>
                <a:off x="4560" y="3081"/>
                <a:ext cx="336" cy="327"/>
              </a:xfrm>
              <a:prstGeom prst="rect">
                <a:avLst/>
              </a:prstGeom>
              <a:solidFill>
                <a:srgbClr val="000060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511045" name="Text Box 69"/>
            <p:cNvSpPr txBox="1">
              <a:spLocks noChangeArrowheads="1"/>
            </p:cNvSpPr>
            <p:nvPr/>
          </p:nvSpPr>
          <p:spPr bwMode="auto">
            <a:xfrm>
              <a:off x="3024" y="3089"/>
              <a:ext cx="506" cy="192"/>
            </a:xfrm>
            <a:prstGeom prst="rect">
              <a:avLst/>
            </a:prstGeom>
            <a:solidFill>
              <a:srgbClr val="0000A2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5613400" y="5181600"/>
            <a:ext cx="2311400" cy="396875"/>
            <a:chOff x="3536" y="3264"/>
            <a:chExt cx="1456" cy="250"/>
          </a:xfrm>
        </p:grpSpPr>
        <p:sp>
          <p:nvSpPr>
            <p:cNvPr id="511047" name="Rectangle 71"/>
            <p:cNvSpPr>
              <a:spLocks noChangeArrowheads="1"/>
            </p:cNvSpPr>
            <p:nvPr/>
          </p:nvSpPr>
          <p:spPr bwMode="auto">
            <a:xfrm>
              <a:off x="3536" y="3296"/>
              <a:ext cx="960" cy="17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48" name="Text Box 72"/>
            <p:cNvSpPr txBox="1">
              <a:spLocks noChangeArrowheads="1"/>
            </p:cNvSpPr>
            <p:nvPr/>
          </p:nvSpPr>
          <p:spPr bwMode="auto">
            <a:xfrm>
              <a:off x="4512" y="3264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</p:grpSp>
      <p:sp>
        <p:nvSpPr>
          <p:cNvPr id="75" name="日期占位符 7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7AE-9910-46CE-987C-927F5E78F01B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7" name="页脚占位符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80" grpId="0" autoUpdateAnimBg="0"/>
      <p:bldP spid="510984" grpId="0" autoUpdateAnimBg="0"/>
      <p:bldP spid="510985" grpId="0" autoUpdateAnimBg="0"/>
      <p:bldP spid="510986" grpId="0" autoUpdateAnimBg="0"/>
      <p:bldP spid="510987" grpId="0" autoUpdateAnimBg="0"/>
      <p:bldP spid="510988" grpId="0" autoUpdateAnimBg="0"/>
      <p:bldP spid="510989" grpId="0" autoUpdateAnimBg="0"/>
      <p:bldP spid="510990" grpId="0" autoUpdateAnimBg="0"/>
      <p:bldP spid="510991" grpId="0" autoUpdateAnimBg="0"/>
      <p:bldP spid="510992" grpId="0" animBg="1"/>
      <p:bldP spid="510993" grpId="0" animBg="1"/>
      <p:bldP spid="510994" grpId="0" animBg="1"/>
      <p:bldP spid="511033" grpId="0" animBg="1" autoUpdateAnimBg="0"/>
      <p:bldP spid="51104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Text Box 2"/>
          <p:cNvSpPr txBox="1">
            <a:spLocks noChangeArrowheads="1"/>
          </p:cNvSpPr>
          <p:nvPr/>
        </p:nvSpPr>
        <p:spPr bwMode="auto">
          <a:xfrm>
            <a:off x="441325" y="120650"/>
            <a:ext cx="41306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堆栈寻址举例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838200"/>
            <a:ext cx="4241800" cy="2516188"/>
            <a:chOff x="144" y="528"/>
            <a:chExt cx="2672" cy="1585"/>
          </a:xfrm>
        </p:grpSpPr>
        <p:sp>
          <p:nvSpPr>
            <p:cNvPr id="512004" name="Rectangle 4"/>
            <p:cNvSpPr>
              <a:spLocks noChangeArrowheads="1"/>
            </p:cNvSpPr>
            <p:nvPr/>
          </p:nvSpPr>
          <p:spPr bwMode="auto">
            <a:xfrm>
              <a:off x="5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12005" name="Rectangle 5"/>
            <p:cNvSpPr>
              <a:spLocks noChangeArrowheads="1"/>
            </p:cNvSpPr>
            <p:nvPr/>
          </p:nvSpPr>
          <p:spPr bwMode="auto">
            <a:xfrm>
              <a:off x="5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144" y="778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512007" name="Text Box 7"/>
            <p:cNvSpPr txBox="1">
              <a:spLocks noChangeArrowheads="1"/>
            </p:cNvSpPr>
            <p:nvPr/>
          </p:nvSpPr>
          <p:spPr bwMode="auto">
            <a:xfrm>
              <a:off x="224" y="1152"/>
              <a:ext cx="30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512008" name="Rectangle 8"/>
            <p:cNvSpPr>
              <a:spLocks noChangeArrowheads="1"/>
            </p:cNvSpPr>
            <p:nvPr/>
          </p:nvSpPr>
          <p:spPr bwMode="auto">
            <a:xfrm>
              <a:off x="1952" y="778"/>
              <a:ext cx="864" cy="1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9" name="Rectangle 9"/>
            <p:cNvSpPr>
              <a:spLocks noChangeArrowheads="1"/>
            </p:cNvSpPr>
            <p:nvPr/>
          </p:nvSpPr>
          <p:spPr bwMode="auto">
            <a:xfrm>
              <a:off x="1952" y="125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1520" y="1046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512011" name="Text Box 11"/>
            <p:cNvSpPr txBox="1">
              <a:spLocks noChangeArrowheads="1"/>
            </p:cNvSpPr>
            <p:nvPr/>
          </p:nvSpPr>
          <p:spPr bwMode="auto">
            <a:xfrm>
              <a:off x="1488" y="1238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1520" y="1862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512013" name="Text Box 13"/>
            <p:cNvSpPr txBox="1">
              <a:spLocks noChangeArrowheads="1"/>
            </p:cNvSpPr>
            <p:nvPr/>
          </p:nvSpPr>
          <p:spPr bwMode="auto">
            <a:xfrm>
              <a:off x="2134" y="528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673600" y="838200"/>
            <a:ext cx="4241800" cy="2530475"/>
            <a:chOff x="2944" y="528"/>
            <a:chExt cx="2672" cy="1594"/>
          </a:xfrm>
        </p:grpSpPr>
        <p:sp>
          <p:nvSpPr>
            <p:cNvPr id="512015" name="Rectangle 15"/>
            <p:cNvSpPr>
              <a:spLocks noChangeArrowheads="1"/>
            </p:cNvSpPr>
            <p:nvPr/>
          </p:nvSpPr>
          <p:spPr bwMode="auto">
            <a:xfrm>
              <a:off x="33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12016" name="Rectangle 16"/>
            <p:cNvSpPr>
              <a:spLocks noChangeArrowheads="1"/>
            </p:cNvSpPr>
            <p:nvPr/>
          </p:nvSpPr>
          <p:spPr bwMode="auto">
            <a:xfrm>
              <a:off x="33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512017" name="Text Box 17"/>
            <p:cNvSpPr txBox="1">
              <a:spLocks noChangeArrowheads="1"/>
            </p:cNvSpPr>
            <p:nvPr/>
          </p:nvSpPr>
          <p:spPr bwMode="auto">
            <a:xfrm>
              <a:off x="2944" y="778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512018" name="Text Box 18"/>
            <p:cNvSpPr txBox="1">
              <a:spLocks noChangeArrowheads="1"/>
            </p:cNvSpPr>
            <p:nvPr/>
          </p:nvSpPr>
          <p:spPr bwMode="auto">
            <a:xfrm>
              <a:off x="3024" y="1152"/>
              <a:ext cx="30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512019" name="Rectangle 19"/>
            <p:cNvSpPr>
              <a:spLocks noChangeArrowheads="1"/>
            </p:cNvSpPr>
            <p:nvPr/>
          </p:nvSpPr>
          <p:spPr bwMode="auto">
            <a:xfrm>
              <a:off x="4752" y="778"/>
              <a:ext cx="864" cy="1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Rectangle 20"/>
            <p:cNvSpPr>
              <a:spLocks noChangeArrowheads="1"/>
            </p:cNvSpPr>
            <p:nvPr/>
          </p:nvSpPr>
          <p:spPr bwMode="auto">
            <a:xfrm>
              <a:off x="4752" y="106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12021" name="Text Box 21"/>
            <p:cNvSpPr txBox="1">
              <a:spLocks noChangeArrowheads="1"/>
            </p:cNvSpPr>
            <p:nvPr/>
          </p:nvSpPr>
          <p:spPr bwMode="auto">
            <a:xfrm>
              <a:off x="4320" y="854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4298" y="1286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12023" name="Text Box 23"/>
            <p:cNvSpPr txBox="1">
              <a:spLocks noChangeArrowheads="1"/>
            </p:cNvSpPr>
            <p:nvPr/>
          </p:nvSpPr>
          <p:spPr bwMode="auto">
            <a:xfrm>
              <a:off x="4320" y="1872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4752" y="528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512025" name="Rectangle 25"/>
            <p:cNvSpPr>
              <a:spLocks noChangeArrowheads="1"/>
            </p:cNvSpPr>
            <p:nvPr/>
          </p:nvSpPr>
          <p:spPr bwMode="auto">
            <a:xfrm>
              <a:off x="4752" y="130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2026" name="Text Box 26"/>
            <p:cNvSpPr txBox="1">
              <a:spLocks noChangeArrowheads="1"/>
            </p:cNvSpPr>
            <p:nvPr/>
          </p:nvSpPr>
          <p:spPr bwMode="auto">
            <a:xfrm>
              <a:off x="4272" y="1046"/>
              <a:ext cx="51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512027" name="Freeform 27"/>
            <p:cNvSpPr>
              <a:spLocks/>
            </p:cNvSpPr>
            <p:nvPr/>
          </p:nvSpPr>
          <p:spPr bwMode="auto">
            <a:xfrm>
              <a:off x="3744" y="538"/>
              <a:ext cx="1488" cy="48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1584" y="0"/>
                </a:cxn>
                <a:cxn ang="0">
                  <a:pos x="1584" y="480"/>
                </a:cxn>
              </a:cxnLst>
              <a:rect l="0" t="0" r="r" b="b"/>
              <a:pathLst>
                <a:path w="1584" h="480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28" name="Text Box 28"/>
          <p:cNvSpPr txBox="1">
            <a:spLocks noChangeArrowheads="1"/>
          </p:cNvSpPr>
          <p:nvPr/>
        </p:nvSpPr>
        <p:spPr bwMode="auto">
          <a:xfrm>
            <a:off x="381000" y="2667000"/>
            <a:ext cx="175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PUSH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前</a:t>
            </a:r>
          </a:p>
        </p:txBody>
      </p:sp>
      <p:sp>
        <p:nvSpPr>
          <p:cNvPr id="512029" name="Text Box 29"/>
          <p:cNvSpPr txBox="1">
            <a:spLocks noChangeArrowheads="1"/>
          </p:cNvSpPr>
          <p:nvPr/>
        </p:nvSpPr>
        <p:spPr bwMode="auto">
          <a:xfrm>
            <a:off x="4876800" y="2667000"/>
            <a:ext cx="175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PUSH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后</a:t>
            </a: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81000" y="5848350"/>
            <a:ext cx="1547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POP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前</a:t>
            </a:r>
          </a:p>
        </p:txBody>
      </p:sp>
      <p:sp>
        <p:nvSpPr>
          <p:cNvPr id="512031" name="Text Box 31"/>
          <p:cNvSpPr txBox="1">
            <a:spLocks noChangeArrowheads="1"/>
          </p:cNvSpPr>
          <p:nvPr/>
        </p:nvSpPr>
        <p:spPr bwMode="auto">
          <a:xfrm>
            <a:off x="4852988" y="5848350"/>
            <a:ext cx="154781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POP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后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28600" y="3962400"/>
            <a:ext cx="4241800" cy="2573338"/>
            <a:chOff x="144" y="2496"/>
            <a:chExt cx="2672" cy="1621"/>
          </a:xfrm>
        </p:grpSpPr>
        <p:sp>
          <p:nvSpPr>
            <p:cNvPr id="512033" name="Rectangle 33"/>
            <p:cNvSpPr>
              <a:spLocks noChangeArrowheads="1"/>
            </p:cNvSpPr>
            <p:nvPr/>
          </p:nvSpPr>
          <p:spPr bwMode="auto">
            <a:xfrm>
              <a:off x="560" y="274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12034" name="Rectangle 34"/>
            <p:cNvSpPr>
              <a:spLocks noChangeArrowheads="1"/>
            </p:cNvSpPr>
            <p:nvPr/>
          </p:nvSpPr>
          <p:spPr bwMode="auto">
            <a:xfrm>
              <a:off x="560" y="3130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512035" name="Text Box 35"/>
            <p:cNvSpPr txBox="1">
              <a:spLocks noChangeArrowheads="1"/>
            </p:cNvSpPr>
            <p:nvPr/>
          </p:nvSpPr>
          <p:spPr bwMode="auto">
            <a:xfrm>
              <a:off x="144" y="2746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512036" name="Text Box 36"/>
            <p:cNvSpPr txBox="1">
              <a:spLocks noChangeArrowheads="1"/>
            </p:cNvSpPr>
            <p:nvPr/>
          </p:nvSpPr>
          <p:spPr bwMode="auto">
            <a:xfrm>
              <a:off x="224" y="3120"/>
              <a:ext cx="30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512037" name="Rectangle 37"/>
            <p:cNvSpPr>
              <a:spLocks noChangeArrowheads="1"/>
            </p:cNvSpPr>
            <p:nvPr/>
          </p:nvSpPr>
          <p:spPr bwMode="auto">
            <a:xfrm>
              <a:off x="1952" y="2746"/>
              <a:ext cx="864" cy="1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38" name="Rectangle 38"/>
            <p:cNvSpPr>
              <a:spLocks noChangeArrowheads="1"/>
            </p:cNvSpPr>
            <p:nvPr/>
          </p:nvSpPr>
          <p:spPr bwMode="auto">
            <a:xfrm>
              <a:off x="1952" y="322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2039" name="Text Box 39"/>
            <p:cNvSpPr txBox="1">
              <a:spLocks noChangeArrowheads="1"/>
            </p:cNvSpPr>
            <p:nvPr/>
          </p:nvSpPr>
          <p:spPr bwMode="auto">
            <a:xfrm>
              <a:off x="1520" y="2784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512040" name="Text Box 40"/>
            <p:cNvSpPr txBox="1">
              <a:spLocks noChangeArrowheads="1"/>
            </p:cNvSpPr>
            <p:nvPr/>
          </p:nvSpPr>
          <p:spPr bwMode="auto">
            <a:xfrm>
              <a:off x="1507" y="3229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12041" name="Text Box 41"/>
            <p:cNvSpPr txBox="1">
              <a:spLocks noChangeArrowheads="1"/>
            </p:cNvSpPr>
            <p:nvPr/>
          </p:nvSpPr>
          <p:spPr bwMode="auto">
            <a:xfrm>
              <a:off x="1520" y="3866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512042" name="Text Box 42"/>
            <p:cNvSpPr txBox="1">
              <a:spLocks noChangeArrowheads="1"/>
            </p:cNvSpPr>
            <p:nvPr/>
          </p:nvSpPr>
          <p:spPr bwMode="auto">
            <a:xfrm>
              <a:off x="2134" y="2496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512043" name="Rectangle 43"/>
            <p:cNvSpPr>
              <a:spLocks noChangeArrowheads="1"/>
            </p:cNvSpPr>
            <p:nvPr/>
          </p:nvSpPr>
          <p:spPr bwMode="auto">
            <a:xfrm>
              <a:off x="1951" y="298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12044" name="Text Box 44"/>
            <p:cNvSpPr txBox="1">
              <a:spLocks noChangeArrowheads="1"/>
            </p:cNvSpPr>
            <p:nvPr/>
          </p:nvSpPr>
          <p:spPr bwMode="auto">
            <a:xfrm>
              <a:off x="1473" y="2976"/>
              <a:ext cx="51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73600" y="3933825"/>
            <a:ext cx="4241800" cy="2571750"/>
            <a:chOff x="2944" y="2496"/>
            <a:chExt cx="2672" cy="1620"/>
          </a:xfrm>
        </p:grpSpPr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944" y="2496"/>
              <a:ext cx="2672" cy="1620"/>
              <a:chOff x="2944" y="2496"/>
              <a:chExt cx="2672" cy="1620"/>
            </a:xfrm>
          </p:grpSpPr>
          <p:sp>
            <p:nvSpPr>
              <p:cNvPr id="512047" name="Rectangle 47"/>
              <p:cNvSpPr>
                <a:spLocks noChangeArrowheads="1"/>
              </p:cNvSpPr>
              <p:nvPr/>
            </p:nvSpPr>
            <p:spPr bwMode="auto">
              <a:xfrm>
                <a:off x="3360" y="274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512048" name="Rectangle 48"/>
              <p:cNvSpPr>
                <a:spLocks noChangeArrowheads="1"/>
              </p:cNvSpPr>
              <p:nvPr/>
            </p:nvSpPr>
            <p:spPr bwMode="auto">
              <a:xfrm>
                <a:off x="3360" y="3130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12049" name="Text Box 49"/>
              <p:cNvSpPr txBox="1">
                <a:spLocks noChangeArrowheads="1"/>
              </p:cNvSpPr>
              <p:nvPr/>
            </p:nvSpPr>
            <p:spPr bwMode="auto">
              <a:xfrm>
                <a:off x="2944" y="2746"/>
                <a:ext cx="46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512050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303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512051" name="Rectangle 51"/>
              <p:cNvSpPr>
                <a:spLocks noChangeArrowheads="1"/>
              </p:cNvSpPr>
              <p:nvPr/>
            </p:nvSpPr>
            <p:spPr bwMode="auto">
              <a:xfrm>
                <a:off x="4752" y="2746"/>
                <a:ext cx="864" cy="13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52" name="Text Box 52"/>
              <p:cNvSpPr txBox="1">
                <a:spLocks noChangeArrowheads="1"/>
              </p:cNvSpPr>
              <p:nvPr/>
            </p:nvSpPr>
            <p:spPr bwMode="auto">
              <a:xfrm>
                <a:off x="4320" y="3108"/>
                <a:ext cx="4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512053" name="Text Box 53"/>
              <p:cNvSpPr txBox="1">
                <a:spLocks noChangeArrowheads="1"/>
              </p:cNvSpPr>
              <p:nvPr/>
            </p:nvSpPr>
            <p:spPr bwMode="auto">
              <a:xfrm>
                <a:off x="4272" y="3274"/>
                <a:ext cx="480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12054" name="Text Box 54"/>
              <p:cNvSpPr txBox="1">
                <a:spLocks noChangeArrowheads="1"/>
              </p:cNvSpPr>
              <p:nvPr/>
            </p:nvSpPr>
            <p:spPr bwMode="auto">
              <a:xfrm>
                <a:off x="4320" y="3866"/>
                <a:ext cx="4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512055" name="Text Box 55"/>
              <p:cNvSpPr txBox="1">
                <a:spLocks noChangeArrowheads="1"/>
              </p:cNvSpPr>
              <p:nvPr/>
            </p:nvSpPr>
            <p:spPr bwMode="auto">
              <a:xfrm>
                <a:off x="4752" y="2496"/>
                <a:ext cx="4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512056" name="Rectangle 56"/>
              <p:cNvSpPr>
                <a:spLocks noChangeArrowheads="1"/>
              </p:cNvSpPr>
              <p:nvPr/>
            </p:nvSpPr>
            <p:spPr bwMode="auto">
              <a:xfrm>
                <a:off x="4752" y="3274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512057" name="Freeform 57"/>
              <p:cNvSpPr>
                <a:spLocks/>
              </p:cNvSpPr>
              <p:nvPr/>
            </p:nvSpPr>
            <p:spPr bwMode="auto">
              <a:xfrm>
                <a:off x="3744" y="2506"/>
                <a:ext cx="1488" cy="48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0" y="0"/>
                  </a:cxn>
                  <a:cxn ang="0">
                    <a:pos x="1584" y="0"/>
                  </a:cxn>
                  <a:cxn ang="0">
                    <a:pos x="1584" y="480"/>
                  </a:cxn>
                </a:cxnLst>
                <a:rect l="0" t="0" r="r" b="b"/>
                <a:pathLst>
                  <a:path w="1584" h="480">
                    <a:moveTo>
                      <a:pt x="0" y="240"/>
                    </a:moveTo>
                    <a:lnTo>
                      <a:pt x="0" y="0"/>
                    </a:lnTo>
                    <a:lnTo>
                      <a:pt x="1584" y="0"/>
                    </a:lnTo>
                    <a:lnTo>
                      <a:pt x="1584" y="48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058" name="Line 58"/>
            <p:cNvSpPr>
              <a:spLocks noChangeShapeType="1"/>
            </p:cNvSpPr>
            <p:nvPr/>
          </p:nvSpPr>
          <p:spPr bwMode="auto">
            <a:xfrm>
              <a:off x="4752" y="302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059" name="Text Box 59"/>
            <p:cNvSpPr txBox="1">
              <a:spLocks noChangeArrowheads="1"/>
            </p:cNvSpPr>
            <p:nvPr/>
          </p:nvSpPr>
          <p:spPr bwMode="auto">
            <a:xfrm>
              <a:off x="5040" y="302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62" name="日期占位符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C260-8C4F-434B-8AEF-D4A2ED7015BE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4" name="页脚占位符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8" grpId="0" autoUpdateAnimBg="0"/>
      <p:bldP spid="512029" grpId="0" autoUpdateAnimBg="0"/>
      <p:bldP spid="512030" grpId="0" autoUpdateAnimBg="0"/>
      <p:bldP spid="5120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728662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</a:t>
            </a:r>
            <a:r>
              <a:rPr lang="en-US" altLang="zh-CN" sz="3600">
                <a:latin typeface="Times New Roman" pitchFamily="18" charset="0"/>
              </a:rPr>
              <a:t>SP </a:t>
            </a:r>
            <a:r>
              <a:rPr lang="zh-CN" altLang="en-US" sz="3600">
                <a:latin typeface="Times New Roman" pitchFamily="18" charset="0"/>
              </a:rPr>
              <a:t>的修改与主存编址方法有关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746125" y="1231900"/>
            <a:ext cx="30638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95300" indent="-495300"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①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字 </a:t>
            </a:r>
            <a:r>
              <a:rPr lang="zh-CN" altLang="en-US" sz="2800">
                <a:latin typeface="Times New Roman" pitchFamily="18" charset="0"/>
              </a:rPr>
              <a:t>编址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3678238" y="1590675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3678238" y="2330450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37088" y="1590675"/>
            <a:ext cx="3440112" cy="519113"/>
            <a:chOff x="2921" y="1002"/>
            <a:chExt cx="2167" cy="327"/>
          </a:xfrm>
        </p:grpSpPr>
        <p:sp>
          <p:nvSpPr>
            <p:cNvPr id="513031" name="Text Box 7"/>
            <p:cNvSpPr txBox="1">
              <a:spLocks noChangeArrowheads="1"/>
            </p:cNvSpPr>
            <p:nvPr/>
          </p:nvSpPr>
          <p:spPr bwMode="auto">
            <a:xfrm>
              <a:off x="2921" y="1002"/>
              <a:ext cx="216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1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32" name="Line 8"/>
            <p:cNvSpPr>
              <a:spLocks noChangeShapeType="1"/>
            </p:cNvSpPr>
            <p:nvPr/>
          </p:nvSpPr>
          <p:spPr bwMode="auto">
            <a:xfrm>
              <a:off x="4080" y="11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37088" y="2330450"/>
            <a:ext cx="3440112" cy="519113"/>
            <a:chOff x="2921" y="1468"/>
            <a:chExt cx="2167" cy="327"/>
          </a:xfrm>
        </p:grpSpPr>
        <p:sp>
          <p:nvSpPr>
            <p:cNvPr id="513034" name="Text Box 10"/>
            <p:cNvSpPr txBox="1">
              <a:spLocks noChangeArrowheads="1"/>
            </p:cNvSpPr>
            <p:nvPr/>
          </p:nvSpPr>
          <p:spPr bwMode="auto">
            <a:xfrm>
              <a:off x="2921" y="1468"/>
              <a:ext cx="216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+ 1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35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746125" y="3070225"/>
            <a:ext cx="29876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95300" indent="-495300"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②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字节 </a:t>
            </a:r>
            <a:r>
              <a:rPr lang="zh-CN" altLang="en-US" sz="2800">
                <a:latin typeface="Times New Roman" pitchFamily="18" charset="0"/>
              </a:rPr>
              <a:t>编址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1001713" y="3800475"/>
            <a:ext cx="24955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16</a:t>
            </a:r>
            <a:r>
              <a:rPr lang="zh-CN" altLang="en-US" sz="2800">
                <a:latin typeface="Times New Roman" pitchFamily="18" charset="0"/>
              </a:rPr>
              <a:t> 位</a:t>
            </a:r>
          </a:p>
        </p:txBody>
      </p:sp>
      <p:sp>
        <p:nvSpPr>
          <p:cNvPr id="513038" name="Text Box 14"/>
          <p:cNvSpPr txBox="1">
            <a:spLocks noChangeArrowheads="1"/>
          </p:cNvSpPr>
          <p:nvPr/>
        </p:nvSpPr>
        <p:spPr bwMode="auto">
          <a:xfrm>
            <a:off x="3678238" y="3800475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3678238" y="4540250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37088" y="3800475"/>
            <a:ext cx="3363912" cy="519113"/>
            <a:chOff x="2921" y="2394"/>
            <a:chExt cx="2119" cy="327"/>
          </a:xfrm>
        </p:grpSpPr>
        <p:sp>
          <p:nvSpPr>
            <p:cNvPr id="513041" name="Text Box 17"/>
            <p:cNvSpPr txBox="1">
              <a:spLocks noChangeArrowheads="1"/>
            </p:cNvSpPr>
            <p:nvPr/>
          </p:nvSpPr>
          <p:spPr bwMode="auto">
            <a:xfrm>
              <a:off x="2921" y="2394"/>
              <a:ext cx="211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42" name="Line 18"/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637088" y="4540250"/>
            <a:ext cx="3211512" cy="519113"/>
            <a:chOff x="2921" y="2860"/>
            <a:chExt cx="2023" cy="327"/>
          </a:xfrm>
        </p:grpSpPr>
        <p:sp>
          <p:nvSpPr>
            <p:cNvPr id="513044" name="Text Box 20"/>
            <p:cNvSpPr txBox="1">
              <a:spLocks noChangeArrowheads="1"/>
            </p:cNvSpPr>
            <p:nvPr/>
          </p:nvSpPr>
          <p:spPr bwMode="auto">
            <a:xfrm>
              <a:off x="2921" y="2860"/>
              <a:ext cx="202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45" name="Line 21"/>
            <p:cNvSpPr>
              <a:spLocks noChangeShapeType="1"/>
            </p:cNvSpPr>
            <p:nvPr/>
          </p:nvSpPr>
          <p:spPr bwMode="auto">
            <a:xfrm>
              <a:off x="408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46" name="Text Box 22"/>
          <p:cNvSpPr txBox="1">
            <a:spLocks noChangeArrowheads="1"/>
          </p:cNvSpPr>
          <p:nvPr/>
        </p:nvSpPr>
        <p:spPr bwMode="auto">
          <a:xfrm>
            <a:off x="990600" y="5248275"/>
            <a:ext cx="24955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 位</a:t>
            </a:r>
          </a:p>
        </p:txBody>
      </p:sp>
      <p:sp>
        <p:nvSpPr>
          <p:cNvPr id="513047" name="Text Box 23"/>
          <p:cNvSpPr txBox="1">
            <a:spLocks noChangeArrowheads="1"/>
          </p:cNvSpPr>
          <p:nvPr/>
        </p:nvSpPr>
        <p:spPr bwMode="auto">
          <a:xfrm>
            <a:off x="3678238" y="5248275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3678238" y="5988050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637088" y="5248275"/>
            <a:ext cx="2974975" cy="519113"/>
            <a:chOff x="2921" y="3306"/>
            <a:chExt cx="1874" cy="327"/>
          </a:xfrm>
        </p:grpSpPr>
        <p:sp>
          <p:nvSpPr>
            <p:cNvPr id="513050" name="Text Box 26"/>
            <p:cNvSpPr txBox="1">
              <a:spLocks noChangeArrowheads="1"/>
            </p:cNvSpPr>
            <p:nvPr/>
          </p:nvSpPr>
          <p:spPr bwMode="auto">
            <a:xfrm>
              <a:off x="2921" y="3306"/>
              <a:ext cx="1874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4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51" name="Line 27"/>
            <p:cNvSpPr>
              <a:spLocks noChangeShapeType="1"/>
            </p:cNvSpPr>
            <p:nvPr/>
          </p:nvSpPr>
          <p:spPr bwMode="auto">
            <a:xfrm>
              <a:off x="4080" y="34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637088" y="5988050"/>
            <a:ext cx="3000375" cy="519113"/>
            <a:chOff x="2921" y="3772"/>
            <a:chExt cx="1890" cy="327"/>
          </a:xfrm>
        </p:grpSpPr>
        <p:sp>
          <p:nvSpPr>
            <p:cNvPr id="513053" name="Text Box 29"/>
            <p:cNvSpPr txBox="1">
              <a:spLocks noChangeArrowheads="1"/>
            </p:cNvSpPr>
            <p:nvPr/>
          </p:nvSpPr>
          <p:spPr bwMode="auto">
            <a:xfrm>
              <a:off x="2921" y="3772"/>
              <a:ext cx="189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+ 4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54" name="Line 30"/>
            <p:cNvSpPr>
              <a:spLocks noChangeShapeType="1"/>
            </p:cNvSpPr>
            <p:nvPr/>
          </p:nvSpPr>
          <p:spPr bwMode="auto">
            <a:xfrm>
              <a:off x="4080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1CD-E656-46B5-99F7-AFDA13CABE91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/>
      <p:bldP spid="513028" grpId="0" autoUpdateAnimBg="0"/>
      <p:bldP spid="513029" grpId="0" autoUpdateAnimBg="0"/>
      <p:bldP spid="513036" grpId="0" autoUpdateAnimBg="0"/>
      <p:bldP spid="513037" grpId="0" autoUpdateAnimBg="0"/>
      <p:bldP spid="513038" grpId="0" autoUpdateAnimBg="0"/>
      <p:bldP spid="513039" grpId="0" autoUpdateAnimBg="0"/>
      <p:bldP spid="513046" grpId="0" autoUpdateAnimBg="0"/>
      <p:bldP spid="513047" grpId="0" autoUpdateAnimBg="0"/>
      <p:bldP spid="51304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7.4   指令格式举例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441325" y="1143000"/>
            <a:ext cx="7119938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一、设计指令格式时应考虑的各种因素</a:t>
            </a:r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822325" y="1774825"/>
            <a:ext cx="41306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指令系统的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兼容性</a:t>
            </a: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4403725" y="1774825"/>
            <a:ext cx="29765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（向上兼容）</a:t>
            </a:r>
          </a:p>
        </p:txBody>
      </p:sp>
      <p:sp>
        <p:nvSpPr>
          <p:cNvPr id="514054" name="Text Box 6"/>
          <p:cNvSpPr txBox="1">
            <a:spLocks noChangeArrowheads="1"/>
          </p:cNvSpPr>
          <p:nvPr/>
        </p:nvSpPr>
        <p:spPr bwMode="auto">
          <a:xfrm>
            <a:off x="838200" y="2376488"/>
            <a:ext cx="2971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其他因素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1292225" y="2947988"/>
            <a:ext cx="16954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操作类型</a:t>
            </a:r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1292225" y="3556000"/>
            <a:ext cx="15509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514057" name="Text Box 9"/>
          <p:cNvSpPr txBox="1">
            <a:spLocks noChangeArrowheads="1"/>
          </p:cNvSpPr>
          <p:nvPr/>
        </p:nvSpPr>
        <p:spPr bwMode="auto">
          <a:xfrm>
            <a:off x="1292225" y="4057650"/>
            <a:ext cx="1409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指令格式</a:t>
            </a:r>
          </a:p>
        </p:txBody>
      </p:sp>
      <p:sp>
        <p:nvSpPr>
          <p:cNvPr id="514058" name="Text Box 10"/>
          <p:cNvSpPr txBox="1">
            <a:spLocks noChangeArrowheads="1"/>
          </p:cNvSpPr>
          <p:nvPr/>
        </p:nvSpPr>
        <p:spPr bwMode="auto">
          <a:xfrm>
            <a:off x="3200400" y="2947988"/>
            <a:ext cx="44735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包括指令个数及操作的难易程度</a:t>
            </a:r>
          </a:p>
        </p:txBody>
      </p: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3200400" y="4038600"/>
            <a:ext cx="5086350" cy="5127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指令字长是否固定</a:t>
            </a:r>
          </a:p>
        </p:txBody>
      </p:sp>
      <p:sp>
        <p:nvSpPr>
          <p:cNvPr id="514060" name="Text Box 12"/>
          <p:cNvSpPr txBox="1">
            <a:spLocks noChangeArrowheads="1"/>
          </p:cNvSpPr>
          <p:nvPr/>
        </p:nvSpPr>
        <p:spPr bwMode="auto">
          <a:xfrm>
            <a:off x="1292225" y="5618163"/>
            <a:ext cx="17668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寻址方式</a:t>
            </a:r>
          </a:p>
        </p:txBody>
      </p:sp>
      <p:sp>
        <p:nvSpPr>
          <p:cNvPr id="514061" name="Text Box 13"/>
          <p:cNvSpPr txBox="1">
            <a:spLocks noChangeArrowheads="1"/>
          </p:cNvSpPr>
          <p:nvPr/>
        </p:nvSpPr>
        <p:spPr bwMode="auto">
          <a:xfrm>
            <a:off x="1292225" y="6151563"/>
            <a:ext cx="17160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寄存器个数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3200400" y="5084763"/>
            <a:ext cx="5692775" cy="512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地址码位数、地址个数、寻址方式类型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14063" name="Text Box 15"/>
          <p:cNvSpPr txBox="1">
            <a:spLocks noChangeArrowheads="1"/>
          </p:cNvSpPr>
          <p:nvPr/>
        </p:nvSpPr>
        <p:spPr bwMode="auto">
          <a:xfrm>
            <a:off x="3200400" y="4562475"/>
            <a:ext cx="5943600" cy="5127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操作码位数、是否采用扩展操作码技术，</a:t>
            </a:r>
          </a:p>
        </p:txBody>
      </p:sp>
      <p:sp>
        <p:nvSpPr>
          <p:cNvPr id="514064" name="Text Box 16"/>
          <p:cNvSpPr txBox="1">
            <a:spLocks noChangeArrowheads="1"/>
          </p:cNvSpPr>
          <p:nvPr/>
        </p:nvSpPr>
        <p:spPr bwMode="auto">
          <a:xfrm>
            <a:off x="3203575" y="3500438"/>
            <a:ext cx="5086350" cy="512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确定哪些数据类型可参与操作</a:t>
            </a: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3200400" y="5562600"/>
            <a:ext cx="5692775" cy="5127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指令寻址、操作数寻址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3200400" y="6096000"/>
            <a:ext cx="5692775" cy="5127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寄存器的多少直接影响指令的执行时间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7AB9-EF73-465B-AC35-39985BFF620E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autoUpdateAnimBg="0"/>
      <p:bldP spid="514052" grpId="0" autoUpdateAnimBg="0"/>
      <p:bldP spid="514053" grpId="0" autoUpdateAnimBg="0"/>
      <p:bldP spid="514054" grpId="0" autoUpdateAnimBg="0"/>
      <p:bldP spid="514055" grpId="0" autoUpdateAnimBg="0"/>
      <p:bldP spid="514056" grpId="0" autoUpdateAnimBg="0"/>
      <p:bldP spid="514057" grpId="0" autoUpdateAnimBg="0"/>
      <p:bldP spid="514058" grpId="0" autoUpdateAnimBg="0"/>
      <p:bldP spid="514059" grpId="0" autoUpdateAnimBg="0"/>
      <p:bldP spid="514060" grpId="0" autoUpdateAnimBg="0"/>
      <p:bldP spid="514061" grpId="0" autoUpdateAnimBg="0"/>
      <p:bldP spid="514062" grpId="0" autoUpdateAnimBg="0"/>
      <p:bldP spid="514063" grpId="0" autoUpdateAnimBg="0"/>
      <p:bldP spid="514064" grpId="0" autoUpdateAnimBg="0"/>
      <p:bldP spid="514065" grpId="0" autoUpdateAnimBg="0"/>
      <p:bldP spid="51406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/>
          <p:cNvSpPr txBox="1">
            <a:spLocks noChangeArrowheads="1"/>
          </p:cNvSpPr>
          <p:nvPr/>
        </p:nvSpPr>
        <p:spPr bwMode="auto">
          <a:xfrm>
            <a:off x="533400" y="320675"/>
            <a:ext cx="46863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二、指令格式举例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050925" y="1233488"/>
            <a:ext cx="17653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</a:t>
            </a:r>
            <a:r>
              <a:rPr lang="en-US" altLang="zh-CN" sz="2800">
                <a:latin typeface="Times New Roman" pitchFamily="18" charset="0"/>
              </a:rPr>
              <a:t>PDP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8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3336925" y="1233488"/>
            <a:ext cx="39782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指令字长固定 12 位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169988" y="2419350"/>
            <a:ext cx="5992812" cy="933450"/>
            <a:chOff x="737" y="1524"/>
            <a:chExt cx="3775" cy="588"/>
          </a:xfrm>
        </p:grpSpPr>
        <p:sp>
          <p:nvSpPr>
            <p:cNvPr id="515078" name="Text Box 6"/>
            <p:cNvSpPr txBox="1">
              <a:spLocks noChangeArrowheads="1"/>
            </p:cNvSpPr>
            <p:nvPr/>
          </p:nvSpPr>
          <p:spPr bwMode="auto">
            <a:xfrm>
              <a:off x="1730" y="1583"/>
              <a:ext cx="26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</a:t>
              </a:r>
              <a:r>
                <a:rPr lang="zh-CN" altLang="en-US" sz="2000">
                  <a:latin typeface="Times New Roman" pitchFamily="18" charset="0"/>
                </a:rPr>
                <a:t>操作码  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间   </a:t>
              </a:r>
              <a:r>
                <a:rPr lang="zh-CN" altLang="en-US" sz="1200">
                  <a:latin typeface="Times New Roman" pitchFamily="18" charset="0"/>
                </a:rPr>
                <a:t>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页               地址码</a:t>
              </a:r>
            </a:p>
          </p:txBody>
        </p:sp>
        <p:sp>
          <p:nvSpPr>
            <p:cNvPr id="515079" name="Rectangle 7"/>
            <p:cNvSpPr>
              <a:spLocks noChangeArrowheads="1"/>
            </p:cNvSpPr>
            <p:nvPr/>
          </p:nvSpPr>
          <p:spPr bwMode="auto">
            <a:xfrm>
              <a:off x="1692" y="1526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0" name="Line 8"/>
            <p:cNvSpPr>
              <a:spLocks noChangeShapeType="1"/>
            </p:cNvSpPr>
            <p:nvPr/>
          </p:nvSpPr>
          <p:spPr bwMode="auto">
            <a:xfrm>
              <a:off x="2316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81" name="Line 9"/>
            <p:cNvSpPr>
              <a:spLocks noChangeShapeType="1"/>
            </p:cNvSpPr>
            <p:nvPr/>
          </p:nvSpPr>
          <p:spPr bwMode="auto">
            <a:xfrm>
              <a:off x="2627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82" name="Line 10"/>
            <p:cNvSpPr>
              <a:spLocks noChangeShapeType="1"/>
            </p:cNvSpPr>
            <p:nvPr/>
          </p:nvSpPr>
          <p:spPr bwMode="auto">
            <a:xfrm>
              <a:off x="2940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737" y="1524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访存类指令</a:t>
              </a:r>
            </a:p>
          </p:txBody>
        </p:sp>
        <p:sp>
          <p:nvSpPr>
            <p:cNvPr id="515084" name="Text Box 12"/>
            <p:cNvSpPr txBox="1">
              <a:spLocks noChangeArrowheads="1"/>
            </p:cNvSpPr>
            <p:nvPr/>
          </p:nvSpPr>
          <p:spPr bwMode="auto">
            <a:xfrm>
              <a:off x="1679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2093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5086" name="Text Box 14"/>
            <p:cNvSpPr txBox="1">
              <a:spLocks noChangeArrowheads="1"/>
            </p:cNvSpPr>
            <p:nvPr/>
          </p:nvSpPr>
          <p:spPr bwMode="auto">
            <a:xfrm>
              <a:off x="2375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5087" name="Text Box 15"/>
            <p:cNvSpPr txBox="1">
              <a:spLocks noChangeArrowheads="1"/>
            </p:cNvSpPr>
            <p:nvPr/>
          </p:nvSpPr>
          <p:spPr bwMode="auto">
            <a:xfrm>
              <a:off x="2936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5088" name="Text Box 16"/>
            <p:cNvSpPr txBox="1">
              <a:spLocks noChangeArrowheads="1"/>
            </p:cNvSpPr>
            <p:nvPr/>
          </p:nvSpPr>
          <p:spPr bwMode="auto">
            <a:xfrm>
              <a:off x="2675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5089" name="Text Box 17"/>
            <p:cNvSpPr txBox="1">
              <a:spLocks noChangeArrowheads="1"/>
            </p:cNvSpPr>
            <p:nvPr/>
          </p:nvSpPr>
          <p:spPr bwMode="auto">
            <a:xfrm>
              <a:off x="4236" y="186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914400" y="5241925"/>
            <a:ext cx="6248400" cy="1006475"/>
            <a:chOff x="576" y="3302"/>
            <a:chExt cx="3936" cy="634"/>
          </a:xfrm>
        </p:grpSpPr>
        <p:sp>
          <p:nvSpPr>
            <p:cNvPr id="515091" name="Rectangle 19"/>
            <p:cNvSpPr>
              <a:spLocks noChangeArrowheads="1"/>
            </p:cNvSpPr>
            <p:nvPr/>
          </p:nvSpPr>
          <p:spPr bwMode="auto">
            <a:xfrm>
              <a:off x="1692" y="3302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2" name="Text Box 20"/>
            <p:cNvSpPr txBox="1">
              <a:spLocks noChangeArrowheads="1"/>
            </p:cNvSpPr>
            <p:nvPr/>
          </p:nvSpPr>
          <p:spPr bwMode="auto">
            <a:xfrm>
              <a:off x="576" y="3312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寄存器类指令</a:t>
              </a:r>
            </a:p>
          </p:txBody>
        </p:sp>
        <p:sp>
          <p:nvSpPr>
            <p:cNvPr id="515093" name="Text Box 21"/>
            <p:cNvSpPr txBox="1">
              <a:spLocks noChangeArrowheads="1"/>
            </p:cNvSpPr>
            <p:nvPr/>
          </p:nvSpPr>
          <p:spPr bwMode="auto">
            <a:xfrm>
              <a:off x="1730" y="3359"/>
              <a:ext cx="27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</a:t>
              </a:r>
              <a:r>
                <a:rPr lang="zh-CN" altLang="en-US" sz="2000">
                  <a:latin typeface="Times New Roman" pitchFamily="18" charset="0"/>
                </a:rPr>
                <a:t>1   1   1                    辅助操作码</a:t>
              </a:r>
            </a:p>
          </p:txBody>
        </p:sp>
        <p:sp>
          <p:nvSpPr>
            <p:cNvPr id="515094" name="Line 22"/>
            <p:cNvSpPr>
              <a:spLocks noChangeShapeType="1"/>
            </p:cNvSpPr>
            <p:nvPr/>
          </p:nvSpPr>
          <p:spPr bwMode="auto">
            <a:xfrm>
              <a:off x="2316" y="330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95" name="Text Box 23"/>
            <p:cNvSpPr txBox="1">
              <a:spLocks noChangeArrowheads="1"/>
            </p:cNvSpPr>
            <p:nvPr/>
          </p:nvSpPr>
          <p:spPr bwMode="auto">
            <a:xfrm>
              <a:off x="1706" y="36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2111" y="36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2304" y="36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5098" name="Text Box 26"/>
            <p:cNvSpPr txBox="1">
              <a:spLocks noChangeArrowheads="1"/>
            </p:cNvSpPr>
            <p:nvPr/>
          </p:nvSpPr>
          <p:spPr bwMode="auto">
            <a:xfrm>
              <a:off x="4236" y="368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252538" y="3794125"/>
            <a:ext cx="6062662" cy="930275"/>
            <a:chOff x="789" y="2390"/>
            <a:chExt cx="3819" cy="586"/>
          </a:xfrm>
        </p:grpSpPr>
        <p:sp>
          <p:nvSpPr>
            <p:cNvPr id="515100" name="Rectangle 28"/>
            <p:cNvSpPr>
              <a:spLocks noChangeArrowheads="1"/>
            </p:cNvSpPr>
            <p:nvPr/>
          </p:nvSpPr>
          <p:spPr bwMode="auto">
            <a:xfrm>
              <a:off x="1692" y="2390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01" name="Text Box 29"/>
            <p:cNvSpPr txBox="1">
              <a:spLocks noChangeArrowheads="1"/>
            </p:cNvSpPr>
            <p:nvPr/>
          </p:nvSpPr>
          <p:spPr bwMode="auto">
            <a:xfrm>
              <a:off x="789" y="2448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 </a:t>
              </a:r>
              <a:r>
                <a:rPr lang="zh-CN" altLang="en-US" sz="2000">
                  <a:latin typeface="Times New Roman" pitchFamily="18" charset="0"/>
                </a:rPr>
                <a:t>类指令</a:t>
              </a:r>
            </a:p>
          </p:txBody>
        </p:sp>
        <p:sp>
          <p:nvSpPr>
            <p:cNvPr id="515102" name="Text Box 30"/>
            <p:cNvSpPr txBox="1">
              <a:spLocks noChangeArrowheads="1"/>
            </p:cNvSpPr>
            <p:nvPr/>
          </p:nvSpPr>
          <p:spPr bwMode="auto">
            <a:xfrm>
              <a:off x="1730" y="2438"/>
              <a:ext cx="28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1   1   0                 设备                操作码</a:t>
              </a:r>
            </a:p>
          </p:txBody>
        </p:sp>
        <p:sp>
          <p:nvSpPr>
            <p:cNvPr id="515103" name="Line 31"/>
            <p:cNvSpPr>
              <a:spLocks noChangeShapeType="1"/>
            </p:cNvSpPr>
            <p:nvPr/>
          </p:nvSpPr>
          <p:spPr bwMode="auto">
            <a:xfrm>
              <a:off x="2316" y="239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04" name="Text Box 32"/>
            <p:cNvSpPr txBox="1">
              <a:spLocks noChangeArrowheads="1"/>
            </p:cNvSpPr>
            <p:nvPr/>
          </p:nvSpPr>
          <p:spPr bwMode="auto">
            <a:xfrm>
              <a:off x="1680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5105" name="Text Box 33"/>
            <p:cNvSpPr txBox="1">
              <a:spLocks noChangeArrowheads="1"/>
            </p:cNvSpPr>
            <p:nvPr/>
          </p:nvSpPr>
          <p:spPr bwMode="auto">
            <a:xfrm>
              <a:off x="2102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5106" name="Text Box 34"/>
            <p:cNvSpPr txBox="1">
              <a:spLocks noChangeArrowheads="1"/>
            </p:cNvSpPr>
            <p:nvPr/>
          </p:nvSpPr>
          <p:spPr bwMode="auto">
            <a:xfrm>
              <a:off x="2304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5107" name="Text Box 35"/>
            <p:cNvSpPr txBox="1">
              <a:spLocks noChangeArrowheads="1"/>
            </p:cNvSpPr>
            <p:nvPr/>
          </p:nvSpPr>
          <p:spPr bwMode="auto">
            <a:xfrm>
              <a:off x="4236" y="272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15108" name="Line 36"/>
            <p:cNvSpPr>
              <a:spLocks noChangeShapeType="1"/>
            </p:cNvSpPr>
            <p:nvPr/>
          </p:nvSpPr>
          <p:spPr bwMode="auto">
            <a:xfrm>
              <a:off x="3792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09" name="Text Box 37"/>
            <p:cNvSpPr txBox="1">
              <a:spLocks noChangeArrowheads="1"/>
            </p:cNvSpPr>
            <p:nvPr/>
          </p:nvSpPr>
          <p:spPr bwMode="auto">
            <a:xfrm>
              <a:off x="3792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15110" name="Text Box 38"/>
            <p:cNvSpPr txBox="1">
              <a:spLocks noChangeArrowheads="1"/>
            </p:cNvSpPr>
            <p:nvPr/>
          </p:nvSpPr>
          <p:spPr bwMode="auto">
            <a:xfrm>
              <a:off x="3596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3117850" y="6300788"/>
            <a:ext cx="5486400" cy="512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采用扩展操作码技术</a:t>
            </a:r>
          </a:p>
        </p:txBody>
      </p:sp>
      <p:sp>
        <p:nvSpPr>
          <p:cNvPr id="42" name="日期占位符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383B-A477-4E24-94BD-9D1C73C082FD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utoUpdateAnimBg="0"/>
      <p:bldP spid="515076" grpId="0" autoUpdateAnimBg="0"/>
      <p:bldP spid="51511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24447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</a:t>
            </a:r>
            <a:r>
              <a:rPr lang="en-US" altLang="zh-CN" sz="3600">
                <a:latin typeface="Times New Roman" pitchFamily="18" charset="0"/>
              </a:rPr>
              <a:t>PDP </a:t>
            </a:r>
            <a:r>
              <a:rPr lang="en-US" altLang="zh-CN" sz="3600">
                <a:latin typeface="Times New Roman"/>
              </a:rPr>
              <a:t>–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11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5373688"/>
            <a:ext cx="7848600" cy="914400"/>
            <a:chOff x="432" y="3456"/>
            <a:chExt cx="4944" cy="576"/>
          </a:xfrm>
        </p:grpSpPr>
        <p:sp>
          <p:nvSpPr>
            <p:cNvPr id="516100" name="Rectangle 4"/>
            <p:cNvSpPr>
              <a:spLocks noChangeArrowheads="1"/>
            </p:cNvSpPr>
            <p:nvPr/>
          </p:nvSpPr>
          <p:spPr bwMode="auto">
            <a:xfrm>
              <a:off x="720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源地址</a:t>
              </a:r>
            </a:p>
          </p:txBody>
        </p:sp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432" y="34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6102" name="Text Box 6"/>
            <p:cNvSpPr txBox="1">
              <a:spLocks noChangeArrowheads="1"/>
            </p:cNvSpPr>
            <p:nvPr/>
          </p:nvSpPr>
          <p:spPr bwMode="auto">
            <a:xfrm>
              <a:off x="492" y="3782"/>
              <a:ext cx="48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4          6               6                        16                                      16</a:t>
              </a:r>
            </a:p>
          </p:txBody>
        </p:sp>
        <p:sp>
          <p:nvSpPr>
            <p:cNvPr id="516103" name="Rectangle 7"/>
            <p:cNvSpPr>
              <a:spLocks noChangeArrowheads="1"/>
            </p:cNvSpPr>
            <p:nvPr/>
          </p:nvSpPr>
          <p:spPr bwMode="auto">
            <a:xfrm>
              <a:off x="1392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064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存储器地址1</a:t>
              </a:r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3696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存储器地址2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5800" y="4410075"/>
            <a:ext cx="5181600" cy="838200"/>
            <a:chOff x="432" y="2832"/>
            <a:chExt cx="3264" cy="528"/>
          </a:xfrm>
        </p:grpSpPr>
        <p:sp>
          <p:nvSpPr>
            <p:cNvPr id="516107" name="Rectangle 11"/>
            <p:cNvSpPr>
              <a:spLocks noChangeArrowheads="1"/>
            </p:cNvSpPr>
            <p:nvPr/>
          </p:nvSpPr>
          <p:spPr bwMode="auto">
            <a:xfrm>
              <a:off x="432" y="2832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6108" name="Text Box 12"/>
            <p:cNvSpPr txBox="1">
              <a:spLocks noChangeArrowheads="1"/>
            </p:cNvSpPr>
            <p:nvPr/>
          </p:nvSpPr>
          <p:spPr bwMode="auto">
            <a:xfrm>
              <a:off x="748" y="3110"/>
              <a:ext cx="26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10                  6                          16</a:t>
              </a:r>
            </a:p>
          </p:txBody>
        </p:sp>
        <p:sp>
          <p:nvSpPr>
            <p:cNvPr id="516109" name="Rectangle 13"/>
            <p:cNvSpPr>
              <a:spLocks noChangeArrowheads="1"/>
            </p:cNvSpPr>
            <p:nvPr/>
          </p:nvSpPr>
          <p:spPr bwMode="auto">
            <a:xfrm>
              <a:off x="1392" y="283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516110" name="Rectangle 14"/>
            <p:cNvSpPr>
              <a:spLocks noChangeArrowheads="1"/>
            </p:cNvSpPr>
            <p:nvPr/>
          </p:nvSpPr>
          <p:spPr bwMode="auto">
            <a:xfrm>
              <a:off x="2064" y="2832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存储器地址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3448050"/>
            <a:ext cx="2590800" cy="838200"/>
            <a:chOff x="432" y="2208"/>
            <a:chExt cx="1632" cy="528"/>
          </a:xfrm>
        </p:grpSpPr>
        <p:sp>
          <p:nvSpPr>
            <p:cNvPr id="516112" name="Rectangle 16"/>
            <p:cNvSpPr>
              <a:spLocks noChangeArrowheads="1"/>
            </p:cNvSpPr>
            <p:nvPr/>
          </p:nvSpPr>
          <p:spPr bwMode="auto">
            <a:xfrm>
              <a:off x="1392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516113" name="Text Box 17"/>
            <p:cNvSpPr txBox="1">
              <a:spLocks noChangeArrowheads="1"/>
            </p:cNvSpPr>
            <p:nvPr/>
          </p:nvSpPr>
          <p:spPr bwMode="auto">
            <a:xfrm>
              <a:off x="480" y="2486"/>
              <a:ext cx="135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4          6               6</a:t>
              </a:r>
            </a:p>
          </p:txBody>
        </p:sp>
        <p:sp>
          <p:nvSpPr>
            <p:cNvPr id="516114" name="Rectangle 18"/>
            <p:cNvSpPr>
              <a:spLocks noChangeArrowheads="1"/>
            </p:cNvSpPr>
            <p:nvPr/>
          </p:nvSpPr>
          <p:spPr bwMode="auto">
            <a:xfrm>
              <a:off x="720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源地址</a:t>
              </a:r>
            </a:p>
          </p:txBody>
        </p:sp>
        <p:sp>
          <p:nvSpPr>
            <p:cNvPr id="516115" name="Rectangle 19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85800" y="2486025"/>
            <a:ext cx="2895600" cy="838200"/>
            <a:chOff x="432" y="1584"/>
            <a:chExt cx="1824" cy="528"/>
          </a:xfrm>
        </p:grpSpPr>
        <p:sp>
          <p:nvSpPr>
            <p:cNvPr id="516117" name="Text Box 21"/>
            <p:cNvSpPr txBox="1">
              <a:spLocks noChangeArrowheads="1"/>
            </p:cNvSpPr>
            <p:nvPr/>
          </p:nvSpPr>
          <p:spPr bwMode="auto">
            <a:xfrm>
              <a:off x="624" y="1862"/>
              <a:ext cx="163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10                6</a:t>
              </a:r>
            </a:p>
          </p:txBody>
        </p:sp>
        <p:sp>
          <p:nvSpPr>
            <p:cNvPr id="516118" name="Rectangle 22"/>
            <p:cNvSpPr>
              <a:spLocks noChangeArrowheads="1"/>
            </p:cNvSpPr>
            <p:nvPr/>
          </p:nvSpPr>
          <p:spPr bwMode="auto">
            <a:xfrm>
              <a:off x="1392" y="1584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516119" name="Rectangle 23"/>
            <p:cNvSpPr>
              <a:spLocks noChangeArrowheads="1"/>
            </p:cNvSpPr>
            <p:nvPr/>
          </p:nvSpPr>
          <p:spPr bwMode="auto">
            <a:xfrm>
              <a:off x="432" y="1584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OP-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CODE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85800" y="1524000"/>
            <a:ext cx="2590800" cy="838200"/>
            <a:chOff x="432" y="960"/>
            <a:chExt cx="1632" cy="528"/>
          </a:xfrm>
        </p:grpSpPr>
        <p:sp>
          <p:nvSpPr>
            <p:cNvPr id="516121" name="Text Box 25"/>
            <p:cNvSpPr txBox="1">
              <a:spLocks noChangeArrowheads="1"/>
            </p:cNvSpPr>
            <p:nvPr/>
          </p:nvSpPr>
          <p:spPr bwMode="auto">
            <a:xfrm>
              <a:off x="1056" y="1238"/>
              <a:ext cx="2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6122" name="Rectangle 26"/>
            <p:cNvSpPr>
              <a:spLocks noChangeArrowheads="1"/>
            </p:cNvSpPr>
            <p:nvPr/>
          </p:nvSpPr>
          <p:spPr bwMode="auto">
            <a:xfrm>
              <a:off x="432" y="960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OP-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CODE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914400" y="838200"/>
            <a:ext cx="62484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指令字长有 16 位、32 位、48 位三种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1524000"/>
            <a:ext cx="2362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零地址 (16 位)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3657600" y="2492375"/>
            <a:ext cx="2362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一地址 (16 位)</a:t>
            </a: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3657600" y="3429000"/>
            <a:ext cx="3733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R – R (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16 位)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5943600" y="4379913"/>
            <a:ext cx="3733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R – M (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32 位)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5943600" y="6124575"/>
            <a:ext cx="3733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 – M (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48 位)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6135" name="Text Box 39"/>
          <p:cNvSpPr txBox="1">
            <a:spLocks noChangeArrowheads="1"/>
          </p:cNvSpPr>
          <p:nvPr/>
        </p:nvSpPr>
        <p:spPr bwMode="auto">
          <a:xfrm>
            <a:off x="5867400" y="1981200"/>
            <a:ext cx="29718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扩展操作码技术</a:t>
            </a:r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C338-8D39-4630-87C7-DF3529986C9A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23" grpId="0" autoUpdateAnimBg="0"/>
      <p:bldP spid="516124" grpId="0" autoUpdateAnimBg="0"/>
      <p:bldP spid="516125" grpId="0" autoUpdateAnimBg="0"/>
      <p:bldP spid="516127" grpId="0"/>
      <p:bldP spid="516130" grpId="0"/>
      <p:bldP spid="516133" grpId="0"/>
      <p:bldP spid="51613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3558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</a:t>
            </a:r>
            <a:r>
              <a:rPr lang="en-US" altLang="zh-CN" sz="3600">
                <a:latin typeface="Times New Roman" pitchFamily="18" charset="0"/>
              </a:rPr>
              <a:t>IBM 360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52400" y="1143000"/>
            <a:ext cx="3276600" cy="877888"/>
            <a:chOff x="96" y="720"/>
            <a:chExt cx="2064" cy="55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816"/>
              <a:ext cx="1632" cy="240"/>
              <a:chOff x="528" y="1056"/>
              <a:chExt cx="1632" cy="240"/>
            </a:xfrm>
          </p:grpSpPr>
          <p:sp>
            <p:nvSpPr>
              <p:cNvPr id="517125" name="Rectangle 5"/>
              <p:cNvSpPr>
                <a:spLocks noChangeArrowheads="1"/>
              </p:cNvSpPr>
              <p:nvPr/>
            </p:nvSpPr>
            <p:spPr bwMode="auto">
              <a:xfrm>
                <a:off x="528" y="105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517126" name="Rectangle 6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1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7127" name="Rectangle 7"/>
              <p:cNvSpPr>
                <a:spLocks noChangeArrowheads="1"/>
              </p:cNvSpPr>
              <p:nvPr/>
            </p:nvSpPr>
            <p:spPr bwMode="auto">
              <a:xfrm>
                <a:off x="1776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1500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517128" name="Text Box 8"/>
            <p:cNvSpPr txBox="1">
              <a:spLocks noChangeArrowheads="1"/>
            </p:cNvSpPr>
            <p:nvPr/>
          </p:nvSpPr>
          <p:spPr bwMode="auto">
            <a:xfrm>
              <a:off x="96" y="720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RR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29" name="Text Box 9"/>
            <p:cNvSpPr txBox="1">
              <a:spLocks noChangeArrowheads="1"/>
            </p:cNvSpPr>
            <p:nvPr/>
          </p:nvSpPr>
          <p:spPr bwMode="auto">
            <a:xfrm>
              <a:off x="864" y="1023"/>
              <a:ext cx="1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8             4        4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52400" y="2132013"/>
            <a:ext cx="5868988" cy="919162"/>
            <a:chOff x="96" y="1344"/>
            <a:chExt cx="3697" cy="579"/>
          </a:xfrm>
        </p:grpSpPr>
        <p:sp>
          <p:nvSpPr>
            <p:cNvPr id="517131" name="Rectangle 11"/>
            <p:cNvSpPr>
              <a:spLocks noChangeArrowheads="1"/>
            </p:cNvSpPr>
            <p:nvPr/>
          </p:nvSpPr>
          <p:spPr bwMode="auto">
            <a:xfrm>
              <a:off x="528" y="1464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7132" name="Rectangle 12"/>
            <p:cNvSpPr>
              <a:spLocks noChangeArrowheads="1"/>
            </p:cNvSpPr>
            <p:nvPr/>
          </p:nvSpPr>
          <p:spPr bwMode="auto">
            <a:xfrm>
              <a:off x="1392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1776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X</a:t>
              </a:r>
              <a:endParaRPr lang="en-US" altLang="zh-CN" sz="2000" baseline="-15000">
                <a:latin typeface="Times New Roman" pitchFamily="18" charset="0"/>
              </a:endParaRPr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2160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en-US" altLang="zh-CN" sz="2000" baseline="-15000">
                <a:latin typeface="Times New Roman" pitchFamily="18" charset="0"/>
              </a:endParaRPr>
            </a:p>
          </p:txBody>
        </p:sp>
        <p:sp>
          <p:nvSpPr>
            <p:cNvPr id="517135" name="Rectangle 15"/>
            <p:cNvSpPr>
              <a:spLocks noChangeArrowheads="1"/>
            </p:cNvSpPr>
            <p:nvPr/>
          </p:nvSpPr>
          <p:spPr bwMode="auto">
            <a:xfrm>
              <a:off x="2544" y="1464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17136" name="Text Box 16"/>
            <p:cNvSpPr txBox="1">
              <a:spLocks noChangeArrowheads="1"/>
            </p:cNvSpPr>
            <p:nvPr/>
          </p:nvSpPr>
          <p:spPr bwMode="auto">
            <a:xfrm>
              <a:off x="96" y="1344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RX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37" name="Text Box 17"/>
            <p:cNvSpPr txBox="1">
              <a:spLocks noChangeArrowheads="1"/>
            </p:cNvSpPr>
            <p:nvPr/>
          </p:nvSpPr>
          <p:spPr bwMode="auto">
            <a:xfrm>
              <a:off x="864" y="1673"/>
              <a:ext cx="23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8              4        4       4                12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52400" y="3162300"/>
            <a:ext cx="5868988" cy="901700"/>
            <a:chOff x="96" y="2006"/>
            <a:chExt cx="3697" cy="568"/>
          </a:xfrm>
        </p:grpSpPr>
        <p:sp>
          <p:nvSpPr>
            <p:cNvPr id="517139" name="Rectangle 19"/>
            <p:cNvSpPr>
              <a:spLocks noChangeArrowheads="1"/>
            </p:cNvSpPr>
            <p:nvPr/>
          </p:nvSpPr>
          <p:spPr bwMode="auto">
            <a:xfrm>
              <a:off x="528" y="21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7140" name="Rectangle 20"/>
            <p:cNvSpPr>
              <a:spLocks noChangeArrowheads="1"/>
            </p:cNvSpPr>
            <p:nvPr/>
          </p:nvSpPr>
          <p:spPr bwMode="auto">
            <a:xfrm>
              <a:off x="1392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7141" name="Rectangle 21"/>
            <p:cNvSpPr>
              <a:spLocks noChangeArrowheads="1"/>
            </p:cNvSpPr>
            <p:nvPr/>
          </p:nvSpPr>
          <p:spPr bwMode="auto">
            <a:xfrm>
              <a:off x="1776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7142" name="Rectangle 22"/>
            <p:cNvSpPr>
              <a:spLocks noChangeArrowheads="1"/>
            </p:cNvSpPr>
            <p:nvPr/>
          </p:nvSpPr>
          <p:spPr bwMode="auto">
            <a:xfrm>
              <a:off x="2160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en-US" altLang="zh-CN" sz="2000" baseline="-15000">
                <a:latin typeface="Times New Roman" pitchFamily="18" charset="0"/>
              </a:endParaRPr>
            </a:p>
          </p:txBody>
        </p:sp>
        <p:sp>
          <p:nvSpPr>
            <p:cNvPr id="517143" name="Rectangle 23"/>
            <p:cNvSpPr>
              <a:spLocks noChangeArrowheads="1"/>
            </p:cNvSpPr>
            <p:nvPr/>
          </p:nvSpPr>
          <p:spPr bwMode="auto">
            <a:xfrm>
              <a:off x="2544" y="21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17144" name="Text Box 24"/>
            <p:cNvSpPr txBox="1">
              <a:spLocks noChangeArrowheads="1"/>
            </p:cNvSpPr>
            <p:nvPr/>
          </p:nvSpPr>
          <p:spPr bwMode="auto">
            <a:xfrm>
              <a:off x="96" y="2006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RS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45" name="Text Box 25"/>
            <p:cNvSpPr txBox="1">
              <a:spLocks noChangeArrowheads="1"/>
            </p:cNvSpPr>
            <p:nvPr/>
          </p:nvSpPr>
          <p:spPr bwMode="auto">
            <a:xfrm>
              <a:off x="864" y="2324"/>
              <a:ext cx="23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8              4        4       4                12</a:t>
              </a:r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52400" y="4175125"/>
            <a:ext cx="5868988" cy="869950"/>
            <a:chOff x="96" y="2630"/>
            <a:chExt cx="3697" cy="548"/>
          </a:xfrm>
        </p:grpSpPr>
        <p:sp>
          <p:nvSpPr>
            <p:cNvPr id="517147" name="Rectangle 27"/>
            <p:cNvSpPr>
              <a:spLocks noChangeArrowheads="1"/>
            </p:cNvSpPr>
            <p:nvPr/>
          </p:nvSpPr>
          <p:spPr bwMode="auto">
            <a:xfrm>
              <a:off x="528" y="27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7148" name="Rectangle 28"/>
            <p:cNvSpPr>
              <a:spLocks noChangeArrowheads="1"/>
            </p:cNvSpPr>
            <p:nvPr/>
          </p:nvSpPr>
          <p:spPr bwMode="auto">
            <a:xfrm>
              <a:off x="2160" y="27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en-US" altLang="zh-CN" sz="2000" baseline="-15000">
                <a:latin typeface="Times New Roman" pitchFamily="18" charset="0"/>
              </a:endParaRPr>
            </a:p>
          </p:txBody>
        </p:sp>
        <p:sp>
          <p:nvSpPr>
            <p:cNvPr id="517149" name="Rectangle 29"/>
            <p:cNvSpPr>
              <a:spLocks noChangeArrowheads="1"/>
            </p:cNvSpPr>
            <p:nvPr/>
          </p:nvSpPr>
          <p:spPr bwMode="auto">
            <a:xfrm>
              <a:off x="2544" y="27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17150" name="Rectangle 30"/>
            <p:cNvSpPr>
              <a:spLocks noChangeArrowheads="1"/>
            </p:cNvSpPr>
            <p:nvPr/>
          </p:nvSpPr>
          <p:spPr bwMode="auto">
            <a:xfrm>
              <a:off x="1392" y="2712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17151" name="Text Box 31"/>
            <p:cNvSpPr txBox="1">
              <a:spLocks noChangeArrowheads="1"/>
            </p:cNvSpPr>
            <p:nvPr/>
          </p:nvSpPr>
          <p:spPr bwMode="auto">
            <a:xfrm>
              <a:off x="96" y="2630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 SI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52" name="Text Box 32"/>
            <p:cNvSpPr txBox="1">
              <a:spLocks noChangeArrowheads="1"/>
            </p:cNvSpPr>
            <p:nvPr/>
          </p:nvSpPr>
          <p:spPr bwMode="auto">
            <a:xfrm>
              <a:off x="864" y="2928"/>
              <a:ext cx="23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8                   8            4                12</a:t>
              </a:r>
            </a:p>
          </p:txBody>
        </p:sp>
      </p:grpSp>
      <p:sp>
        <p:nvSpPr>
          <p:cNvPr id="517163" name="Text Box 43"/>
          <p:cNvSpPr txBox="1">
            <a:spLocks noChangeArrowheads="1"/>
          </p:cNvSpPr>
          <p:nvPr/>
        </p:nvSpPr>
        <p:spPr bwMode="auto">
          <a:xfrm>
            <a:off x="3657600" y="1266825"/>
            <a:ext cx="2209800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二地址 </a:t>
            </a: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R – R</a:t>
            </a:r>
          </a:p>
        </p:txBody>
      </p: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6248400" y="2060575"/>
            <a:ext cx="2286000" cy="835025"/>
            <a:chOff x="3936" y="1298"/>
            <a:chExt cx="1440" cy="526"/>
          </a:xfrm>
        </p:grpSpPr>
        <p:sp>
          <p:nvSpPr>
            <p:cNvPr id="517166" name="Text Box 46"/>
            <p:cNvSpPr txBox="1">
              <a:spLocks noChangeArrowheads="1"/>
            </p:cNvSpPr>
            <p:nvPr/>
          </p:nvSpPr>
          <p:spPr bwMode="auto">
            <a:xfrm>
              <a:off x="3936" y="1555"/>
              <a:ext cx="134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基址加变址寻址</a:t>
              </a:r>
            </a:p>
          </p:txBody>
        </p:sp>
        <p:sp>
          <p:nvSpPr>
            <p:cNvPr id="517168" name="Text Box 48"/>
            <p:cNvSpPr txBox="1">
              <a:spLocks noChangeArrowheads="1"/>
            </p:cNvSpPr>
            <p:nvPr/>
          </p:nvSpPr>
          <p:spPr bwMode="auto">
            <a:xfrm>
              <a:off x="3936" y="1298"/>
              <a:ext cx="1440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二地址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R – M</a:t>
              </a:r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6248400" y="3086100"/>
            <a:ext cx="2362200" cy="835025"/>
            <a:chOff x="3936" y="1944"/>
            <a:chExt cx="1488" cy="526"/>
          </a:xfrm>
        </p:grpSpPr>
        <p:sp>
          <p:nvSpPr>
            <p:cNvPr id="517172" name="Text Box 52"/>
            <p:cNvSpPr txBox="1">
              <a:spLocks noChangeArrowheads="1"/>
            </p:cNvSpPr>
            <p:nvPr/>
          </p:nvSpPr>
          <p:spPr bwMode="auto">
            <a:xfrm>
              <a:off x="3936" y="1944"/>
              <a:ext cx="1488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三地址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R – M</a:t>
              </a:r>
            </a:p>
          </p:txBody>
        </p:sp>
        <p:sp>
          <p:nvSpPr>
            <p:cNvPr id="517174" name="Text Box 54"/>
            <p:cNvSpPr txBox="1">
              <a:spLocks noChangeArrowheads="1"/>
            </p:cNvSpPr>
            <p:nvPr/>
          </p:nvSpPr>
          <p:spPr bwMode="auto">
            <a:xfrm>
              <a:off x="3936" y="2201"/>
              <a:ext cx="8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基址寻址</a:t>
              </a:r>
            </a:p>
          </p:txBody>
        </p: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6246813" y="5907088"/>
            <a:ext cx="2286000" cy="836612"/>
            <a:chOff x="3935" y="3721"/>
            <a:chExt cx="1440" cy="527"/>
          </a:xfrm>
        </p:grpSpPr>
        <p:sp>
          <p:nvSpPr>
            <p:cNvPr id="517177" name="Text Box 57"/>
            <p:cNvSpPr txBox="1">
              <a:spLocks noChangeArrowheads="1"/>
            </p:cNvSpPr>
            <p:nvPr/>
          </p:nvSpPr>
          <p:spPr bwMode="auto">
            <a:xfrm>
              <a:off x="3935" y="3721"/>
              <a:ext cx="1440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二地址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M – M</a:t>
              </a:r>
            </a:p>
          </p:txBody>
        </p:sp>
        <p:sp>
          <p:nvSpPr>
            <p:cNvPr id="517179" name="Text Box 59"/>
            <p:cNvSpPr txBox="1">
              <a:spLocks noChangeArrowheads="1"/>
            </p:cNvSpPr>
            <p:nvPr/>
          </p:nvSpPr>
          <p:spPr bwMode="auto">
            <a:xfrm>
              <a:off x="3935" y="3979"/>
              <a:ext cx="8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基址寻址</a:t>
              </a: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6248400" y="4090988"/>
            <a:ext cx="1565275" cy="811212"/>
            <a:chOff x="3936" y="2577"/>
            <a:chExt cx="986" cy="511"/>
          </a:xfrm>
        </p:grpSpPr>
        <p:sp>
          <p:nvSpPr>
            <p:cNvPr id="517181" name="Text Box 61"/>
            <p:cNvSpPr txBox="1">
              <a:spLocks noChangeArrowheads="1"/>
            </p:cNvSpPr>
            <p:nvPr/>
          </p:nvSpPr>
          <p:spPr bwMode="auto">
            <a:xfrm>
              <a:off x="3936" y="2819"/>
              <a:ext cx="8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基址寻址</a:t>
              </a:r>
            </a:p>
          </p:txBody>
        </p:sp>
        <p:sp>
          <p:nvSpPr>
            <p:cNvPr id="517183" name="Text Box 63"/>
            <p:cNvSpPr txBox="1">
              <a:spLocks noChangeArrowheads="1"/>
            </p:cNvSpPr>
            <p:nvPr/>
          </p:nvSpPr>
          <p:spPr bwMode="auto">
            <a:xfrm>
              <a:off x="3936" y="2577"/>
              <a:ext cx="9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立即数 </a:t>
              </a:r>
              <a:r>
                <a:rPr lang="zh-CN" altLang="zh-CN" sz="2200">
                  <a:solidFill>
                    <a:schemeClr val="folHlink"/>
                  </a:solidFill>
                  <a:latin typeface="Times New Roman" pitchFamily="18" charset="0"/>
                </a:rPr>
                <a:t>–</a:t>
              </a: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152400" y="5157788"/>
            <a:ext cx="8459788" cy="887412"/>
            <a:chOff x="96" y="3312"/>
            <a:chExt cx="5329" cy="559"/>
          </a:xfrm>
        </p:grpSpPr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528" y="340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2160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7156" name="Rectangle 36"/>
            <p:cNvSpPr>
              <a:spLocks noChangeArrowheads="1"/>
            </p:cNvSpPr>
            <p:nvPr/>
          </p:nvSpPr>
          <p:spPr bwMode="auto">
            <a:xfrm>
              <a:off x="2544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7157" name="Rectangle 37"/>
            <p:cNvSpPr>
              <a:spLocks noChangeArrowheads="1"/>
            </p:cNvSpPr>
            <p:nvPr/>
          </p:nvSpPr>
          <p:spPr bwMode="auto">
            <a:xfrm>
              <a:off x="1392" y="3408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17158" name="Rectangle 38"/>
            <p:cNvSpPr>
              <a:spLocks noChangeArrowheads="1"/>
            </p:cNvSpPr>
            <p:nvPr/>
          </p:nvSpPr>
          <p:spPr bwMode="auto">
            <a:xfrm>
              <a:off x="3792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7159" name="Rectangle 39"/>
            <p:cNvSpPr>
              <a:spLocks noChangeArrowheads="1"/>
            </p:cNvSpPr>
            <p:nvPr/>
          </p:nvSpPr>
          <p:spPr bwMode="auto">
            <a:xfrm>
              <a:off x="4176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7160" name="Text Box 40"/>
            <p:cNvSpPr txBox="1">
              <a:spLocks noChangeArrowheads="1"/>
            </p:cNvSpPr>
            <p:nvPr/>
          </p:nvSpPr>
          <p:spPr bwMode="auto">
            <a:xfrm>
              <a:off x="96" y="3312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SS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88" name="Text Box 68"/>
            <p:cNvSpPr txBox="1">
              <a:spLocks noChangeArrowheads="1"/>
            </p:cNvSpPr>
            <p:nvPr/>
          </p:nvSpPr>
          <p:spPr bwMode="auto">
            <a:xfrm>
              <a:off x="866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7189" name="Text Box 69"/>
            <p:cNvSpPr txBox="1">
              <a:spLocks noChangeArrowheads="1"/>
            </p:cNvSpPr>
            <p:nvPr/>
          </p:nvSpPr>
          <p:spPr bwMode="auto">
            <a:xfrm>
              <a:off x="1655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7190" name="Text Box 70"/>
            <p:cNvSpPr txBox="1">
              <a:spLocks noChangeArrowheads="1"/>
            </p:cNvSpPr>
            <p:nvPr/>
          </p:nvSpPr>
          <p:spPr bwMode="auto">
            <a:xfrm>
              <a:off x="2245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7191" name="Text Box 71"/>
            <p:cNvSpPr txBox="1">
              <a:spLocks noChangeArrowheads="1"/>
            </p:cNvSpPr>
            <p:nvPr/>
          </p:nvSpPr>
          <p:spPr bwMode="auto">
            <a:xfrm>
              <a:off x="3007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17192" name="Text Box 72"/>
            <p:cNvSpPr txBox="1">
              <a:spLocks noChangeArrowheads="1"/>
            </p:cNvSpPr>
            <p:nvPr/>
          </p:nvSpPr>
          <p:spPr bwMode="auto">
            <a:xfrm>
              <a:off x="3877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7193" name="Text Box 73"/>
            <p:cNvSpPr txBox="1">
              <a:spLocks noChangeArrowheads="1"/>
            </p:cNvSpPr>
            <p:nvPr/>
          </p:nvSpPr>
          <p:spPr bwMode="auto">
            <a:xfrm>
              <a:off x="4658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</p:grpSp>
      <p:sp>
        <p:nvSpPr>
          <p:cNvPr id="62" name="日期占位符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228C-6BF8-4E75-8FEE-7E437C730664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4" name="页脚占位符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34290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</a:t>
            </a:r>
            <a:r>
              <a:rPr lang="en-US" altLang="zh-CN" sz="3600">
                <a:latin typeface="Times New Roman" pitchFamily="18" charset="0"/>
              </a:rPr>
              <a:t>Intel 8086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549275" y="936625"/>
            <a:ext cx="21177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指令字长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549275" y="2590800"/>
            <a:ext cx="21939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地址格式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2819400" y="914400"/>
            <a:ext cx="249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~ 6 个字节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1524000" y="2057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MOV    WORD  PTR[0204], 0138H      </a:t>
            </a:r>
            <a:r>
              <a:rPr lang="en-US" altLang="zh-CN" sz="2200">
                <a:latin typeface="Times New Roman" pitchFamily="18" charset="0"/>
              </a:rPr>
              <a:t>6 </a:t>
            </a:r>
            <a:r>
              <a:rPr lang="zh-CN" altLang="en-US" sz="2200">
                <a:latin typeface="Times New Roman" pitchFamily="18" charset="0"/>
              </a:rPr>
              <a:t>字节</a:t>
            </a:r>
            <a:endParaRPr lang="en-US" altLang="zh-CN" sz="2200">
              <a:latin typeface="Times New Roman" pitchFamily="18" charset="0"/>
            </a:endParaRPr>
          </a:p>
        </p:txBody>
      </p: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1524000" y="15240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INC     AX      </a:t>
            </a:r>
            <a:r>
              <a:rPr lang="en-US" altLang="zh-CN" sz="2200">
                <a:latin typeface="Times New Roman" pitchFamily="18" charset="0"/>
              </a:rPr>
              <a:t>1 </a:t>
            </a:r>
            <a:r>
              <a:rPr lang="zh-CN" altLang="en-US" sz="2200">
                <a:latin typeface="Times New Roman" pitchFamily="18" charset="0"/>
              </a:rPr>
              <a:t>字节</a:t>
            </a:r>
            <a:endParaRPr lang="en-US" altLang="zh-CN" sz="2200">
              <a:latin typeface="Times New Roman" pitchFamily="18" charset="0"/>
            </a:endParaRPr>
          </a:p>
        </p:txBody>
      </p:sp>
      <p:sp>
        <p:nvSpPr>
          <p:cNvPr id="518152" name="Text Box 8"/>
          <p:cNvSpPr txBox="1">
            <a:spLocks noChangeArrowheads="1"/>
          </p:cNvSpPr>
          <p:nvPr/>
        </p:nvSpPr>
        <p:spPr bwMode="auto">
          <a:xfrm>
            <a:off x="1044575" y="3735388"/>
            <a:ext cx="11033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一地址</a:t>
            </a:r>
          </a:p>
        </p:txBody>
      </p: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2286000" y="3200400"/>
            <a:ext cx="4419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NOP                             </a:t>
            </a:r>
            <a:r>
              <a:rPr lang="en-US" altLang="zh-CN" sz="2200">
                <a:latin typeface="Times New Roman" pitchFamily="18" charset="0"/>
              </a:rPr>
              <a:t>1 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2286000" y="3733800"/>
            <a:ext cx="1031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CALL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81400" y="4291013"/>
            <a:ext cx="2514600" cy="431800"/>
            <a:chOff x="2256" y="2703"/>
            <a:chExt cx="1584" cy="272"/>
          </a:xfrm>
        </p:grpSpPr>
        <p:sp>
          <p:nvSpPr>
            <p:cNvPr id="518156" name="Text Box 12"/>
            <p:cNvSpPr txBox="1">
              <a:spLocks noChangeArrowheads="1"/>
            </p:cNvSpPr>
            <p:nvPr/>
          </p:nvSpPr>
          <p:spPr bwMode="auto">
            <a:xfrm>
              <a:off x="2256" y="2706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段内调用</a:t>
              </a:r>
            </a:p>
          </p:txBody>
        </p:sp>
        <p:sp>
          <p:nvSpPr>
            <p:cNvPr id="518157" name="Text Box 13"/>
            <p:cNvSpPr txBox="1">
              <a:spLocks noChangeArrowheads="1"/>
            </p:cNvSpPr>
            <p:nvPr/>
          </p:nvSpPr>
          <p:spPr bwMode="auto">
            <a:xfrm>
              <a:off x="3194" y="2703"/>
              <a:ext cx="64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 3 字节</a:t>
              </a:r>
            </a:p>
          </p:txBody>
        </p:sp>
      </p:grp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1044575" y="3201988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零地址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81400" y="3757613"/>
            <a:ext cx="2514600" cy="431800"/>
            <a:chOff x="2256" y="2367"/>
            <a:chExt cx="1584" cy="272"/>
          </a:xfrm>
        </p:grpSpPr>
        <p:sp>
          <p:nvSpPr>
            <p:cNvPr id="518160" name="Text Box 16"/>
            <p:cNvSpPr txBox="1">
              <a:spLocks noChangeArrowheads="1"/>
            </p:cNvSpPr>
            <p:nvPr/>
          </p:nvSpPr>
          <p:spPr bwMode="auto">
            <a:xfrm>
              <a:off x="3194" y="2367"/>
              <a:ext cx="64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 5 字节</a:t>
              </a:r>
            </a:p>
          </p:txBody>
        </p:sp>
        <p:sp>
          <p:nvSpPr>
            <p:cNvPr id="518161" name="Text Box 17"/>
            <p:cNvSpPr txBox="1">
              <a:spLocks noChangeArrowheads="1"/>
            </p:cNvSpPr>
            <p:nvPr/>
          </p:nvSpPr>
          <p:spPr bwMode="auto">
            <a:xfrm>
              <a:off x="2256" y="2370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段间调用</a:t>
              </a:r>
            </a:p>
          </p:txBody>
        </p:sp>
      </p:grp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6130925" y="4876800"/>
            <a:ext cx="2149475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 </a:t>
            </a:r>
            <a:r>
              <a:rPr lang="en-US" altLang="zh-CN" sz="2200">
                <a:latin typeface="Times New Roman"/>
              </a:rPr>
              <a:t>–</a:t>
            </a:r>
            <a:r>
              <a:rPr lang="zh-CN" altLang="en-US" sz="2200">
                <a:latin typeface="Times New Roman" pitchFamily="18" charset="0"/>
              </a:rPr>
              <a:t> 寄存器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6130925" y="5486400"/>
            <a:ext cx="2149475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 </a:t>
            </a:r>
            <a:r>
              <a:rPr lang="en-US" altLang="zh-CN" sz="2200">
                <a:latin typeface="Times New Roman" pitchFamily="18" charset="0"/>
              </a:rPr>
              <a:t>–</a:t>
            </a:r>
            <a:r>
              <a:rPr lang="zh-CN" altLang="en-US" sz="2200">
                <a:latin typeface="Times New Roman" pitchFamily="18" charset="0"/>
              </a:rPr>
              <a:t> 立即数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6130925" y="6096000"/>
            <a:ext cx="2149475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 </a:t>
            </a:r>
            <a:r>
              <a:rPr lang="en-US" altLang="zh-CN" sz="2200">
                <a:latin typeface="Times New Roman" pitchFamily="18" charset="0"/>
              </a:rPr>
              <a:t>–</a:t>
            </a:r>
            <a:r>
              <a:rPr lang="zh-CN" altLang="en-US" sz="2200">
                <a:latin typeface="Times New Roman" pitchFamily="18" charset="0"/>
              </a:rPr>
              <a:t> 存储器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286000" y="4876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ADD  AX，BX           </a:t>
            </a:r>
            <a:r>
              <a:rPr lang="en-US" altLang="zh-CN" sz="2200">
                <a:latin typeface="Times New Roman" pitchFamily="18" charset="0"/>
              </a:rPr>
              <a:t>2 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286000" y="60960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ADD  AX，[3048H]   </a:t>
            </a:r>
            <a:r>
              <a:rPr lang="en-US" altLang="zh-CN" sz="2200">
                <a:latin typeface="Times New Roman" pitchFamily="18" charset="0"/>
              </a:rPr>
              <a:t>4 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286000" y="5486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ADD  AX，3048H     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200">
                <a:latin typeface="Times New Roman" pitchFamily="18" charset="0"/>
              </a:rPr>
              <a:t>3 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1044575" y="4876800"/>
            <a:ext cx="11033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二地址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2286000" y="4291013"/>
            <a:ext cx="1031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CALL</a:t>
            </a:r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C72D-CBA7-42B5-A629-90DB963B0287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autoUpdateAnimBg="0"/>
      <p:bldP spid="518148" grpId="0" autoUpdateAnimBg="0"/>
      <p:bldP spid="518149" grpId="0" autoUpdateAnimBg="0"/>
      <p:bldP spid="518150" grpId="0" autoUpdateAnimBg="0"/>
      <p:bldP spid="518151" grpId="0" autoUpdateAnimBg="0"/>
      <p:bldP spid="518152" grpId="0" autoUpdateAnimBg="0"/>
      <p:bldP spid="518153" grpId="0" autoUpdateAnimBg="0"/>
      <p:bldP spid="518154" grpId="0" autoUpdateAnimBg="0"/>
      <p:bldP spid="518158" grpId="0" autoUpdateAnimBg="0"/>
      <p:bldP spid="518162" grpId="0" autoUpdateAnimBg="0"/>
      <p:bldP spid="518163" grpId="0" autoUpdateAnimBg="0"/>
      <p:bldP spid="518164" grpId="0" autoUpdateAnimBg="0"/>
      <p:bldP spid="518165" grpId="0" autoUpdateAnimBg="0"/>
      <p:bldP spid="518166" grpId="0" autoUpdateAnimBg="0"/>
      <p:bldP spid="518167" grpId="0" autoUpdateAnimBg="0"/>
      <p:bldP spid="518168" grpId="0" autoUpdateAnimBg="0"/>
      <p:bldP spid="5181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FA0-045A-46B8-8512-1311328FD05A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某机器字长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位，存储器直接寻址空间为</a:t>
            </a:r>
            <a:r>
              <a:rPr lang="en-US" altLang="zh-CN" dirty="0" smtClean="0"/>
              <a:t>128</a:t>
            </a:r>
            <a:r>
              <a:rPr lang="zh-CN" altLang="zh-CN" dirty="0" smtClean="0"/>
              <a:t>字，变址时位移量为</a:t>
            </a:r>
            <a:r>
              <a:rPr lang="en-US" altLang="zh-CN" dirty="0" smtClean="0"/>
              <a:t>-64~+63</a:t>
            </a:r>
            <a:r>
              <a:rPr lang="zh-CN" altLang="zh-CN" dirty="0" smtClean="0"/>
              <a:t>，</a:t>
            </a:r>
            <a:r>
              <a:rPr lang="en-US" altLang="zh-CN" dirty="0" smtClean="0"/>
              <a:t>16</a:t>
            </a:r>
            <a:r>
              <a:rPr lang="zh-CN" altLang="zh-CN" dirty="0" smtClean="0"/>
              <a:t>个通用寄存器均可作为变址寄存器。设计一套指令系统格式，满足下列寻址类型的要求：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）直接寻址的二地址指令</a:t>
            </a:r>
            <a:r>
              <a:rPr lang="en-US" altLang="zh-CN" dirty="0" smtClean="0"/>
              <a:t>3</a:t>
            </a:r>
            <a:r>
              <a:rPr lang="zh-CN" altLang="zh-CN" dirty="0" smtClean="0"/>
              <a:t>条；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）变址寻址的一地址指令</a:t>
            </a:r>
            <a:r>
              <a:rPr lang="en-US" altLang="zh-CN" dirty="0" smtClean="0"/>
              <a:t>6</a:t>
            </a:r>
            <a:r>
              <a:rPr lang="zh-CN" altLang="zh-CN" dirty="0" smtClean="0"/>
              <a:t>条；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）寄存器寻址的二地址指令</a:t>
            </a:r>
            <a:r>
              <a:rPr lang="en-US" altLang="zh-CN" dirty="0" smtClean="0"/>
              <a:t>8</a:t>
            </a:r>
            <a:r>
              <a:rPr lang="zh-CN" altLang="zh-CN" dirty="0" smtClean="0"/>
              <a:t>条；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）直接寻址的一地址指令</a:t>
            </a:r>
            <a:r>
              <a:rPr lang="en-US" altLang="zh-CN" dirty="0" smtClean="0"/>
              <a:t>12</a:t>
            </a:r>
            <a:r>
              <a:rPr lang="zh-CN" altLang="zh-CN" dirty="0" smtClean="0"/>
              <a:t>条；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）零地址指令</a:t>
            </a:r>
            <a:r>
              <a:rPr lang="en-US" altLang="zh-CN" dirty="0" smtClean="0"/>
              <a:t>64</a:t>
            </a:r>
            <a:r>
              <a:rPr lang="zh-CN" altLang="zh-CN" dirty="0" smtClean="0"/>
              <a:t>条。</a:t>
            </a:r>
          </a:p>
          <a:p>
            <a:r>
              <a:rPr lang="zh-CN" altLang="zh-CN" dirty="0" smtClean="0"/>
              <a:t>试问：还有多少种地址未用</a:t>
            </a:r>
            <a:r>
              <a:rPr lang="en-US" altLang="zh-CN" dirty="0" smtClean="0"/>
              <a:t>?</a:t>
            </a:r>
            <a:r>
              <a:rPr lang="zh-CN" altLang="zh-CN" dirty="0" smtClean="0"/>
              <a:t>若安排寄存器寻址的一地址指令，还能容纳多少条</a:t>
            </a:r>
            <a:r>
              <a:rPr lang="en-US" altLang="zh-CN" dirty="0" smtClean="0"/>
              <a:t>?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44463"/>
            <a:ext cx="7075488" cy="6561137"/>
            <a:chOff x="192" y="91"/>
            <a:chExt cx="4457" cy="4133"/>
          </a:xfrm>
        </p:grpSpPr>
        <p:sp>
          <p:nvSpPr>
            <p:cNvPr id="483331" name="Text Box 3"/>
            <p:cNvSpPr txBox="1">
              <a:spLocks noChangeArrowheads="1"/>
            </p:cNvSpPr>
            <p:nvPr/>
          </p:nvSpPr>
          <p:spPr bwMode="auto">
            <a:xfrm>
              <a:off x="192" y="91"/>
              <a:ext cx="2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(3) 扩展操作码技术</a:t>
              </a:r>
            </a:p>
          </p:txBody>
        </p:sp>
        <p:sp>
          <p:nvSpPr>
            <p:cNvPr id="483332" name="Text Box 4"/>
            <p:cNvSpPr txBox="1">
              <a:spLocks noChangeArrowheads="1"/>
            </p:cNvSpPr>
            <p:nvPr/>
          </p:nvSpPr>
          <p:spPr bwMode="auto">
            <a:xfrm>
              <a:off x="528" y="480"/>
              <a:ext cx="41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操作码的位数随地址数的减少而增加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24" y="816"/>
              <a:ext cx="3078" cy="3408"/>
              <a:chOff x="624" y="816"/>
              <a:chExt cx="3078" cy="340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734" y="816"/>
                <a:ext cx="1962" cy="288"/>
                <a:chOff x="1686" y="1056"/>
                <a:chExt cx="1920" cy="288"/>
              </a:xfrm>
            </p:grpSpPr>
            <p:sp>
              <p:nvSpPr>
                <p:cNvPr id="48333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36" y="1056"/>
                  <a:ext cx="37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4833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14" y="1056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333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711" y="1056"/>
                  <a:ext cx="35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3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74" y="1056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39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40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41" name="Rectangle 13"/>
                <p:cNvSpPr>
                  <a:spLocks noChangeArrowheads="1"/>
                </p:cNvSpPr>
                <p:nvPr/>
              </p:nvSpPr>
              <p:spPr bwMode="auto">
                <a:xfrm>
                  <a:off x="264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42" name="Rectangle 14"/>
                <p:cNvSpPr>
                  <a:spLocks noChangeArrowheads="1"/>
                </p:cNvSpPr>
                <p:nvPr/>
              </p:nvSpPr>
              <p:spPr bwMode="auto">
                <a:xfrm>
                  <a:off x="312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734" y="1200"/>
                <a:ext cx="1968" cy="720"/>
                <a:chOff x="1686" y="1200"/>
                <a:chExt cx="1968" cy="720"/>
              </a:xfrm>
            </p:grpSpPr>
            <p:sp>
              <p:nvSpPr>
                <p:cNvPr id="48334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86" y="1210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34" y="120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8334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34" y="135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8334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34" y="16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8334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1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10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335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10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33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10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335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1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5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70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5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70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5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70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5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7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5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2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02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5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02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02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1734" y="1968"/>
                <a:ext cx="1968" cy="720"/>
                <a:chOff x="1686" y="1968"/>
                <a:chExt cx="1968" cy="720"/>
              </a:xfrm>
            </p:grpSpPr>
            <p:sp>
              <p:nvSpPr>
                <p:cNvPr id="483362" name="Rectangle 34"/>
                <p:cNvSpPr>
                  <a:spLocks noChangeArrowheads="1"/>
                </p:cNvSpPr>
                <p:nvPr/>
              </p:nvSpPr>
              <p:spPr bwMode="auto">
                <a:xfrm>
                  <a:off x="1686" y="1978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6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70" y="196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70" y="211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770" y="243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77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02" y="196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02" y="211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02" y="243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02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34" y="196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7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34" y="210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7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734" y="24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7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1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7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14" y="196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8337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14" y="210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8337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14" y="24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8337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9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7" name="Group 51"/>
              <p:cNvGrpSpPr>
                <a:grpSpLocks/>
              </p:cNvGrpSpPr>
              <p:nvPr/>
            </p:nvGrpSpPr>
            <p:grpSpPr bwMode="auto">
              <a:xfrm>
                <a:off x="1734" y="3504"/>
                <a:ext cx="1968" cy="720"/>
                <a:chOff x="1686" y="3504"/>
                <a:chExt cx="1968" cy="720"/>
              </a:xfrm>
            </p:grpSpPr>
            <p:sp>
              <p:nvSpPr>
                <p:cNvPr id="483380" name="Rectangle 52"/>
                <p:cNvSpPr>
                  <a:spLocks noChangeArrowheads="1"/>
                </p:cNvSpPr>
                <p:nvPr/>
              </p:nvSpPr>
              <p:spPr bwMode="auto">
                <a:xfrm>
                  <a:off x="1686" y="3514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8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34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734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734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10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8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14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14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4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90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8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690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9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690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9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90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66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9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170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833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170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833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170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9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46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8" name="Group 69"/>
              <p:cNvGrpSpPr>
                <a:grpSpLocks/>
              </p:cNvGrpSpPr>
              <p:nvPr/>
            </p:nvGrpSpPr>
            <p:grpSpPr bwMode="auto">
              <a:xfrm>
                <a:off x="1734" y="2736"/>
                <a:ext cx="1968" cy="720"/>
                <a:chOff x="1686" y="2736"/>
                <a:chExt cx="1968" cy="720"/>
              </a:xfrm>
            </p:grpSpPr>
            <p:sp>
              <p:nvSpPr>
                <p:cNvPr id="483398" name="Rectangle 70"/>
                <p:cNvSpPr>
                  <a:spLocks noChangeArrowheads="1"/>
                </p:cNvSpPr>
                <p:nvPr/>
              </p:nvSpPr>
              <p:spPr bwMode="auto">
                <a:xfrm>
                  <a:off x="1686" y="2746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9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34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34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34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10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40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14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214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214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290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40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202" y="2736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40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202" y="288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40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202" y="3206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41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02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41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690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8341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90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8341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690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8341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766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483415" name="Text Box 87"/>
              <p:cNvSpPr txBox="1">
                <a:spLocks noChangeArrowheads="1"/>
              </p:cNvSpPr>
              <p:nvPr/>
            </p:nvSpPr>
            <p:spPr bwMode="auto">
              <a:xfrm>
                <a:off x="704" y="1430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 位操作码</a:t>
                </a:r>
              </a:p>
            </p:txBody>
          </p:sp>
          <p:sp>
            <p:nvSpPr>
              <p:cNvPr id="483416" name="Text Box 88"/>
              <p:cNvSpPr txBox="1">
                <a:spLocks noChangeArrowheads="1"/>
              </p:cNvSpPr>
              <p:nvPr/>
            </p:nvSpPr>
            <p:spPr bwMode="auto">
              <a:xfrm>
                <a:off x="704" y="2198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 位操作码</a:t>
                </a:r>
              </a:p>
            </p:txBody>
          </p:sp>
          <p:sp>
            <p:nvSpPr>
              <p:cNvPr id="483417" name="Text Box 89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 位操作码</a:t>
                </a:r>
              </a:p>
            </p:txBody>
          </p:sp>
          <p:sp>
            <p:nvSpPr>
              <p:cNvPr id="483418" name="Text Box 90"/>
              <p:cNvSpPr txBox="1">
                <a:spLocks noChangeArrowheads="1"/>
              </p:cNvSpPr>
              <p:nvPr/>
            </p:nvSpPr>
            <p:spPr bwMode="auto">
              <a:xfrm>
                <a:off x="624" y="3734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 位操作码</a:t>
                </a:r>
              </a:p>
            </p:txBody>
          </p:sp>
        </p:grpSp>
      </p:grpSp>
      <p:sp>
        <p:nvSpPr>
          <p:cNvPr id="483419" name="Text Box 91"/>
          <p:cNvSpPr txBox="1">
            <a:spLocks noChangeArrowheads="1"/>
          </p:cNvSpPr>
          <p:nvPr/>
        </p:nvSpPr>
        <p:spPr bwMode="auto">
          <a:xfrm>
            <a:off x="6029325" y="2493963"/>
            <a:ext cx="31146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三地址指令操作码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每减少一种可多构成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2</a:t>
            </a:r>
            <a:r>
              <a:rPr lang="en-US" altLang="zh-CN" sz="2000" baseline="30000">
                <a:latin typeface="Times New Roman" pitchFamily="18" charset="0"/>
              </a:rPr>
              <a:t>4 </a:t>
            </a:r>
            <a:r>
              <a:rPr lang="zh-CN" altLang="en-US" sz="2000">
                <a:latin typeface="Times New Roman" pitchFamily="18" charset="0"/>
              </a:rPr>
              <a:t>种二地址指令</a:t>
            </a:r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6029325" y="3789363"/>
            <a:ext cx="27193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二地址指令操作码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每减少一种可多构成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2</a:t>
            </a:r>
            <a:r>
              <a:rPr lang="en-US" altLang="zh-CN" sz="2000" baseline="30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种一地址指令</a:t>
            </a:r>
          </a:p>
          <a:p>
            <a:pPr>
              <a:spcBef>
                <a:spcPct val="0"/>
              </a:spcBef>
            </a:pP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95" name="日期占位符 9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8B28-BE3D-4EC3-800A-8C9FA955BD24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96" name="灯片编号占位符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7" name="页脚占位符 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419" grpId="0" autoUpdateAnimBg="0"/>
      <p:bldP spid="48342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CBB-1C94-405D-955A-1CAA8470F8F3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"/>
          </p:nvPr>
        </p:nvGraphicFramePr>
        <p:xfrm>
          <a:off x="1403648" y="1916832"/>
          <a:ext cx="6096000" cy="16002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ea typeface="宋体"/>
                          <a:cs typeface="Times New Roman"/>
                        </a:rPr>
                        <a:t>OP(2)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ea typeface="宋体"/>
                          <a:cs typeface="Times New Roman"/>
                        </a:rPr>
                        <a:t>A1(7)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/>
                          <a:ea typeface="宋体"/>
                          <a:cs typeface="Times New Roman"/>
                        </a:rPr>
                        <a:t>A2(7)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648" y="2708920"/>
          <a:ext cx="6096000" cy="16002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ea typeface="宋体"/>
                          <a:cs typeface="Times New Roman"/>
                        </a:rPr>
                        <a:t>OP(5)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ea typeface="宋体"/>
                          <a:cs typeface="Times New Roman"/>
                        </a:rPr>
                        <a:t>Rx(4)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/>
                          <a:ea typeface="宋体"/>
                          <a:cs typeface="Times New Roman"/>
                        </a:rPr>
                        <a:t>A(7)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03648" y="3284984"/>
          <a:ext cx="6096000" cy="16002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ea typeface="宋体"/>
                          <a:cs typeface="Times New Roman"/>
                        </a:rPr>
                        <a:t>OP(8)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ea typeface="宋体"/>
                          <a:cs typeface="Times New Roman"/>
                        </a:rPr>
                        <a:t>Ri(4)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latin typeface="宋体"/>
                          <a:ea typeface="宋体"/>
                          <a:cs typeface="Times New Roman"/>
                        </a:rPr>
                        <a:t>Rj</a:t>
                      </a:r>
                      <a:r>
                        <a:rPr lang="en-US" sz="1050" kern="100" dirty="0">
                          <a:latin typeface="宋体"/>
                          <a:ea typeface="宋体"/>
                          <a:cs typeface="Times New Roman"/>
                        </a:rPr>
                        <a:t>(4)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648" y="4005064"/>
          <a:ext cx="1419225" cy="160020"/>
        </p:xfrm>
        <a:graphic>
          <a:graphicData uri="http://schemas.openxmlformats.org/drawingml/2006/table">
            <a:tbl>
              <a:tblPr/>
              <a:tblGrid>
                <a:gridCol w="788670"/>
                <a:gridCol w="6305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ea typeface="宋体"/>
                          <a:cs typeface="Times New Roman"/>
                        </a:rPr>
                        <a:t>OP(9)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/>
                          <a:ea typeface="宋体"/>
                          <a:cs typeface="Times New Roman"/>
                        </a:rPr>
                        <a:t>A(7)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648" y="4581128"/>
          <a:ext cx="1419225" cy="160020"/>
        </p:xfrm>
        <a:graphic>
          <a:graphicData uri="http://schemas.openxmlformats.org/drawingml/2006/table">
            <a:tbl>
              <a:tblPr/>
              <a:tblGrid>
                <a:gridCol w="141922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/>
                          <a:ea typeface="宋体"/>
                          <a:cs typeface="Times New Roman"/>
                        </a:rPr>
                        <a:t>OP(16)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03648" y="2189475"/>
            <a:ext cx="11521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OP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编码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00~10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03648" y="2943036"/>
            <a:ext cx="45365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OP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编码使用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11000~11101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3573016"/>
            <a:ext cx="2326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+mj-ea"/>
                <a:ea typeface="+mj-ea"/>
              </a:rPr>
              <a:t>OP</a:t>
            </a:r>
            <a:r>
              <a:rPr lang="zh-CN" altLang="zh-CN" sz="1200" dirty="0" smtClean="0">
                <a:latin typeface="+mj-ea"/>
                <a:ea typeface="+mj-ea"/>
              </a:rPr>
              <a:t>编码使用</a:t>
            </a:r>
            <a:r>
              <a:rPr lang="en-US" altLang="zh-CN" sz="1200" dirty="0" smtClean="0">
                <a:latin typeface="+mj-ea"/>
                <a:ea typeface="+mj-ea"/>
              </a:rPr>
              <a:t>11110000~11110111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3648" y="4221088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 smtClean="0">
                <a:latin typeface="+mj-ea"/>
                <a:ea typeface="+mj-ea"/>
              </a:rPr>
              <a:t>编码使用</a:t>
            </a:r>
            <a:r>
              <a:rPr lang="en-US" altLang="zh-CN" sz="1200" dirty="0" smtClean="0">
                <a:latin typeface="+mj-ea"/>
                <a:ea typeface="+mj-ea"/>
              </a:rPr>
              <a:t>111110000~111111011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1640" y="4941168"/>
            <a:ext cx="2736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1111111000000000~1111111000111111</a:t>
            </a:r>
            <a:endParaRPr lang="zh-CN" altLang="en-US" sz="1200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59632" y="5350659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还剩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4*2</a:t>
            </a:r>
            <a:r>
              <a:rPr kumimoji="0" lang="en-US" altLang="zh-CN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-64=448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个地址未使用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）若安排寄存器寻址的一地址指令，还能安排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28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条。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7.5   </a:t>
            </a:r>
            <a:r>
              <a:rPr lang="en-US" altLang="zh-CN" b="1"/>
              <a:t>RISC  </a:t>
            </a:r>
            <a:r>
              <a:rPr lang="zh-CN" altLang="en-US" b="1"/>
              <a:t>技 术 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228600" y="1173163"/>
            <a:ext cx="46482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</a:t>
            </a:r>
            <a:r>
              <a:rPr lang="en-US" altLang="zh-CN" sz="3200">
                <a:latin typeface="Times New Roman" pitchFamily="18" charset="0"/>
              </a:rPr>
              <a:t>RISC </a:t>
            </a:r>
            <a:r>
              <a:rPr lang="zh-CN" altLang="en-US" sz="3200">
                <a:latin typeface="Times New Roman" pitchFamily="18" charset="0"/>
              </a:rPr>
              <a:t>的产生和发展 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600200" y="3016250"/>
            <a:ext cx="29432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80 — 20 规律</a:t>
            </a: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762000" y="3549650"/>
            <a:ext cx="586740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典型程序中 80% 的语句仅仅使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用处理机中 20% 的指令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762000" y="4572000"/>
            <a:ext cx="754380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执行频度高的简单指令，因复杂指令</a:t>
            </a:r>
            <a:endParaRPr lang="en-US" altLang="zh-CN" sz="2800">
              <a:latin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的存在，执行速度无法提高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1066800" y="1879600"/>
            <a:ext cx="60928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RISC（Reduced Instruction Set Computer）</a:t>
            </a:r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1066800" y="2427288"/>
            <a:ext cx="6126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CISC（Complex Instruction Set Computer）</a:t>
            </a:r>
          </a:p>
        </p:txBody>
      </p:sp>
      <p:sp>
        <p:nvSpPr>
          <p:cNvPr id="519177" name="Text Box 9"/>
          <p:cNvSpPr txBox="1">
            <a:spLocks noChangeArrowheads="1"/>
          </p:cNvSpPr>
          <p:nvPr/>
        </p:nvSpPr>
        <p:spPr bwMode="auto">
          <a:xfrm>
            <a:off x="5680075" y="3016250"/>
            <a:ext cx="2549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——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RISC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技术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5454650"/>
            <a:ext cx="8153400" cy="1054100"/>
            <a:chOff x="432" y="3436"/>
            <a:chExt cx="5136" cy="664"/>
          </a:xfrm>
        </p:grpSpPr>
        <p:sp>
          <p:nvSpPr>
            <p:cNvPr id="519179" name="Text Box 11"/>
            <p:cNvSpPr txBox="1">
              <a:spLocks noChangeArrowheads="1"/>
            </p:cNvSpPr>
            <p:nvPr/>
          </p:nvSpPr>
          <p:spPr bwMode="auto">
            <a:xfrm>
              <a:off x="432" y="3504"/>
              <a:ext cx="5136" cy="5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能否用 20% 的简单指令组合不常用的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80% 的指令功能</a:t>
              </a:r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32" y="3436"/>
              <a:ext cx="40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？</a:t>
              </a:r>
            </a:p>
          </p:txBody>
        </p:sp>
      </p:grp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C217-73D3-4CDA-8416-2B9F9A3C220E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utoUpdateAnimBg="0"/>
      <p:bldP spid="519172" grpId="0" autoUpdateAnimBg="0"/>
      <p:bldP spid="519173" grpId="0" autoUpdateAnimBg="0"/>
      <p:bldP spid="519174" grpId="0" autoUpdateAnimBg="0"/>
      <p:bldP spid="519175" grpId="0" autoUpdateAnimBg="0"/>
      <p:bldP spid="519176" grpId="0" autoUpdateAnimBg="0"/>
      <p:bldP spid="51917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555942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RISC </a:t>
            </a:r>
            <a:r>
              <a:rPr lang="zh-CN" altLang="en-US" sz="3600">
                <a:latin typeface="Times New Roman" pitchFamily="18" charset="0"/>
              </a:rPr>
              <a:t>的主要特征 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67056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选用使用频度较高的一些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简单指令</a:t>
            </a:r>
            <a:r>
              <a:rPr lang="zh-CN" altLang="en-US" sz="2800">
                <a:latin typeface="Times New Roman" pitchFamily="18" charset="0"/>
              </a:rPr>
              <a:t>，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复杂指令的功能由简单指令来组合</a:t>
            </a:r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685800" y="2519363"/>
            <a:ext cx="84582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长度固定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指令格式种类少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寻址方式少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685800" y="3192463"/>
            <a:ext cx="55626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</a:rPr>
              <a:t>只有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LOAD / STORE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指令访存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684213" y="4540250"/>
            <a:ext cx="845978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流水技术</a:t>
            </a:r>
            <a:r>
              <a:rPr lang="zh-CN" altLang="en-US" sz="2800">
                <a:latin typeface="Times New Roman" pitchFamily="18" charset="0"/>
              </a:rPr>
              <a:t>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一个时钟周期 </a:t>
            </a:r>
            <a:r>
              <a:rPr lang="zh-CN" altLang="en-US" sz="2800">
                <a:latin typeface="Times New Roman" pitchFamily="18" charset="0"/>
              </a:rPr>
              <a:t>内完成一条指令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684213" y="5213350"/>
            <a:ext cx="66246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组合逻辑 </a:t>
            </a:r>
            <a:r>
              <a:rPr lang="zh-CN" altLang="en-US" sz="2800">
                <a:latin typeface="Times New Roman" pitchFamily="18" charset="0"/>
              </a:rPr>
              <a:t>实现控制器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200" name="Text Box 8"/>
          <p:cNvSpPr txBox="1">
            <a:spLocks noChangeArrowheads="1"/>
          </p:cNvSpPr>
          <p:nvPr/>
        </p:nvSpPr>
        <p:spPr bwMode="auto">
          <a:xfrm>
            <a:off x="684213" y="3865563"/>
            <a:ext cx="633412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多个 </a:t>
            </a:r>
            <a:r>
              <a:rPr lang="zh-CN" altLang="en-US" sz="2800">
                <a:latin typeface="Times New Roman" pitchFamily="18" charset="0"/>
              </a:rPr>
              <a:t>通用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寄存器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201" name="Text Box 9"/>
          <p:cNvSpPr txBox="1">
            <a:spLocks noChangeArrowheads="1"/>
          </p:cNvSpPr>
          <p:nvPr/>
        </p:nvSpPr>
        <p:spPr bwMode="auto">
          <a:xfrm>
            <a:off x="685800" y="5888038"/>
            <a:ext cx="5257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优化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编译 </a:t>
            </a:r>
            <a:r>
              <a:rPr lang="zh-CN" altLang="en-US" sz="2800">
                <a:latin typeface="Times New Roman" pitchFamily="18" charset="0"/>
              </a:rPr>
              <a:t>程序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59AB-FC70-4667-98F3-A8639CBCC50F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  <p:bldP spid="520196" grpId="0" autoUpdateAnimBg="0"/>
      <p:bldP spid="520197" grpId="0" autoUpdateAnimBg="0"/>
      <p:bldP spid="520198" grpId="0" autoUpdateAnimBg="0"/>
      <p:bldP spid="520199" grpId="0" autoUpdateAnimBg="0"/>
      <p:bldP spid="520200" grpId="0" autoUpdateAnimBg="0"/>
      <p:bldP spid="5202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555942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</a:t>
            </a:r>
            <a:r>
              <a:rPr lang="en-US" altLang="zh-CN" sz="3600">
                <a:latin typeface="Times New Roman" pitchFamily="18" charset="0"/>
              </a:rPr>
              <a:t>CISC </a:t>
            </a:r>
            <a:r>
              <a:rPr lang="zh-CN" altLang="en-US" sz="3600">
                <a:latin typeface="Times New Roman" pitchFamily="18" charset="0"/>
              </a:rPr>
              <a:t>的主要特征 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685800" y="1481138"/>
            <a:ext cx="8134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系统指令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复杂庞大</a:t>
            </a:r>
            <a:r>
              <a:rPr lang="zh-CN" altLang="en-US" sz="2800">
                <a:latin typeface="Times New Roman" pitchFamily="18" charset="0"/>
              </a:rPr>
              <a:t>，各种指令使用频度相差大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685800" y="2265363"/>
            <a:ext cx="84582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长度不固定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指令格式种类多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寻址方式多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1221" name="Text Box 5"/>
          <p:cNvSpPr txBox="1">
            <a:spLocks noChangeArrowheads="1"/>
          </p:cNvSpPr>
          <p:nvPr/>
        </p:nvSpPr>
        <p:spPr bwMode="auto">
          <a:xfrm>
            <a:off x="685800" y="2989263"/>
            <a:ext cx="4749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访存 </a:t>
            </a:r>
            <a:r>
              <a:rPr lang="zh-CN" altLang="en-US" sz="2800">
                <a:latin typeface="Times New Roman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不受限制</a:t>
            </a: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684213" y="4438650"/>
            <a:ext cx="7620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zh-CN" altLang="en-US" sz="2800">
                <a:latin typeface="Times New Roman" pitchFamily="18" charset="0"/>
              </a:rPr>
              <a:t>多数指令需要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多个时钟周期 </a:t>
            </a:r>
            <a:r>
              <a:rPr lang="zh-CN" altLang="en-US" sz="2800">
                <a:latin typeface="Times New Roman" pitchFamily="18" charset="0"/>
              </a:rPr>
              <a:t>执行完毕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684213" y="5162550"/>
            <a:ext cx="4648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微程序 </a:t>
            </a:r>
            <a:r>
              <a:rPr lang="zh-CN" altLang="en-US" sz="2800">
                <a:latin typeface="Times New Roman" pitchFamily="18" charset="0"/>
              </a:rPr>
              <a:t>控制器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224" name="Text Box 8"/>
          <p:cNvSpPr txBox="1">
            <a:spLocks noChangeArrowheads="1"/>
          </p:cNvSpPr>
          <p:nvPr/>
        </p:nvSpPr>
        <p:spPr bwMode="auto">
          <a:xfrm>
            <a:off x="684213" y="3714750"/>
            <a:ext cx="63341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中设有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专用寄存器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685800" y="5888038"/>
            <a:ext cx="734218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难以 </a:t>
            </a:r>
            <a:r>
              <a:rPr lang="zh-CN" altLang="en-US" sz="2800">
                <a:latin typeface="Times New Roman" pitchFamily="18" charset="0"/>
              </a:rPr>
              <a:t>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优化编译 </a:t>
            </a:r>
            <a:r>
              <a:rPr lang="zh-CN" altLang="en-US" sz="2800">
                <a:latin typeface="Times New Roman" pitchFamily="18" charset="0"/>
              </a:rPr>
              <a:t>生成高效的目的代码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61E-0B58-4364-B49E-023B5C7B7D9A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autoUpdateAnimBg="0"/>
      <p:bldP spid="521220" grpId="0" autoUpdateAnimBg="0"/>
      <p:bldP spid="521221" grpId="0" autoUpdateAnimBg="0"/>
      <p:bldP spid="521222" grpId="0" autoUpdateAnimBg="0"/>
      <p:bldP spid="521223" grpId="0" autoUpdateAnimBg="0"/>
      <p:bldP spid="521224" grpId="0" autoUpdateAnimBg="0"/>
      <p:bldP spid="52122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7215188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</a:t>
            </a:r>
            <a:r>
              <a:rPr lang="en-US" altLang="zh-CN" sz="3600">
                <a:latin typeface="Times New Roman" pitchFamily="18" charset="0"/>
              </a:rPr>
              <a:t>RISC</a:t>
            </a:r>
            <a:r>
              <a:rPr lang="zh-CN" altLang="en-US" sz="3600">
                <a:latin typeface="Times New Roman" pitchFamily="18" charset="0"/>
              </a:rPr>
              <a:t>和</a:t>
            </a:r>
            <a:r>
              <a:rPr lang="en-US" altLang="zh-CN" sz="3600">
                <a:latin typeface="Times New Roman" pitchFamily="18" charset="0"/>
              </a:rPr>
              <a:t>CISC </a:t>
            </a:r>
            <a:r>
              <a:rPr lang="zh-CN" altLang="en-US" sz="3600">
                <a:latin typeface="Times New Roman" pitchFamily="18" charset="0"/>
              </a:rPr>
              <a:t>的比较 </a:t>
            </a:r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901700" y="1500188"/>
            <a:ext cx="67056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1. RISC</a:t>
            </a:r>
            <a:r>
              <a:rPr lang="zh-CN" altLang="en-US" sz="2800">
                <a:latin typeface="Times New Roman" pitchFamily="18" charset="0"/>
              </a:rPr>
              <a:t>更能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充分利用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VLSI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芯片</a:t>
            </a:r>
            <a:r>
              <a:rPr lang="zh-CN" altLang="en-US" sz="2800">
                <a:latin typeface="Times New Roman" pitchFamily="18" charset="0"/>
              </a:rPr>
              <a:t>的面积</a:t>
            </a: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901700" y="2189163"/>
            <a:ext cx="784701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2.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RISC </a:t>
            </a:r>
            <a:r>
              <a:rPr lang="zh-CN" altLang="en-US" sz="2800">
                <a:latin typeface="Times New Roman" pitchFamily="18" charset="0"/>
              </a:rPr>
              <a:t>更能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提高计算机运算速度</a:t>
            </a: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1190625" y="2781300"/>
            <a:ext cx="6334125" cy="163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指令数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指令格式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寻址方式少</a:t>
            </a:r>
            <a:r>
              <a:rPr lang="zh-CN" altLang="en-US" sz="2800">
                <a:latin typeface="Times New Roman" pitchFamily="18" charset="0"/>
              </a:rPr>
              <a:t>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通用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寄存器多</a:t>
            </a:r>
            <a:r>
              <a:rPr lang="zh-CN" altLang="en-US" sz="2800">
                <a:latin typeface="Times New Roman" pitchFamily="18" charset="0"/>
              </a:rPr>
              <a:t>，采用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组合逻辑</a:t>
            </a:r>
            <a:r>
              <a:rPr lang="zh-CN" altLang="en-US" sz="2800">
                <a:latin typeface="Times New Roman" pitchFamily="18" charset="0"/>
              </a:rPr>
              <a:t> 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便于实现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指令流水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900113" y="4514850"/>
            <a:ext cx="7620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3. RISC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便于设计</a:t>
            </a:r>
            <a:r>
              <a:rPr lang="zh-CN" altLang="en-US" sz="2800">
                <a:latin typeface="Times New Roman" pitchFamily="18" charset="0"/>
              </a:rPr>
              <a:t>，可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降低成本</a:t>
            </a:r>
            <a:r>
              <a:rPr lang="zh-CN" altLang="en-US" sz="2800">
                <a:latin typeface="Times New Roman" pitchFamily="18" charset="0"/>
              </a:rPr>
              <a:t>，提高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可靠性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900113" y="5187950"/>
            <a:ext cx="70564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zh-CN" sz="2800">
                <a:latin typeface="Times New Roman" pitchFamily="18" charset="0"/>
              </a:rPr>
              <a:t>RISC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有利于编译程序代码优化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48" name="Text Box 8"/>
          <p:cNvSpPr txBox="1">
            <a:spLocks noChangeArrowheads="1"/>
          </p:cNvSpPr>
          <p:nvPr/>
        </p:nvSpPr>
        <p:spPr bwMode="auto">
          <a:xfrm>
            <a:off x="901700" y="5862638"/>
            <a:ext cx="68389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RISC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不易 </a:t>
            </a:r>
            <a:r>
              <a:rPr lang="zh-CN" altLang="en-US" sz="2800">
                <a:latin typeface="Times New Roman" pitchFamily="18" charset="0"/>
              </a:rPr>
              <a:t>实现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指令系统兼容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9A4-FBF7-4EC5-8685-A913F47F21A7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autoUpdateAnimBg="0"/>
      <p:bldP spid="522244" grpId="0" autoUpdateAnimBg="0"/>
      <p:bldP spid="522245" grpId="0" autoUpdateAnimBg="0"/>
      <p:bldP spid="522246" grpId="0" autoUpdateAnimBg="0"/>
      <p:bldP spid="522247" grpId="0" autoUpdateAnimBg="0"/>
      <p:bldP spid="5222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/>
          <p:cNvSpPr txBox="1">
            <a:spLocks noChangeArrowheads="1"/>
          </p:cNvSpPr>
          <p:nvPr/>
        </p:nvSpPr>
        <p:spPr bwMode="auto">
          <a:xfrm>
            <a:off x="441325" y="152400"/>
            <a:ext cx="2759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地址码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四地址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898525" y="4343400"/>
            <a:ext cx="504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三地址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1539875"/>
            <a:ext cx="3048000" cy="457200"/>
            <a:chOff x="1104" y="1066"/>
            <a:chExt cx="1920" cy="28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04" y="1066"/>
              <a:ext cx="384" cy="288"/>
              <a:chOff x="1104" y="1008"/>
              <a:chExt cx="384" cy="288"/>
            </a:xfrm>
          </p:grpSpPr>
          <p:sp>
            <p:nvSpPr>
              <p:cNvPr id="484359" name="Text Box 7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84360" name="Rectangle 8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484362" name="Text Box 10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4363" name="Rectangle 11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484365" name="Text Box 13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4366" name="Rectangle 14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484368" name="Text Box 16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4369" name="Rectangle 17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484371" name="Text Box 19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4372" name="Rectangle 20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1911350" y="1143000"/>
            <a:ext cx="266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8       6        6       6       6</a:t>
            </a:r>
          </a:p>
        </p:txBody>
      </p: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1905000" y="2133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第一操作数地址</a:t>
            </a: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1905000" y="255905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第二操作数地址</a:t>
            </a:r>
          </a:p>
        </p:txBody>
      </p: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1905000" y="2986088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结果的地址</a:t>
            </a: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1905000" y="3413125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下一条指令地址</a:t>
            </a:r>
          </a:p>
        </p:txBody>
      </p:sp>
      <p:sp>
        <p:nvSpPr>
          <p:cNvPr id="484378" name="Text Box 26"/>
          <p:cNvSpPr txBox="1">
            <a:spLocks noChangeArrowheads="1"/>
          </p:cNvSpPr>
          <p:nvPr/>
        </p:nvSpPr>
        <p:spPr bwMode="auto">
          <a:xfrm>
            <a:off x="5240338" y="3810000"/>
            <a:ext cx="276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 </a:t>
            </a:r>
            <a:r>
              <a:rPr lang="en-US" altLang="zh-CN" sz="2400">
                <a:latin typeface="Times New Roman" pitchFamily="18" charset="0"/>
              </a:rPr>
              <a:t>PC </a:t>
            </a:r>
            <a:r>
              <a:rPr lang="zh-CN" altLang="en-US" sz="2400">
                <a:latin typeface="Times New Roman" pitchFamily="18" charset="0"/>
              </a:rPr>
              <a:t>代替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812925" y="3810000"/>
            <a:ext cx="2741613" cy="457200"/>
            <a:chOff x="1142" y="2378"/>
            <a:chExt cx="1727" cy="288"/>
          </a:xfrm>
        </p:grpSpPr>
        <p:sp>
          <p:nvSpPr>
            <p:cNvPr id="484380" name="Text Box 28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81" name="Line 29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1911350" y="4800600"/>
            <a:ext cx="291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8            8           8         8   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752600" y="5181600"/>
            <a:ext cx="3048000" cy="457200"/>
            <a:chOff x="1104" y="3456"/>
            <a:chExt cx="1920" cy="288"/>
          </a:xfrm>
        </p:grpSpPr>
        <p:sp>
          <p:nvSpPr>
            <p:cNvPr id="484384" name="Text Box 32"/>
            <p:cNvSpPr txBox="1">
              <a:spLocks noChangeArrowheads="1"/>
            </p:cNvSpPr>
            <p:nvPr/>
          </p:nvSpPr>
          <p:spPr bwMode="auto">
            <a:xfrm>
              <a:off x="1154" y="3456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4385" name="Text Box 33"/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4386" name="Text Box 34"/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4387" name="Text Box 35"/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88" name="Rectangle 36"/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89" name="Rectangle 37"/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0" name="Rectangle 38"/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1" name="Rectangle 39"/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828800" y="5867400"/>
            <a:ext cx="2741613" cy="457200"/>
            <a:chOff x="1142" y="2378"/>
            <a:chExt cx="1727" cy="288"/>
          </a:xfrm>
        </p:grpSpPr>
        <p:sp>
          <p:nvSpPr>
            <p:cNvPr id="484393" name="Text Box 41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94" name="Line 42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95" name="Text Box 43"/>
          <p:cNvSpPr txBox="1">
            <a:spLocks noChangeArrowheads="1"/>
          </p:cNvSpPr>
          <p:nvPr/>
        </p:nvSpPr>
        <p:spPr bwMode="auto">
          <a:xfrm>
            <a:off x="5240338" y="2662238"/>
            <a:ext cx="2379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5240338" y="5181600"/>
            <a:ext cx="2227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5240338" y="3235325"/>
            <a:ext cx="3217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6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64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4398" name="Text Box 46"/>
          <p:cNvSpPr txBox="1">
            <a:spLocks noChangeArrowheads="1"/>
          </p:cNvSpPr>
          <p:nvPr/>
        </p:nvSpPr>
        <p:spPr bwMode="auto">
          <a:xfrm>
            <a:off x="5240338" y="5676900"/>
            <a:ext cx="314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256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4399" name="Text Box 47"/>
          <p:cNvSpPr txBox="1">
            <a:spLocks noChangeArrowheads="1"/>
          </p:cNvSpPr>
          <p:nvPr/>
        </p:nvSpPr>
        <p:spPr bwMode="auto">
          <a:xfrm>
            <a:off x="5240338" y="6172200"/>
            <a:ext cx="3505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若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3 </a:t>
            </a: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zh-CN" altLang="en-US" sz="2400">
                <a:latin typeface="Times New Roman" pitchFamily="18" charset="0"/>
              </a:rPr>
              <a:t>或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zh-CN" altLang="en-US" sz="2400">
                <a:latin typeface="Times New Roman" pitchFamily="18" charset="0"/>
              </a:rPr>
              <a:t>代替</a:t>
            </a:r>
            <a:endParaRPr lang="zh-CN" altLang="en-US" sz="2400" baseline="-25000">
              <a:latin typeface="Times New Roman" pitchFamily="18" charset="0"/>
            </a:endParaRP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5240338" y="1539875"/>
            <a:ext cx="3370262" cy="957263"/>
            <a:chOff x="3301" y="970"/>
            <a:chExt cx="2123" cy="603"/>
          </a:xfrm>
        </p:grpSpPr>
        <p:sp>
          <p:nvSpPr>
            <p:cNvPr id="484402" name="Text Box 50"/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设指令字长为 32 位</a:t>
              </a:r>
            </a:p>
          </p:txBody>
        </p:sp>
        <p:sp>
          <p:nvSpPr>
            <p:cNvPr id="484403" name="Text Box 51"/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操作码固定为 8 位</a:t>
              </a:r>
            </a:p>
          </p:txBody>
        </p:sp>
      </p:grpSp>
      <p:sp>
        <p:nvSpPr>
          <p:cNvPr id="53" name="日期占位符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B94-D714-4A88-9767-E27862D2307B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/>
      <p:bldP spid="484356" grpId="0" autoUpdateAnimBg="0"/>
      <p:bldP spid="484373" grpId="0" autoUpdateAnimBg="0"/>
      <p:bldP spid="484374" grpId="0" autoUpdateAnimBg="0"/>
      <p:bldP spid="484375" grpId="0" autoUpdateAnimBg="0"/>
      <p:bldP spid="484376" grpId="0" autoUpdateAnimBg="0"/>
      <p:bldP spid="484377" grpId="0" autoUpdateAnimBg="0"/>
      <p:bldP spid="484378" grpId="0" autoUpdateAnimBg="0"/>
      <p:bldP spid="484382" grpId="0" autoUpdateAnimBg="0"/>
      <p:bldP spid="484395" grpId="0" autoUpdateAnimBg="0"/>
      <p:bldP spid="484396" grpId="0" autoUpdateAnimBg="0"/>
      <p:bldP spid="484397" grpId="0" autoUpdateAnimBg="0"/>
      <p:bldP spid="484398" grpId="0" autoUpdateAnimBg="0"/>
      <p:bldP spid="4843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533400" y="24765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二地址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3032125" cy="457200"/>
            <a:chOff x="816" y="864"/>
            <a:chExt cx="1910" cy="288"/>
          </a:xfrm>
        </p:grpSpPr>
        <p:sp>
          <p:nvSpPr>
            <p:cNvPr id="485380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1" name="Rectangle 5"/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2" name="Rectangle 6"/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3" name="Text Box 7"/>
            <p:cNvSpPr txBox="1">
              <a:spLocks noChangeArrowheads="1"/>
            </p:cNvSpPr>
            <p:nvPr/>
          </p:nvSpPr>
          <p:spPr bwMode="auto">
            <a:xfrm>
              <a:off x="927" y="864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5384" name="Text Box 8"/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5385" name="Text Box 9"/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1604963" y="776288"/>
            <a:ext cx="240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8              12           12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00200" y="1876425"/>
            <a:ext cx="2741613" cy="457200"/>
            <a:chOff x="1142" y="2378"/>
            <a:chExt cx="1727" cy="288"/>
          </a:xfrm>
        </p:grpSpPr>
        <p:sp>
          <p:nvSpPr>
            <p:cNvPr id="485388" name="Text Box 12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5389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00200" y="2457450"/>
            <a:ext cx="2741613" cy="457200"/>
            <a:chOff x="1142" y="2378"/>
            <a:chExt cx="1727" cy="288"/>
          </a:xfrm>
        </p:grpSpPr>
        <p:sp>
          <p:nvSpPr>
            <p:cNvPr id="485391" name="Text Box 15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5392" name="Line 16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393" name="Text Box 17"/>
          <p:cNvSpPr txBox="1">
            <a:spLocks noChangeArrowheads="1"/>
          </p:cNvSpPr>
          <p:nvPr/>
        </p:nvSpPr>
        <p:spPr bwMode="auto">
          <a:xfrm>
            <a:off x="990600" y="2125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或</a:t>
            </a:r>
          </a:p>
        </p:txBody>
      </p: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5241925" y="1905000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395" name="Text Box 19"/>
          <p:cNvSpPr txBox="1">
            <a:spLocks noChangeArrowheads="1"/>
          </p:cNvSpPr>
          <p:nvPr/>
        </p:nvSpPr>
        <p:spPr bwMode="auto">
          <a:xfrm>
            <a:off x="5241925" y="3048000"/>
            <a:ext cx="359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ACC </a:t>
            </a:r>
            <a:r>
              <a:rPr lang="zh-CN" altLang="en-US" sz="2400">
                <a:latin typeface="Times New Roman" pitchFamily="18" charset="0"/>
              </a:rPr>
              <a:t>代替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（</a:t>
            </a:r>
            <a:r>
              <a:rPr lang="zh-CN" altLang="en-US" sz="2400">
                <a:latin typeface="Times New Roman" pitchFamily="18" charset="0"/>
              </a:rPr>
              <a:t>或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）</a:t>
            </a:r>
            <a:endParaRPr lang="en-US" altLang="zh-CN" sz="2400" baseline="-25000">
              <a:latin typeface="Times New Roman" pitchFamily="18" charset="0"/>
            </a:endParaRPr>
          </a:p>
        </p:txBody>
      </p:sp>
      <p:sp>
        <p:nvSpPr>
          <p:cNvPr id="485396" name="Text Box 20"/>
          <p:cNvSpPr txBox="1">
            <a:spLocks noChangeArrowheads="1"/>
          </p:cNvSpPr>
          <p:nvPr/>
        </p:nvSpPr>
        <p:spPr bwMode="auto">
          <a:xfrm>
            <a:off x="1219200" y="303847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若结果存于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ACC    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397" name="Text Box 21"/>
          <p:cNvSpPr txBox="1">
            <a:spLocks noChangeArrowheads="1"/>
          </p:cNvSpPr>
          <p:nvPr/>
        </p:nvSpPr>
        <p:spPr bwMode="auto">
          <a:xfrm>
            <a:off x="533400" y="368776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(4) 一地址</a:t>
            </a:r>
          </a:p>
        </p:txBody>
      </p: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533400" y="6019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(5) 零地址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295400" y="4786313"/>
            <a:ext cx="3048000" cy="471487"/>
            <a:chOff x="912" y="2833"/>
            <a:chExt cx="1920" cy="297"/>
          </a:xfrm>
        </p:grpSpPr>
        <p:sp>
          <p:nvSpPr>
            <p:cNvPr id="485400" name="Rectangle 24"/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01" name="Rectangle 25"/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02" name="Text Box 26"/>
            <p:cNvSpPr txBox="1">
              <a:spLocks noChangeArrowheads="1"/>
            </p:cNvSpPr>
            <p:nvPr/>
          </p:nvSpPr>
          <p:spPr bwMode="auto">
            <a:xfrm>
              <a:off x="1023" y="2833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5403" name="Text Box 27"/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1757363" y="4327525"/>
            <a:ext cx="189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8                     24</a:t>
            </a:r>
          </a:p>
        </p:txBody>
      </p:sp>
      <p:sp>
        <p:nvSpPr>
          <p:cNvPr id="485405" name="Text Box 29"/>
          <p:cNvSpPr txBox="1">
            <a:spLocks noChangeArrowheads="1"/>
          </p:cNvSpPr>
          <p:nvPr/>
        </p:nvSpPr>
        <p:spPr bwMode="auto">
          <a:xfrm>
            <a:off x="3032125" y="6132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无地址码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71600" y="5438775"/>
            <a:ext cx="3421063" cy="457200"/>
            <a:chOff x="864" y="3426"/>
            <a:chExt cx="2155" cy="288"/>
          </a:xfrm>
        </p:grpSpPr>
        <p:sp>
          <p:nvSpPr>
            <p:cNvPr id="485407" name="Text Box 31"/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ACC) OP (A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       ACC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485408" name="Line 32"/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5241925" y="4800600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 次访存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5241925" y="2514600"/>
            <a:ext cx="314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12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4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K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5181600" y="541020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16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 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3810000" y="3038475"/>
            <a:ext cx="1828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39" name="日期占位符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94A3-9A12-4234-A93D-02B2A6359E08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6" grpId="0" autoUpdateAnimBg="0"/>
      <p:bldP spid="485393" grpId="0" autoUpdateAnimBg="0"/>
      <p:bldP spid="485394" grpId="0" autoUpdateAnimBg="0"/>
      <p:bldP spid="485395" grpId="0" autoUpdateAnimBg="0"/>
      <p:bldP spid="485396" grpId="0" autoUpdateAnimBg="0"/>
      <p:bldP spid="485397" grpId="0" autoUpdateAnimBg="0"/>
      <p:bldP spid="485398" grpId="0" autoUpdateAnimBg="0"/>
      <p:bldP spid="485404" grpId="0" autoUpdateAnimBg="0"/>
      <p:bldP spid="485405" grpId="0" autoUpdateAnimBg="0"/>
      <p:bldP spid="485409" grpId="0" autoUpdateAnimBg="0"/>
      <p:bldP spid="485410" grpId="0" autoUpdateAnimBg="0"/>
      <p:bldP spid="485411" grpId="0" autoUpdateAnimBg="0"/>
      <p:bldP spid="4854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533400" y="34925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二、指令字长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279525" y="187642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指令字长决定于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4121150" y="117951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操作码的长度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987550" y="4216400"/>
            <a:ext cx="342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指令字长 = 存储字长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914400" y="50038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121150" y="187642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操作数地址的长度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121150" y="252888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操作数地址的个数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914400" y="3429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固定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1987550" y="57912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按字节的倍数变化</a:t>
            </a:r>
          </a:p>
        </p:txBody>
      </p:sp>
      <p:sp>
        <p:nvSpPr>
          <p:cNvPr id="486411" name="AutoShape 11"/>
          <p:cNvSpPr>
            <a:spLocks/>
          </p:cNvSpPr>
          <p:nvPr/>
        </p:nvSpPr>
        <p:spPr bwMode="auto">
          <a:xfrm>
            <a:off x="3962400" y="1371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561-3CCD-45C7-8B13-3E0FABEDD853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4" grpId="0" autoUpdateAnimBg="0"/>
      <p:bldP spid="486405" grpId="0" autoUpdateAnimBg="0"/>
      <p:bldP spid="486406" grpId="0" autoUpdateAnimBg="0"/>
      <p:bldP spid="486407" grpId="0" autoUpdateAnimBg="0"/>
      <p:bldP spid="486408" grpId="0" autoUpdateAnimBg="0"/>
      <p:bldP spid="486409" grpId="0" autoUpdateAnimBg="0"/>
      <p:bldP spid="486410" grpId="0" autoUpdateAnimBg="0"/>
      <p:bldP spid="486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762000" y="1004888"/>
            <a:ext cx="8056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当用一些硬件资源代替指令字中的地址码字段后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762000" y="3316288"/>
            <a:ext cx="5199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当指令的地址字段为寄存器时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050925" y="1582738"/>
            <a:ext cx="396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可扩大指令的寻址范围</a:t>
            </a:r>
          </a:p>
        </p:txBody>
      </p:sp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1050925" y="2160588"/>
            <a:ext cx="2897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1050925" y="2738438"/>
            <a:ext cx="2897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可减少访存次数</a:t>
            </a:r>
          </a:p>
        </p:txBody>
      </p:sp>
      <p:sp>
        <p:nvSpPr>
          <p:cNvPr id="487432" name="Text Box 8"/>
          <p:cNvSpPr txBox="1">
            <a:spLocks noChangeArrowheads="1"/>
          </p:cNvSpPr>
          <p:nvPr/>
        </p:nvSpPr>
        <p:spPr bwMode="auto">
          <a:xfrm>
            <a:off x="1219200" y="3894138"/>
            <a:ext cx="436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三地址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R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,   R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1219200" y="44719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二地址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   R</a:t>
            </a:r>
            <a:r>
              <a:rPr lang="en-US" altLang="zh-CN" sz="2800" baseline="-25000">
                <a:latin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</a:rPr>
              <a:t> </a:t>
            </a:r>
            <a:endParaRPr lang="en-US" altLang="zh-CN" sz="2800" baseline="-25000">
              <a:latin typeface="Times New Roman" pitchFamily="18" charset="0"/>
            </a:endParaRPr>
          </a:p>
        </p:txBody>
      </p:sp>
      <p:sp>
        <p:nvSpPr>
          <p:cNvPr id="487434" name="Text Box 10"/>
          <p:cNvSpPr txBox="1">
            <a:spLocks noChangeArrowheads="1"/>
          </p:cNvSpPr>
          <p:nvPr/>
        </p:nvSpPr>
        <p:spPr bwMode="auto">
          <a:xfrm>
            <a:off x="1219200" y="5049838"/>
            <a:ext cx="319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一地址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   </a:t>
            </a:r>
            <a:endParaRPr lang="en-US" altLang="zh-CN" sz="2800" baseline="-25000">
              <a:latin typeface="Times New Roman" pitchFamily="18" charset="0"/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050925" y="6172200"/>
            <a:ext cx="361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指令执行阶段不访存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1050925" y="5638800"/>
            <a:ext cx="2897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D40E-BF0D-466D-BCDA-E797E6B6E85A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/>
      <p:bldP spid="487428" grpId="0" autoUpdateAnimBg="0"/>
      <p:bldP spid="487429" grpId="0" autoUpdateAnimBg="0"/>
      <p:bldP spid="487430" grpId="0" autoUpdateAnimBg="0"/>
      <p:bldP spid="487431" grpId="0" autoUpdateAnimBg="0"/>
      <p:bldP spid="487432" grpId="0" autoUpdateAnimBg="0"/>
      <p:bldP spid="487433" grpId="0" autoUpdateAnimBg="0"/>
      <p:bldP spid="487434" grpId="0" autoUpdateAnimBg="0"/>
      <p:bldP spid="487435" grpId="0" autoUpdateAnimBg="0"/>
      <p:bldP spid="4874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7.2   操作数类型和操作种类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669925" y="1363663"/>
            <a:ext cx="3040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一、操作数类型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5725" y="1949450"/>
            <a:ext cx="1255713" cy="2119313"/>
            <a:chOff x="854" y="1228"/>
            <a:chExt cx="791" cy="1335"/>
          </a:xfrm>
        </p:grpSpPr>
        <p:sp>
          <p:nvSpPr>
            <p:cNvPr id="488453" name="Text Box 5"/>
            <p:cNvSpPr txBox="1">
              <a:spLocks noChangeArrowheads="1"/>
            </p:cNvSpPr>
            <p:nvPr/>
          </p:nvSpPr>
          <p:spPr bwMode="auto">
            <a:xfrm>
              <a:off x="854" y="122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488454" name="Text Box 6"/>
            <p:cNvSpPr txBox="1">
              <a:spLocks noChangeArrowheads="1"/>
            </p:cNvSpPr>
            <p:nvPr/>
          </p:nvSpPr>
          <p:spPr bwMode="auto">
            <a:xfrm>
              <a:off x="854" y="1564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数字</a:t>
              </a:r>
            </a:p>
          </p:txBody>
        </p:sp>
        <p:sp>
          <p:nvSpPr>
            <p:cNvPr id="488455" name="Text Box 7"/>
            <p:cNvSpPr txBox="1">
              <a:spLocks noChangeArrowheads="1"/>
            </p:cNvSpPr>
            <p:nvPr/>
          </p:nvSpPr>
          <p:spPr bwMode="auto">
            <a:xfrm>
              <a:off x="854" y="190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字符</a:t>
              </a:r>
            </a:p>
          </p:txBody>
        </p:sp>
        <p:sp>
          <p:nvSpPr>
            <p:cNvPr id="488456" name="Text Box 8"/>
            <p:cNvSpPr txBox="1">
              <a:spLocks noChangeArrowheads="1"/>
            </p:cNvSpPr>
            <p:nvPr/>
          </p:nvSpPr>
          <p:spPr bwMode="auto">
            <a:xfrm>
              <a:off x="854" y="223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逻辑数</a:t>
              </a:r>
            </a:p>
          </p:txBody>
        </p:sp>
      </p:grp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2997200" y="19494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无符号整数</a:t>
            </a:r>
          </a:p>
        </p:txBody>
      </p: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2997200" y="248285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定点数、浮点数、十进制数</a:t>
            </a: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2997200" y="3016250"/>
            <a:ext cx="1173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ASCII</a:t>
            </a: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2997200" y="35496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逻辑运算</a:t>
            </a: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669925" y="4183063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二、数据在存储器中的存放方式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1447800" y="6278563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字地址 </a:t>
            </a:r>
            <a:r>
              <a:rPr lang="zh-CN" altLang="en-US" sz="2000">
                <a:latin typeface="Times New Roman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低字节 </a:t>
            </a:r>
            <a:r>
              <a:rPr lang="zh-CN" altLang="en-US" sz="2000">
                <a:latin typeface="Times New Roman" pitchFamily="18" charset="0"/>
              </a:rPr>
              <a:t>地址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5638800" y="6302375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字地址 </a:t>
            </a:r>
            <a:r>
              <a:rPr lang="zh-CN" altLang="en-US" sz="2000">
                <a:latin typeface="Times New Roman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高字节 </a:t>
            </a:r>
            <a:r>
              <a:rPr lang="zh-CN" altLang="en-US" sz="2000">
                <a:latin typeface="Times New Roman" pitchFamily="18" charset="0"/>
              </a:rPr>
              <a:t>地址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73088" y="4876800"/>
            <a:ext cx="3922712" cy="1333500"/>
            <a:chOff x="361" y="3072"/>
            <a:chExt cx="2471" cy="840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1" y="3072"/>
              <a:ext cx="2135" cy="840"/>
              <a:chOff x="361" y="3072"/>
              <a:chExt cx="2135" cy="840"/>
            </a:xfrm>
          </p:grpSpPr>
          <p:sp>
            <p:nvSpPr>
              <p:cNvPr id="488466" name="Rectangle 18"/>
              <p:cNvSpPr>
                <a:spLocks noChangeArrowheads="1"/>
              </p:cNvSpPr>
              <p:nvPr/>
            </p:nvSpPr>
            <p:spPr bwMode="auto">
              <a:xfrm>
                <a:off x="96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8467" name="Rectangle 19"/>
              <p:cNvSpPr>
                <a:spLocks noChangeArrowheads="1"/>
              </p:cNvSpPr>
              <p:nvPr/>
            </p:nvSpPr>
            <p:spPr bwMode="auto">
              <a:xfrm>
                <a:off x="96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8468" name="Rectangle 20"/>
              <p:cNvSpPr>
                <a:spLocks noChangeArrowheads="1"/>
              </p:cNvSpPr>
              <p:nvPr/>
            </p:nvSpPr>
            <p:spPr bwMode="auto">
              <a:xfrm>
                <a:off x="134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88469" name="Rectangle 21"/>
              <p:cNvSpPr>
                <a:spLocks noChangeArrowheads="1"/>
              </p:cNvSpPr>
              <p:nvPr/>
            </p:nvSpPr>
            <p:spPr bwMode="auto">
              <a:xfrm>
                <a:off x="134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8470" name="Rectangle 22"/>
              <p:cNvSpPr>
                <a:spLocks noChangeArrowheads="1"/>
              </p:cNvSpPr>
              <p:nvPr/>
            </p:nvSpPr>
            <p:spPr bwMode="auto">
              <a:xfrm>
                <a:off x="172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8471" name="Rectangle 23"/>
              <p:cNvSpPr>
                <a:spLocks noChangeArrowheads="1"/>
              </p:cNvSpPr>
              <p:nvPr/>
            </p:nvSpPr>
            <p:spPr bwMode="auto">
              <a:xfrm>
                <a:off x="172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88472" name="Rectangle 24"/>
              <p:cNvSpPr>
                <a:spLocks noChangeArrowheads="1"/>
              </p:cNvSpPr>
              <p:nvPr/>
            </p:nvSpPr>
            <p:spPr bwMode="auto">
              <a:xfrm>
                <a:off x="211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8473" name="Rectangle 25"/>
              <p:cNvSpPr>
                <a:spLocks noChangeArrowheads="1"/>
              </p:cNvSpPr>
              <p:nvPr/>
            </p:nvSpPr>
            <p:spPr bwMode="auto">
              <a:xfrm>
                <a:off x="211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8474" name="Text Box 26"/>
              <p:cNvSpPr txBox="1">
                <a:spLocks noChangeArrowheads="1"/>
              </p:cNvSpPr>
              <p:nvPr/>
            </p:nvSpPr>
            <p:spPr bwMode="auto">
              <a:xfrm>
                <a:off x="361" y="307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488475" name="Text Box 27"/>
              <p:cNvSpPr txBox="1">
                <a:spLocks noChangeArrowheads="1"/>
              </p:cNvSpPr>
              <p:nvPr/>
            </p:nvSpPr>
            <p:spPr bwMode="auto">
              <a:xfrm>
                <a:off x="614" y="3316"/>
                <a:ext cx="228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88476" name="Text Box 28"/>
            <p:cNvSpPr txBox="1">
              <a:spLocks noChangeArrowheads="1"/>
            </p:cNvSpPr>
            <p:nvPr/>
          </p:nvSpPr>
          <p:spPr bwMode="auto">
            <a:xfrm>
              <a:off x="2064" y="307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低字节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840288" y="4876800"/>
            <a:ext cx="3846512" cy="1333500"/>
            <a:chOff x="3049" y="3072"/>
            <a:chExt cx="2423" cy="8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049" y="3082"/>
              <a:ext cx="2087" cy="830"/>
              <a:chOff x="3049" y="3082"/>
              <a:chExt cx="2087" cy="830"/>
            </a:xfrm>
          </p:grpSpPr>
          <p:sp>
            <p:nvSpPr>
              <p:cNvPr id="488479" name="Rectangle 31"/>
              <p:cNvSpPr>
                <a:spLocks noChangeArrowheads="1"/>
              </p:cNvSpPr>
              <p:nvPr/>
            </p:nvSpPr>
            <p:spPr bwMode="auto">
              <a:xfrm>
                <a:off x="360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8480" name="Rectangle 32"/>
              <p:cNvSpPr>
                <a:spLocks noChangeArrowheads="1"/>
              </p:cNvSpPr>
              <p:nvPr/>
            </p:nvSpPr>
            <p:spPr bwMode="auto">
              <a:xfrm>
                <a:off x="360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8481" name="Rectangle 33"/>
              <p:cNvSpPr>
                <a:spLocks noChangeArrowheads="1"/>
              </p:cNvSpPr>
              <p:nvPr/>
            </p:nvSpPr>
            <p:spPr bwMode="auto">
              <a:xfrm>
                <a:off x="398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88482" name="Rectangle 34"/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8483" name="Rectangle 35"/>
              <p:cNvSpPr>
                <a:spLocks noChangeArrowheads="1"/>
              </p:cNvSpPr>
              <p:nvPr/>
            </p:nvSpPr>
            <p:spPr bwMode="auto">
              <a:xfrm>
                <a:off x="436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8484" name="Rectangle 36"/>
              <p:cNvSpPr>
                <a:spLocks noChangeArrowheads="1"/>
              </p:cNvSpPr>
              <p:nvPr/>
            </p:nvSpPr>
            <p:spPr bwMode="auto">
              <a:xfrm>
                <a:off x="436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88485" name="Rectangle 37"/>
              <p:cNvSpPr>
                <a:spLocks noChangeArrowheads="1"/>
              </p:cNvSpPr>
              <p:nvPr/>
            </p:nvSpPr>
            <p:spPr bwMode="auto">
              <a:xfrm>
                <a:off x="475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8486" name="Rectangle 38"/>
              <p:cNvSpPr>
                <a:spLocks noChangeArrowheads="1"/>
              </p:cNvSpPr>
              <p:nvPr/>
            </p:nvSpPr>
            <p:spPr bwMode="auto">
              <a:xfrm>
                <a:off x="475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8487" name="Text Box 39"/>
              <p:cNvSpPr txBox="1">
                <a:spLocks noChangeArrowheads="1"/>
              </p:cNvSpPr>
              <p:nvPr/>
            </p:nvSpPr>
            <p:spPr bwMode="auto">
              <a:xfrm>
                <a:off x="3049" y="308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488488" name="Text Box 40"/>
              <p:cNvSpPr txBox="1">
                <a:spLocks noChangeArrowheads="1"/>
              </p:cNvSpPr>
              <p:nvPr/>
            </p:nvSpPr>
            <p:spPr bwMode="auto">
              <a:xfrm>
                <a:off x="3302" y="3316"/>
                <a:ext cx="228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88489" name="Text Box 41"/>
            <p:cNvSpPr txBox="1">
              <a:spLocks noChangeArrowheads="1"/>
            </p:cNvSpPr>
            <p:nvPr/>
          </p:nvSpPr>
          <p:spPr bwMode="auto">
            <a:xfrm>
              <a:off x="4704" y="307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低字节</a:t>
              </a:r>
            </a:p>
          </p:txBody>
        </p:sp>
      </p:grpSp>
      <p:sp>
        <p:nvSpPr>
          <p:cNvPr id="43" name="日期占位符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2E63-DB4D-4427-B01B-0F3F9E57FE4C}" type="datetime1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utoUpdateAnimBg="0"/>
      <p:bldP spid="488457" grpId="0" autoUpdateAnimBg="0"/>
      <p:bldP spid="488458" grpId="0" autoUpdateAnimBg="0"/>
      <p:bldP spid="488459" grpId="0" autoUpdateAnimBg="0"/>
      <p:bldP spid="488460" grpId="0" autoUpdateAnimBg="0"/>
      <p:bldP spid="488461" grpId="0" autoUpdateAnimBg="0"/>
      <p:bldP spid="488462" grpId="0" autoUpdateAnimBg="0"/>
      <p:bldP spid="48846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东北大学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东北大学</Template>
  <TotalTime>221</TotalTime>
  <Words>3817</Words>
  <Application>Microsoft Office PowerPoint</Application>
  <PresentationFormat>全屏显示(4:3)</PresentationFormat>
  <Paragraphs>1192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东北大学</vt:lpstr>
      <vt:lpstr>第７章   指 令 系 统</vt:lpstr>
      <vt:lpstr>7.1  机 器 指 令</vt:lpstr>
      <vt:lpstr>幻灯片 3</vt:lpstr>
      <vt:lpstr>幻灯片 4</vt:lpstr>
      <vt:lpstr>幻灯片 5</vt:lpstr>
      <vt:lpstr>幻灯片 6</vt:lpstr>
      <vt:lpstr>幻灯片 7</vt:lpstr>
      <vt:lpstr>幻灯片 8</vt:lpstr>
      <vt:lpstr>7.2   操作数类型和操作种类</vt:lpstr>
      <vt:lpstr>幻灯片 10</vt:lpstr>
      <vt:lpstr>幻灯片 11</vt:lpstr>
      <vt:lpstr>幻灯片 12</vt:lpstr>
      <vt:lpstr>幻灯片 13</vt:lpstr>
      <vt:lpstr>幻灯片 14</vt:lpstr>
      <vt:lpstr>7.3   寻 址 方 式</vt:lpstr>
      <vt:lpstr>7.3   寻 址 方 式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7.4   指令格式举例</vt:lpstr>
      <vt:lpstr>幻灯片 35</vt:lpstr>
      <vt:lpstr>幻灯片 36</vt:lpstr>
      <vt:lpstr>幻灯片 37</vt:lpstr>
      <vt:lpstr>幻灯片 38</vt:lpstr>
      <vt:lpstr>例题</vt:lpstr>
      <vt:lpstr>例题</vt:lpstr>
      <vt:lpstr>7.5   RISC  技 术 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第７章   指 令 系 统</dc:title>
  <dc:creator>qimiao</dc:creator>
  <cp:lastModifiedBy>miao</cp:lastModifiedBy>
  <cp:revision>8</cp:revision>
  <dcterms:created xsi:type="dcterms:W3CDTF">2018-09-03T09:27:39Z</dcterms:created>
  <dcterms:modified xsi:type="dcterms:W3CDTF">2019-11-14T14:55:27Z</dcterms:modified>
</cp:coreProperties>
</file>