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312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7C6DC-66A7-4270-8475-E6747F5377E5}" type="datetimeFigureOut">
              <a:rPr lang="zh-CN" altLang="en-US" smtClean="0"/>
              <a:pPr/>
              <a:t>2019/11/11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D3FB7-4443-46B1-B7F8-795E83F927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58F549C-921C-4F8A-B24A-666C91B3DDB7}" type="datetime1">
              <a:rPr lang="zh-CN" altLang="en-US" smtClean="0"/>
              <a:pPr/>
              <a:t>2019/11/11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6E43-8251-4A9F-BE25-98C8EE419189}" type="datetime1">
              <a:rPr lang="zh-CN" altLang="en-US" smtClean="0"/>
              <a:pPr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825C-27D6-45C2-BD9B-687D78FBA56F}" type="datetime1">
              <a:rPr lang="zh-CN" altLang="en-US" smtClean="0"/>
              <a:pPr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D2A9864-262C-4CD2-A6E9-F095704A1E53}" type="datetime1">
              <a:rPr lang="zh-CN" altLang="en-US" smtClean="0"/>
              <a:pPr/>
              <a:t>2019/11/11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12ACEDD-16F9-451D-A168-CF29684BD8D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5712051-DB29-4E64-9282-243C3B81401F}" type="datetime1">
              <a:rPr lang="zh-CN" altLang="en-US" smtClean="0"/>
              <a:pPr/>
              <a:t>2019/11/11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068DA29-1416-4820-93AC-CFA8BAFE391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0DA6-C521-4574-99AC-F66348E59415}" type="datetime1">
              <a:rPr lang="zh-CN" altLang="en-US" smtClean="0"/>
              <a:pPr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F8C34-7BA2-434E-A867-092F6B32C036}" type="datetime1">
              <a:rPr lang="zh-CN" altLang="en-US" smtClean="0"/>
              <a:pPr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5FC00-0741-4BA0-83AF-76BEDD7B2F83}" type="datetime1">
              <a:rPr lang="zh-CN" altLang="en-US" smtClean="0"/>
              <a:pPr/>
              <a:t>2019/11/11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DC5A-51E3-4801-99AC-10FDB7603823}" type="datetime1">
              <a:rPr lang="zh-CN" altLang="en-US" smtClean="0"/>
              <a:pPr/>
              <a:t>2019/11/11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C17DF-18CF-411B-8AF5-A2C1B51B1364}" type="datetime1">
              <a:rPr lang="zh-CN" altLang="en-US" smtClean="0"/>
              <a:pPr/>
              <a:t>2019/11/11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917D-87B3-455D-8AB3-E8C7A024738F}" type="datetime1">
              <a:rPr lang="zh-CN" altLang="en-US" smtClean="0"/>
              <a:pPr/>
              <a:t>2019/11/11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1C78F-AF15-4D5F-B0CA-29D78C6DEB43}" type="datetime1">
              <a:rPr lang="zh-CN" altLang="en-US" smtClean="0"/>
              <a:pPr/>
              <a:t>2019/11/11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05AD-7DD4-468A-B05E-CA30ED81235E}" type="datetime1">
              <a:rPr lang="zh-CN" altLang="en-US" smtClean="0"/>
              <a:pPr/>
              <a:t>2019/11/11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 l="90000" b="8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D094727-5D5D-4831-9707-4ADF483689CC}" type="datetime1">
              <a:rPr lang="zh-CN" altLang="en-US" smtClean="0"/>
              <a:pPr/>
              <a:t>2019/11/11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第８章   </a:t>
            </a:r>
            <a:r>
              <a:rPr lang="en-US" altLang="zh-CN" b="1"/>
              <a:t>CPU </a:t>
            </a:r>
            <a:r>
              <a:rPr lang="zh-CN" altLang="en-US" b="1"/>
              <a:t>的结构和功能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200400" y="1981200"/>
            <a:ext cx="5715000" cy="3170238"/>
            <a:chOff x="624" y="1248"/>
            <a:chExt cx="3600" cy="1997"/>
          </a:xfrm>
        </p:grpSpPr>
        <p:sp>
          <p:nvSpPr>
            <p:cNvPr id="523268" name="Text Box 4"/>
            <p:cNvSpPr txBox="1">
              <a:spLocks noChangeArrowheads="1"/>
            </p:cNvSpPr>
            <p:nvPr/>
          </p:nvSpPr>
          <p:spPr bwMode="auto">
            <a:xfrm>
              <a:off x="624" y="1248"/>
              <a:ext cx="36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  <a:hlinkClick r:id="" action="ppaction://noaction"/>
                </a:rPr>
                <a:t>8.1  </a:t>
              </a:r>
              <a:r>
                <a:rPr lang="en-US" altLang="zh-CN" sz="3200">
                  <a:latin typeface="Times New Roman" pitchFamily="18" charset="0"/>
                  <a:hlinkClick r:id="" action="ppaction://noaction"/>
                </a:rPr>
                <a:t>CPU </a:t>
              </a:r>
              <a:r>
                <a:rPr lang="zh-CN" altLang="en-US" sz="3200">
                  <a:latin typeface="Times New Roman" pitchFamily="18" charset="0"/>
                  <a:hlinkClick r:id="" action="ppaction://noaction"/>
                </a:rPr>
                <a:t>的结构</a:t>
              </a:r>
              <a:endParaRPr lang="zh-CN" altLang="en-US" sz="3200">
                <a:latin typeface="Times New Roman" pitchFamily="18" charset="0"/>
              </a:endParaRPr>
            </a:p>
          </p:txBody>
        </p:sp>
        <p:sp>
          <p:nvSpPr>
            <p:cNvPr id="523269" name="Text Box 5"/>
            <p:cNvSpPr txBox="1">
              <a:spLocks noChangeArrowheads="1"/>
            </p:cNvSpPr>
            <p:nvPr/>
          </p:nvSpPr>
          <p:spPr bwMode="auto">
            <a:xfrm>
              <a:off x="624" y="2336"/>
              <a:ext cx="36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  <a:hlinkClick r:id="" action="ppaction://noaction"/>
                </a:rPr>
                <a:t>8.3  指令流水</a:t>
              </a:r>
              <a:endParaRPr lang="zh-CN" altLang="en-US" sz="3200">
                <a:latin typeface="Times New Roman" pitchFamily="18" charset="0"/>
              </a:endParaRPr>
            </a:p>
          </p:txBody>
        </p:sp>
        <p:sp>
          <p:nvSpPr>
            <p:cNvPr id="523270" name="Text Box 6"/>
            <p:cNvSpPr txBox="1">
              <a:spLocks noChangeArrowheads="1"/>
            </p:cNvSpPr>
            <p:nvPr/>
          </p:nvSpPr>
          <p:spPr bwMode="auto">
            <a:xfrm>
              <a:off x="624" y="1792"/>
              <a:ext cx="36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  <a:hlinkClick r:id="" action="ppaction://noaction"/>
                </a:rPr>
                <a:t>8.2  指令周期</a:t>
              </a:r>
              <a:endParaRPr lang="en-US" altLang="zh-CN" sz="3200">
                <a:latin typeface="Times New Roman" pitchFamily="18" charset="0"/>
              </a:endParaRPr>
            </a:p>
          </p:txBody>
        </p:sp>
        <p:sp>
          <p:nvSpPr>
            <p:cNvPr id="523271" name="Text Box 7"/>
            <p:cNvSpPr txBox="1">
              <a:spLocks noChangeArrowheads="1"/>
            </p:cNvSpPr>
            <p:nvPr/>
          </p:nvSpPr>
          <p:spPr bwMode="auto">
            <a:xfrm>
              <a:off x="624" y="2880"/>
              <a:ext cx="36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  <a:hlinkClick r:id="" action="ppaction://noaction"/>
                </a:rPr>
                <a:t>8.4  中断系统</a:t>
              </a:r>
              <a:endParaRPr lang="zh-CN" altLang="en-US" sz="3200">
                <a:latin typeface="Times New Roman" pitchFamily="18" charset="0"/>
              </a:endParaRPr>
            </a:p>
          </p:txBody>
        </p:sp>
      </p:grpSp>
      <p:sp>
        <p:nvSpPr>
          <p:cNvPr id="523274" name="AutoShape 1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571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3.   具有间接寻址的指令周期</a:t>
            </a:r>
            <a:endParaRPr lang="en-US" altLang="zh-CN" sz="3200">
              <a:latin typeface="Times New Roman" pitchFamily="18" charset="0"/>
            </a:endParaRPr>
          </a:p>
        </p:txBody>
      </p:sp>
      <p:sp>
        <p:nvSpPr>
          <p:cNvPr id="532483" name="Text Box 3"/>
          <p:cNvSpPr txBox="1">
            <a:spLocks noChangeArrowheads="1"/>
          </p:cNvSpPr>
          <p:nvPr/>
        </p:nvSpPr>
        <p:spPr bwMode="auto">
          <a:xfrm>
            <a:off x="457200" y="3505200"/>
            <a:ext cx="571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4.  带有中断周期的指令周期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1828800"/>
            <a:ext cx="5867400" cy="974725"/>
            <a:chOff x="576" y="1296"/>
            <a:chExt cx="3696" cy="614"/>
          </a:xfrm>
        </p:grpSpPr>
        <p:sp>
          <p:nvSpPr>
            <p:cNvPr id="532485" name="Text Box 5"/>
            <p:cNvSpPr txBox="1">
              <a:spLocks noChangeArrowheads="1"/>
            </p:cNvSpPr>
            <p:nvPr/>
          </p:nvSpPr>
          <p:spPr bwMode="auto">
            <a:xfrm>
              <a:off x="806" y="1296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取指周期</a:t>
              </a:r>
              <a:endParaRPr lang="en-US" altLang="zh-CN" sz="2000">
                <a:latin typeface="Times New Roman" pitchFamily="18" charset="0"/>
              </a:endParaRPr>
            </a:p>
          </p:txBody>
        </p:sp>
        <p:sp>
          <p:nvSpPr>
            <p:cNvPr id="532486" name="Text Box 6"/>
            <p:cNvSpPr txBox="1">
              <a:spLocks noChangeArrowheads="1"/>
            </p:cNvSpPr>
            <p:nvPr/>
          </p:nvSpPr>
          <p:spPr bwMode="auto">
            <a:xfrm>
              <a:off x="2076" y="1298"/>
              <a:ext cx="7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间址周期</a:t>
              </a:r>
            </a:p>
          </p:txBody>
        </p:sp>
        <p:sp>
          <p:nvSpPr>
            <p:cNvPr id="532487" name="Line 7"/>
            <p:cNvSpPr>
              <a:spLocks noChangeShapeType="1"/>
            </p:cNvSpPr>
            <p:nvPr/>
          </p:nvSpPr>
          <p:spPr bwMode="auto">
            <a:xfrm flipV="1">
              <a:off x="576" y="1536"/>
              <a:ext cx="36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488" name="Line 8"/>
            <p:cNvSpPr>
              <a:spLocks noChangeShapeType="1"/>
            </p:cNvSpPr>
            <p:nvPr/>
          </p:nvSpPr>
          <p:spPr bwMode="auto">
            <a:xfrm>
              <a:off x="576" y="1298"/>
              <a:ext cx="0" cy="6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489" name="Line 9"/>
            <p:cNvSpPr>
              <a:spLocks noChangeShapeType="1"/>
            </p:cNvSpPr>
            <p:nvPr/>
          </p:nvSpPr>
          <p:spPr bwMode="auto">
            <a:xfrm>
              <a:off x="1824" y="1298"/>
              <a:ext cx="0" cy="2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490" name="Line 10"/>
            <p:cNvSpPr>
              <a:spLocks noChangeShapeType="1"/>
            </p:cNvSpPr>
            <p:nvPr/>
          </p:nvSpPr>
          <p:spPr bwMode="auto">
            <a:xfrm>
              <a:off x="4272" y="1298"/>
              <a:ext cx="0" cy="6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491" name="Text Box 11"/>
            <p:cNvSpPr txBox="1">
              <a:spLocks noChangeArrowheads="1"/>
            </p:cNvSpPr>
            <p:nvPr/>
          </p:nvSpPr>
          <p:spPr bwMode="auto">
            <a:xfrm>
              <a:off x="2028" y="1584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指令周期</a:t>
              </a:r>
            </a:p>
          </p:txBody>
        </p:sp>
        <p:sp>
          <p:nvSpPr>
            <p:cNvPr id="532492" name="Line 12"/>
            <p:cNvSpPr>
              <a:spLocks noChangeShapeType="1"/>
            </p:cNvSpPr>
            <p:nvPr/>
          </p:nvSpPr>
          <p:spPr bwMode="auto">
            <a:xfrm>
              <a:off x="3216" y="1680"/>
              <a:ext cx="10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493" name="Line 13"/>
            <p:cNvSpPr>
              <a:spLocks noChangeShapeType="1"/>
            </p:cNvSpPr>
            <p:nvPr/>
          </p:nvSpPr>
          <p:spPr bwMode="auto">
            <a:xfrm rot="10800000">
              <a:off x="591" y="1680"/>
              <a:ext cx="10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494" name="Line 14"/>
            <p:cNvSpPr>
              <a:spLocks noChangeShapeType="1"/>
            </p:cNvSpPr>
            <p:nvPr/>
          </p:nvSpPr>
          <p:spPr bwMode="auto">
            <a:xfrm flipH="1">
              <a:off x="576" y="14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495" name="Line 15"/>
            <p:cNvSpPr>
              <a:spLocks noChangeShapeType="1"/>
            </p:cNvSpPr>
            <p:nvPr/>
          </p:nvSpPr>
          <p:spPr bwMode="auto">
            <a:xfrm rot="10800000" flipH="1">
              <a:off x="1584" y="14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496" name="Line 16"/>
            <p:cNvSpPr>
              <a:spLocks noChangeShapeType="1"/>
            </p:cNvSpPr>
            <p:nvPr/>
          </p:nvSpPr>
          <p:spPr bwMode="auto">
            <a:xfrm flipH="1">
              <a:off x="1824" y="14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497" name="Line 17"/>
            <p:cNvSpPr>
              <a:spLocks noChangeShapeType="1"/>
            </p:cNvSpPr>
            <p:nvPr/>
          </p:nvSpPr>
          <p:spPr bwMode="auto">
            <a:xfrm rot="10800000" flipH="1">
              <a:off x="2784" y="14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498" name="Text Box 18"/>
            <p:cNvSpPr txBox="1">
              <a:spLocks noChangeArrowheads="1"/>
            </p:cNvSpPr>
            <p:nvPr/>
          </p:nvSpPr>
          <p:spPr bwMode="auto">
            <a:xfrm>
              <a:off x="3276" y="1296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执行周期</a:t>
              </a:r>
            </a:p>
          </p:txBody>
        </p:sp>
        <p:sp>
          <p:nvSpPr>
            <p:cNvPr id="532499" name="Line 19"/>
            <p:cNvSpPr>
              <a:spLocks noChangeShapeType="1"/>
            </p:cNvSpPr>
            <p:nvPr/>
          </p:nvSpPr>
          <p:spPr bwMode="auto">
            <a:xfrm>
              <a:off x="3024" y="1296"/>
              <a:ext cx="0" cy="2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500" name="Line 20"/>
            <p:cNvSpPr>
              <a:spLocks noChangeShapeType="1"/>
            </p:cNvSpPr>
            <p:nvPr/>
          </p:nvSpPr>
          <p:spPr bwMode="auto">
            <a:xfrm flipH="1">
              <a:off x="3024" y="143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501" name="Line 21"/>
            <p:cNvSpPr>
              <a:spLocks noChangeShapeType="1"/>
            </p:cNvSpPr>
            <p:nvPr/>
          </p:nvSpPr>
          <p:spPr bwMode="auto">
            <a:xfrm rot="10800000" flipH="1">
              <a:off x="4032" y="143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914400" y="4648200"/>
            <a:ext cx="7772400" cy="990600"/>
            <a:chOff x="576" y="2928"/>
            <a:chExt cx="4896" cy="624"/>
          </a:xfrm>
        </p:grpSpPr>
        <p:sp>
          <p:nvSpPr>
            <p:cNvPr id="532503" name="Text Box 23"/>
            <p:cNvSpPr txBox="1">
              <a:spLocks noChangeArrowheads="1"/>
            </p:cNvSpPr>
            <p:nvPr/>
          </p:nvSpPr>
          <p:spPr bwMode="auto">
            <a:xfrm>
              <a:off x="806" y="2938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取指周期</a:t>
              </a:r>
              <a:endParaRPr lang="en-US" altLang="zh-CN" sz="2000">
                <a:latin typeface="Times New Roman" pitchFamily="18" charset="0"/>
              </a:endParaRPr>
            </a:p>
          </p:txBody>
        </p:sp>
        <p:sp>
          <p:nvSpPr>
            <p:cNvPr id="532504" name="Text Box 24"/>
            <p:cNvSpPr txBox="1">
              <a:spLocks noChangeArrowheads="1"/>
            </p:cNvSpPr>
            <p:nvPr/>
          </p:nvSpPr>
          <p:spPr bwMode="auto">
            <a:xfrm>
              <a:off x="2076" y="2940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间址周期</a:t>
              </a:r>
            </a:p>
          </p:txBody>
        </p:sp>
        <p:sp>
          <p:nvSpPr>
            <p:cNvPr id="532505" name="Freeform 25"/>
            <p:cNvSpPr>
              <a:spLocks/>
            </p:cNvSpPr>
            <p:nvPr/>
          </p:nvSpPr>
          <p:spPr bwMode="auto">
            <a:xfrm>
              <a:off x="576" y="3180"/>
              <a:ext cx="4896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96" y="0"/>
                </a:cxn>
              </a:cxnLst>
              <a:rect l="0" t="0" r="r" b="b"/>
              <a:pathLst>
                <a:path w="4896" h="1">
                  <a:moveTo>
                    <a:pt x="0" y="0"/>
                  </a:moveTo>
                  <a:lnTo>
                    <a:pt x="4896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506" name="Line 26"/>
            <p:cNvSpPr>
              <a:spLocks noChangeShapeType="1"/>
            </p:cNvSpPr>
            <p:nvPr/>
          </p:nvSpPr>
          <p:spPr bwMode="auto">
            <a:xfrm>
              <a:off x="576" y="2940"/>
              <a:ext cx="0" cy="6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507" name="Line 27"/>
            <p:cNvSpPr>
              <a:spLocks noChangeShapeType="1"/>
            </p:cNvSpPr>
            <p:nvPr/>
          </p:nvSpPr>
          <p:spPr bwMode="auto">
            <a:xfrm>
              <a:off x="1824" y="2940"/>
              <a:ext cx="0" cy="2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508" name="Line 28"/>
            <p:cNvSpPr>
              <a:spLocks noChangeShapeType="1"/>
            </p:cNvSpPr>
            <p:nvPr/>
          </p:nvSpPr>
          <p:spPr bwMode="auto">
            <a:xfrm>
              <a:off x="5472" y="2940"/>
              <a:ext cx="0" cy="6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509" name="Text Box 29"/>
            <p:cNvSpPr txBox="1">
              <a:spLocks noChangeArrowheads="1"/>
            </p:cNvSpPr>
            <p:nvPr/>
          </p:nvSpPr>
          <p:spPr bwMode="auto">
            <a:xfrm>
              <a:off x="2648" y="3226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指令周期</a:t>
              </a:r>
            </a:p>
          </p:txBody>
        </p:sp>
        <p:sp>
          <p:nvSpPr>
            <p:cNvPr id="532510" name="Freeform 30"/>
            <p:cNvSpPr>
              <a:spLocks/>
            </p:cNvSpPr>
            <p:nvPr/>
          </p:nvSpPr>
          <p:spPr bwMode="auto">
            <a:xfrm>
              <a:off x="3720" y="3323"/>
              <a:ext cx="1752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752" y="0"/>
                </a:cxn>
              </a:cxnLst>
              <a:rect l="0" t="0" r="r" b="b"/>
              <a:pathLst>
                <a:path w="1752" h="1">
                  <a:moveTo>
                    <a:pt x="0" y="1"/>
                  </a:moveTo>
                  <a:lnTo>
                    <a:pt x="1752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511" name="Freeform 31"/>
            <p:cNvSpPr>
              <a:spLocks/>
            </p:cNvSpPr>
            <p:nvPr/>
          </p:nvSpPr>
          <p:spPr bwMode="auto">
            <a:xfrm>
              <a:off x="591" y="3321"/>
              <a:ext cx="1773" cy="1"/>
            </a:xfrm>
            <a:custGeom>
              <a:avLst/>
              <a:gdLst/>
              <a:ahLst/>
              <a:cxnLst>
                <a:cxn ang="0">
                  <a:pos x="1773" y="0"/>
                </a:cxn>
                <a:cxn ang="0">
                  <a:pos x="0" y="1"/>
                </a:cxn>
              </a:cxnLst>
              <a:rect l="0" t="0" r="r" b="b"/>
              <a:pathLst>
                <a:path w="1773" h="1">
                  <a:moveTo>
                    <a:pt x="1773" y="0"/>
                  </a:moveTo>
                  <a:lnTo>
                    <a:pt x="0" y="1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512" name="Line 32"/>
            <p:cNvSpPr>
              <a:spLocks noChangeShapeType="1"/>
            </p:cNvSpPr>
            <p:nvPr/>
          </p:nvSpPr>
          <p:spPr bwMode="auto">
            <a:xfrm flipH="1">
              <a:off x="576" y="308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513" name="Line 33"/>
            <p:cNvSpPr>
              <a:spLocks noChangeShapeType="1"/>
            </p:cNvSpPr>
            <p:nvPr/>
          </p:nvSpPr>
          <p:spPr bwMode="auto">
            <a:xfrm rot="10800000" flipH="1">
              <a:off x="1584" y="308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514" name="Line 34"/>
            <p:cNvSpPr>
              <a:spLocks noChangeShapeType="1"/>
            </p:cNvSpPr>
            <p:nvPr/>
          </p:nvSpPr>
          <p:spPr bwMode="auto">
            <a:xfrm flipH="1">
              <a:off x="1824" y="308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515" name="Line 35"/>
            <p:cNvSpPr>
              <a:spLocks noChangeShapeType="1"/>
            </p:cNvSpPr>
            <p:nvPr/>
          </p:nvSpPr>
          <p:spPr bwMode="auto">
            <a:xfrm rot="10800000" flipH="1">
              <a:off x="2784" y="308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516" name="Text Box 36"/>
            <p:cNvSpPr txBox="1">
              <a:spLocks noChangeArrowheads="1"/>
            </p:cNvSpPr>
            <p:nvPr/>
          </p:nvSpPr>
          <p:spPr bwMode="auto">
            <a:xfrm>
              <a:off x="3276" y="2938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执行周期</a:t>
              </a:r>
            </a:p>
          </p:txBody>
        </p:sp>
        <p:sp>
          <p:nvSpPr>
            <p:cNvPr id="532517" name="Line 37"/>
            <p:cNvSpPr>
              <a:spLocks noChangeShapeType="1"/>
            </p:cNvSpPr>
            <p:nvPr/>
          </p:nvSpPr>
          <p:spPr bwMode="auto">
            <a:xfrm>
              <a:off x="3024" y="2938"/>
              <a:ext cx="0" cy="2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518" name="Line 38"/>
            <p:cNvSpPr>
              <a:spLocks noChangeShapeType="1"/>
            </p:cNvSpPr>
            <p:nvPr/>
          </p:nvSpPr>
          <p:spPr bwMode="auto">
            <a:xfrm flipH="1">
              <a:off x="3024" y="30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519" name="Line 39"/>
            <p:cNvSpPr>
              <a:spLocks noChangeShapeType="1"/>
            </p:cNvSpPr>
            <p:nvPr/>
          </p:nvSpPr>
          <p:spPr bwMode="auto">
            <a:xfrm rot="10800000" flipH="1">
              <a:off x="4032" y="30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520" name="Line 40"/>
            <p:cNvSpPr>
              <a:spLocks noChangeShapeType="1"/>
            </p:cNvSpPr>
            <p:nvPr/>
          </p:nvSpPr>
          <p:spPr bwMode="auto">
            <a:xfrm>
              <a:off x="4272" y="2938"/>
              <a:ext cx="0" cy="2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521" name="Line 41"/>
            <p:cNvSpPr>
              <a:spLocks noChangeShapeType="1"/>
            </p:cNvSpPr>
            <p:nvPr/>
          </p:nvSpPr>
          <p:spPr bwMode="auto">
            <a:xfrm flipH="1">
              <a:off x="4272" y="307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522" name="Text Box 42"/>
            <p:cNvSpPr txBox="1">
              <a:spLocks noChangeArrowheads="1"/>
            </p:cNvSpPr>
            <p:nvPr/>
          </p:nvSpPr>
          <p:spPr bwMode="auto">
            <a:xfrm>
              <a:off x="4520" y="2928"/>
              <a:ext cx="7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中断周期</a:t>
              </a:r>
            </a:p>
          </p:txBody>
        </p:sp>
        <p:sp>
          <p:nvSpPr>
            <p:cNvPr id="532523" name="Line 43"/>
            <p:cNvSpPr>
              <a:spLocks noChangeShapeType="1"/>
            </p:cNvSpPr>
            <p:nvPr/>
          </p:nvSpPr>
          <p:spPr bwMode="auto">
            <a:xfrm rot="10800000" flipH="1">
              <a:off x="5232" y="307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32524" name="Rectangle 44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8.2</a:t>
            </a:r>
          </a:p>
        </p:txBody>
      </p:sp>
      <p:sp>
        <p:nvSpPr>
          <p:cNvPr id="532525" name="AutoShape 4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47" name="页脚占位符 4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48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Text Box 2"/>
          <p:cNvSpPr txBox="1">
            <a:spLocks noChangeArrowheads="1"/>
          </p:cNvSpPr>
          <p:nvPr/>
        </p:nvSpPr>
        <p:spPr bwMode="auto">
          <a:xfrm>
            <a:off x="609600" y="381000"/>
            <a:ext cx="571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5.  指令周期流程</a:t>
            </a:r>
            <a:endParaRPr lang="en-US" altLang="zh-CN" sz="3200">
              <a:latin typeface="Times New Roman" pitchFamily="18" charset="0"/>
            </a:endParaRPr>
          </a:p>
        </p:txBody>
      </p:sp>
      <p:sp>
        <p:nvSpPr>
          <p:cNvPr id="533507" name="Rectangle 3"/>
          <p:cNvSpPr>
            <a:spLocks noChangeArrowheads="1"/>
          </p:cNvSpPr>
          <p:nvPr/>
        </p:nvSpPr>
        <p:spPr bwMode="auto">
          <a:xfrm>
            <a:off x="3178175" y="1600200"/>
            <a:ext cx="1235075" cy="4254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取指周期</a:t>
            </a:r>
          </a:p>
        </p:txBody>
      </p:sp>
      <p:sp>
        <p:nvSpPr>
          <p:cNvPr id="533508" name="Rectangle 4"/>
          <p:cNvSpPr>
            <a:spLocks noChangeArrowheads="1"/>
          </p:cNvSpPr>
          <p:nvPr/>
        </p:nvSpPr>
        <p:spPr bwMode="auto">
          <a:xfrm>
            <a:off x="3178175" y="3870325"/>
            <a:ext cx="1235075" cy="4254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执行周期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540000" y="2373313"/>
            <a:ext cx="2741613" cy="763587"/>
            <a:chOff x="836" y="1439"/>
            <a:chExt cx="1727" cy="481"/>
          </a:xfrm>
        </p:grpSpPr>
        <p:sp>
          <p:nvSpPr>
            <p:cNvPr id="533510" name="AutoShape 6"/>
            <p:cNvSpPr>
              <a:spLocks noChangeArrowheads="1"/>
            </p:cNvSpPr>
            <p:nvPr/>
          </p:nvSpPr>
          <p:spPr bwMode="auto">
            <a:xfrm>
              <a:off x="836" y="1439"/>
              <a:ext cx="1727" cy="442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有间址吗？</a:t>
              </a:r>
            </a:p>
          </p:txBody>
        </p:sp>
        <p:sp>
          <p:nvSpPr>
            <p:cNvPr id="533511" name="AutoShape 7"/>
            <p:cNvSpPr>
              <a:spLocks noChangeArrowheads="1"/>
            </p:cNvSpPr>
            <p:nvPr/>
          </p:nvSpPr>
          <p:spPr bwMode="auto">
            <a:xfrm>
              <a:off x="1008" y="1440"/>
              <a:ext cx="1248" cy="480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813050" y="4648200"/>
            <a:ext cx="1981200" cy="762000"/>
            <a:chOff x="1008" y="2496"/>
            <a:chExt cx="1248" cy="480"/>
          </a:xfrm>
        </p:grpSpPr>
        <p:sp>
          <p:nvSpPr>
            <p:cNvPr id="533513" name="AutoShape 9"/>
            <p:cNvSpPr>
              <a:spLocks noChangeArrowheads="1"/>
            </p:cNvSpPr>
            <p:nvPr/>
          </p:nvSpPr>
          <p:spPr bwMode="auto">
            <a:xfrm>
              <a:off x="1008" y="2496"/>
              <a:ext cx="1248" cy="480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514" name="Text Box 10"/>
            <p:cNvSpPr txBox="1">
              <a:spLocks noChangeArrowheads="1"/>
            </p:cNvSpPr>
            <p:nvPr/>
          </p:nvSpPr>
          <p:spPr bwMode="auto">
            <a:xfrm>
              <a:off x="1200" y="2592"/>
              <a:ext cx="9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有中断吗？</a:t>
              </a:r>
            </a:p>
          </p:txBody>
        </p:sp>
      </p:grpSp>
      <p:sp>
        <p:nvSpPr>
          <p:cNvPr id="533515" name="Rectangle 11"/>
          <p:cNvSpPr>
            <a:spLocks noChangeArrowheads="1"/>
          </p:cNvSpPr>
          <p:nvPr/>
        </p:nvSpPr>
        <p:spPr bwMode="auto">
          <a:xfrm>
            <a:off x="5565775" y="2986088"/>
            <a:ext cx="1235075" cy="4254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间址周期</a:t>
            </a:r>
          </a:p>
        </p:txBody>
      </p:sp>
      <p:sp>
        <p:nvSpPr>
          <p:cNvPr id="533516" name="Text Box 12"/>
          <p:cNvSpPr txBox="1">
            <a:spLocks noChangeArrowheads="1"/>
          </p:cNvSpPr>
          <p:nvPr/>
        </p:nvSpPr>
        <p:spPr bwMode="auto">
          <a:xfrm>
            <a:off x="5565775" y="5257800"/>
            <a:ext cx="1235075" cy="4254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中断周期</a:t>
            </a:r>
          </a:p>
        </p:txBody>
      </p:sp>
      <p:sp>
        <p:nvSpPr>
          <p:cNvPr id="533517" name="Freeform 13"/>
          <p:cNvSpPr>
            <a:spLocks/>
          </p:cNvSpPr>
          <p:nvPr/>
        </p:nvSpPr>
        <p:spPr bwMode="auto">
          <a:xfrm>
            <a:off x="3803650" y="2019300"/>
            <a:ext cx="1588" cy="342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216"/>
              </a:cxn>
            </a:cxnLst>
            <a:rect l="0" t="0" r="r" b="b"/>
            <a:pathLst>
              <a:path w="1" h="216">
                <a:moveTo>
                  <a:pt x="0" y="0"/>
                </a:moveTo>
                <a:lnTo>
                  <a:pt x="1" y="21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33518" name="Freeform 14"/>
          <p:cNvSpPr>
            <a:spLocks/>
          </p:cNvSpPr>
          <p:nvPr/>
        </p:nvSpPr>
        <p:spPr bwMode="auto">
          <a:xfrm>
            <a:off x="3803650" y="1257300"/>
            <a:ext cx="1588" cy="342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216"/>
              </a:cxn>
            </a:cxnLst>
            <a:rect l="0" t="0" r="r" b="b"/>
            <a:pathLst>
              <a:path w="1" h="216">
                <a:moveTo>
                  <a:pt x="0" y="0"/>
                </a:moveTo>
                <a:lnTo>
                  <a:pt x="1" y="21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33519" name="Freeform 15"/>
          <p:cNvSpPr>
            <a:spLocks/>
          </p:cNvSpPr>
          <p:nvPr/>
        </p:nvSpPr>
        <p:spPr bwMode="auto">
          <a:xfrm>
            <a:off x="3803650" y="4305300"/>
            <a:ext cx="1588" cy="342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216"/>
              </a:cxn>
            </a:cxnLst>
            <a:rect l="0" t="0" r="r" b="b"/>
            <a:pathLst>
              <a:path w="1" h="216">
                <a:moveTo>
                  <a:pt x="0" y="0"/>
                </a:moveTo>
                <a:lnTo>
                  <a:pt x="1" y="21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3803650" y="3400425"/>
            <a:ext cx="2362200" cy="268288"/>
            <a:chOff x="2396" y="2142"/>
            <a:chExt cx="1488" cy="169"/>
          </a:xfrm>
        </p:grpSpPr>
        <p:sp>
          <p:nvSpPr>
            <p:cNvPr id="533521" name="Freeform 17"/>
            <p:cNvSpPr>
              <a:spLocks/>
            </p:cNvSpPr>
            <p:nvPr/>
          </p:nvSpPr>
          <p:spPr bwMode="auto">
            <a:xfrm>
              <a:off x="3882" y="2142"/>
              <a:ext cx="2" cy="1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69"/>
                </a:cxn>
              </a:cxnLst>
              <a:rect l="0" t="0" r="r" b="b"/>
              <a:pathLst>
                <a:path w="2" h="169">
                  <a:moveTo>
                    <a:pt x="0" y="0"/>
                  </a:moveTo>
                  <a:lnTo>
                    <a:pt x="2" y="169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3522" name="Line 18"/>
            <p:cNvSpPr>
              <a:spLocks noChangeShapeType="1"/>
            </p:cNvSpPr>
            <p:nvPr/>
          </p:nvSpPr>
          <p:spPr bwMode="auto">
            <a:xfrm flipH="1">
              <a:off x="2396" y="2304"/>
              <a:ext cx="1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4794250" y="2362200"/>
            <a:ext cx="1371600" cy="619125"/>
            <a:chOff x="3020" y="1488"/>
            <a:chExt cx="864" cy="390"/>
          </a:xfrm>
        </p:grpSpPr>
        <p:sp>
          <p:nvSpPr>
            <p:cNvPr id="533524" name="Freeform 20"/>
            <p:cNvSpPr>
              <a:spLocks/>
            </p:cNvSpPr>
            <p:nvPr/>
          </p:nvSpPr>
          <p:spPr bwMode="auto">
            <a:xfrm>
              <a:off x="3020" y="1728"/>
              <a:ext cx="864" cy="1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64" y="0"/>
                </a:cxn>
                <a:cxn ang="0">
                  <a:pos x="862" y="150"/>
                </a:cxn>
              </a:cxnLst>
              <a:rect l="0" t="0" r="r" b="b"/>
              <a:pathLst>
                <a:path w="864" h="150">
                  <a:moveTo>
                    <a:pt x="0" y="0"/>
                  </a:moveTo>
                  <a:lnTo>
                    <a:pt x="864" y="0"/>
                  </a:lnTo>
                  <a:lnTo>
                    <a:pt x="862" y="15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3525" name="Text Box 21"/>
            <p:cNvSpPr txBox="1">
              <a:spLocks noChangeArrowheads="1"/>
            </p:cNvSpPr>
            <p:nvPr/>
          </p:nvSpPr>
          <p:spPr bwMode="auto">
            <a:xfrm>
              <a:off x="3068" y="1488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是</a:t>
              </a:r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4794250" y="4632325"/>
            <a:ext cx="1371600" cy="625475"/>
            <a:chOff x="3020" y="2918"/>
            <a:chExt cx="864" cy="394"/>
          </a:xfrm>
        </p:grpSpPr>
        <p:sp>
          <p:nvSpPr>
            <p:cNvPr id="533527" name="Freeform 23"/>
            <p:cNvSpPr>
              <a:spLocks/>
            </p:cNvSpPr>
            <p:nvPr/>
          </p:nvSpPr>
          <p:spPr bwMode="auto">
            <a:xfrm>
              <a:off x="3020" y="3161"/>
              <a:ext cx="864" cy="1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64" y="0"/>
                </a:cxn>
                <a:cxn ang="0">
                  <a:pos x="862" y="151"/>
                </a:cxn>
              </a:cxnLst>
              <a:rect l="0" t="0" r="r" b="b"/>
              <a:pathLst>
                <a:path w="864" h="151">
                  <a:moveTo>
                    <a:pt x="0" y="0"/>
                  </a:moveTo>
                  <a:lnTo>
                    <a:pt x="864" y="0"/>
                  </a:lnTo>
                  <a:lnTo>
                    <a:pt x="862" y="151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3528" name="Text Box 24"/>
            <p:cNvSpPr txBox="1">
              <a:spLocks noChangeArrowheads="1"/>
            </p:cNvSpPr>
            <p:nvPr/>
          </p:nvSpPr>
          <p:spPr bwMode="auto">
            <a:xfrm>
              <a:off x="3068" y="2918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是</a:t>
              </a:r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3803650" y="3121025"/>
            <a:ext cx="498475" cy="765175"/>
            <a:chOff x="2396" y="1966"/>
            <a:chExt cx="314" cy="482"/>
          </a:xfrm>
        </p:grpSpPr>
        <p:sp>
          <p:nvSpPr>
            <p:cNvPr id="533530" name="Freeform 26"/>
            <p:cNvSpPr>
              <a:spLocks/>
            </p:cNvSpPr>
            <p:nvPr/>
          </p:nvSpPr>
          <p:spPr bwMode="auto">
            <a:xfrm>
              <a:off x="2396" y="1983"/>
              <a:ext cx="1" cy="46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65"/>
                </a:cxn>
              </a:cxnLst>
              <a:rect l="0" t="0" r="r" b="b"/>
              <a:pathLst>
                <a:path w="1" h="465">
                  <a:moveTo>
                    <a:pt x="0" y="0"/>
                  </a:moveTo>
                  <a:lnTo>
                    <a:pt x="1" y="465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3531" name="Text Box 27"/>
            <p:cNvSpPr txBox="1">
              <a:spLocks noChangeArrowheads="1"/>
            </p:cNvSpPr>
            <p:nvPr/>
          </p:nvSpPr>
          <p:spPr bwMode="auto">
            <a:xfrm>
              <a:off x="2434" y="1966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否</a:t>
              </a:r>
            </a:p>
          </p:txBody>
        </p:sp>
      </p:grp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3803650" y="5705475"/>
            <a:ext cx="2362200" cy="238125"/>
            <a:chOff x="2396" y="3594"/>
            <a:chExt cx="1488" cy="150"/>
          </a:xfrm>
        </p:grpSpPr>
        <p:sp>
          <p:nvSpPr>
            <p:cNvPr id="533533" name="Freeform 29"/>
            <p:cNvSpPr>
              <a:spLocks/>
            </p:cNvSpPr>
            <p:nvPr/>
          </p:nvSpPr>
          <p:spPr bwMode="auto">
            <a:xfrm>
              <a:off x="3882" y="3594"/>
              <a:ext cx="2" cy="1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50"/>
                </a:cxn>
              </a:cxnLst>
              <a:rect l="0" t="0" r="r" b="b"/>
              <a:pathLst>
                <a:path w="2" h="150">
                  <a:moveTo>
                    <a:pt x="0" y="0"/>
                  </a:moveTo>
                  <a:lnTo>
                    <a:pt x="2" y="15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3534" name="Line 30"/>
            <p:cNvSpPr>
              <a:spLocks noChangeShapeType="1"/>
            </p:cNvSpPr>
            <p:nvPr/>
          </p:nvSpPr>
          <p:spPr bwMode="auto">
            <a:xfrm flipH="1">
              <a:off x="2396" y="3737"/>
              <a:ext cx="1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2508250" y="1371600"/>
            <a:ext cx="1809750" cy="4595813"/>
            <a:chOff x="1580" y="864"/>
            <a:chExt cx="1140" cy="2895"/>
          </a:xfrm>
        </p:grpSpPr>
        <p:grpSp>
          <p:nvGrpSpPr>
            <p:cNvPr id="10" name="Group 32"/>
            <p:cNvGrpSpPr>
              <a:grpSpLocks/>
            </p:cNvGrpSpPr>
            <p:nvPr/>
          </p:nvGrpSpPr>
          <p:grpSpPr bwMode="auto">
            <a:xfrm>
              <a:off x="1580" y="864"/>
              <a:ext cx="817" cy="2895"/>
              <a:chOff x="1580" y="864"/>
              <a:chExt cx="817" cy="2895"/>
            </a:xfrm>
          </p:grpSpPr>
          <p:sp>
            <p:nvSpPr>
              <p:cNvPr id="533537" name="Freeform 33"/>
              <p:cNvSpPr>
                <a:spLocks/>
              </p:cNvSpPr>
              <p:nvPr/>
            </p:nvSpPr>
            <p:spPr bwMode="auto">
              <a:xfrm>
                <a:off x="2396" y="3408"/>
                <a:ext cx="1" cy="35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216"/>
                  </a:cxn>
                </a:cxnLst>
                <a:rect l="0" t="0" r="r" b="b"/>
                <a:pathLst>
                  <a:path w="1" h="216">
                    <a:moveTo>
                      <a:pt x="0" y="0"/>
                    </a:moveTo>
                    <a:lnTo>
                      <a:pt x="1" y="216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33538" name="Freeform 34"/>
              <p:cNvSpPr>
                <a:spLocks/>
              </p:cNvSpPr>
              <p:nvPr/>
            </p:nvSpPr>
            <p:spPr bwMode="auto">
              <a:xfrm>
                <a:off x="1580" y="864"/>
                <a:ext cx="816" cy="2880"/>
              </a:xfrm>
              <a:custGeom>
                <a:avLst/>
                <a:gdLst/>
                <a:ahLst/>
                <a:cxnLst>
                  <a:cxn ang="0">
                    <a:pos x="816" y="2832"/>
                  </a:cxn>
                  <a:cxn ang="0">
                    <a:pos x="0" y="2832"/>
                  </a:cxn>
                  <a:cxn ang="0">
                    <a:pos x="0" y="0"/>
                  </a:cxn>
                  <a:cxn ang="0">
                    <a:pos x="816" y="0"/>
                  </a:cxn>
                </a:cxnLst>
                <a:rect l="0" t="0" r="r" b="b"/>
                <a:pathLst>
                  <a:path w="816" h="2832">
                    <a:moveTo>
                      <a:pt x="816" y="2832"/>
                    </a:moveTo>
                    <a:lnTo>
                      <a:pt x="0" y="2832"/>
                    </a:lnTo>
                    <a:lnTo>
                      <a:pt x="0" y="0"/>
                    </a:lnTo>
                    <a:lnTo>
                      <a:pt x="816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33539" name="Text Box 35"/>
            <p:cNvSpPr txBox="1">
              <a:spLocks noChangeArrowheads="1"/>
            </p:cNvSpPr>
            <p:nvPr/>
          </p:nvSpPr>
          <p:spPr bwMode="auto">
            <a:xfrm>
              <a:off x="2444" y="3398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否</a:t>
              </a:r>
            </a:p>
          </p:txBody>
        </p:sp>
      </p:grpSp>
      <p:sp>
        <p:nvSpPr>
          <p:cNvPr id="533540" name="Rectangle 3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8.2</a:t>
            </a:r>
          </a:p>
        </p:txBody>
      </p:sp>
      <p:sp>
        <p:nvSpPr>
          <p:cNvPr id="533541" name="AutoShape 3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39" name="页脚占位符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33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33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533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533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533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533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533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07" grpId="0" animBg="1" autoUpdateAnimBg="0"/>
      <p:bldP spid="533508" grpId="0" animBg="1" autoUpdateAnimBg="0"/>
      <p:bldP spid="533515" grpId="0" animBg="1" autoUpdateAnimBg="0"/>
      <p:bldP spid="533516" grpId="0" animBg="1" autoUpdateAnimBg="0"/>
      <p:bldP spid="533517" grpId="0" animBg="1"/>
      <p:bldP spid="533518" grpId="0" animBg="1"/>
      <p:bldP spid="5335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Text Box 2"/>
          <p:cNvSpPr txBox="1">
            <a:spLocks noChangeArrowheads="1"/>
          </p:cNvSpPr>
          <p:nvPr/>
        </p:nvSpPr>
        <p:spPr bwMode="auto">
          <a:xfrm>
            <a:off x="685800" y="457200"/>
            <a:ext cx="571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6.  </a:t>
            </a:r>
            <a:r>
              <a:rPr lang="en-US" altLang="zh-CN" sz="3200">
                <a:latin typeface="Times New Roman" pitchFamily="18" charset="0"/>
              </a:rPr>
              <a:t>CPU </a:t>
            </a:r>
            <a:r>
              <a:rPr lang="zh-CN" altLang="en-US" sz="3200">
                <a:latin typeface="Times New Roman" pitchFamily="18" charset="0"/>
              </a:rPr>
              <a:t>工作周期的标志</a:t>
            </a:r>
          </a:p>
        </p:txBody>
      </p:sp>
      <p:sp>
        <p:nvSpPr>
          <p:cNvPr id="534531" name="Text Box 3"/>
          <p:cNvSpPr txBox="1">
            <a:spLocks noChangeArrowheads="1"/>
          </p:cNvSpPr>
          <p:nvPr/>
        </p:nvSpPr>
        <p:spPr bwMode="auto">
          <a:xfrm>
            <a:off x="1219200" y="1203325"/>
            <a:ext cx="533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CPU </a:t>
            </a:r>
            <a:r>
              <a:rPr lang="zh-CN" altLang="en-US" sz="2800">
                <a:latin typeface="Times New Roman" pitchFamily="18" charset="0"/>
              </a:rPr>
              <a:t>访存有四种性质</a:t>
            </a:r>
          </a:p>
        </p:txBody>
      </p:sp>
      <p:sp>
        <p:nvSpPr>
          <p:cNvPr id="534532" name="Text Box 4"/>
          <p:cNvSpPr txBox="1">
            <a:spLocks noChangeArrowheads="1"/>
          </p:cNvSpPr>
          <p:nvPr/>
        </p:nvSpPr>
        <p:spPr bwMode="auto">
          <a:xfrm>
            <a:off x="1981200" y="18288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取</a:t>
            </a:r>
            <a:r>
              <a:rPr lang="zh-CN" altLang="en-US" sz="2400">
                <a:latin typeface="Times New Roman" pitchFamily="18" charset="0"/>
              </a:rPr>
              <a:t>  指令</a:t>
            </a:r>
          </a:p>
        </p:txBody>
      </p:sp>
      <p:sp>
        <p:nvSpPr>
          <p:cNvPr id="534533" name="Text Box 5"/>
          <p:cNvSpPr txBox="1">
            <a:spLocks noChangeArrowheads="1"/>
          </p:cNvSpPr>
          <p:nvPr/>
        </p:nvSpPr>
        <p:spPr bwMode="auto">
          <a:xfrm>
            <a:off x="1981200" y="24892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取</a:t>
            </a:r>
            <a:r>
              <a:rPr lang="zh-CN" altLang="en-US" sz="2400">
                <a:latin typeface="Times New Roman" pitchFamily="18" charset="0"/>
              </a:rPr>
              <a:t>  地址</a:t>
            </a:r>
          </a:p>
        </p:txBody>
      </p:sp>
      <p:sp>
        <p:nvSpPr>
          <p:cNvPr id="534534" name="Text Box 6"/>
          <p:cNvSpPr txBox="1">
            <a:spLocks noChangeArrowheads="1"/>
          </p:cNvSpPr>
          <p:nvPr/>
        </p:nvSpPr>
        <p:spPr bwMode="auto">
          <a:xfrm>
            <a:off x="1981200" y="31496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取</a:t>
            </a:r>
            <a:r>
              <a:rPr lang="zh-CN" altLang="en-US" sz="2400">
                <a:latin typeface="Times New Roman" pitchFamily="18" charset="0"/>
              </a:rPr>
              <a:t>  操作数</a:t>
            </a:r>
          </a:p>
        </p:txBody>
      </p:sp>
      <p:sp>
        <p:nvSpPr>
          <p:cNvPr id="534535" name="Text Box 7"/>
          <p:cNvSpPr txBox="1">
            <a:spLocks noChangeArrowheads="1"/>
          </p:cNvSpPr>
          <p:nvPr/>
        </p:nvSpPr>
        <p:spPr bwMode="auto">
          <a:xfrm>
            <a:off x="1981200" y="38100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存</a:t>
            </a:r>
            <a:r>
              <a:rPr lang="zh-CN" altLang="en-US" sz="2400">
                <a:latin typeface="Times New Roman" pitchFamily="18" charset="0"/>
              </a:rPr>
              <a:t>  程序断点</a:t>
            </a:r>
          </a:p>
        </p:txBody>
      </p:sp>
      <p:sp>
        <p:nvSpPr>
          <p:cNvPr id="534536" name="Text Box 8"/>
          <p:cNvSpPr txBox="1">
            <a:spLocks noChangeArrowheads="1"/>
          </p:cNvSpPr>
          <p:nvPr/>
        </p:nvSpPr>
        <p:spPr bwMode="auto">
          <a:xfrm>
            <a:off x="4495800" y="18288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取指周期</a:t>
            </a:r>
          </a:p>
        </p:txBody>
      </p:sp>
      <p:sp>
        <p:nvSpPr>
          <p:cNvPr id="534537" name="Text Box 9"/>
          <p:cNvSpPr txBox="1">
            <a:spLocks noChangeArrowheads="1"/>
          </p:cNvSpPr>
          <p:nvPr/>
        </p:nvSpPr>
        <p:spPr bwMode="auto">
          <a:xfrm>
            <a:off x="4495800" y="24892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间址周期</a:t>
            </a:r>
          </a:p>
        </p:txBody>
      </p:sp>
      <p:sp>
        <p:nvSpPr>
          <p:cNvPr id="534538" name="Text Box 10"/>
          <p:cNvSpPr txBox="1">
            <a:spLocks noChangeArrowheads="1"/>
          </p:cNvSpPr>
          <p:nvPr/>
        </p:nvSpPr>
        <p:spPr bwMode="auto">
          <a:xfrm>
            <a:off x="4495800" y="31496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执行周期</a:t>
            </a:r>
          </a:p>
        </p:txBody>
      </p:sp>
      <p:sp>
        <p:nvSpPr>
          <p:cNvPr id="534539" name="Text Box 11"/>
          <p:cNvSpPr txBox="1">
            <a:spLocks noChangeArrowheads="1"/>
          </p:cNvSpPr>
          <p:nvPr/>
        </p:nvSpPr>
        <p:spPr bwMode="auto">
          <a:xfrm>
            <a:off x="4495800" y="38100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中断周期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050925" y="4708525"/>
            <a:ext cx="6391275" cy="1768475"/>
            <a:chOff x="662" y="2966"/>
            <a:chExt cx="4026" cy="1114"/>
          </a:xfrm>
        </p:grpSpPr>
        <p:sp>
          <p:nvSpPr>
            <p:cNvPr id="534541" name="Text Box 13"/>
            <p:cNvSpPr txBox="1">
              <a:spLocks noChangeArrowheads="1"/>
            </p:cNvSpPr>
            <p:nvPr/>
          </p:nvSpPr>
          <p:spPr bwMode="auto">
            <a:xfrm>
              <a:off x="1526" y="2992"/>
              <a:ext cx="36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FE</a:t>
              </a:r>
            </a:p>
          </p:txBody>
        </p:sp>
        <p:sp>
          <p:nvSpPr>
            <p:cNvPr id="534542" name="Rectangle 14"/>
            <p:cNvSpPr>
              <a:spLocks noChangeArrowheads="1"/>
            </p:cNvSpPr>
            <p:nvPr/>
          </p:nvSpPr>
          <p:spPr bwMode="auto">
            <a:xfrm>
              <a:off x="1440" y="2966"/>
              <a:ext cx="528" cy="4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4543" name="Text Box 15"/>
            <p:cNvSpPr txBox="1">
              <a:spLocks noChangeArrowheads="1"/>
            </p:cNvSpPr>
            <p:nvPr/>
          </p:nvSpPr>
          <p:spPr bwMode="auto">
            <a:xfrm>
              <a:off x="1440" y="3206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534544" name="AutoShape 16"/>
            <p:cNvSpPr>
              <a:spLocks noChangeArrowheads="1"/>
            </p:cNvSpPr>
            <p:nvPr/>
          </p:nvSpPr>
          <p:spPr bwMode="auto">
            <a:xfrm>
              <a:off x="1776" y="3302"/>
              <a:ext cx="96" cy="96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4545" name="Line 17"/>
            <p:cNvSpPr>
              <a:spLocks noChangeShapeType="1"/>
            </p:cNvSpPr>
            <p:nvPr/>
          </p:nvSpPr>
          <p:spPr bwMode="auto">
            <a:xfrm>
              <a:off x="1536" y="3398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34546" name="Text Box 18"/>
            <p:cNvSpPr txBox="1">
              <a:spLocks noChangeArrowheads="1"/>
            </p:cNvSpPr>
            <p:nvPr/>
          </p:nvSpPr>
          <p:spPr bwMode="auto">
            <a:xfrm>
              <a:off x="2352" y="2992"/>
              <a:ext cx="4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IND</a:t>
              </a:r>
            </a:p>
          </p:txBody>
        </p:sp>
        <p:sp>
          <p:nvSpPr>
            <p:cNvPr id="534547" name="Rectangle 19"/>
            <p:cNvSpPr>
              <a:spLocks noChangeArrowheads="1"/>
            </p:cNvSpPr>
            <p:nvPr/>
          </p:nvSpPr>
          <p:spPr bwMode="auto">
            <a:xfrm>
              <a:off x="2304" y="2966"/>
              <a:ext cx="528" cy="4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4548" name="Text Box 20"/>
            <p:cNvSpPr txBox="1">
              <a:spLocks noChangeArrowheads="1"/>
            </p:cNvSpPr>
            <p:nvPr/>
          </p:nvSpPr>
          <p:spPr bwMode="auto">
            <a:xfrm>
              <a:off x="2304" y="3206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534549" name="AutoShape 21"/>
            <p:cNvSpPr>
              <a:spLocks noChangeArrowheads="1"/>
            </p:cNvSpPr>
            <p:nvPr/>
          </p:nvSpPr>
          <p:spPr bwMode="auto">
            <a:xfrm>
              <a:off x="2640" y="3302"/>
              <a:ext cx="96" cy="96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4550" name="Line 22"/>
            <p:cNvSpPr>
              <a:spLocks noChangeShapeType="1"/>
            </p:cNvSpPr>
            <p:nvPr/>
          </p:nvSpPr>
          <p:spPr bwMode="auto">
            <a:xfrm>
              <a:off x="2400" y="3398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34551" name="Line 23"/>
            <p:cNvSpPr>
              <a:spLocks noChangeShapeType="1"/>
            </p:cNvSpPr>
            <p:nvPr/>
          </p:nvSpPr>
          <p:spPr bwMode="auto">
            <a:xfrm>
              <a:off x="3264" y="3398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34552" name="Text Box 24"/>
            <p:cNvSpPr txBox="1">
              <a:spLocks noChangeArrowheads="1"/>
            </p:cNvSpPr>
            <p:nvPr/>
          </p:nvSpPr>
          <p:spPr bwMode="auto">
            <a:xfrm>
              <a:off x="4128" y="2992"/>
              <a:ext cx="45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INT</a:t>
              </a:r>
            </a:p>
          </p:txBody>
        </p:sp>
        <p:sp>
          <p:nvSpPr>
            <p:cNvPr id="534553" name="Rectangle 25"/>
            <p:cNvSpPr>
              <a:spLocks noChangeArrowheads="1"/>
            </p:cNvSpPr>
            <p:nvPr/>
          </p:nvSpPr>
          <p:spPr bwMode="auto">
            <a:xfrm>
              <a:off x="4080" y="2966"/>
              <a:ext cx="528" cy="4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4554" name="Text Box 26"/>
            <p:cNvSpPr txBox="1">
              <a:spLocks noChangeArrowheads="1"/>
            </p:cNvSpPr>
            <p:nvPr/>
          </p:nvSpPr>
          <p:spPr bwMode="auto">
            <a:xfrm>
              <a:off x="4080" y="3206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534555" name="AutoShape 27"/>
            <p:cNvSpPr>
              <a:spLocks noChangeArrowheads="1"/>
            </p:cNvSpPr>
            <p:nvPr/>
          </p:nvSpPr>
          <p:spPr bwMode="auto">
            <a:xfrm>
              <a:off x="4416" y="3302"/>
              <a:ext cx="96" cy="96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4556" name="Line 28"/>
            <p:cNvSpPr>
              <a:spLocks noChangeShapeType="1"/>
            </p:cNvSpPr>
            <p:nvPr/>
          </p:nvSpPr>
          <p:spPr bwMode="auto">
            <a:xfrm>
              <a:off x="4176" y="3398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34557" name="Freeform 29"/>
            <p:cNvSpPr>
              <a:spLocks/>
            </p:cNvSpPr>
            <p:nvPr/>
          </p:nvSpPr>
          <p:spPr bwMode="auto">
            <a:xfrm>
              <a:off x="1125" y="3635"/>
              <a:ext cx="3345" cy="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345" y="0"/>
                </a:cxn>
              </a:cxnLst>
              <a:rect l="0" t="0" r="r" b="b"/>
              <a:pathLst>
                <a:path w="3345" h="3">
                  <a:moveTo>
                    <a:pt x="0" y="3"/>
                  </a:moveTo>
                  <a:lnTo>
                    <a:pt x="3345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34558" name="Line 30"/>
            <p:cNvSpPr>
              <a:spLocks noChangeShapeType="1"/>
            </p:cNvSpPr>
            <p:nvPr/>
          </p:nvSpPr>
          <p:spPr bwMode="auto">
            <a:xfrm>
              <a:off x="4464" y="339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34559" name="Line 31"/>
            <p:cNvSpPr>
              <a:spLocks noChangeShapeType="1"/>
            </p:cNvSpPr>
            <p:nvPr/>
          </p:nvSpPr>
          <p:spPr bwMode="auto">
            <a:xfrm>
              <a:off x="3552" y="339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34560" name="Line 32"/>
            <p:cNvSpPr>
              <a:spLocks noChangeShapeType="1"/>
            </p:cNvSpPr>
            <p:nvPr/>
          </p:nvSpPr>
          <p:spPr bwMode="auto">
            <a:xfrm>
              <a:off x="2688" y="339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34561" name="Line 33"/>
            <p:cNvSpPr>
              <a:spLocks noChangeShapeType="1"/>
            </p:cNvSpPr>
            <p:nvPr/>
          </p:nvSpPr>
          <p:spPr bwMode="auto">
            <a:xfrm>
              <a:off x="1824" y="339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34562" name="Text Box 34"/>
            <p:cNvSpPr txBox="1">
              <a:spLocks noChangeArrowheads="1"/>
            </p:cNvSpPr>
            <p:nvPr/>
          </p:nvSpPr>
          <p:spPr bwMode="auto">
            <a:xfrm>
              <a:off x="662" y="3566"/>
              <a:ext cx="4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CLK</a:t>
              </a:r>
            </a:p>
          </p:txBody>
        </p:sp>
        <p:sp>
          <p:nvSpPr>
            <p:cNvPr id="534563" name="Line 35"/>
            <p:cNvSpPr>
              <a:spLocks noChangeShapeType="1"/>
            </p:cNvSpPr>
            <p:nvPr/>
          </p:nvSpPr>
          <p:spPr bwMode="auto">
            <a:xfrm>
              <a:off x="1440" y="392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34564" name="Text Box 36"/>
            <p:cNvSpPr txBox="1">
              <a:spLocks noChangeArrowheads="1"/>
            </p:cNvSpPr>
            <p:nvPr/>
          </p:nvSpPr>
          <p:spPr bwMode="auto">
            <a:xfrm>
              <a:off x="1300" y="381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34565" name="Text Box 37"/>
            <p:cNvSpPr txBox="1">
              <a:spLocks noChangeArrowheads="1"/>
            </p:cNvSpPr>
            <p:nvPr/>
          </p:nvSpPr>
          <p:spPr bwMode="auto">
            <a:xfrm>
              <a:off x="1620" y="3815"/>
              <a:ext cx="3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FE</a:t>
              </a:r>
            </a:p>
          </p:txBody>
        </p:sp>
        <p:sp>
          <p:nvSpPr>
            <p:cNvPr id="534566" name="Line 38"/>
            <p:cNvSpPr>
              <a:spLocks noChangeShapeType="1"/>
            </p:cNvSpPr>
            <p:nvPr/>
          </p:nvSpPr>
          <p:spPr bwMode="auto">
            <a:xfrm>
              <a:off x="2283" y="3941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34567" name="Text Box 39"/>
            <p:cNvSpPr txBox="1">
              <a:spLocks noChangeArrowheads="1"/>
            </p:cNvSpPr>
            <p:nvPr/>
          </p:nvSpPr>
          <p:spPr bwMode="auto">
            <a:xfrm>
              <a:off x="2143" y="383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34568" name="Text Box 40"/>
            <p:cNvSpPr txBox="1">
              <a:spLocks noChangeArrowheads="1"/>
            </p:cNvSpPr>
            <p:nvPr/>
          </p:nvSpPr>
          <p:spPr bwMode="auto">
            <a:xfrm>
              <a:off x="2463" y="3830"/>
              <a:ext cx="4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IND</a:t>
              </a:r>
            </a:p>
          </p:txBody>
        </p:sp>
        <p:sp>
          <p:nvSpPr>
            <p:cNvPr id="534569" name="Line 41"/>
            <p:cNvSpPr>
              <a:spLocks noChangeShapeType="1"/>
            </p:cNvSpPr>
            <p:nvPr/>
          </p:nvSpPr>
          <p:spPr bwMode="auto">
            <a:xfrm>
              <a:off x="3147" y="3941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34570" name="Text Box 42"/>
            <p:cNvSpPr txBox="1">
              <a:spLocks noChangeArrowheads="1"/>
            </p:cNvSpPr>
            <p:nvPr/>
          </p:nvSpPr>
          <p:spPr bwMode="auto">
            <a:xfrm>
              <a:off x="3007" y="383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34571" name="Text Box 43"/>
            <p:cNvSpPr txBox="1">
              <a:spLocks noChangeArrowheads="1"/>
            </p:cNvSpPr>
            <p:nvPr/>
          </p:nvSpPr>
          <p:spPr bwMode="auto">
            <a:xfrm>
              <a:off x="3327" y="3830"/>
              <a:ext cx="33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EX</a:t>
              </a:r>
            </a:p>
          </p:txBody>
        </p:sp>
        <p:sp>
          <p:nvSpPr>
            <p:cNvPr id="534572" name="Line 44"/>
            <p:cNvSpPr>
              <a:spLocks noChangeShapeType="1"/>
            </p:cNvSpPr>
            <p:nvPr/>
          </p:nvSpPr>
          <p:spPr bwMode="auto">
            <a:xfrm>
              <a:off x="4107" y="3941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34573" name="Text Box 45"/>
            <p:cNvSpPr txBox="1">
              <a:spLocks noChangeArrowheads="1"/>
            </p:cNvSpPr>
            <p:nvPr/>
          </p:nvSpPr>
          <p:spPr bwMode="auto">
            <a:xfrm>
              <a:off x="3967" y="383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34574" name="Text Box 46"/>
            <p:cNvSpPr txBox="1">
              <a:spLocks noChangeArrowheads="1"/>
            </p:cNvSpPr>
            <p:nvPr/>
          </p:nvSpPr>
          <p:spPr bwMode="auto">
            <a:xfrm>
              <a:off x="4287" y="3830"/>
              <a:ext cx="40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INT</a:t>
              </a:r>
            </a:p>
          </p:txBody>
        </p:sp>
        <p:sp>
          <p:nvSpPr>
            <p:cNvPr id="534575" name="Text Box 47"/>
            <p:cNvSpPr txBox="1">
              <a:spLocks noChangeArrowheads="1"/>
            </p:cNvSpPr>
            <p:nvPr/>
          </p:nvSpPr>
          <p:spPr bwMode="auto">
            <a:xfrm>
              <a:off x="3254" y="2992"/>
              <a:ext cx="383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EX</a:t>
              </a:r>
            </a:p>
          </p:txBody>
        </p:sp>
        <p:sp>
          <p:nvSpPr>
            <p:cNvPr id="534576" name="Rectangle 48"/>
            <p:cNvSpPr>
              <a:spLocks noChangeArrowheads="1"/>
            </p:cNvSpPr>
            <p:nvPr/>
          </p:nvSpPr>
          <p:spPr bwMode="auto">
            <a:xfrm>
              <a:off x="3168" y="2966"/>
              <a:ext cx="528" cy="4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4577" name="Text Box 49"/>
            <p:cNvSpPr txBox="1">
              <a:spLocks noChangeArrowheads="1"/>
            </p:cNvSpPr>
            <p:nvPr/>
          </p:nvSpPr>
          <p:spPr bwMode="auto">
            <a:xfrm>
              <a:off x="3168" y="3206"/>
              <a:ext cx="220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534578" name="AutoShape 50"/>
            <p:cNvSpPr>
              <a:spLocks noChangeArrowheads="1"/>
            </p:cNvSpPr>
            <p:nvPr/>
          </p:nvSpPr>
          <p:spPr bwMode="auto">
            <a:xfrm>
              <a:off x="3504" y="3302"/>
              <a:ext cx="96" cy="96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34579" name="Text Box 51"/>
          <p:cNvSpPr txBox="1">
            <a:spLocks noChangeArrowheads="1"/>
          </p:cNvSpPr>
          <p:nvPr/>
        </p:nvSpPr>
        <p:spPr bwMode="auto">
          <a:xfrm>
            <a:off x="6400800" y="2514600"/>
            <a:ext cx="31242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CPU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的</a:t>
            </a:r>
          </a:p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4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个工作周期</a:t>
            </a:r>
          </a:p>
        </p:txBody>
      </p:sp>
      <p:sp>
        <p:nvSpPr>
          <p:cNvPr id="534580" name="Rectangle 52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8.2</a:t>
            </a:r>
          </a:p>
        </p:txBody>
      </p:sp>
      <p:sp>
        <p:nvSpPr>
          <p:cNvPr id="534581" name="AutoShape 5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4" name="灯片编号占位符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55" name="页脚占位符 5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4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4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4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4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34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34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34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34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34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3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3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31" grpId="0" autoUpdateAnimBg="0"/>
      <p:bldP spid="534532" grpId="0" autoUpdateAnimBg="0"/>
      <p:bldP spid="534533" grpId="0" autoUpdateAnimBg="0"/>
      <p:bldP spid="534534" grpId="0" autoUpdateAnimBg="0"/>
      <p:bldP spid="534535" grpId="0" autoUpdateAnimBg="0"/>
      <p:bldP spid="534536" grpId="0" autoUpdateAnimBg="0"/>
      <p:bldP spid="534537" grpId="0" autoUpdateAnimBg="0"/>
      <p:bldP spid="534538" grpId="0" autoUpdateAnimBg="0"/>
      <p:bldP spid="534539" grpId="0" autoUpdateAnimBg="0"/>
      <p:bldP spid="53457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AutoShape 2"/>
          <p:cNvSpPr>
            <a:spLocks noChangeArrowheads="1"/>
          </p:cNvSpPr>
          <p:nvPr/>
        </p:nvSpPr>
        <p:spPr bwMode="auto">
          <a:xfrm rot="10800000">
            <a:off x="2743200" y="5603875"/>
            <a:ext cx="1143000" cy="152400"/>
          </a:xfrm>
          <a:prstGeom prst="rightArrow">
            <a:avLst>
              <a:gd name="adj1" fmla="val 50000"/>
              <a:gd name="adj2" fmla="val 133333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535555" name="AutoShape 3"/>
          <p:cNvSpPr>
            <a:spLocks noChangeArrowheads="1"/>
          </p:cNvSpPr>
          <p:nvPr/>
        </p:nvSpPr>
        <p:spPr bwMode="auto">
          <a:xfrm>
            <a:off x="2743200" y="3927475"/>
            <a:ext cx="1143000" cy="152400"/>
          </a:xfrm>
          <a:prstGeom prst="rightArrow">
            <a:avLst>
              <a:gd name="adj1" fmla="val 50000"/>
              <a:gd name="adj2" fmla="val 133333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535556" name="AutoShape 4"/>
          <p:cNvSpPr>
            <a:spLocks noChangeArrowheads="1"/>
          </p:cNvSpPr>
          <p:nvPr/>
        </p:nvSpPr>
        <p:spPr bwMode="auto">
          <a:xfrm>
            <a:off x="4876800" y="3927475"/>
            <a:ext cx="609600" cy="152400"/>
          </a:xfrm>
          <a:prstGeom prst="rightArrow">
            <a:avLst>
              <a:gd name="adj1" fmla="val 50000"/>
              <a:gd name="adj2" fmla="val 71111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535557" name="AutoShape 5"/>
          <p:cNvSpPr>
            <a:spLocks noChangeArrowheads="1"/>
          </p:cNvSpPr>
          <p:nvPr/>
        </p:nvSpPr>
        <p:spPr bwMode="auto">
          <a:xfrm rot="10800000">
            <a:off x="4876800" y="5562600"/>
            <a:ext cx="1143000" cy="152400"/>
          </a:xfrm>
          <a:prstGeom prst="rightArrow">
            <a:avLst>
              <a:gd name="adj1" fmla="val 50000"/>
              <a:gd name="adj2" fmla="val 133333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535558" name="Text Box 6"/>
          <p:cNvSpPr txBox="1">
            <a:spLocks noChangeArrowheads="1"/>
          </p:cNvSpPr>
          <p:nvPr/>
        </p:nvSpPr>
        <p:spPr bwMode="auto">
          <a:xfrm>
            <a:off x="1447800" y="1295400"/>
            <a:ext cx="571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1.  取指周期数据流</a:t>
            </a:r>
          </a:p>
        </p:txBody>
      </p:sp>
      <p:sp>
        <p:nvSpPr>
          <p:cNvPr id="535559" name="Text Box 7"/>
          <p:cNvSpPr txBox="1">
            <a:spLocks noChangeArrowheads="1"/>
          </p:cNvSpPr>
          <p:nvPr/>
        </p:nvSpPr>
        <p:spPr bwMode="auto">
          <a:xfrm>
            <a:off x="685800" y="457200"/>
            <a:ext cx="5715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二、 指令周期的数据流</a:t>
            </a:r>
          </a:p>
        </p:txBody>
      </p:sp>
      <p:sp>
        <p:nvSpPr>
          <p:cNvPr id="535560" name="AutoShape 8"/>
          <p:cNvSpPr>
            <a:spLocks noChangeArrowheads="1"/>
          </p:cNvSpPr>
          <p:nvPr/>
        </p:nvSpPr>
        <p:spPr bwMode="auto">
          <a:xfrm>
            <a:off x="4876800" y="4648200"/>
            <a:ext cx="1676400" cy="152400"/>
          </a:xfrm>
          <a:prstGeom prst="rightArrow">
            <a:avLst>
              <a:gd name="adj1" fmla="val 50000"/>
              <a:gd name="adj2" fmla="val 114583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535561" name="AutoShape 9"/>
          <p:cNvSpPr>
            <a:spLocks noChangeArrowheads="1"/>
          </p:cNvSpPr>
          <p:nvPr/>
        </p:nvSpPr>
        <p:spPr bwMode="auto">
          <a:xfrm>
            <a:off x="5638800" y="4432300"/>
            <a:ext cx="1447800" cy="152400"/>
          </a:xfrm>
          <a:prstGeom prst="rightArrow">
            <a:avLst>
              <a:gd name="adj1" fmla="val 50000"/>
              <a:gd name="adj2" fmla="val 127063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535562" name="AutoShape 10"/>
          <p:cNvSpPr>
            <a:spLocks noChangeArrowheads="1"/>
          </p:cNvSpPr>
          <p:nvPr/>
        </p:nvSpPr>
        <p:spPr bwMode="auto">
          <a:xfrm rot="10800000">
            <a:off x="6172200" y="4232275"/>
            <a:ext cx="914400" cy="152400"/>
          </a:xfrm>
          <a:prstGeom prst="rightArrow">
            <a:avLst>
              <a:gd name="adj1" fmla="val 50000"/>
              <a:gd name="adj2" fmla="val 106667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535563" name="AutoShape 11"/>
          <p:cNvSpPr>
            <a:spLocks noChangeArrowheads="1"/>
          </p:cNvSpPr>
          <p:nvPr/>
        </p:nvSpPr>
        <p:spPr bwMode="auto">
          <a:xfrm>
            <a:off x="6629400" y="4003675"/>
            <a:ext cx="457200" cy="152400"/>
          </a:xfrm>
          <a:prstGeom prst="rightArrow">
            <a:avLst>
              <a:gd name="adj1" fmla="val 50000"/>
              <a:gd name="adj2" fmla="val 53333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chemeClr val="folHlink"/>
              </a:solidFill>
              <a:latin typeface="Times New Roman" pitchFamily="18" charset="0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886200" y="5451475"/>
            <a:ext cx="990600" cy="457200"/>
            <a:chOff x="2448" y="3434"/>
            <a:chExt cx="624" cy="288"/>
          </a:xfrm>
        </p:grpSpPr>
        <p:sp>
          <p:nvSpPr>
            <p:cNvPr id="535565" name="Text Box 13"/>
            <p:cNvSpPr txBox="1">
              <a:spLocks noChangeArrowheads="1"/>
            </p:cNvSpPr>
            <p:nvPr/>
          </p:nvSpPr>
          <p:spPr bwMode="auto">
            <a:xfrm>
              <a:off x="2534" y="3443"/>
              <a:ext cx="4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MDR</a:t>
              </a:r>
            </a:p>
          </p:txBody>
        </p:sp>
        <p:sp>
          <p:nvSpPr>
            <p:cNvPr id="535566" name="Rectangle 14"/>
            <p:cNvSpPr>
              <a:spLocks noChangeArrowheads="1"/>
            </p:cNvSpPr>
            <p:nvPr/>
          </p:nvSpPr>
          <p:spPr bwMode="auto">
            <a:xfrm>
              <a:off x="2448" y="3434"/>
              <a:ext cx="62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5567" name="Rectangle 15"/>
          <p:cNvSpPr>
            <a:spLocks noChangeArrowheads="1"/>
          </p:cNvSpPr>
          <p:nvPr/>
        </p:nvSpPr>
        <p:spPr bwMode="auto">
          <a:xfrm>
            <a:off x="3886200" y="4537075"/>
            <a:ext cx="9906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CU</a:t>
            </a:r>
          </a:p>
        </p:txBody>
      </p:sp>
      <p:sp>
        <p:nvSpPr>
          <p:cNvPr id="535568" name="Rectangle 16"/>
          <p:cNvSpPr>
            <a:spLocks noChangeArrowheads="1"/>
          </p:cNvSpPr>
          <p:nvPr/>
        </p:nvSpPr>
        <p:spPr bwMode="auto">
          <a:xfrm>
            <a:off x="3886200" y="3810000"/>
            <a:ext cx="9906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MAR</a:t>
            </a:r>
          </a:p>
        </p:txBody>
      </p:sp>
      <p:sp>
        <p:nvSpPr>
          <p:cNvPr id="535569" name="Rectangle 17"/>
          <p:cNvSpPr>
            <a:spLocks noChangeArrowheads="1"/>
          </p:cNvSpPr>
          <p:nvPr/>
        </p:nvSpPr>
        <p:spPr bwMode="auto">
          <a:xfrm>
            <a:off x="1752600" y="3775075"/>
            <a:ext cx="9906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PC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752600" y="5451475"/>
            <a:ext cx="990600" cy="457200"/>
            <a:chOff x="1104" y="3434"/>
            <a:chExt cx="624" cy="288"/>
          </a:xfrm>
        </p:grpSpPr>
        <p:sp>
          <p:nvSpPr>
            <p:cNvPr id="535571" name="Rectangle 19"/>
            <p:cNvSpPr>
              <a:spLocks noChangeArrowheads="1"/>
            </p:cNvSpPr>
            <p:nvPr/>
          </p:nvSpPr>
          <p:spPr bwMode="auto">
            <a:xfrm>
              <a:off x="1104" y="3434"/>
              <a:ext cx="62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5572" name="Text Box 20"/>
            <p:cNvSpPr txBox="1">
              <a:spLocks noChangeArrowheads="1"/>
            </p:cNvSpPr>
            <p:nvPr/>
          </p:nvSpPr>
          <p:spPr bwMode="auto">
            <a:xfrm>
              <a:off x="1290" y="3443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IR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447800" y="2209800"/>
            <a:ext cx="6934200" cy="3851275"/>
            <a:chOff x="912" y="1392"/>
            <a:chExt cx="4368" cy="2426"/>
          </a:xfrm>
        </p:grpSpPr>
        <p:sp>
          <p:nvSpPr>
            <p:cNvPr id="535574" name="Rectangle 22"/>
            <p:cNvSpPr>
              <a:spLocks noChangeArrowheads="1"/>
            </p:cNvSpPr>
            <p:nvPr/>
          </p:nvSpPr>
          <p:spPr bwMode="auto">
            <a:xfrm>
              <a:off x="912" y="2090"/>
              <a:ext cx="2352" cy="17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5575" name="Rectangle 23"/>
            <p:cNvSpPr>
              <a:spLocks noChangeArrowheads="1"/>
            </p:cNvSpPr>
            <p:nvPr/>
          </p:nvSpPr>
          <p:spPr bwMode="auto">
            <a:xfrm>
              <a:off x="3456" y="2090"/>
              <a:ext cx="96" cy="16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5576" name="Rectangle 24"/>
            <p:cNvSpPr>
              <a:spLocks noChangeArrowheads="1"/>
            </p:cNvSpPr>
            <p:nvPr/>
          </p:nvSpPr>
          <p:spPr bwMode="auto">
            <a:xfrm>
              <a:off x="3792" y="2090"/>
              <a:ext cx="96" cy="16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5577" name="Rectangle 25"/>
            <p:cNvSpPr>
              <a:spLocks noChangeArrowheads="1"/>
            </p:cNvSpPr>
            <p:nvPr/>
          </p:nvSpPr>
          <p:spPr bwMode="auto">
            <a:xfrm>
              <a:off x="4128" y="2090"/>
              <a:ext cx="96" cy="16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5578" name="Rectangle 26"/>
            <p:cNvSpPr>
              <a:spLocks noChangeArrowheads="1"/>
            </p:cNvSpPr>
            <p:nvPr/>
          </p:nvSpPr>
          <p:spPr bwMode="auto">
            <a:xfrm>
              <a:off x="4464" y="2463"/>
              <a:ext cx="816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存储器</a:t>
              </a:r>
            </a:p>
          </p:txBody>
        </p:sp>
        <p:sp>
          <p:nvSpPr>
            <p:cNvPr id="535579" name="Text Box 27"/>
            <p:cNvSpPr txBox="1">
              <a:spLocks noChangeArrowheads="1"/>
            </p:cNvSpPr>
            <p:nvPr/>
          </p:nvSpPr>
          <p:spPr bwMode="auto">
            <a:xfrm>
              <a:off x="1718" y="1850"/>
              <a:ext cx="4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CPU</a:t>
              </a:r>
            </a:p>
          </p:txBody>
        </p:sp>
        <p:sp>
          <p:nvSpPr>
            <p:cNvPr id="535580" name="Text Box 28"/>
            <p:cNvSpPr txBox="1">
              <a:spLocks noChangeArrowheads="1"/>
            </p:cNvSpPr>
            <p:nvPr/>
          </p:nvSpPr>
          <p:spPr bwMode="auto">
            <a:xfrm>
              <a:off x="3340" y="1392"/>
              <a:ext cx="308" cy="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地址总线</a:t>
              </a:r>
            </a:p>
          </p:txBody>
        </p:sp>
        <p:sp>
          <p:nvSpPr>
            <p:cNvPr id="535581" name="Text Box 29"/>
            <p:cNvSpPr txBox="1">
              <a:spLocks noChangeArrowheads="1"/>
            </p:cNvSpPr>
            <p:nvPr/>
          </p:nvSpPr>
          <p:spPr bwMode="auto">
            <a:xfrm>
              <a:off x="3676" y="1392"/>
              <a:ext cx="308" cy="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数据总线</a:t>
              </a:r>
            </a:p>
          </p:txBody>
        </p:sp>
        <p:sp>
          <p:nvSpPr>
            <p:cNvPr id="535582" name="Text Box 30"/>
            <p:cNvSpPr txBox="1">
              <a:spLocks noChangeArrowheads="1"/>
            </p:cNvSpPr>
            <p:nvPr/>
          </p:nvSpPr>
          <p:spPr bwMode="auto">
            <a:xfrm>
              <a:off x="4060" y="1392"/>
              <a:ext cx="308" cy="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控制总线</a:t>
              </a:r>
            </a:p>
          </p:txBody>
        </p: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1752600" y="5443538"/>
            <a:ext cx="990600" cy="457200"/>
            <a:chOff x="1104" y="3423"/>
            <a:chExt cx="624" cy="288"/>
          </a:xfrm>
        </p:grpSpPr>
        <p:sp>
          <p:nvSpPr>
            <p:cNvPr id="535584" name="Rectangle 32"/>
            <p:cNvSpPr>
              <a:spLocks noChangeArrowheads="1"/>
            </p:cNvSpPr>
            <p:nvPr/>
          </p:nvSpPr>
          <p:spPr bwMode="auto">
            <a:xfrm>
              <a:off x="1104" y="3423"/>
              <a:ext cx="624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5585" name="Text Box 33"/>
            <p:cNvSpPr txBox="1">
              <a:spLocks noChangeArrowheads="1"/>
            </p:cNvSpPr>
            <p:nvPr/>
          </p:nvSpPr>
          <p:spPr bwMode="auto">
            <a:xfrm>
              <a:off x="1290" y="3446"/>
              <a:ext cx="300" cy="25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IR</a:t>
              </a:r>
            </a:p>
          </p:txBody>
        </p:sp>
      </p:grp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2259013" y="4235450"/>
            <a:ext cx="2209800" cy="914400"/>
            <a:chOff x="1440" y="2640"/>
            <a:chExt cx="1392" cy="576"/>
          </a:xfrm>
        </p:grpSpPr>
        <p:grpSp>
          <p:nvGrpSpPr>
            <p:cNvPr id="7" name="Group 35"/>
            <p:cNvGrpSpPr>
              <a:grpSpLocks/>
            </p:cNvGrpSpPr>
            <p:nvPr/>
          </p:nvGrpSpPr>
          <p:grpSpPr bwMode="auto">
            <a:xfrm>
              <a:off x="1440" y="2640"/>
              <a:ext cx="1392" cy="576"/>
              <a:chOff x="1440" y="2640"/>
              <a:chExt cx="1392" cy="576"/>
            </a:xfrm>
          </p:grpSpPr>
          <p:grpSp>
            <p:nvGrpSpPr>
              <p:cNvPr id="8" name="Group 36"/>
              <p:cNvGrpSpPr>
                <a:grpSpLocks/>
              </p:cNvGrpSpPr>
              <p:nvPr/>
            </p:nvGrpSpPr>
            <p:grpSpPr bwMode="auto">
              <a:xfrm>
                <a:off x="1440" y="2640"/>
                <a:ext cx="1008" cy="336"/>
                <a:chOff x="1440" y="2666"/>
                <a:chExt cx="1008" cy="336"/>
              </a:xfrm>
            </p:grpSpPr>
            <p:sp>
              <p:nvSpPr>
                <p:cNvPr id="535589" name="Rectangle 37"/>
                <p:cNvSpPr>
                  <a:spLocks noChangeArrowheads="1"/>
                </p:cNvSpPr>
                <p:nvPr/>
              </p:nvSpPr>
              <p:spPr bwMode="auto">
                <a:xfrm>
                  <a:off x="1488" y="2954"/>
                  <a:ext cx="960" cy="48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5590" name="AutoShape 38"/>
                <p:cNvSpPr>
                  <a:spLocks noChangeArrowheads="1"/>
                </p:cNvSpPr>
                <p:nvPr/>
              </p:nvSpPr>
              <p:spPr bwMode="auto">
                <a:xfrm>
                  <a:off x="1440" y="2666"/>
                  <a:ext cx="96" cy="336"/>
                </a:xfrm>
                <a:prstGeom prst="upArrow">
                  <a:avLst>
                    <a:gd name="adj1" fmla="val 50000"/>
                    <a:gd name="adj2" fmla="val 87500"/>
                  </a:avLst>
                </a:prstGeom>
                <a:solidFill>
                  <a:schemeClr val="folHlink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35591" name="Text Box 39"/>
              <p:cNvSpPr txBox="1">
                <a:spLocks noChangeArrowheads="1"/>
              </p:cNvSpPr>
              <p:nvPr/>
            </p:nvSpPr>
            <p:spPr bwMode="auto">
              <a:xfrm>
                <a:off x="1824" y="2966"/>
                <a:ext cx="100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+1      </a:t>
                </a:r>
              </a:p>
            </p:txBody>
          </p:sp>
        </p:grpSp>
        <p:sp>
          <p:nvSpPr>
            <p:cNvPr id="535592" name="Rectangle 40"/>
            <p:cNvSpPr>
              <a:spLocks noChangeArrowheads="1"/>
            </p:cNvSpPr>
            <p:nvPr/>
          </p:nvSpPr>
          <p:spPr bwMode="auto">
            <a:xfrm rot="5400000">
              <a:off x="1502" y="2938"/>
              <a:ext cx="34" cy="23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5593" name="Rectangle 4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8.2</a:t>
            </a:r>
          </a:p>
        </p:txBody>
      </p:sp>
      <p:sp>
        <p:nvSpPr>
          <p:cNvPr id="535594" name="AutoShape 4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44" name="页脚占位符 4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5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35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35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535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53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535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535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535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500"/>
                                        <p:tgtEl>
                                          <p:spTgt spid="535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7" dur="500"/>
                                        <p:tgtEl>
                                          <p:spTgt spid="535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2" dur="500"/>
                                        <p:tgtEl>
                                          <p:spTgt spid="535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7" dur="500"/>
                                        <p:tgtEl>
                                          <p:spTgt spid="53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54" grpId="0" animBg="1" autoUpdateAnimBg="0"/>
      <p:bldP spid="535555" grpId="0" animBg="1" autoUpdateAnimBg="0"/>
      <p:bldP spid="535556" grpId="0" animBg="1" autoUpdateAnimBg="0"/>
      <p:bldP spid="535557" grpId="0" animBg="1" autoUpdateAnimBg="0"/>
      <p:bldP spid="535558" grpId="0" autoUpdateAnimBg="0"/>
      <p:bldP spid="535560" grpId="0" animBg="1" autoUpdateAnimBg="0"/>
      <p:bldP spid="535561" grpId="0" animBg="1" autoUpdateAnimBg="0"/>
      <p:bldP spid="535562" grpId="0" animBg="1" autoUpdateAnimBg="0"/>
      <p:bldP spid="535563" grpId="0" animBg="1" autoUpdateAnimBg="0"/>
      <p:bldP spid="535567" grpId="0" animBg="1" autoUpdateAnimBg="0"/>
      <p:bldP spid="535568" grpId="0" animBg="1" autoUpdateAnimBg="0"/>
      <p:bldP spid="535569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Text Box 2"/>
          <p:cNvSpPr txBox="1">
            <a:spLocks noChangeArrowheads="1"/>
          </p:cNvSpPr>
          <p:nvPr/>
        </p:nvSpPr>
        <p:spPr bwMode="auto">
          <a:xfrm>
            <a:off x="1143000" y="609600"/>
            <a:ext cx="571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2.  间址周期数据流</a:t>
            </a:r>
          </a:p>
        </p:txBody>
      </p:sp>
      <p:sp>
        <p:nvSpPr>
          <p:cNvPr id="536579" name="AutoShape 3"/>
          <p:cNvSpPr>
            <a:spLocks noChangeArrowheads="1"/>
          </p:cNvSpPr>
          <p:nvPr/>
        </p:nvSpPr>
        <p:spPr bwMode="auto">
          <a:xfrm rot="10800000">
            <a:off x="6324600" y="3962400"/>
            <a:ext cx="914400" cy="152400"/>
          </a:xfrm>
          <a:prstGeom prst="rightArrow">
            <a:avLst>
              <a:gd name="adj1" fmla="val 50000"/>
              <a:gd name="adj2" fmla="val 106667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536580" name="AutoShape 4"/>
          <p:cNvSpPr>
            <a:spLocks noChangeArrowheads="1"/>
          </p:cNvSpPr>
          <p:nvPr/>
        </p:nvSpPr>
        <p:spPr bwMode="auto">
          <a:xfrm>
            <a:off x="5029200" y="4419600"/>
            <a:ext cx="1676400" cy="152400"/>
          </a:xfrm>
          <a:prstGeom prst="rightArrow">
            <a:avLst>
              <a:gd name="adj1" fmla="val 50000"/>
              <a:gd name="adj2" fmla="val 114583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536581" name="AutoShape 5"/>
          <p:cNvSpPr>
            <a:spLocks noChangeArrowheads="1"/>
          </p:cNvSpPr>
          <p:nvPr/>
        </p:nvSpPr>
        <p:spPr bwMode="auto">
          <a:xfrm>
            <a:off x="5029200" y="3622675"/>
            <a:ext cx="609600" cy="152400"/>
          </a:xfrm>
          <a:prstGeom prst="rightArrow">
            <a:avLst>
              <a:gd name="adj1" fmla="val 50000"/>
              <a:gd name="adj2" fmla="val 71111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chemeClr val="folHlink"/>
              </a:solidFill>
              <a:latin typeface="Times New Roman" pitchFamily="18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753100" y="4156075"/>
            <a:ext cx="1485900" cy="152400"/>
            <a:chOff x="3624" y="2618"/>
            <a:chExt cx="936" cy="96"/>
          </a:xfrm>
        </p:grpSpPr>
        <p:sp>
          <p:nvSpPr>
            <p:cNvPr id="536583" name="AutoShape 7"/>
            <p:cNvSpPr>
              <a:spLocks noChangeArrowheads="1"/>
            </p:cNvSpPr>
            <p:nvPr/>
          </p:nvSpPr>
          <p:spPr bwMode="auto">
            <a:xfrm>
              <a:off x="3648" y="2618"/>
              <a:ext cx="912" cy="96"/>
            </a:xfrm>
            <a:prstGeom prst="rightArrow">
              <a:avLst>
                <a:gd name="adj1" fmla="val 50000"/>
                <a:gd name="adj2" fmla="val 127063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2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536584" name="Rectangle 8"/>
            <p:cNvSpPr>
              <a:spLocks noChangeArrowheads="1"/>
            </p:cNvSpPr>
            <p:nvPr/>
          </p:nvSpPr>
          <p:spPr bwMode="auto">
            <a:xfrm rot="5400000">
              <a:off x="3633" y="2641"/>
              <a:ext cx="27" cy="4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029200" y="5299075"/>
            <a:ext cx="1195388" cy="152400"/>
            <a:chOff x="3168" y="3338"/>
            <a:chExt cx="753" cy="96"/>
          </a:xfrm>
        </p:grpSpPr>
        <p:sp>
          <p:nvSpPr>
            <p:cNvPr id="536586" name="AutoShape 10"/>
            <p:cNvSpPr>
              <a:spLocks noChangeArrowheads="1"/>
            </p:cNvSpPr>
            <p:nvPr/>
          </p:nvSpPr>
          <p:spPr bwMode="auto">
            <a:xfrm rot="10800000">
              <a:off x="3168" y="3338"/>
              <a:ext cx="720" cy="96"/>
            </a:xfrm>
            <a:prstGeom prst="rightArrow">
              <a:avLst>
                <a:gd name="adj1" fmla="val 50000"/>
                <a:gd name="adj2" fmla="val 133333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2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536587" name="Rectangle 11"/>
            <p:cNvSpPr>
              <a:spLocks noChangeArrowheads="1"/>
            </p:cNvSpPr>
            <p:nvPr/>
          </p:nvSpPr>
          <p:spPr bwMode="auto">
            <a:xfrm rot="5400000">
              <a:off x="3885" y="3364"/>
              <a:ext cx="27" cy="4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3048000" y="3622675"/>
            <a:ext cx="990600" cy="1752600"/>
            <a:chOff x="1920" y="2282"/>
            <a:chExt cx="624" cy="1104"/>
          </a:xfrm>
        </p:grpSpPr>
        <p:sp>
          <p:nvSpPr>
            <p:cNvPr id="536589" name="AutoShape 13"/>
            <p:cNvSpPr>
              <a:spLocks noChangeArrowheads="1"/>
            </p:cNvSpPr>
            <p:nvPr/>
          </p:nvSpPr>
          <p:spPr bwMode="auto">
            <a:xfrm>
              <a:off x="1920" y="2282"/>
              <a:ext cx="624" cy="96"/>
            </a:xfrm>
            <a:prstGeom prst="rightArrow">
              <a:avLst>
                <a:gd name="adj1" fmla="val 50000"/>
                <a:gd name="adj2" fmla="val 115556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2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536590" name="Rectangle 14"/>
            <p:cNvSpPr>
              <a:spLocks noChangeArrowheads="1"/>
            </p:cNvSpPr>
            <p:nvPr/>
          </p:nvSpPr>
          <p:spPr bwMode="auto">
            <a:xfrm>
              <a:off x="1920" y="3338"/>
              <a:ext cx="624" cy="4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6591" name="Rectangle 15"/>
            <p:cNvSpPr>
              <a:spLocks noChangeArrowheads="1"/>
            </p:cNvSpPr>
            <p:nvPr/>
          </p:nvSpPr>
          <p:spPr bwMode="auto">
            <a:xfrm>
              <a:off x="1920" y="2330"/>
              <a:ext cx="48" cy="105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6592" name="Rectangle 16"/>
            <p:cNvSpPr>
              <a:spLocks noChangeArrowheads="1"/>
            </p:cNvSpPr>
            <p:nvPr/>
          </p:nvSpPr>
          <p:spPr bwMode="auto">
            <a:xfrm rot="5400000">
              <a:off x="1934" y="3348"/>
              <a:ext cx="34" cy="3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6593" name="Rectangle 17"/>
            <p:cNvSpPr>
              <a:spLocks noChangeArrowheads="1"/>
            </p:cNvSpPr>
            <p:nvPr/>
          </p:nvSpPr>
          <p:spPr bwMode="auto">
            <a:xfrm>
              <a:off x="1926" y="2312"/>
              <a:ext cx="79" cy="3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6767513" y="3733800"/>
            <a:ext cx="471487" cy="152400"/>
            <a:chOff x="4263" y="2352"/>
            <a:chExt cx="297" cy="96"/>
          </a:xfrm>
        </p:grpSpPr>
        <p:sp>
          <p:nvSpPr>
            <p:cNvPr id="536595" name="AutoShape 19"/>
            <p:cNvSpPr>
              <a:spLocks noChangeArrowheads="1"/>
            </p:cNvSpPr>
            <p:nvPr/>
          </p:nvSpPr>
          <p:spPr bwMode="auto">
            <a:xfrm>
              <a:off x="4272" y="2352"/>
              <a:ext cx="288" cy="96"/>
            </a:xfrm>
            <a:prstGeom prst="rightArrow">
              <a:avLst>
                <a:gd name="adj1" fmla="val 50000"/>
                <a:gd name="adj2" fmla="val 53333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2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536596" name="Rectangle 20"/>
            <p:cNvSpPr>
              <a:spLocks noChangeArrowheads="1"/>
            </p:cNvSpPr>
            <p:nvPr/>
          </p:nvSpPr>
          <p:spPr bwMode="auto">
            <a:xfrm>
              <a:off x="4263" y="2372"/>
              <a:ext cx="45" cy="6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1600200" y="1924050"/>
            <a:ext cx="6934200" cy="3851275"/>
            <a:chOff x="1008" y="1212"/>
            <a:chExt cx="4368" cy="2426"/>
          </a:xfrm>
        </p:grpSpPr>
        <p:sp>
          <p:nvSpPr>
            <p:cNvPr id="536598" name="Text Box 22"/>
            <p:cNvSpPr txBox="1">
              <a:spLocks noChangeArrowheads="1"/>
            </p:cNvSpPr>
            <p:nvPr/>
          </p:nvSpPr>
          <p:spPr bwMode="auto">
            <a:xfrm>
              <a:off x="2630" y="3263"/>
              <a:ext cx="4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MDR</a:t>
              </a:r>
            </a:p>
          </p:txBody>
        </p:sp>
        <p:sp>
          <p:nvSpPr>
            <p:cNvPr id="536599" name="Rectangle 23"/>
            <p:cNvSpPr>
              <a:spLocks noChangeArrowheads="1"/>
            </p:cNvSpPr>
            <p:nvPr/>
          </p:nvSpPr>
          <p:spPr bwMode="auto">
            <a:xfrm>
              <a:off x="2544" y="3254"/>
              <a:ext cx="62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6600" name="Rectangle 24"/>
            <p:cNvSpPr>
              <a:spLocks noChangeArrowheads="1"/>
            </p:cNvSpPr>
            <p:nvPr/>
          </p:nvSpPr>
          <p:spPr bwMode="auto">
            <a:xfrm>
              <a:off x="2544" y="2678"/>
              <a:ext cx="62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CU</a:t>
              </a:r>
            </a:p>
          </p:txBody>
        </p:sp>
        <p:sp>
          <p:nvSpPr>
            <p:cNvPr id="536601" name="Rectangle 25"/>
            <p:cNvSpPr>
              <a:spLocks noChangeArrowheads="1"/>
            </p:cNvSpPr>
            <p:nvPr/>
          </p:nvSpPr>
          <p:spPr bwMode="auto">
            <a:xfrm>
              <a:off x="2544" y="2198"/>
              <a:ext cx="62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MAR</a:t>
              </a:r>
            </a:p>
          </p:txBody>
        </p:sp>
        <p:sp>
          <p:nvSpPr>
            <p:cNvPr id="536602" name="Rectangle 26"/>
            <p:cNvSpPr>
              <a:spLocks noChangeArrowheads="1"/>
            </p:cNvSpPr>
            <p:nvPr/>
          </p:nvSpPr>
          <p:spPr bwMode="auto">
            <a:xfrm>
              <a:off x="3552" y="1910"/>
              <a:ext cx="96" cy="16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6603" name="Rectangle 27"/>
            <p:cNvSpPr>
              <a:spLocks noChangeArrowheads="1"/>
            </p:cNvSpPr>
            <p:nvPr/>
          </p:nvSpPr>
          <p:spPr bwMode="auto">
            <a:xfrm>
              <a:off x="3888" y="1910"/>
              <a:ext cx="96" cy="16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6604" name="Rectangle 28"/>
            <p:cNvSpPr>
              <a:spLocks noChangeArrowheads="1"/>
            </p:cNvSpPr>
            <p:nvPr/>
          </p:nvSpPr>
          <p:spPr bwMode="auto">
            <a:xfrm>
              <a:off x="4224" y="1910"/>
              <a:ext cx="96" cy="16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6605" name="Rectangle 29"/>
            <p:cNvSpPr>
              <a:spLocks noChangeArrowheads="1"/>
            </p:cNvSpPr>
            <p:nvPr/>
          </p:nvSpPr>
          <p:spPr bwMode="auto">
            <a:xfrm>
              <a:off x="1008" y="1910"/>
              <a:ext cx="2352" cy="17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6606" name="Text Box 30"/>
            <p:cNvSpPr txBox="1">
              <a:spLocks noChangeArrowheads="1"/>
            </p:cNvSpPr>
            <p:nvPr/>
          </p:nvSpPr>
          <p:spPr bwMode="auto">
            <a:xfrm>
              <a:off x="1814" y="1670"/>
              <a:ext cx="4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CPU</a:t>
              </a:r>
            </a:p>
          </p:txBody>
        </p:sp>
        <p:sp>
          <p:nvSpPr>
            <p:cNvPr id="536607" name="Text Box 31"/>
            <p:cNvSpPr txBox="1">
              <a:spLocks noChangeArrowheads="1"/>
            </p:cNvSpPr>
            <p:nvPr/>
          </p:nvSpPr>
          <p:spPr bwMode="auto">
            <a:xfrm>
              <a:off x="3436" y="1212"/>
              <a:ext cx="308" cy="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地址总线</a:t>
              </a:r>
            </a:p>
          </p:txBody>
        </p:sp>
        <p:sp>
          <p:nvSpPr>
            <p:cNvPr id="536608" name="Text Box 32"/>
            <p:cNvSpPr txBox="1">
              <a:spLocks noChangeArrowheads="1"/>
            </p:cNvSpPr>
            <p:nvPr/>
          </p:nvSpPr>
          <p:spPr bwMode="auto">
            <a:xfrm>
              <a:off x="3772" y="1212"/>
              <a:ext cx="308" cy="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数据总线</a:t>
              </a:r>
            </a:p>
          </p:txBody>
        </p:sp>
        <p:sp>
          <p:nvSpPr>
            <p:cNvPr id="536609" name="Text Box 33"/>
            <p:cNvSpPr txBox="1">
              <a:spLocks noChangeArrowheads="1"/>
            </p:cNvSpPr>
            <p:nvPr/>
          </p:nvSpPr>
          <p:spPr bwMode="auto">
            <a:xfrm>
              <a:off x="4156" y="1212"/>
              <a:ext cx="308" cy="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控制总线</a:t>
              </a:r>
            </a:p>
          </p:txBody>
        </p:sp>
        <p:sp>
          <p:nvSpPr>
            <p:cNvPr id="536610" name="Rectangle 34"/>
            <p:cNvSpPr>
              <a:spLocks noChangeArrowheads="1"/>
            </p:cNvSpPr>
            <p:nvPr/>
          </p:nvSpPr>
          <p:spPr bwMode="auto">
            <a:xfrm>
              <a:off x="1152" y="2198"/>
              <a:ext cx="62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PC</a:t>
              </a:r>
            </a:p>
          </p:txBody>
        </p:sp>
        <p:sp>
          <p:nvSpPr>
            <p:cNvPr id="536611" name="Rectangle 35"/>
            <p:cNvSpPr>
              <a:spLocks noChangeArrowheads="1"/>
            </p:cNvSpPr>
            <p:nvPr/>
          </p:nvSpPr>
          <p:spPr bwMode="auto">
            <a:xfrm>
              <a:off x="1152" y="3254"/>
              <a:ext cx="62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6612" name="Text Box 36"/>
            <p:cNvSpPr txBox="1">
              <a:spLocks noChangeArrowheads="1"/>
            </p:cNvSpPr>
            <p:nvPr/>
          </p:nvSpPr>
          <p:spPr bwMode="auto">
            <a:xfrm>
              <a:off x="1338" y="3266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IR</a:t>
              </a:r>
            </a:p>
          </p:txBody>
        </p:sp>
        <p:sp>
          <p:nvSpPr>
            <p:cNvPr id="536613" name="Rectangle 37"/>
            <p:cNvSpPr>
              <a:spLocks noChangeArrowheads="1"/>
            </p:cNvSpPr>
            <p:nvPr/>
          </p:nvSpPr>
          <p:spPr bwMode="auto">
            <a:xfrm>
              <a:off x="4560" y="2268"/>
              <a:ext cx="816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存储器</a:t>
              </a:r>
            </a:p>
          </p:txBody>
        </p:sp>
      </p:grp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4038600" y="5170488"/>
            <a:ext cx="990600" cy="457200"/>
            <a:chOff x="2544" y="3264"/>
            <a:chExt cx="624" cy="288"/>
          </a:xfrm>
        </p:grpSpPr>
        <p:sp>
          <p:nvSpPr>
            <p:cNvPr id="536615" name="Rectangle 39"/>
            <p:cNvSpPr>
              <a:spLocks noChangeArrowheads="1"/>
            </p:cNvSpPr>
            <p:nvPr/>
          </p:nvSpPr>
          <p:spPr bwMode="auto">
            <a:xfrm>
              <a:off x="2544" y="3264"/>
              <a:ext cx="624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6616" name="Text Box 40"/>
            <p:cNvSpPr txBox="1">
              <a:spLocks noChangeArrowheads="1"/>
            </p:cNvSpPr>
            <p:nvPr/>
          </p:nvSpPr>
          <p:spPr bwMode="auto">
            <a:xfrm>
              <a:off x="2621" y="3264"/>
              <a:ext cx="505" cy="25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MDR</a:t>
              </a:r>
            </a:p>
          </p:txBody>
        </p:sp>
      </p:grpSp>
      <p:sp>
        <p:nvSpPr>
          <p:cNvPr id="536617" name="Rectangle 4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8.2</a:t>
            </a:r>
          </a:p>
        </p:txBody>
      </p:sp>
      <p:sp>
        <p:nvSpPr>
          <p:cNvPr id="536618" name="AutoShape 4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44" name="页脚占位符 4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536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53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7" dur="500"/>
                                        <p:tgtEl>
                                          <p:spTgt spid="536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79" grpId="0" animBg="1" autoUpdateAnimBg="0"/>
      <p:bldP spid="536580" grpId="0" animBg="1" autoUpdateAnimBg="0"/>
      <p:bldP spid="536581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AutoShape 2"/>
          <p:cNvSpPr>
            <a:spLocks noChangeArrowheads="1"/>
          </p:cNvSpPr>
          <p:nvPr/>
        </p:nvSpPr>
        <p:spPr bwMode="auto">
          <a:xfrm>
            <a:off x="5045075" y="4343400"/>
            <a:ext cx="609600" cy="152400"/>
          </a:xfrm>
          <a:prstGeom prst="rightArrow">
            <a:avLst>
              <a:gd name="adj1" fmla="val 50000"/>
              <a:gd name="adj2" fmla="val 71111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chemeClr val="folHlink"/>
              </a:solidFill>
              <a:latin typeface="Times New Roman" pitchFamily="18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514600" y="4659313"/>
            <a:ext cx="1524000" cy="1487487"/>
            <a:chOff x="1584" y="2935"/>
            <a:chExt cx="960" cy="937"/>
          </a:xfrm>
        </p:grpSpPr>
        <p:sp>
          <p:nvSpPr>
            <p:cNvPr id="537604" name="Rectangle 4"/>
            <p:cNvSpPr>
              <a:spLocks noChangeArrowheads="1"/>
            </p:cNvSpPr>
            <p:nvPr/>
          </p:nvSpPr>
          <p:spPr bwMode="auto">
            <a:xfrm>
              <a:off x="1584" y="2935"/>
              <a:ext cx="48" cy="91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7605" name="AutoShape 5"/>
            <p:cNvSpPr>
              <a:spLocks noChangeArrowheads="1"/>
            </p:cNvSpPr>
            <p:nvPr/>
          </p:nvSpPr>
          <p:spPr bwMode="auto">
            <a:xfrm>
              <a:off x="1632" y="3776"/>
              <a:ext cx="912" cy="96"/>
            </a:xfrm>
            <a:prstGeom prst="rightArrow">
              <a:avLst>
                <a:gd name="adj1" fmla="val 50000"/>
                <a:gd name="adj2" fmla="val 168889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2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537606" name="Rectangle 6"/>
            <p:cNvSpPr>
              <a:spLocks noChangeArrowheads="1"/>
            </p:cNvSpPr>
            <p:nvPr/>
          </p:nvSpPr>
          <p:spPr bwMode="auto">
            <a:xfrm rot="5400000">
              <a:off x="1631" y="3794"/>
              <a:ext cx="34" cy="5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7607" name="AutoShape 7"/>
          <p:cNvSpPr>
            <a:spLocks noChangeArrowheads="1"/>
          </p:cNvSpPr>
          <p:nvPr/>
        </p:nvSpPr>
        <p:spPr bwMode="auto">
          <a:xfrm>
            <a:off x="5045075" y="6019800"/>
            <a:ext cx="1127125" cy="152400"/>
          </a:xfrm>
          <a:prstGeom prst="rightArrow">
            <a:avLst>
              <a:gd name="adj1" fmla="val 50000"/>
              <a:gd name="adj2" fmla="val 131481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537608" name="Text Box 8"/>
          <p:cNvSpPr txBox="1">
            <a:spLocks noChangeArrowheads="1"/>
          </p:cNvSpPr>
          <p:nvPr/>
        </p:nvSpPr>
        <p:spPr bwMode="auto">
          <a:xfrm>
            <a:off x="609600" y="457200"/>
            <a:ext cx="571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3.  执行周期数据流</a:t>
            </a:r>
            <a:endParaRPr lang="en-US" altLang="zh-CN" sz="3200">
              <a:latin typeface="Times New Roman" pitchFamily="18" charset="0"/>
            </a:endParaRPr>
          </a:p>
        </p:txBody>
      </p:sp>
      <p:sp>
        <p:nvSpPr>
          <p:cNvPr id="537609" name="Text Box 9"/>
          <p:cNvSpPr txBox="1">
            <a:spLocks noChangeArrowheads="1"/>
          </p:cNvSpPr>
          <p:nvPr/>
        </p:nvSpPr>
        <p:spPr bwMode="auto">
          <a:xfrm>
            <a:off x="609600" y="1935163"/>
            <a:ext cx="5715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4 . 中断周期数据流</a:t>
            </a:r>
          </a:p>
        </p:txBody>
      </p:sp>
      <p:sp>
        <p:nvSpPr>
          <p:cNvPr id="537610" name="Text Box 10"/>
          <p:cNvSpPr txBox="1">
            <a:spLocks noChangeArrowheads="1"/>
          </p:cNvSpPr>
          <p:nvPr/>
        </p:nvSpPr>
        <p:spPr bwMode="auto">
          <a:xfrm>
            <a:off x="1143000" y="1127125"/>
            <a:ext cx="533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不同指令的执行周期数据流不同</a:t>
            </a:r>
          </a:p>
        </p:txBody>
      </p:sp>
      <p:sp>
        <p:nvSpPr>
          <p:cNvPr id="537611" name="AutoShape 11"/>
          <p:cNvSpPr>
            <a:spLocks noChangeArrowheads="1"/>
          </p:cNvSpPr>
          <p:nvPr/>
        </p:nvSpPr>
        <p:spPr bwMode="auto">
          <a:xfrm>
            <a:off x="6324600" y="4683125"/>
            <a:ext cx="914400" cy="152400"/>
          </a:xfrm>
          <a:prstGeom prst="rightArrow">
            <a:avLst>
              <a:gd name="adj1" fmla="val 50000"/>
              <a:gd name="adj2" fmla="val 106667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537612" name="AutoShape 12"/>
          <p:cNvSpPr>
            <a:spLocks noChangeArrowheads="1"/>
          </p:cNvSpPr>
          <p:nvPr/>
        </p:nvSpPr>
        <p:spPr bwMode="auto">
          <a:xfrm>
            <a:off x="5029200" y="5105400"/>
            <a:ext cx="1676400" cy="152400"/>
          </a:xfrm>
          <a:prstGeom prst="rightArrow">
            <a:avLst>
              <a:gd name="adj1" fmla="val 50000"/>
              <a:gd name="adj2" fmla="val 114583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chemeClr val="folHlink"/>
              </a:solidFill>
              <a:latin typeface="Times New Roman" pitchFamily="18" charset="0"/>
            </a:endParaRP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753100" y="4876800"/>
            <a:ext cx="1485900" cy="152400"/>
            <a:chOff x="3624" y="3072"/>
            <a:chExt cx="936" cy="96"/>
          </a:xfrm>
        </p:grpSpPr>
        <p:sp>
          <p:nvSpPr>
            <p:cNvPr id="537614" name="AutoShape 14"/>
            <p:cNvSpPr>
              <a:spLocks noChangeArrowheads="1"/>
            </p:cNvSpPr>
            <p:nvPr/>
          </p:nvSpPr>
          <p:spPr bwMode="auto">
            <a:xfrm>
              <a:off x="3648" y="3072"/>
              <a:ext cx="912" cy="96"/>
            </a:xfrm>
            <a:prstGeom prst="rightArrow">
              <a:avLst>
                <a:gd name="adj1" fmla="val 50000"/>
                <a:gd name="adj2" fmla="val 127063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2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537615" name="Rectangle 15"/>
            <p:cNvSpPr>
              <a:spLocks noChangeArrowheads="1"/>
            </p:cNvSpPr>
            <p:nvPr/>
          </p:nvSpPr>
          <p:spPr bwMode="auto">
            <a:xfrm rot="5400000">
              <a:off x="3633" y="3095"/>
              <a:ext cx="27" cy="4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2770188" y="4648200"/>
            <a:ext cx="1255712" cy="609600"/>
            <a:chOff x="1745" y="2928"/>
            <a:chExt cx="791" cy="384"/>
          </a:xfrm>
        </p:grpSpPr>
        <p:sp>
          <p:nvSpPr>
            <p:cNvPr id="537617" name="AutoShape 17"/>
            <p:cNvSpPr>
              <a:spLocks noChangeArrowheads="1"/>
            </p:cNvSpPr>
            <p:nvPr/>
          </p:nvSpPr>
          <p:spPr bwMode="auto">
            <a:xfrm>
              <a:off x="1745" y="2928"/>
              <a:ext cx="79" cy="384"/>
            </a:xfrm>
            <a:prstGeom prst="upArrow">
              <a:avLst>
                <a:gd name="adj1" fmla="val 50000"/>
                <a:gd name="adj2" fmla="val 121519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37618" name="Rectangle 18"/>
            <p:cNvSpPr>
              <a:spLocks noChangeArrowheads="1"/>
            </p:cNvSpPr>
            <p:nvPr/>
          </p:nvSpPr>
          <p:spPr bwMode="auto">
            <a:xfrm>
              <a:off x="1790" y="3264"/>
              <a:ext cx="746" cy="4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7619" name="Rectangle 19"/>
            <p:cNvSpPr>
              <a:spLocks noChangeArrowheads="1"/>
            </p:cNvSpPr>
            <p:nvPr/>
          </p:nvSpPr>
          <p:spPr bwMode="auto">
            <a:xfrm rot="5400000">
              <a:off x="1769" y="3262"/>
              <a:ext cx="45" cy="4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7620" name="AutoShape 20"/>
          <p:cNvSpPr>
            <a:spLocks noChangeArrowheads="1"/>
          </p:cNvSpPr>
          <p:nvPr/>
        </p:nvSpPr>
        <p:spPr bwMode="auto">
          <a:xfrm>
            <a:off x="4419600" y="4667250"/>
            <a:ext cx="152400" cy="228600"/>
          </a:xfrm>
          <a:prstGeom prst="upArrow">
            <a:avLst>
              <a:gd name="adj1" fmla="val 50000"/>
              <a:gd name="adj2" fmla="val 37500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6767513" y="4454525"/>
            <a:ext cx="471487" cy="152400"/>
            <a:chOff x="4263" y="2806"/>
            <a:chExt cx="297" cy="96"/>
          </a:xfrm>
        </p:grpSpPr>
        <p:sp>
          <p:nvSpPr>
            <p:cNvPr id="537622" name="AutoShape 22"/>
            <p:cNvSpPr>
              <a:spLocks noChangeArrowheads="1"/>
            </p:cNvSpPr>
            <p:nvPr/>
          </p:nvSpPr>
          <p:spPr bwMode="auto">
            <a:xfrm>
              <a:off x="4272" y="2806"/>
              <a:ext cx="288" cy="96"/>
            </a:xfrm>
            <a:prstGeom prst="rightArrow">
              <a:avLst>
                <a:gd name="adj1" fmla="val 50000"/>
                <a:gd name="adj2" fmla="val 53333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2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537623" name="Rectangle 23"/>
            <p:cNvSpPr>
              <a:spLocks noChangeArrowheads="1"/>
            </p:cNvSpPr>
            <p:nvPr/>
          </p:nvSpPr>
          <p:spPr bwMode="auto">
            <a:xfrm>
              <a:off x="4263" y="2826"/>
              <a:ext cx="45" cy="6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1600200" y="2625725"/>
            <a:ext cx="6934200" cy="3851275"/>
            <a:chOff x="1008" y="1654"/>
            <a:chExt cx="4368" cy="2426"/>
          </a:xfrm>
        </p:grpSpPr>
        <p:sp>
          <p:nvSpPr>
            <p:cNvPr id="537625" name="Rectangle 25"/>
            <p:cNvSpPr>
              <a:spLocks noChangeArrowheads="1"/>
            </p:cNvSpPr>
            <p:nvPr/>
          </p:nvSpPr>
          <p:spPr bwMode="auto">
            <a:xfrm>
              <a:off x="2544" y="3696"/>
              <a:ext cx="62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26"/>
            <p:cNvGrpSpPr>
              <a:grpSpLocks/>
            </p:cNvGrpSpPr>
            <p:nvPr/>
          </p:nvGrpSpPr>
          <p:grpSpPr bwMode="auto">
            <a:xfrm>
              <a:off x="1008" y="1654"/>
              <a:ext cx="4368" cy="2426"/>
              <a:chOff x="1008" y="1654"/>
              <a:chExt cx="4368" cy="2426"/>
            </a:xfrm>
          </p:grpSpPr>
          <p:sp>
            <p:nvSpPr>
              <p:cNvPr id="537627" name="Text Box 27"/>
              <p:cNvSpPr txBox="1">
                <a:spLocks noChangeArrowheads="1"/>
              </p:cNvSpPr>
              <p:nvPr/>
            </p:nvSpPr>
            <p:spPr bwMode="auto">
              <a:xfrm>
                <a:off x="2630" y="3705"/>
                <a:ext cx="49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MDR</a:t>
                </a:r>
              </a:p>
            </p:txBody>
          </p:sp>
          <p:sp>
            <p:nvSpPr>
              <p:cNvPr id="537628" name="Rectangle 28"/>
              <p:cNvSpPr>
                <a:spLocks noChangeArrowheads="1"/>
              </p:cNvSpPr>
              <p:nvPr/>
            </p:nvSpPr>
            <p:spPr bwMode="auto">
              <a:xfrm>
                <a:off x="2544" y="3105"/>
                <a:ext cx="62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CU</a:t>
                </a:r>
              </a:p>
            </p:txBody>
          </p:sp>
          <p:sp>
            <p:nvSpPr>
              <p:cNvPr id="537629" name="Rectangle 29"/>
              <p:cNvSpPr>
                <a:spLocks noChangeArrowheads="1"/>
              </p:cNvSpPr>
              <p:nvPr/>
            </p:nvSpPr>
            <p:spPr bwMode="auto">
              <a:xfrm>
                <a:off x="2544" y="2640"/>
                <a:ext cx="62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MAR</a:t>
                </a:r>
              </a:p>
            </p:txBody>
          </p:sp>
          <p:sp>
            <p:nvSpPr>
              <p:cNvPr id="537630" name="Rectangle 30"/>
              <p:cNvSpPr>
                <a:spLocks noChangeArrowheads="1"/>
              </p:cNvSpPr>
              <p:nvPr/>
            </p:nvSpPr>
            <p:spPr bwMode="auto">
              <a:xfrm>
                <a:off x="3552" y="2352"/>
                <a:ext cx="96" cy="168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7631" name="Rectangle 31"/>
              <p:cNvSpPr>
                <a:spLocks noChangeArrowheads="1"/>
              </p:cNvSpPr>
              <p:nvPr/>
            </p:nvSpPr>
            <p:spPr bwMode="auto">
              <a:xfrm>
                <a:off x="3888" y="2352"/>
                <a:ext cx="96" cy="168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7632" name="Rectangle 32"/>
              <p:cNvSpPr>
                <a:spLocks noChangeArrowheads="1"/>
              </p:cNvSpPr>
              <p:nvPr/>
            </p:nvSpPr>
            <p:spPr bwMode="auto">
              <a:xfrm>
                <a:off x="4224" y="2352"/>
                <a:ext cx="96" cy="168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7633" name="Rectangle 33"/>
              <p:cNvSpPr>
                <a:spLocks noChangeArrowheads="1"/>
              </p:cNvSpPr>
              <p:nvPr/>
            </p:nvSpPr>
            <p:spPr bwMode="auto">
              <a:xfrm>
                <a:off x="1008" y="2352"/>
                <a:ext cx="2352" cy="17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7634" name="Text Box 34"/>
              <p:cNvSpPr txBox="1">
                <a:spLocks noChangeArrowheads="1"/>
              </p:cNvSpPr>
              <p:nvPr/>
            </p:nvSpPr>
            <p:spPr bwMode="auto">
              <a:xfrm>
                <a:off x="1814" y="2112"/>
                <a:ext cx="44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CPU</a:t>
                </a:r>
              </a:p>
            </p:txBody>
          </p:sp>
          <p:sp>
            <p:nvSpPr>
              <p:cNvPr id="537635" name="Text Box 35"/>
              <p:cNvSpPr txBox="1">
                <a:spLocks noChangeArrowheads="1"/>
              </p:cNvSpPr>
              <p:nvPr/>
            </p:nvSpPr>
            <p:spPr bwMode="auto">
              <a:xfrm>
                <a:off x="3436" y="1654"/>
                <a:ext cx="308" cy="7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地址总线</a:t>
                </a:r>
              </a:p>
            </p:txBody>
          </p:sp>
          <p:sp>
            <p:nvSpPr>
              <p:cNvPr id="537636" name="Text Box 36"/>
              <p:cNvSpPr txBox="1">
                <a:spLocks noChangeArrowheads="1"/>
              </p:cNvSpPr>
              <p:nvPr/>
            </p:nvSpPr>
            <p:spPr bwMode="auto">
              <a:xfrm>
                <a:off x="3772" y="1654"/>
                <a:ext cx="308" cy="7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数据总线</a:t>
                </a:r>
              </a:p>
            </p:txBody>
          </p:sp>
          <p:sp>
            <p:nvSpPr>
              <p:cNvPr id="537637" name="Text Box 37"/>
              <p:cNvSpPr txBox="1">
                <a:spLocks noChangeArrowheads="1"/>
              </p:cNvSpPr>
              <p:nvPr/>
            </p:nvSpPr>
            <p:spPr bwMode="auto">
              <a:xfrm>
                <a:off x="4156" y="1654"/>
                <a:ext cx="308" cy="7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控制总线</a:t>
                </a:r>
              </a:p>
            </p:txBody>
          </p:sp>
          <p:sp>
            <p:nvSpPr>
              <p:cNvPr id="537638" name="Rectangle 38"/>
              <p:cNvSpPr>
                <a:spLocks noChangeArrowheads="1"/>
              </p:cNvSpPr>
              <p:nvPr/>
            </p:nvSpPr>
            <p:spPr bwMode="auto">
              <a:xfrm>
                <a:off x="1344" y="2640"/>
                <a:ext cx="62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PC</a:t>
                </a:r>
              </a:p>
            </p:txBody>
          </p:sp>
          <p:sp>
            <p:nvSpPr>
              <p:cNvPr id="537639" name="Rectangle 39"/>
              <p:cNvSpPr>
                <a:spLocks noChangeArrowheads="1"/>
              </p:cNvSpPr>
              <p:nvPr/>
            </p:nvSpPr>
            <p:spPr bwMode="auto">
              <a:xfrm>
                <a:off x="4560" y="2736"/>
                <a:ext cx="816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存储器</a:t>
                </a:r>
              </a:p>
            </p:txBody>
          </p:sp>
        </p:grpSp>
      </p:grpSp>
      <p:sp>
        <p:nvSpPr>
          <p:cNvPr id="537640" name="Rectangle 40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8.2</a:t>
            </a:r>
          </a:p>
        </p:txBody>
      </p:sp>
      <p:sp>
        <p:nvSpPr>
          <p:cNvPr id="537642" name="AutoShape 4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43" name="页脚占位符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7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7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37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53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537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537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53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02" grpId="0" animBg="1" autoUpdateAnimBg="0"/>
      <p:bldP spid="537607" grpId="0" animBg="1" autoUpdateAnimBg="0"/>
      <p:bldP spid="537609" grpId="0" autoUpdateAnimBg="0"/>
      <p:bldP spid="537610" grpId="0" autoUpdateAnimBg="0"/>
      <p:bldP spid="537611" grpId="0" animBg="1" autoUpdateAnimBg="0"/>
      <p:bldP spid="537612" grpId="0" animBg="1" autoUpdateAnimBg="0"/>
      <p:bldP spid="5376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8.3   指 令 流 水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Times New Roman" pitchFamily="18" charset="0"/>
              </a:rPr>
              <a:t>一、如何提高机器速度</a:t>
            </a:r>
          </a:p>
          <a:p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1.  </a:t>
            </a:r>
            <a:r>
              <a:rPr lang="zh-CN" altLang="en-US" sz="2800" dirty="0" smtClean="0">
                <a:latin typeface="Times New Roman" pitchFamily="18" charset="0"/>
              </a:rPr>
              <a:t>提高访存速度</a:t>
            </a:r>
          </a:p>
          <a:p>
            <a:pPr lvl="1"/>
            <a:r>
              <a:rPr lang="zh-CN" altLang="en-US" sz="2500" dirty="0" smtClean="0">
                <a:latin typeface="Times New Roman" pitchFamily="18" charset="0"/>
              </a:rPr>
              <a:t>高速</a:t>
            </a:r>
            <a:r>
              <a:rPr lang="zh-CN" altLang="en-US" sz="2500" dirty="0" smtClean="0">
                <a:latin typeface="Times New Roman" pitchFamily="18" charset="0"/>
              </a:rPr>
              <a:t>芯片、</a:t>
            </a:r>
            <a:r>
              <a:rPr lang="en-US" altLang="zh-CN" sz="2500" dirty="0" smtClean="0">
                <a:latin typeface="Times New Roman" pitchFamily="18" charset="0"/>
              </a:rPr>
              <a:t>Cache</a:t>
            </a:r>
            <a:r>
              <a:rPr lang="zh-CN" altLang="en-US" sz="2500" dirty="0" smtClean="0">
                <a:latin typeface="Times New Roman" pitchFamily="18" charset="0"/>
              </a:rPr>
              <a:t>、</a:t>
            </a:r>
            <a:r>
              <a:rPr lang="zh-CN" altLang="en-US" sz="2500" dirty="0" smtClean="0">
                <a:latin typeface="Times New Roman" pitchFamily="18" charset="0"/>
              </a:rPr>
              <a:t>多体并行</a:t>
            </a:r>
          </a:p>
          <a:p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2.  </a:t>
            </a:r>
            <a:r>
              <a:rPr lang="zh-CN" altLang="en-US" sz="2800" dirty="0" smtClean="0">
                <a:latin typeface="Times New Roman" pitchFamily="18" charset="0"/>
              </a:rPr>
              <a:t>提高 </a:t>
            </a:r>
            <a:r>
              <a:rPr lang="en-US" altLang="zh-CN" sz="2800" dirty="0" smtClean="0">
                <a:latin typeface="Times New Roman" pitchFamily="18" charset="0"/>
              </a:rPr>
              <a:t>I/O </a:t>
            </a:r>
            <a:r>
              <a:rPr lang="zh-CN" altLang="en-US" sz="2800" dirty="0" smtClean="0">
                <a:latin typeface="Times New Roman" pitchFamily="18" charset="0"/>
              </a:rPr>
              <a:t>和主机之间的传送速度</a:t>
            </a:r>
          </a:p>
          <a:p>
            <a:pPr lvl="1"/>
            <a:r>
              <a:rPr lang="zh-CN" altLang="en-US" sz="2500" dirty="0" smtClean="0">
                <a:latin typeface="Times New Roman" pitchFamily="18" charset="0"/>
              </a:rPr>
              <a:t>中断、</a:t>
            </a:r>
            <a:r>
              <a:rPr lang="en-US" altLang="zh-CN" sz="2500" dirty="0" smtClean="0">
                <a:latin typeface="Times New Roman" pitchFamily="18" charset="0"/>
              </a:rPr>
              <a:t>DMA</a:t>
            </a:r>
            <a:r>
              <a:rPr lang="zh-CN" altLang="en-US" sz="2500" dirty="0" smtClean="0">
                <a:latin typeface="Times New Roman" pitchFamily="18" charset="0"/>
              </a:rPr>
              <a:t>、通道、</a:t>
            </a:r>
            <a:r>
              <a:rPr lang="en-US" altLang="zh-CN" sz="2500" dirty="0" smtClean="0">
                <a:latin typeface="Times New Roman" pitchFamily="18" charset="0"/>
              </a:rPr>
              <a:t>I/O </a:t>
            </a:r>
            <a:r>
              <a:rPr lang="zh-CN" altLang="en-US" sz="2500" dirty="0" smtClean="0">
                <a:latin typeface="Times New Roman" pitchFamily="18" charset="0"/>
              </a:rPr>
              <a:t>处理机、</a:t>
            </a:r>
            <a:r>
              <a:rPr lang="en-US" altLang="en-US" sz="2500" dirty="0" err="1" smtClean="0">
                <a:latin typeface="Times New Roman" pitchFamily="18" charset="0"/>
              </a:rPr>
              <a:t>多总线</a:t>
            </a:r>
            <a:endParaRPr lang="zh-CN" altLang="en-US" sz="2500" dirty="0" smtClean="0">
              <a:latin typeface="Times New Roman" pitchFamily="18" charset="0"/>
            </a:endParaRPr>
          </a:p>
          <a:p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3.  </a:t>
            </a:r>
            <a:r>
              <a:rPr lang="zh-CN" altLang="en-US" sz="2800" dirty="0" smtClean="0">
                <a:latin typeface="Times New Roman" pitchFamily="18" charset="0"/>
              </a:rPr>
              <a:t>提高运算器速度</a:t>
            </a:r>
          </a:p>
          <a:p>
            <a:pPr lvl="1"/>
            <a:r>
              <a:rPr lang="zh-CN" altLang="en-US" sz="2500" dirty="0" smtClean="0">
                <a:latin typeface="Times New Roman" pitchFamily="18" charset="0"/>
              </a:rPr>
              <a:t>高速</a:t>
            </a:r>
            <a:r>
              <a:rPr lang="zh-CN" altLang="en-US" sz="2500" dirty="0" smtClean="0">
                <a:latin typeface="Times New Roman" pitchFamily="18" charset="0"/>
              </a:rPr>
              <a:t>芯片、</a:t>
            </a:r>
            <a:r>
              <a:rPr lang="zh-CN" altLang="en-US" sz="2500" dirty="0" smtClean="0">
                <a:latin typeface="Times New Roman" pitchFamily="18" charset="0"/>
              </a:rPr>
              <a:t>改进</a:t>
            </a:r>
            <a:r>
              <a:rPr lang="zh-CN" altLang="en-US" sz="2500" dirty="0" smtClean="0">
                <a:latin typeface="Times New Roman" pitchFamily="18" charset="0"/>
              </a:rPr>
              <a:t>算法、</a:t>
            </a:r>
            <a:r>
              <a:rPr lang="zh-CN" altLang="en-US" sz="2500" dirty="0" smtClean="0">
                <a:latin typeface="Times New Roman" pitchFamily="18" charset="0"/>
              </a:rPr>
              <a:t>快速进位链</a:t>
            </a:r>
          </a:p>
          <a:p>
            <a:r>
              <a:rPr lang="zh-CN" altLang="en-US" sz="2800" dirty="0" smtClean="0">
                <a:solidFill>
                  <a:schemeClr val="folHlink"/>
                </a:solidFill>
                <a:latin typeface="Times New Roman" pitchFamily="18" charset="0"/>
              </a:rPr>
              <a:t>提高整机处理能力</a:t>
            </a:r>
          </a:p>
          <a:p>
            <a:r>
              <a:rPr lang="zh-CN" altLang="en-US" sz="2800" dirty="0" smtClean="0">
                <a:solidFill>
                  <a:schemeClr val="folHlink"/>
                </a:solidFill>
                <a:latin typeface="Times New Roman" pitchFamily="18" charset="0"/>
              </a:rPr>
              <a:t>高速</a:t>
            </a:r>
            <a:r>
              <a:rPr lang="zh-CN" altLang="en-US" sz="2800" dirty="0" smtClean="0">
                <a:solidFill>
                  <a:schemeClr val="folHlink"/>
                </a:solidFill>
                <a:latin typeface="Times New Roman" pitchFamily="18" charset="0"/>
              </a:rPr>
              <a:t>器件、</a:t>
            </a:r>
            <a:r>
              <a:rPr lang="zh-CN" altLang="en-US" sz="2800" dirty="0" smtClean="0">
                <a:solidFill>
                  <a:schemeClr val="folHlink"/>
                </a:solidFill>
                <a:latin typeface="Times New Roman" pitchFamily="18" charset="0"/>
              </a:rPr>
              <a:t>改进系统结构 </a:t>
            </a:r>
            <a:r>
              <a:rPr lang="zh-CN" altLang="en-US" sz="2800" dirty="0" smtClean="0">
                <a:latin typeface="Times New Roman" pitchFamily="18" charset="0"/>
              </a:rPr>
              <a:t>，</a:t>
            </a:r>
            <a:r>
              <a:rPr lang="zh-CN" altLang="en-US" sz="2800" dirty="0" smtClean="0">
                <a:solidFill>
                  <a:schemeClr val="folHlink"/>
                </a:solidFill>
                <a:latin typeface="Times New Roman" pitchFamily="18" charset="0"/>
              </a:rPr>
              <a:t>开发系统的并行性</a:t>
            </a:r>
          </a:p>
          <a:p>
            <a:endParaRPr lang="zh-CN" altLang="en-US" sz="2800" dirty="0" smtClean="0">
              <a:latin typeface="Times New Roman" pitchFamily="18" charset="0"/>
            </a:endParaRPr>
          </a:p>
          <a:p>
            <a:endParaRPr lang="en-US" altLang="zh-CN" sz="2800" dirty="0" smtClean="0">
              <a:latin typeface="Times New Roman" pitchFamily="18" charset="0"/>
            </a:endParaRPr>
          </a:p>
          <a:p>
            <a:endParaRPr lang="zh-CN" altLang="en-US" sz="2800" dirty="0" smtClean="0">
              <a:latin typeface="Times New Roman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ChangeArrowheads="1"/>
          </p:cNvSpPr>
          <p:nvPr/>
        </p:nvSpPr>
        <p:spPr bwMode="auto">
          <a:xfrm>
            <a:off x="381000" y="381000"/>
            <a:ext cx="39624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二、系统的并行性</a:t>
            </a:r>
          </a:p>
        </p:txBody>
      </p:sp>
      <p:sp>
        <p:nvSpPr>
          <p:cNvPr id="539651" name="Rectangle 3"/>
          <p:cNvSpPr>
            <a:spLocks noChangeArrowheads="1"/>
          </p:cNvSpPr>
          <p:nvPr/>
        </p:nvSpPr>
        <p:spPr bwMode="auto">
          <a:xfrm>
            <a:off x="4724400" y="3352800"/>
            <a:ext cx="4678363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时间上互相重叠</a:t>
            </a:r>
          </a:p>
        </p:txBody>
      </p:sp>
      <p:sp>
        <p:nvSpPr>
          <p:cNvPr id="539652" name="Rectangle 4"/>
          <p:cNvSpPr>
            <a:spLocks noChangeArrowheads="1"/>
          </p:cNvSpPr>
          <p:nvPr/>
        </p:nvSpPr>
        <p:spPr bwMode="auto">
          <a:xfrm>
            <a:off x="867696" y="3796234"/>
            <a:ext cx="4678363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2.  并行性的等级</a:t>
            </a:r>
          </a:p>
        </p:txBody>
      </p:sp>
      <p:sp>
        <p:nvSpPr>
          <p:cNvPr id="539653" name="Rectangle 5"/>
          <p:cNvSpPr>
            <a:spLocks noChangeArrowheads="1"/>
          </p:cNvSpPr>
          <p:nvPr/>
        </p:nvSpPr>
        <p:spPr bwMode="auto">
          <a:xfrm>
            <a:off x="1323309" y="5440884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指令级（指令之间）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　　　（指令内部）</a:t>
            </a:r>
          </a:p>
        </p:txBody>
      </p:sp>
      <p:sp>
        <p:nvSpPr>
          <p:cNvPr id="539654" name="Rectangle 6"/>
          <p:cNvSpPr>
            <a:spLocks noChangeArrowheads="1"/>
          </p:cNvSpPr>
          <p:nvPr/>
        </p:nvSpPr>
        <p:spPr bwMode="auto">
          <a:xfrm>
            <a:off x="4552950" y="6248400"/>
            <a:ext cx="2000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539655" name="Rectangle 7"/>
          <p:cNvSpPr>
            <a:spLocks noChangeArrowheads="1"/>
          </p:cNvSpPr>
          <p:nvPr/>
        </p:nvSpPr>
        <p:spPr bwMode="auto">
          <a:xfrm>
            <a:off x="1323309" y="4461396"/>
            <a:ext cx="3276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过程级（程序、进程）</a:t>
            </a:r>
          </a:p>
        </p:txBody>
      </p:sp>
      <p:sp>
        <p:nvSpPr>
          <p:cNvPr id="539656" name="Rectangle 8"/>
          <p:cNvSpPr>
            <a:spLocks noChangeArrowheads="1"/>
          </p:cNvSpPr>
          <p:nvPr/>
        </p:nvSpPr>
        <p:spPr bwMode="auto">
          <a:xfrm>
            <a:off x="6430296" y="4537596"/>
            <a:ext cx="175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539657" name="Rectangle 9"/>
          <p:cNvSpPr>
            <a:spLocks noChangeArrowheads="1"/>
          </p:cNvSpPr>
          <p:nvPr/>
        </p:nvSpPr>
        <p:spPr bwMode="auto">
          <a:xfrm>
            <a:off x="3198813" y="2667000"/>
            <a:ext cx="647858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两个或两个以上事件在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同一时刻 </a:t>
            </a:r>
            <a:r>
              <a:rPr lang="zh-CN" altLang="en-US" sz="2400">
                <a:latin typeface="Times New Roman" pitchFamily="18" charset="0"/>
              </a:rPr>
              <a:t>发生</a:t>
            </a:r>
          </a:p>
        </p:txBody>
      </p:sp>
      <p:sp>
        <p:nvSpPr>
          <p:cNvPr id="539658" name="Rectangle 10"/>
          <p:cNvSpPr>
            <a:spLocks noChangeArrowheads="1"/>
          </p:cNvSpPr>
          <p:nvPr/>
        </p:nvSpPr>
        <p:spPr bwMode="auto">
          <a:xfrm>
            <a:off x="3198813" y="1925638"/>
            <a:ext cx="6478587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两个或两个以上事件在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同一时间段 </a:t>
            </a:r>
            <a:r>
              <a:rPr lang="zh-CN" altLang="en-US" sz="2400">
                <a:latin typeface="Times New Roman" pitchFamily="18" charset="0"/>
              </a:rPr>
              <a:t>发生</a:t>
            </a:r>
          </a:p>
        </p:txBody>
      </p:sp>
      <p:sp>
        <p:nvSpPr>
          <p:cNvPr id="539659" name="Rectangle 11"/>
          <p:cNvSpPr>
            <a:spLocks noChangeArrowheads="1"/>
          </p:cNvSpPr>
          <p:nvPr/>
        </p:nvSpPr>
        <p:spPr bwMode="auto">
          <a:xfrm>
            <a:off x="1293813" y="2154238"/>
            <a:ext cx="122078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并行</a:t>
            </a:r>
          </a:p>
        </p:txBody>
      </p:sp>
      <p:sp>
        <p:nvSpPr>
          <p:cNvPr id="539660" name="Text Box 12"/>
          <p:cNvSpPr txBox="1">
            <a:spLocks noChangeArrowheads="1"/>
          </p:cNvSpPr>
          <p:nvPr/>
        </p:nvSpPr>
        <p:spPr bwMode="auto">
          <a:xfrm>
            <a:off x="838200" y="1066800"/>
            <a:ext cx="426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itchFamily="18" charset="0"/>
              </a:rPr>
              <a:t>1. 并行的概念</a:t>
            </a:r>
          </a:p>
        </p:txBody>
      </p:sp>
      <p:sp>
        <p:nvSpPr>
          <p:cNvPr id="539661" name="Rectangle 13"/>
          <p:cNvSpPr>
            <a:spLocks noChangeArrowheads="1"/>
          </p:cNvSpPr>
          <p:nvPr/>
        </p:nvSpPr>
        <p:spPr bwMode="auto">
          <a:xfrm>
            <a:off x="4753896" y="4461396"/>
            <a:ext cx="1447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粗粒度</a:t>
            </a:r>
          </a:p>
        </p:txBody>
      </p:sp>
      <p:sp>
        <p:nvSpPr>
          <p:cNvPr id="539662" name="Rectangle 14"/>
          <p:cNvSpPr>
            <a:spLocks noChangeArrowheads="1"/>
          </p:cNvSpPr>
          <p:nvPr/>
        </p:nvSpPr>
        <p:spPr bwMode="auto">
          <a:xfrm>
            <a:off x="6582696" y="4461396"/>
            <a:ext cx="1447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软件实现</a:t>
            </a:r>
          </a:p>
        </p:txBody>
      </p:sp>
      <p:sp>
        <p:nvSpPr>
          <p:cNvPr id="539663" name="Rectangle 15"/>
          <p:cNvSpPr>
            <a:spLocks noChangeArrowheads="1"/>
          </p:cNvSpPr>
          <p:nvPr/>
        </p:nvSpPr>
        <p:spPr bwMode="auto">
          <a:xfrm>
            <a:off x="4753896" y="5299596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细粒度</a:t>
            </a:r>
          </a:p>
        </p:txBody>
      </p:sp>
      <p:sp>
        <p:nvSpPr>
          <p:cNvPr id="539664" name="Rectangle 16"/>
          <p:cNvSpPr>
            <a:spLocks noChangeArrowheads="1"/>
          </p:cNvSpPr>
          <p:nvPr/>
        </p:nvSpPr>
        <p:spPr bwMode="auto">
          <a:xfrm>
            <a:off x="6582696" y="5299596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硬件实现</a:t>
            </a:r>
          </a:p>
        </p:txBody>
      </p:sp>
      <p:sp>
        <p:nvSpPr>
          <p:cNvPr id="539665" name="AutoShape 17"/>
          <p:cNvSpPr>
            <a:spLocks/>
          </p:cNvSpPr>
          <p:nvPr/>
        </p:nvSpPr>
        <p:spPr bwMode="auto">
          <a:xfrm>
            <a:off x="1981200" y="2078038"/>
            <a:ext cx="152400" cy="762000"/>
          </a:xfrm>
          <a:prstGeom prst="leftBrace">
            <a:avLst>
              <a:gd name="adj1" fmla="val 41667"/>
              <a:gd name="adj2" fmla="val 475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2209800" y="1905000"/>
            <a:ext cx="1600200" cy="1143000"/>
            <a:chOff x="1392" y="1200"/>
            <a:chExt cx="1008" cy="720"/>
          </a:xfrm>
        </p:grpSpPr>
        <p:sp>
          <p:nvSpPr>
            <p:cNvPr id="539667" name="Rectangle 19"/>
            <p:cNvSpPr>
              <a:spLocks noChangeArrowheads="1"/>
            </p:cNvSpPr>
            <p:nvPr/>
          </p:nvSpPr>
          <p:spPr bwMode="auto">
            <a:xfrm>
              <a:off x="1392" y="1200"/>
              <a:ext cx="62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spcBef>
                  <a:spcPct val="0"/>
                </a:spcBef>
              </a:pPr>
              <a:r>
                <a:rPr lang="zh-CN" altLang="en-US" sz="2800" dirty="0">
                  <a:solidFill>
                    <a:schemeClr val="folHlink"/>
                  </a:solidFill>
                  <a:latin typeface="Times New Roman" pitchFamily="18" charset="0"/>
                </a:rPr>
                <a:t>并发</a:t>
              </a:r>
            </a:p>
          </p:txBody>
        </p:sp>
        <p:sp>
          <p:nvSpPr>
            <p:cNvPr id="539668" name="Rectangle 20"/>
            <p:cNvSpPr>
              <a:spLocks noChangeArrowheads="1"/>
            </p:cNvSpPr>
            <p:nvPr/>
          </p:nvSpPr>
          <p:spPr bwMode="auto">
            <a:xfrm>
              <a:off x="1392" y="1632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同时</a:t>
              </a:r>
            </a:p>
          </p:txBody>
        </p:sp>
      </p:grpSp>
      <p:sp>
        <p:nvSpPr>
          <p:cNvPr id="539669" name="Rectangle 2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8.3</a:t>
            </a:r>
          </a:p>
        </p:txBody>
      </p:sp>
      <p:sp>
        <p:nvSpPr>
          <p:cNvPr id="539670" name="AutoShape 2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9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539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3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3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9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9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3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39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3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39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39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39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539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1" grpId="0" autoUpdateAnimBg="0"/>
      <p:bldP spid="539652" grpId="0" autoUpdateAnimBg="0"/>
      <p:bldP spid="539653" grpId="0" autoUpdateAnimBg="0"/>
      <p:bldP spid="539655" grpId="0" autoUpdateAnimBg="0"/>
      <p:bldP spid="539657" grpId="0" autoUpdateAnimBg="0"/>
      <p:bldP spid="539658" grpId="0" autoUpdateAnimBg="0"/>
      <p:bldP spid="539659" grpId="0" autoUpdateAnimBg="0"/>
      <p:bldP spid="539660" grpId="0" autoUpdateAnimBg="0"/>
      <p:bldP spid="539661" grpId="0" autoUpdateAnimBg="0"/>
      <p:bldP spid="539662" grpId="0" autoUpdateAnimBg="0"/>
      <p:bldP spid="539663" grpId="0" autoUpdateAnimBg="0"/>
      <p:bldP spid="539664" grpId="0" autoUpdateAnimBg="0"/>
      <p:bldP spid="53966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818188" y="1524000"/>
            <a:ext cx="2738437" cy="457200"/>
            <a:chOff x="3665" y="960"/>
            <a:chExt cx="1725" cy="288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3665" y="960"/>
              <a:ext cx="1725" cy="288"/>
              <a:chOff x="3665" y="960"/>
              <a:chExt cx="1725" cy="288"/>
            </a:xfrm>
          </p:grpSpPr>
          <p:sp>
            <p:nvSpPr>
              <p:cNvPr id="540676" name="Text Box 4"/>
              <p:cNvSpPr txBox="1">
                <a:spLocks noChangeArrowheads="1"/>
              </p:cNvSpPr>
              <p:nvPr/>
            </p:nvSpPr>
            <p:spPr bwMode="auto">
              <a:xfrm>
                <a:off x="3756" y="998"/>
                <a:ext cx="71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取指令 3</a:t>
                </a:r>
              </a:p>
            </p:txBody>
          </p:sp>
          <p:sp>
            <p:nvSpPr>
              <p:cNvPr id="540677" name="Text Box 5"/>
              <p:cNvSpPr txBox="1">
                <a:spLocks noChangeArrowheads="1"/>
              </p:cNvSpPr>
              <p:nvPr/>
            </p:nvSpPr>
            <p:spPr bwMode="auto">
              <a:xfrm>
                <a:off x="4510" y="998"/>
                <a:ext cx="88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执行指令 3</a:t>
                </a:r>
              </a:p>
            </p:txBody>
          </p:sp>
          <p:sp>
            <p:nvSpPr>
              <p:cNvPr id="540678" name="Rectangle 6"/>
              <p:cNvSpPr>
                <a:spLocks noChangeArrowheads="1"/>
              </p:cNvSpPr>
              <p:nvPr/>
            </p:nvSpPr>
            <p:spPr bwMode="auto">
              <a:xfrm>
                <a:off x="3665" y="960"/>
                <a:ext cx="845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0679" name="Rectangle 7"/>
              <p:cNvSpPr>
                <a:spLocks noChangeArrowheads="1"/>
              </p:cNvSpPr>
              <p:nvPr/>
            </p:nvSpPr>
            <p:spPr bwMode="auto">
              <a:xfrm>
                <a:off x="4513" y="960"/>
                <a:ext cx="845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40680" name="Line 8"/>
            <p:cNvSpPr>
              <a:spLocks noChangeShapeType="1"/>
            </p:cNvSpPr>
            <p:nvPr/>
          </p:nvSpPr>
          <p:spPr bwMode="auto">
            <a:xfrm>
              <a:off x="5361" y="960"/>
              <a:ext cx="0" cy="288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40681" name="Rectangle 9"/>
          <p:cNvSpPr>
            <a:spLocks noChangeArrowheads="1"/>
          </p:cNvSpPr>
          <p:nvPr/>
        </p:nvSpPr>
        <p:spPr bwMode="auto">
          <a:xfrm>
            <a:off x="304800" y="228600"/>
            <a:ext cx="39624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anchor="ctr"/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三、指令流水原理</a:t>
            </a:r>
          </a:p>
        </p:txBody>
      </p:sp>
      <p:sp>
        <p:nvSpPr>
          <p:cNvPr id="540682" name="Rectangle 10"/>
          <p:cNvSpPr>
            <a:spLocks noChangeArrowheads="1"/>
          </p:cNvSpPr>
          <p:nvPr/>
        </p:nvSpPr>
        <p:spPr bwMode="auto">
          <a:xfrm>
            <a:off x="685800" y="3408363"/>
            <a:ext cx="4678363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anchor="ctr"/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2.  指令的二级流水</a:t>
            </a:r>
          </a:p>
        </p:txBody>
      </p:sp>
      <p:sp>
        <p:nvSpPr>
          <p:cNvPr id="540683" name="Rectangle 11"/>
          <p:cNvSpPr>
            <a:spLocks noChangeArrowheads="1"/>
          </p:cNvSpPr>
          <p:nvPr/>
        </p:nvSpPr>
        <p:spPr bwMode="auto">
          <a:xfrm>
            <a:off x="685800" y="914400"/>
            <a:ext cx="4678363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anchor="ctr"/>
          <a:lstStyle/>
          <a:p>
            <a:pPr>
              <a:spcBef>
                <a:spcPct val="0"/>
              </a:spcBef>
            </a:pPr>
            <a:r>
              <a:rPr lang="zh-CN" altLang="en-US" sz="2800" dirty="0">
                <a:latin typeface="Times New Roman" pitchFamily="18" charset="0"/>
              </a:rPr>
              <a:t>1. 指令的串行执行</a:t>
            </a:r>
          </a:p>
        </p:txBody>
      </p:sp>
      <p:sp>
        <p:nvSpPr>
          <p:cNvPr id="540684" name="Rectangle 12"/>
          <p:cNvSpPr>
            <a:spLocks noChangeArrowheads="1"/>
          </p:cNvSpPr>
          <p:nvPr/>
        </p:nvSpPr>
        <p:spPr bwMode="auto">
          <a:xfrm>
            <a:off x="1828800" y="2286000"/>
            <a:ext cx="4678363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anchor="ctr"/>
          <a:lstStyle/>
          <a:p>
            <a:pPr>
              <a:spcBef>
                <a:spcPct val="0"/>
              </a:spcBef>
            </a:pPr>
            <a:r>
              <a:rPr lang="zh-CN" altLang="en-US" sz="2200">
                <a:latin typeface="Times New Roman" pitchFamily="18" charset="0"/>
              </a:rPr>
              <a:t>取指令</a:t>
            </a:r>
            <a:r>
              <a:rPr lang="zh-CN" altLang="en-US" sz="2400">
                <a:latin typeface="Times New Roman" pitchFamily="18" charset="0"/>
              </a:rPr>
              <a:t>        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取指令部件      </a:t>
            </a:r>
            <a:r>
              <a:rPr lang="zh-CN" altLang="en-US" sz="2200">
                <a:latin typeface="Times New Roman" pitchFamily="18" charset="0"/>
              </a:rPr>
              <a:t>完成</a:t>
            </a:r>
          </a:p>
        </p:txBody>
      </p:sp>
      <p:sp>
        <p:nvSpPr>
          <p:cNvPr id="540685" name="Rectangle 13"/>
          <p:cNvSpPr>
            <a:spLocks noChangeArrowheads="1"/>
          </p:cNvSpPr>
          <p:nvPr/>
        </p:nvSpPr>
        <p:spPr bwMode="auto">
          <a:xfrm>
            <a:off x="6477000" y="2286000"/>
            <a:ext cx="25908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anchor="ctr"/>
          <a:lstStyle/>
          <a:p>
            <a:pPr>
              <a:spcBef>
                <a:spcPct val="0"/>
              </a:spcBef>
            </a:pPr>
            <a:r>
              <a:rPr lang="zh-CN" altLang="en-US" sz="2200">
                <a:latin typeface="Times New Roman" pitchFamily="18" charset="0"/>
              </a:rPr>
              <a:t>总有一个部件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空闲</a:t>
            </a:r>
          </a:p>
        </p:txBody>
      </p:sp>
      <p:sp>
        <p:nvSpPr>
          <p:cNvPr id="540686" name="Rectangle 14"/>
          <p:cNvSpPr>
            <a:spLocks noChangeArrowheads="1"/>
          </p:cNvSpPr>
          <p:nvPr/>
        </p:nvSpPr>
        <p:spPr bwMode="auto">
          <a:xfrm>
            <a:off x="1828800" y="5410200"/>
            <a:ext cx="4678363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anchor="ctr"/>
          <a:lstStyle/>
          <a:p>
            <a:pPr>
              <a:spcBef>
                <a:spcPct val="0"/>
              </a:spcBef>
            </a:pPr>
            <a:r>
              <a:rPr lang="zh-CN" altLang="en-US" sz="2200">
                <a:latin typeface="Times New Roman" pitchFamily="18" charset="0"/>
              </a:rPr>
              <a:t>指令预取</a:t>
            </a:r>
          </a:p>
        </p:txBody>
      </p:sp>
      <p:sp>
        <p:nvSpPr>
          <p:cNvPr id="540687" name="Rectangle 15"/>
          <p:cNvSpPr>
            <a:spLocks noChangeArrowheads="1"/>
          </p:cNvSpPr>
          <p:nvPr/>
        </p:nvSpPr>
        <p:spPr bwMode="auto">
          <a:xfrm>
            <a:off x="1828800" y="5905500"/>
            <a:ext cx="52578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anchor="ctr"/>
          <a:lstStyle/>
          <a:p>
            <a:pPr>
              <a:spcBef>
                <a:spcPct val="0"/>
              </a:spcBef>
            </a:pPr>
            <a:r>
              <a:rPr lang="zh-CN" altLang="en-US" sz="2200">
                <a:latin typeface="Times New Roman" pitchFamily="18" charset="0"/>
              </a:rPr>
              <a:t>若 </a:t>
            </a:r>
            <a:r>
              <a:rPr lang="zh-CN" altLang="en-US" sz="2200">
                <a:solidFill>
                  <a:schemeClr val="folHlink"/>
                </a:solidFill>
                <a:latin typeface="Times New Roman" pitchFamily="18" charset="0"/>
              </a:rPr>
              <a:t>取指 </a:t>
            </a:r>
            <a:r>
              <a:rPr lang="zh-CN" altLang="en-US" sz="2200">
                <a:latin typeface="Times New Roman" pitchFamily="18" charset="0"/>
              </a:rPr>
              <a:t>和 </a:t>
            </a:r>
            <a:r>
              <a:rPr lang="zh-CN" altLang="en-US" sz="2200">
                <a:solidFill>
                  <a:schemeClr val="folHlink"/>
                </a:solidFill>
                <a:latin typeface="Times New Roman" pitchFamily="18" charset="0"/>
              </a:rPr>
              <a:t>执行 </a:t>
            </a:r>
            <a:r>
              <a:rPr lang="zh-CN" altLang="en-US" sz="2200">
                <a:latin typeface="Times New Roman" pitchFamily="18" charset="0"/>
              </a:rPr>
              <a:t>阶段时间上 </a:t>
            </a:r>
            <a:r>
              <a:rPr lang="zh-CN" altLang="en-US" sz="2200">
                <a:solidFill>
                  <a:schemeClr val="folHlink"/>
                </a:solidFill>
                <a:latin typeface="Times New Roman" pitchFamily="18" charset="0"/>
              </a:rPr>
              <a:t>完全重叠</a:t>
            </a:r>
          </a:p>
        </p:txBody>
      </p:sp>
      <p:sp>
        <p:nvSpPr>
          <p:cNvPr id="540688" name="Rectangle 16"/>
          <p:cNvSpPr>
            <a:spLocks noChangeArrowheads="1"/>
          </p:cNvSpPr>
          <p:nvPr/>
        </p:nvSpPr>
        <p:spPr bwMode="auto">
          <a:xfrm>
            <a:off x="1828800" y="6400800"/>
            <a:ext cx="4678363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anchor="ctr"/>
          <a:lstStyle/>
          <a:p>
            <a:pPr>
              <a:spcBef>
                <a:spcPct val="0"/>
              </a:spcBef>
            </a:pPr>
            <a:r>
              <a:rPr lang="zh-CN" altLang="en-US" sz="2200">
                <a:latin typeface="Times New Roman" pitchFamily="18" charset="0"/>
              </a:rPr>
              <a:t>指令周期 </a:t>
            </a:r>
            <a:r>
              <a:rPr lang="zh-CN" altLang="en-US" sz="2200">
                <a:solidFill>
                  <a:schemeClr val="folHlink"/>
                </a:solidFill>
                <a:latin typeface="Times New Roman" pitchFamily="18" charset="0"/>
              </a:rPr>
              <a:t>减半</a:t>
            </a:r>
            <a:r>
              <a:rPr lang="zh-CN" altLang="en-US" sz="2200">
                <a:latin typeface="Times New Roman" pitchFamily="18" charset="0"/>
              </a:rPr>
              <a:t>    速度提高 1 倍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8458200" y="1508125"/>
            <a:ext cx="514350" cy="473075"/>
            <a:chOff x="5328" y="950"/>
            <a:chExt cx="324" cy="298"/>
          </a:xfrm>
        </p:grpSpPr>
        <p:sp>
          <p:nvSpPr>
            <p:cNvPr id="540690" name="Text Box 18"/>
            <p:cNvSpPr txBox="1">
              <a:spLocks noChangeArrowheads="1"/>
            </p:cNvSpPr>
            <p:nvPr/>
          </p:nvSpPr>
          <p:spPr bwMode="auto">
            <a:xfrm>
              <a:off x="5376" y="950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540691" name="Line 19"/>
            <p:cNvSpPr>
              <a:spLocks noChangeShapeType="1"/>
            </p:cNvSpPr>
            <p:nvPr/>
          </p:nvSpPr>
          <p:spPr bwMode="auto">
            <a:xfrm>
              <a:off x="5328" y="960"/>
              <a:ext cx="2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0692" name="Line 20"/>
            <p:cNvSpPr>
              <a:spLocks noChangeShapeType="1"/>
            </p:cNvSpPr>
            <p:nvPr/>
          </p:nvSpPr>
          <p:spPr bwMode="auto">
            <a:xfrm>
              <a:off x="5328" y="1248"/>
              <a:ext cx="2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40693" name="Rectangle 21"/>
          <p:cNvSpPr>
            <a:spLocks noChangeArrowheads="1"/>
          </p:cNvSpPr>
          <p:nvPr/>
        </p:nvSpPr>
        <p:spPr bwMode="auto">
          <a:xfrm>
            <a:off x="1828800" y="2743200"/>
            <a:ext cx="4678363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2200">
                <a:latin typeface="Times New Roman" pitchFamily="18" charset="0"/>
              </a:rPr>
              <a:t>执行指令</a:t>
            </a:r>
            <a:r>
              <a:rPr lang="zh-CN" altLang="en-US" sz="2400">
                <a:latin typeface="Times New Roman" pitchFamily="18" charset="0"/>
              </a:rPr>
              <a:t>    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执行指令部件  </a:t>
            </a:r>
            <a:r>
              <a:rPr lang="zh-CN" altLang="en-US" sz="14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200">
                <a:latin typeface="Times New Roman" pitchFamily="18" charset="0"/>
              </a:rPr>
              <a:t>完成</a:t>
            </a:r>
          </a:p>
        </p:txBody>
      </p: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1830388" y="4038600"/>
            <a:ext cx="2697162" cy="457200"/>
            <a:chOff x="1153" y="2544"/>
            <a:chExt cx="1699" cy="288"/>
          </a:xfrm>
        </p:grpSpPr>
        <p:grpSp>
          <p:nvGrpSpPr>
            <p:cNvPr id="6" name="Group 23"/>
            <p:cNvGrpSpPr>
              <a:grpSpLocks/>
            </p:cNvGrpSpPr>
            <p:nvPr/>
          </p:nvGrpSpPr>
          <p:grpSpPr bwMode="auto">
            <a:xfrm>
              <a:off x="1222" y="2582"/>
              <a:ext cx="1630" cy="250"/>
              <a:chOff x="1222" y="2582"/>
              <a:chExt cx="1630" cy="250"/>
            </a:xfrm>
          </p:grpSpPr>
          <p:sp>
            <p:nvSpPr>
              <p:cNvPr id="540696" name="Text Box 24"/>
              <p:cNvSpPr txBox="1">
                <a:spLocks noChangeArrowheads="1"/>
              </p:cNvSpPr>
              <p:nvPr/>
            </p:nvSpPr>
            <p:spPr bwMode="auto">
              <a:xfrm>
                <a:off x="1222" y="2582"/>
                <a:ext cx="71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取指令 1</a:t>
                </a:r>
              </a:p>
            </p:txBody>
          </p:sp>
          <p:sp>
            <p:nvSpPr>
              <p:cNvPr id="540697" name="Text Box 25"/>
              <p:cNvSpPr txBox="1">
                <a:spLocks noChangeArrowheads="1"/>
              </p:cNvSpPr>
              <p:nvPr/>
            </p:nvSpPr>
            <p:spPr bwMode="auto">
              <a:xfrm>
                <a:off x="1976" y="2582"/>
                <a:ext cx="8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执行</a:t>
                </a:r>
                <a:r>
                  <a:rPr lang="zh-CN" altLang="en-US" sz="2000">
                    <a:latin typeface="Times New Roman" pitchFamily="18" charset="0"/>
                  </a:rPr>
                  <a:t>指令 1</a:t>
                </a:r>
              </a:p>
            </p:txBody>
          </p:sp>
        </p:grpSp>
        <p:grpSp>
          <p:nvGrpSpPr>
            <p:cNvPr id="7" name="Group 26"/>
            <p:cNvGrpSpPr>
              <a:grpSpLocks/>
            </p:cNvGrpSpPr>
            <p:nvPr/>
          </p:nvGrpSpPr>
          <p:grpSpPr bwMode="auto">
            <a:xfrm>
              <a:off x="1153" y="2544"/>
              <a:ext cx="1692" cy="288"/>
              <a:chOff x="1153" y="2544"/>
              <a:chExt cx="1692" cy="288"/>
            </a:xfrm>
          </p:grpSpPr>
          <p:sp>
            <p:nvSpPr>
              <p:cNvPr id="540699" name="Rectangle 27"/>
              <p:cNvSpPr>
                <a:spLocks noChangeArrowheads="1"/>
              </p:cNvSpPr>
              <p:nvPr/>
            </p:nvSpPr>
            <p:spPr bwMode="auto">
              <a:xfrm>
                <a:off x="1153" y="2544"/>
                <a:ext cx="845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0700" name="Rectangle 28"/>
              <p:cNvSpPr>
                <a:spLocks noChangeArrowheads="1"/>
              </p:cNvSpPr>
              <p:nvPr/>
            </p:nvSpPr>
            <p:spPr bwMode="auto">
              <a:xfrm>
                <a:off x="2000" y="2544"/>
                <a:ext cx="845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3175000" y="4495800"/>
            <a:ext cx="2724150" cy="457200"/>
            <a:chOff x="2000" y="2832"/>
            <a:chExt cx="1716" cy="288"/>
          </a:xfrm>
        </p:grpSpPr>
        <p:grpSp>
          <p:nvGrpSpPr>
            <p:cNvPr id="9" name="Group 30"/>
            <p:cNvGrpSpPr>
              <a:grpSpLocks/>
            </p:cNvGrpSpPr>
            <p:nvPr/>
          </p:nvGrpSpPr>
          <p:grpSpPr bwMode="auto">
            <a:xfrm>
              <a:off x="2087" y="2870"/>
              <a:ext cx="1629" cy="250"/>
              <a:chOff x="2087" y="2870"/>
              <a:chExt cx="1629" cy="250"/>
            </a:xfrm>
          </p:grpSpPr>
          <p:sp>
            <p:nvSpPr>
              <p:cNvPr id="540703" name="Text Box 31"/>
              <p:cNvSpPr txBox="1">
                <a:spLocks noChangeArrowheads="1"/>
              </p:cNvSpPr>
              <p:nvPr/>
            </p:nvSpPr>
            <p:spPr bwMode="auto">
              <a:xfrm>
                <a:off x="2087" y="2870"/>
                <a:ext cx="71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取</a:t>
                </a:r>
                <a:r>
                  <a:rPr lang="zh-CN" altLang="en-US" sz="2000">
                    <a:latin typeface="Times New Roman" pitchFamily="18" charset="0"/>
                  </a:rPr>
                  <a:t>指令 2</a:t>
                </a:r>
              </a:p>
            </p:txBody>
          </p:sp>
          <p:sp>
            <p:nvSpPr>
              <p:cNvPr id="540704" name="Text Box 32"/>
              <p:cNvSpPr txBox="1">
                <a:spLocks noChangeArrowheads="1"/>
              </p:cNvSpPr>
              <p:nvPr/>
            </p:nvSpPr>
            <p:spPr bwMode="auto">
              <a:xfrm>
                <a:off x="2840" y="2870"/>
                <a:ext cx="8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执行</a:t>
                </a:r>
                <a:r>
                  <a:rPr lang="zh-CN" altLang="en-US" sz="2000">
                    <a:latin typeface="Times New Roman" pitchFamily="18" charset="0"/>
                  </a:rPr>
                  <a:t>指令 2</a:t>
                </a:r>
              </a:p>
            </p:txBody>
          </p:sp>
        </p:grpSp>
        <p:grpSp>
          <p:nvGrpSpPr>
            <p:cNvPr id="10" name="Group 33"/>
            <p:cNvGrpSpPr>
              <a:grpSpLocks/>
            </p:cNvGrpSpPr>
            <p:nvPr/>
          </p:nvGrpSpPr>
          <p:grpSpPr bwMode="auto">
            <a:xfrm>
              <a:off x="2000" y="2832"/>
              <a:ext cx="1689" cy="288"/>
              <a:chOff x="2000" y="2832"/>
              <a:chExt cx="1689" cy="288"/>
            </a:xfrm>
          </p:grpSpPr>
          <p:sp>
            <p:nvSpPr>
              <p:cNvPr id="540706" name="Rectangle 34"/>
              <p:cNvSpPr>
                <a:spLocks noChangeArrowheads="1"/>
              </p:cNvSpPr>
              <p:nvPr/>
            </p:nvSpPr>
            <p:spPr bwMode="auto">
              <a:xfrm>
                <a:off x="2000" y="2832"/>
                <a:ext cx="845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0707" name="Rectangle 35"/>
              <p:cNvSpPr>
                <a:spLocks noChangeArrowheads="1"/>
              </p:cNvSpPr>
              <p:nvPr/>
            </p:nvSpPr>
            <p:spPr bwMode="auto">
              <a:xfrm>
                <a:off x="2843" y="2832"/>
                <a:ext cx="846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1" name="Group 36"/>
          <p:cNvGrpSpPr>
            <a:grpSpLocks/>
          </p:cNvGrpSpPr>
          <p:nvPr/>
        </p:nvGrpSpPr>
        <p:grpSpPr bwMode="auto">
          <a:xfrm>
            <a:off x="4513263" y="4953000"/>
            <a:ext cx="2717800" cy="457200"/>
            <a:chOff x="2843" y="3120"/>
            <a:chExt cx="1712" cy="288"/>
          </a:xfrm>
        </p:grpSpPr>
        <p:sp>
          <p:nvSpPr>
            <p:cNvPr id="540709" name="Rectangle 37"/>
            <p:cNvSpPr>
              <a:spLocks noChangeArrowheads="1"/>
            </p:cNvSpPr>
            <p:nvPr/>
          </p:nvSpPr>
          <p:spPr bwMode="auto">
            <a:xfrm>
              <a:off x="2843" y="3120"/>
              <a:ext cx="846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" name="Group 38"/>
            <p:cNvGrpSpPr>
              <a:grpSpLocks/>
            </p:cNvGrpSpPr>
            <p:nvPr/>
          </p:nvGrpSpPr>
          <p:grpSpPr bwMode="auto">
            <a:xfrm>
              <a:off x="2907" y="3120"/>
              <a:ext cx="1648" cy="288"/>
              <a:chOff x="2907" y="3120"/>
              <a:chExt cx="1648" cy="288"/>
            </a:xfrm>
          </p:grpSpPr>
          <p:grpSp>
            <p:nvGrpSpPr>
              <p:cNvPr id="13" name="Group 39"/>
              <p:cNvGrpSpPr>
                <a:grpSpLocks/>
              </p:cNvGrpSpPr>
              <p:nvPr/>
            </p:nvGrpSpPr>
            <p:grpSpPr bwMode="auto">
              <a:xfrm>
                <a:off x="2907" y="3158"/>
                <a:ext cx="1648" cy="250"/>
                <a:chOff x="2907" y="3158"/>
                <a:chExt cx="1648" cy="250"/>
              </a:xfrm>
            </p:grpSpPr>
            <p:sp>
              <p:nvSpPr>
                <p:cNvPr id="540712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2907" y="3158"/>
                  <a:ext cx="71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取</a:t>
                  </a:r>
                  <a:r>
                    <a:rPr lang="zh-CN" altLang="en-US" sz="2000">
                      <a:latin typeface="Times New Roman" pitchFamily="18" charset="0"/>
                    </a:rPr>
                    <a:t>指令 3</a:t>
                  </a:r>
                </a:p>
              </p:txBody>
            </p:sp>
            <p:sp>
              <p:nvSpPr>
                <p:cNvPr id="54071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675" y="3158"/>
                  <a:ext cx="880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执行指令 3</a:t>
                  </a:r>
                </a:p>
              </p:txBody>
            </p:sp>
          </p:grpSp>
          <p:sp>
            <p:nvSpPr>
              <p:cNvPr id="540714" name="Rectangle 42"/>
              <p:cNvSpPr>
                <a:spLocks noChangeArrowheads="1"/>
              </p:cNvSpPr>
              <p:nvPr/>
            </p:nvSpPr>
            <p:spPr bwMode="auto">
              <a:xfrm>
                <a:off x="3688" y="3120"/>
                <a:ext cx="845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4" name="Group 43"/>
          <p:cNvGrpSpPr>
            <a:grpSpLocks/>
          </p:cNvGrpSpPr>
          <p:nvPr/>
        </p:nvGrpSpPr>
        <p:grpSpPr bwMode="auto">
          <a:xfrm>
            <a:off x="3133725" y="1524000"/>
            <a:ext cx="2730500" cy="457200"/>
            <a:chOff x="1974" y="960"/>
            <a:chExt cx="1720" cy="288"/>
          </a:xfrm>
        </p:grpSpPr>
        <p:sp>
          <p:nvSpPr>
            <p:cNvPr id="540716" name="Text Box 44"/>
            <p:cNvSpPr txBox="1">
              <a:spLocks noChangeArrowheads="1"/>
            </p:cNvSpPr>
            <p:nvPr/>
          </p:nvSpPr>
          <p:spPr bwMode="auto">
            <a:xfrm>
              <a:off x="2060" y="998"/>
              <a:ext cx="71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取指令 2</a:t>
              </a:r>
            </a:p>
          </p:txBody>
        </p:sp>
        <p:sp>
          <p:nvSpPr>
            <p:cNvPr id="540717" name="Text Box 45"/>
            <p:cNvSpPr txBox="1">
              <a:spLocks noChangeArrowheads="1"/>
            </p:cNvSpPr>
            <p:nvPr/>
          </p:nvSpPr>
          <p:spPr bwMode="auto">
            <a:xfrm>
              <a:off x="2814" y="998"/>
              <a:ext cx="8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执行指令 2</a:t>
              </a:r>
            </a:p>
          </p:txBody>
        </p:sp>
        <p:sp>
          <p:nvSpPr>
            <p:cNvPr id="540718" name="Rectangle 46"/>
            <p:cNvSpPr>
              <a:spLocks noChangeArrowheads="1"/>
            </p:cNvSpPr>
            <p:nvPr/>
          </p:nvSpPr>
          <p:spPr bwMode="auto">
            <a:xfrm>
              <a:off x="1974" y="960"/>
              <a:ext cx="846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0719" name="Rectangle 47"/>
            <p:cNvSpPr>
              <a:spLocks noChangeArrowheads="1"/>
            </p:cNvSpPr>
            <p:nvPr/>
          </p:nvSpPr>
          <p:spPr bwMode="auto">
            <a:xfrm>
              <a:off x="2816" y="960"/>
              <a:ext cx="846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0720" name="Line 48"/>
            <p:cNvSpPr>
              <a:spLocks noChangeShapeType="1"/>
            </p:cNvSpPr>
            <p:nvPr/>
          </p:nvSpPr>
          <p:spPr bwMode="auto">
            <a:xfrm>
              <a:off x="3658" y="960"/>
              <a:ext cx="0" cy="288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" name="Group 49"/>
          <p:cNvGrpSpPr>
            <a:grpSpLocks/>
          </p:cNvGrpSpPr>
          <p:nvPr/>
        </p:nvGrpSpPr>
        <p:grpSpPr bwMode="auto">
          <a:xfrm>
            <a:off x="457200" y="1504950"/>
            <a:ext cx="2738438" cy="495300"/>
            <a:chOff x="288" y="948"/>
            <a:chExt cx="1725" cy="312"/>
          </a:xfrm>
        </p:grpSpPr>
        <p:sp>
          <p:nvSpPr>
            <p:cNvPr id="540722" name="Rectangle 50"/>
            <p:cNvSpPr>
              <a:spLocks noChangeArrowheads="1"/>
            </p:cNvSpPr>
            <p:nvPr/>
          </p:nvSpPr>
          <p:spPr bwMode="auto">
            <a:xfrm>
              <a:off x="1136" y="960"/>
              <a:ext cx="845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" name="Group 51"/>
            <p:cNvGrpSpPr>
              <a:grpSpLocks/>
            </p:cNvGrpSpPr>
            <p:nvPr/>
          </p:nvGrpSpPr>
          <p:grpSpPr bwMode="auto">
            <a:xfrm>
              <a:off x="288" y="948"/>
              <a:ext cx="1725" cy="312"/>
              <a:chOff x="288" y="948"/>
              <a:chExt cx="1725" cy="312"/>
            </a:xfrm>
          </p:grpSpPr>
          <p:sp>
            <p:nvSpPr>
              <p:cNvPr id="540724" name="Text Box 52"/>
              <p:cNvSpPr txBox="1">
                <a:spLocks noChangeArrowheads="1"/>
              </p:cNvSpPr>
              <p:nvPr/>
            </p:nvSpPr>
            <p:spPr bwMode="auto">
              <a:xfrm>
                <a:off x="379" y="998"/>
                <a:ext cx="71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取指令 1</a:t>
                </a:r>
              </a:p>
            </p:txBody>
          </p:sp>
          <p:sp>
            <p:nvSpPr>
              <p:cNvPr id="540725" name="Text Box 53"/>
              <p:cNvSpPr txBox="1">
                <a:spLocks noChangeArrowheads="1"/>
              </p:cNvSpPr>
              <p:nvPr/>
            </p:nvSpPr>
            <p:spPr bwMode="auto">
              <a:xfrm>
                <a:off x="1133" y="998"/>
                <a:ext cx="88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执行指令 1</a:t>
                </a:r>
              </a:p>
            </p:txBody>
          </p:sp>
          <p:sp>
            <p:nvSpPr>
              <p:cNvPr id="540726" name="Rectangle 54"/>
              <p:cNvSpPr>
                <a:spLocks noChangeArrowheads="1"/>
              </p:cNvSpPr>
              <p:nvPr/>
            </p:nvSpPr>
            <p:spPr bwMode="auto">
              <a:xfrm>
                <a:off x="288" y="960"/>
                <a:ext cx="845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0727" name="Line 55"/>
              <p:cNvSpPr>
                <a:spLocks noChangeShapeType="1"/>
              </p:cNvSpPr>
              <p:nvPr/>
            </p:nvSpPr>
            <p:spPr bwMode="auto">
              <a:xfrm>
                <a:off x="1972" y="960"/>
                <a:ext cx="0" cy="288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0728" name="Freeform 56"/>
              <p:cNvSpPr>
                <a:spLocks/>
              </p:cNvSpPr>
              <p:nvPr/>
            </p:nvSpPr>
            <p:spPr bwMode="auto">
              <a:xfrm>
                <a:off x="288" y="948"/>
                <a:ext cx="1" cy="3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12"/>
                  </a:cxn>
                </a:cxnLst>
                <a:rect l="0" t="0" r="r" b="b"/>
                <a:pathLst>
                  <a:path w="1" h="312">
                    <a:moveTo>
                      <a:pt x="0" y="0"/>
                    </a:moveTo>
                    <a:lnTo>
                      <a:pt x="0" y="312"/>
                    </a:lnTo>
                  </a:path>
                </a:pathLst>
              </a:custGeom>
              <a:noFill/>
              <a:ln w="57150" cap="flat" cmpd="sng">
                <a:solidFill>
                  <a:schemeClr val="folHlink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40729" name="Rectangle 57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8.3</a:t>
            </a:r>
          </a:p>
        </p:txBody>
      </p:sp>
      <p:sp>
        <p:nvSpPr>
          <p:cNvPr id="540730" name="AutoShape 5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9" name="灯片编号占位符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60" name="页脚占位符 5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0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40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0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0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0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40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40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540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540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82" grpId="0" autoUpdateAnimBg="0"/>
      <p:bldP spid="540683" grpId="0" autoUpdateAnimBg="0"/>
      <p:bldP spid="540684" grpId="0" autoUpdateAnimBg="0"/>
      <p:bldP spid="540685" grpId="0" autoUpdateAnimBg="0"/>
      <p:bldP spid="540686" grpId="0" autoUpdateAnimBg="0"/>
      <p:bldP spid="540687" grpId="0" autoUpdateAnimBg="0"/>
      <p:bldP spid="540688" grpId="0" autoUpdateAnimBg="0"/>
      <p:bldP spid="54069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Text Box 2"/>
          <p:cNvSpPr txBox="1">
            <a:spLocks noChangeArrowheads="1"/>
          </p:cNvSpPr>
          <p:nvPr/>
        </p:nvSpPr>
        <p:spPr bwMode="auto">
          <a:xfrm>
            <a:off x="1238250" y="4325938"/>
            <a:ext cx="8316913" cy="12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65000"/>
              </a:lnSpc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 必须等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上条 </a:t>
            </a:r>
            <a:r>
              <a:rPr lang="zh-CN" altLang="en-US" sz="2400">
                <a:latin typeface="Times New Roman" pitchFamily="18" charset="0"/>
              </a:rPr>
              <a:t>指令执行结束，才能确定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下条 </a:t>
            </a:r>
            <a:r>
              <a:rPr lang="zh-CN" altLang="en-US" sz="2400">
                <a:latin typeface="Times New Roman" pitchFamily="18" charset="0"/>
              </a:rPr>
              <a:t>指令的地址，  </a:t>
            </a:r>
          </a:p>
          <a:p>
            <a:pPr>
              <a:lnSpc>
                <a:spcPct val="165000"/>
              </a:lnSpc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 造成时间损失</a:t>
            </a:r>
          </a:p>
        </p:txBody>
      </p:sp>
      <p:sp>
        <p:nvSpPr>
          <p:cNvPr id="541699" name="Rectangle 3"/>
          <p:cNvSpPr>
            <a:spLocks noChangeArrowheads="1"/>
          </p:cNvSpPr>
          <p:nvPr/>
        </p:nvSpPr>
        <p:spPr bwMode="auto">
          <a:xfrm>
            <a:off x="468313" y="381000"/>
            <a:ext cx="6324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3.  影响指令流水效率加倍的因素</a:t>
            </a:r>
          </a:p>
        </p:txBody>
      </p:sp>
      <p:sp>
        <p:nvSpPr>
          <p:cNvPr id="541700" name="Rectangle 4"/>
          <p:cNvSpPr>
            <a:spLocks noChangeArrowheads="1"/>
          </p:cNvSpPr>
          <p:nvPr/>
        </p:nvSpPr>
        <p:spPr bwMode="auto">
          <a:xfrm>
            <a:off x="933450" y="1295400"/>
            <a:ext cx="467836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(1)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执行时间 &gt; 取指时间</a:t>
            </a:r>
          </a:p>
        </p:txBody>
      </p:sp>
      <p:sp>
        <p:nvSpPr>
          <p:cNvPr id="541701" name="Rectangle 5"/>
          <p:cNvSpPr>
            <a:spLocks noChangeArrowheads="1"/>
          </p:cNvSpPr>
          <p:nvPr/>
        </p:nvSpPr>
        <p:spPr bwMode="auto">
          <a:xfrm>
            <a:off x="933450" y="3962400"/>
            <a:ext cx="6400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 marL="457200" indent="-457200"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(2)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条件转移指令 </a:t>
            </a:r>
            <a:r>
              <a:rPr lang="zh-CN" altLang="en-US" sz="2400">
                <a:latin typeface="Times New Roman" pitchFamily="18" charset="0"/>
              </a:rPr>
              <a:t>对指令流水的影响</a:t>
            </a:r>
          </a:p>
          <a:p>
            <a:pPr marL="457200" indent="-457200"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      </a:t>
            </a:r>
          </a:p>
        </p:txBody>
      </p:sp>
      <p:sp>
        <p:nvSpPr>
          <p:cNvPr id="541702" name="Rectangle 6"/>
          <p:cNvSpPr>
            <a:spLocks noChangeArrowheads="1"/>
          </p:cNvSpPr>
          <p:nvPr/>
        </p:nvSpPr>
        <p:spPr bwMode="auto">
          <a:xfrm>
            <a:off x="933450" y="5791200"/>
            <a:ext cx="6477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     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解决办法</a:t>
            </a:r>
            <a:r>
              <a:rPr lang="zh-CN" altLang="en-US" sz="2400">
                <a:latin typeface="Times New Roman" pitchFamily="18" charset="0"/>
              </a:rPr>
              <a:t>  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？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238250" y="2286000"/>
            <a:ext cx="6172200" cy="1079500"/>
            <a:chOff x="816" y="1440"/>
            <a:chExt cx="3888" cy="680"/>
          </a:xfrm>
        </p:grpSpPr>
        <p:sp>
          <p:nvSpPr>
            <p:cNvPr id="541704" name="Rectangle 8"/>
            <p:cNvSpPr>
              <a:spLocks noChangeArrowheads="1"/>
            </p:cNvSpPr>
            <p:nvPr/>
          </p:nvSpPr>
          <p:spPr bwMode="auto">
            <a:xfrm>
              <a:off x="816" y="1440"/>
              <a:ext cx="1056" cy="6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取指令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部件</a:t>
              </a:r>
            </a:p>
          </p:txBody>
        </p:sp>
        <p:sp>
          <p:nvSpPr>
            <p:cNvPr id="541705" name="Rectangle 9"/>
            <p:cNvSpPr>
              <a:spLocks noChangeArrowheads="1"/>
            </p:cNvSpPr>
            <p:nvPr/>
          </p:nvSpPr>
          <p:spPr bwMode="auto">
            <a:xfrm>
              <a:off x="2208" y="1440"/>
              <a:ext cx="1056" cy="680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指令部件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缓冲区</a:t>
              </a:r>
            </a:p>
          </p:txBody>
        </p:sp>
        <p:sp>
          <p:nvSpPr>
            <p:cNvPr id="541706" name="Rectangle 10"/>
            <p:cNvSpPr>
              <a:spLocks noChangeArrowheads="1"/>
            </p:cNvSpPr>
            <p:nvPr/>
          </p:nvSpPr>
          <p:spPr bwMode="auto">
            <a:xfrm>
              <a:off x="3648" y="1440"/>
              <a:ext cx="1056" cy="6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执行指令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部件</a:t>
              </a:r>
            </a:p>
          </p:txBody>
        </p:sp>
        <p:sp>
          <p:nvSpPr>
            <p:cNvPr id="541707" name="Freeform 11"/>
            <p:cNvSpPr>
              <a:spLocks/>
            </p:cNvSpPr>
            <p:nvPr/>
          </p:nvSpPr>
          <p:spPr bwMode="auto">
            <a:xfrm>
              <a:off x="1872" y="1775"/>
              <a:ext cx="336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6" y="0"/>
                </a:cxn>
              </a:cxnLst>
              <a:rect l="0" t="0" r="r" b="b"/>
              <a:pathLst>
                <a:path w="336" h="1">
                  <a:moveTo>
                    <a:pt x="0" y="0"/>
                  </a:moveTo>
                  <a:lnTo>
                    <a:pt x="336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1708" name="Freeform 12"/>
            <p:cNvSpPr>
              <a:spLocks/>
            </p:cNvSpPr>
            <p:nvPr/>
          </p:nvSpPr>
          <p:spPr bwMode="auto">
            <a:xfrm>
              <a:off x="3264" y="1775"/>
              <a:ext cx="384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84" y="0"/>
                </a:cxn>
              </a:cxnLst>
              <a:rect l="0" t="0" r="r" b="b"/>
              <a:pathLst>
                <a:path w="384" h="1">
                  <a:moveTo>
                    <a:pt x="0" y="0"/>
                  </a:moveTo>
                  <a:lnTo>
                    <a:pt x="384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41709" name="Text Box 13"/>
          <p:cNvSpPr txBox="1">
            <a:spLocks noChangeArrowheads="1"/>
          </p:cNvSpPr>
          <p:nvPr/>
        </p:nvSpPr>
        <p:spPr bwMode="auto">
          <a:xfrm>
            <a:off x="3707904" y="5805264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folHlink"/>
                </a:solidFill>
                <a:latin typeface="Times New Roman" pitchFamily="18" charset="0"/>
              </a:rPr>
              <a:t>猜测法</a:t>
            </a:r>
          </a:p>
        </p:txBody>
      </p:sp>
      <p:sp>
        <p:nvSpPr>
          <p:cNvPr id="541710" name="Rectangle 14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8.3</a:t>
            </a:r>
          </a:p>
        </p:txBody>
      </p:sp>
      <p:sp>
        <p:nvSpPr>
          <p:cNvPr id="541711" name="AutoShape 1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41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41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4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698" grpId="0" autoUpdateAnimBg="0"/>
      <p:bldP spid="541700" grpId="0" autoUpdateAnimBg="0"/>
      <p:bldP spid="541701" grpId="0" autoUpdateAnimBg="0"/>
      <p:bldP spid="541702" grpId="0" autoUpdateAnimBg="0"/>
      <p:bldP spid="54170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zh-CN" altLang="en-US" b="1"/>
              <a:t>8.1   </a:t>
            </a:r>
            <a:r>
              <a:rPr lang="en-US" altLang="zh-CN" b="1"/>
              <a:t>CPU </a:t>
            </a:r>
            <a:r>
              <a:rPr lang="zh-CN" altLang="en-US" b="1"/>
              <a:t>的结构</a:t>
            </a: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685800" y="1219200"/>
            <a:ext cx="571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一、 </a:t>
            </a:r>
            <a:r>
              <a:rPr lang="en-US" altLang="zh-CN" sz="3200">
                <a:latin typeface="Times New Roman" pitchFamily="18" charset="0"/>
              </a:rPr>
              <a:t>CPU </a:t>
            </a:r>
            <a:r>
              <a:rPr lang="zh-CN" altLang="en-US" sz="3200">
                <a:latin typeface="Times New Roman" pitchFamily="18" charset="0"/>
              </a:rPr>
              <a:t>的功能</a:t>
            </a:r>
          </a:p>
        </p:txBody>
      </p:sp>
      <p:sp>
        <p:nvSpPr>
          <p:cNvPr id="524292" name="Text Box 4"/>
          <p:cNvSpPr txBox="1">
            <a:spLocks noChangeArrowheads="1"/>
          </p:cNvSpPr>
          <p:nvPr/>
        </p:nvSpPr>
        <p:spPr bwMode="auto">
          <a:xfrm>
            <a:off x="1524000" y="2397125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取指令</a:t>
            </a:r>
          </a:p>
        </p:txBody>
      </p:sp>
      <p:sp>
        <p:nvSpPr>
          <p:cNvPr id="524293" name="Text Box 5"/>
          <p:cNvSpPr txBox="1">
            <a:spLocks noChangeArrowheads="1"/>
          </p:cNvSpPr>
          <p:nvPr/>
        </p:nvSpPr>
        <p:spPr bwMode="auto">
          <a:xfrm>
            <a:off x="1524000" y="2925763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分析指令</a:t>
            </a:r>
          </a:p>
        </p:txBody>
      </p:sp>
      <p:sp>
        <p:nvSpPr>
          <p:cNvPr id="524294" name="Text Box 6"/>
          <p:cNvSpPr txBox="1">
            <a:spLocks noChangeArrowheads="1"/>
          </p:cNvSpPr>
          <p:nvPr/>
        </p:nvSpPr>
        <p:spPr bwMode="auto">
          <a:xfrm>
            <a:off x="1524000" y="3454400"/>
            <a:ext cx="502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执行指令，发出各种操作命令</a:t>
            </a:r>
          </a:p>
        </p:txBody>
      </p:sp>
      <p:sp>
        <p:nvSpPr>
          <p:cNvPr id="524295" name="Text Box 7"/>
          <p:cNvSpPr txBox="1">
            <a:spLocks noChangeArrowheads="1"/>
          </p:cNvSpPr>
          <p:nvPr/>
        </p:nvSpPr>
        <p:spPr bwMode="auto">
          <a:xfrm>
            <a:off x="1524000" y="3981450"/>
            <a:ext cx="480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控制程序输入及结果的输出</a:t>
            </a:r>
          </a:p>
        </p:txBody>
      </p:sp>
      <p:sp>
        <p:nvSpPr>
          <p:cNvPr id="524296" name="Text Box 8"/>
          <p:cNvSpPr txBox="1">
            <a:spLocks noChangeArrowheads="1"/>
          </p:cNvSpPr>
          <p:nvPr/>
        </p:nvSpPr>
        <p:spPr bwMode="auto">
          <a:xfrm>
            <a:off x="1524000" y="4510088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总线管理</a:t>
            </a:r>
          </a:p>
        </p:txBody>
      </p:sp>
      <p:sp>
        <p:nvSpPr>
          <p:cNvPr id="524297" name="Text Box 9"/>
          <p:cNvSpPr txBox="1">
            <a:spLocks noChangeArrowheads="1"/>
          </p:cNvSpPr>
          <p:nvPr/>
        </p:nvSpPr>
        <p:spPr bwMode="auto">
          <a:xfrm>
            <a:off x="1524000" y="5038725"/>
            <a:ext cx="480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处理异常情况和特殊请求</a:t>
            </a:r>
          </a:p>
        </p:txBody>
      </p:sp>
      <p:sp>
        <p:nvSpPr>
          <p:cNvPr id="524298" name="Text Box 10"/>
          <p:cNvSpPr txBox="1">
            <a:spLocks noChangeArrowheads="1"/>
          </p:cNvSpPr>
          <p:nvPr/>
        </p:nvSpPr>
        <p:spPr bwMode="auto">
          <a:xfrm>
            <a:off x="1066800" y="1868488"/>
            <a:ext cx="457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1.  控制器的功能</a:t>
            </a:r>
          </a:p>
        </p:txBody>
      </p:sp>
      <p:sp>
        <p:nvSpPr>
          <p:cNvPr id="524299" name="Text Box 11"/>
          <p:cNvSpPr txBox="1">
            <a:spLocks noChangeArrowheads="1"/>
          </p:cNvSpPr>
          <p:nvPr/>
        </p:nvSpPr>
        <p:spPr bwMode="auto">
          <a:xfrm>
            <a:off x="1066800" y="5567363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2.  运算器的功能</a:t>
            </a:r>
          </a:p>
        </p:txBody>
      </p:sp>
      <p:sp>
        <p:nvSpPr>
          <p:cNvPr id="524300" name="Text Box 12"/>
          <p:cNvSpPr txBox="1">
            <a:spLocks noChangeArrowheads="1"/>
          </p:cNvSpPr>
          <p:nvPr/>
        </p:nvSpPr>
        <p:spPr bwMode="auto">
          <a:xfrm>
            <a:off x="1447800" y="6096000"/>
            <a:ext cx="480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实现算术运算和逻辑运算</a:t>
            </a:r>
          </a:p>
        </p:txBody>
      </p:sp>
      <p:sp>
        <p:nvSpPr>
          <p:cNvPr id="524301" name="Text Box 13"/>
          <p:cNvSpPr txBox="1">
            <a:spLocks noChangeArrowheads="1"/>
          </p:cNvSpPr>
          <p:nvPr/>
        </p:nvSpPr>
        <p:spPr bwMode="auto">
          <a:xfrm>
            <a:off x="6400800" y="24384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指令控制</a:t>
            </a:r>
          </a:p>
        </p:txBody>
      </p:sp>
      <p:sp>
        <p:nvSpPr>
          <p:cNvPr id="524302" name="Text Box 14"/>
          <p:cNvSpPr txBox="1">
            <a:spLocks noChangeArrowheads="1"/>
          </p:cNvSpPr>
          <p:nvPr/>
        </p:nvSpPr>
        <p:spPr bwMode="auto">
          <a:xfrm>
            <a:off x="6400800" y="31242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操作控制</a:t>
            </a:r>
          </a:p>
        </p:txBody>
      </p:sp>
      <p:sp>
        <p:nvSpPr>
          <p:cNvPr id="524303" name="Text Box 15"/>
          <p:cNvSpPr txBox="1">
            <a:spLocks noChangeArrowheads="1"/>
          </p:cNvSpPr>
          <p:nvPr/>
        </p:nvSpPr>
        <p:spPr bwMode="auto">
          <a:xfrm>
            <a:off x="6400800" y="38100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时间控制</a:t>
            </a:r>
          </a:p>
        </p:txBody>
      </p:sp>
      <p:sp>
        <p:nvSpPr>
          <p:cNvPr id="524304" name="Text Box 16"/>
          <p:cNvSpPr txBox="1">
            <a:spLocks noChangeArrowheads="1"/>
          </p:cNvSpPr>
          <p:nvPr/>
        </p:nvSpPr>
        <p:spPr bwMode="auto">
          <a:xfrm>
            <a:off x="6400800" y="51816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数据加工</a:t>
            </a:r>
          </a:p>
        </p:txBody>
      </p:sp>
      <p:sp>
        <p:nvSpPr>
          <p:cNvPr id="524305" name="Text Box 17"/>
          <p:cNvSpPr txBox="1">
            <a:spLocks noChangeArrowheads="1"/>
          </p:cNvSpPr>
          <p:nvPr/>
        </p:nvSpPr>
        <p:spPr bwMode="auto">
          <a:xfrm>
            <a:off x="6400800" y="44958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处理中断</a:t>
            </a:r>
          </a:p>
        </p:txBody>
      </p:sp>
      <p:sp>
        <p:nvSpPr>
          <p:cNvPr id="524306" name="AutoShape 1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4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2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2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2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24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24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24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24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24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24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24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24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24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24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24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24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4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1" grpId="0" autoUpdateAnimBg="0"/>
      <p:bldP spid="524292" grpId="0" autoUpdateAnimBg="0"/>
      <p:bldP spid="524293" grpId="0" autoUpdateAnimBg="0"/>
      <p:bldP spid="524294" grpId="0" autoUpdateAnimBg="0"/>
      <p:bldP spid="524295" grpId="0" autoUpdateAnimBg="0"/>
      <p:bldP spid="524296" grpId="0" autoUpdateAnimBg="0"/>
      <p:bldP spid="524297" grpId="0" autoUpdateAnimBg="0"/>
      <p:bldP spid="524298" grpId="0" autoUpdateAnimBg="0"/>
      <p:bldP spid="524299" grpId="0" autoUpdateAnimBg="0"/>
      <p:bldP spid="524300" grpId="0" autoUpdateAnimBg="0"/>
      <p:bldP spid="524301" grpId="0" autoUpdateAnimBg="0"/>
      <p:bldP spid="524302" grpId="0" autoUpdateAnimBg="0"/>
      <p:bldP spid="524303" grpId="0" autoUpdateAnimBg="0"/>
      <p:bldP spid="524304" grpId="0" autoUpdateAnimBg="0"/>
      <p:bldP spid="52430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ChangeArrowheads="1"/>
          </p:cNvSpPr>
          <p:nvPr/>
        </p:nvSpPr>
        <p:spPr bwMode="auto">
          <a:xfrm>
            <a:off x="381000" y="228600"/>
            <a:ext cx="467836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4.  指令的六级流水</a:t>
            </a:r>
          </a:p>
        </p:txBody>
      </p:sp>
      <p:sp>
        <p:nvSpPr>
          <p:cNvPr id="542723" name="Rectangle 3"/>
          <p:cNvSpPr>
            <a:spLocks noChangeArrowheads="1"/>
          </p:cNvSpPr>
          <p:nvPr/>
        </p:nvSpPr>
        <p:spPr bwMode="auto">
          <a:xfrm>
            <a:off x="1970088" y="6172200"/>
            <a:ext cx="206851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六级流水</a:t>
            </a:r>
          </a:p>
        </p:txBody>
      </p:sp>
      <p:sp>
        <p:nvSpPr>
          <p:cNvPr id="542724" name="Rectangle 4"/>
          <p:cNvSpPr>
            <a:spLocks noChangeArrowheads="1"/>
          </p:cNvSpPr>
          <p:nvPr/>
        </p:nvSpPr>
        <p:spPr bwMode="auto">
          <a:xfrm>
            <a:off x="4713288" y="6172200"/>
            <a:ext cx="2590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14</a:t>
            </a:r>
            <a:r>
              <a:rPr lang="zh-CN" altLang="en-US" sz="2000">
                <a:latin typeface="Times New Roman" pitchFamily="18" charset="0"/>
              </a:rPr>
              <a:t> 个时间单位</a:t>
            </a:r>
          </a:p>
        </p:txBody>
      </p:sp>
      <p:sp>
        <p:nvSpPr>
          <p:cNvPr id="542725" name="Rectangle 5"/>
          <p:cNvSpPr>
            <a:spLocks noChangeArrowheads="1"/>
          </p:cNvSpPr>
          <p:nvPr/>
        </p:nvSpPr>
        <p:spPr bwMode="auto">
          <a:xfrm>
            <a:off x="1970088" y="5715000"/>
            <a:ext cx="229711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串行执行</a:t>
            </a:r>
          </a:p>
        </p:txBody>
      </p:sp>
      <p:sp>
        <p:nvSpPr>
          <p:cNvPr id="542726" name="Rectangle 6"/>
          <p:cNvSpPr>
            <a:spLocks noChangeArrowheads="1"/>
          </p:cNvSpPr>
          <p:nvPr/>
        </p:nvSpPr>
        <p:spPr bwMode="auto">
          <a:xfrm>
            <a:off x="4713288" y="5715000"/>
            <a:ext cx="3530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6 </a:t>
            </a:r>
            <a:r>
              <a:rPr lang="zh-CN" altLang="en-US" sz="1800">
                <a:latin typeface="Times New Roman" pitchFamily="18" charset="0"/>
              </a:rPr>
              <a:t>×</a:t>
            </a:r>
            <a:r>
              <a:rPr lang="zh-CN" altLang="en-US" sz="2000">
                <a:latin typeface="Times New Roman" pitchFamily="18" charset="0"/>
              </a:rPr>
              <a:t> 9 ＝</a:t>
            </a: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 54</a:t>
            </a:r>
            <a:r>
              <a:rPr lang="zh-CN" altLang="en-US">
                <a:solidFill>
                  <a:schemeClr val="folHlink"/>
                </a:solidFill>
                <a:latin typeface="Times New Roman" pitchFamily="18" charset="0"/>
              </a:rPr>
              <a:t>　</a:t>
            </a:r>
            <a:r>
              <a:rPr lang="zh-CN" altLang="en-US" sz="2000">
                <a:latin typeface="Times New Roman" pitchFamily="18" charset="0"/>
              </a:rPr>
              <a:t>个时间单位</a:t>
            </a:r>
          </a:p>
        </p:txBody>
      </p:sp>
      <p:sp>
        <p:nvSpPr>
          <p:cNvPr id="542727" name="Rectangle 7"/>
          <p:cNvSpPr>
            <a:spLocks noChangeArrowheads="1"/>
          </p:cNvSpPr>
          <p:nvPr/>
        </p:nvSpPr>
        <p:spPr bwMode="auto">
          <a:xfrm>
            <a:off x="1371600" y="5257800"/>
            <a:ext cx="3200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完成 </a:t>
            </a: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一条指令</a:t>
            </a:r>
          </a:p>
        </p:txBody>
      </p:sp>
      <p:sp>
        <p:nvSpPr>
          <p:cNvPr id="542728" name="Rectangle 8"/>
          <p:cNvSpPr>
            <a:spLocks noChangeArrowheads="1"/>
          </p:cNvSpPr>
          <p:nvPr/>
        </p:nvSpPr>
        <p:spPr bwMode="auto">
          <a:xfrm>
            <a:off x="4713288" y="5257800"/>
            <a:ext cx="2590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6 </a:t>
            </a:r>
            <a:r>
              <a:rPr lang="zh-CN" altLang="en-US" sz="2000">
                <a:latin typeface="Times New Roman" pitchFamily="18" charset="0"/>
              </a:rPr>
              <a:t>个时间单位</a:t>
            </a:r>
          </a:p>
        </p:txBody>
      </p:sp>
      <p:sp>
        <p:nvSpPr>
          <p:cNvPr id="542729" name="Line 9"/>
          <p:cNvSpPr>
            <a:spLocks noChangeShapeType="1"/>
          </p:cNvSpPr>
          <p:nvPr/>
        </p:nvSpPr>
        <p:spPr bwMode="auto">
          <a:xfrm>
            <a:off x="7223125" y="4162425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30" name="Line 10"/>
          <p:cNvSpPr>
            <a:spLocks noChangeShapeType="1"/>
          </p:cNvSpPr>
          <p:nvPr/>
        </p:nvSpPr>
        <p:spPr bwMode="auto">
          <a:xfrm>
            <a:off x="6642100" y="4162425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31" name="Line 11"/>
          <p:cNvSpPr>
            <a:spLocks noChangeShapeType="1"/>
          </p:cNvSpPr>
          <p:nvPr/>
        </p:nvSpPr>
        <p:spPr bwMode="auto">
          <a:xfrm>
            <a:off x="6061075" y="4162425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32" name="Line 12"/>
          <p:cNvSpPr>
            <a:spLocks noChangeShapeType="1"/>
          </p:cNvSpPr>
          <p:nvPr/>
        </p:nvSpPr>
        <p:spPr bwMode="auto">
          <a:xfrm>
            <a:off x="5480050" y="4162425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33" name="Line 13"/>
          <p:cNvSpPr>
            <a:spLocks noChangeShapeType="1"/>
          </p:cNvSpPr>
          <p:nvPr/>
        </p:nvSpPr>
        <p:spPr bwMode="auto">
          <a:xfrm>
            <a:off x="4899025" y="4162425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34" name="Line 14"/>
          <p:cNvSpPr>
            <a:spLocks noChangeShapeType="1"/>
          </p:cNvSpPr>
          <p:nvPr/>
        </p:nvSpPr>
        <p:spPr bwMode="auto">
          <a:xfrm>
            <a:off x="4318000" y="4162425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35" name="Line 15"/>
          <p:cNvSpPr>
            <a:spLocks noChangeShapeType="1"/>
          </p:cNvSpPr>
          <p:nvPr/>
        </p:nvSpPr>
        <p:spPr bwMode="auto">
          <a:xfrm>
            <a:off x="7853363" y="4484688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36" name="Line 16"/>
          <p:cNvSpPr>
            <a:spLocks noChangeShapeType="1"/>
          </p:cNvSpPr>
          <p:nvPr/>
        </p:nvSpPr>
        <p:spPr bwMode="auto">
          <a:xfrm>
            <a:off x="7270750" y="4484688"/>
            <a:ext cx="582613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37" name="Line 17"/>
          <p:cNvSpPr>
            <a:spLocks noChangeShapeType="1"/>
          </p:cNvSpPr>
          <p:nvPr/>
        </p:nvSpPr>
        <p:spPr bwMode="auto">
          <a:xfrm>
            <a:off x="6689725" y="4484688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38" name="Line 18"/>
          <p:cNvSpPr>
            <a:spLocks noChangeShapeType="1"/>
          </p:cNvSpPr>
          <p:nvPr/>
        </p:nvSpPr>
        <p:spPr bwMode="auto">
          <a:xfrm>
            <a:off x="6108700" y="4484688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39" name="Line 19"/>
          <p:cNvSpPr>
            <a:spLocks noChangeShapeType="1"/>
          </p:cNvSpPr>
          <p:nvPr/>
        </p:nvSpPr>
        <p:spPr bwMode="auto">
          <a:xfrm>
            <a:off x="5527675" y="4484688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40" name="Line 20"/>
          <p:cNvSpPr>
            <a:spLocks noChangeShapeType="1"/>
          </p:cNvSpPr>
          <p:nvPr/>
        </p:nvSpPr>
        <p:spPr bwMode="auto">
          <a:xfrm>
            <a:off x="4946650" y="4484688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41" name="Line 21"/>
          <p:cNvSpPr>
            <a:spLocks noChangeShapeType="1"/>
          </p:cNvSpPr>
          <p:nvPr/>
        </p:nvSpPr>
        <p:spPr bwMode="auto">
          <a:xfrm>
            <a:off x="8432800" y="4803775"/>
            <a:ext cx="582613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42" name="Line 22"/>
          <p:cNvSpPr>
            <a:spLocks noChangeShapeType="1"/>
          </p:cNvSpPr>
          <p:nvPr/>
        </p:nvSpPr>
        <p:spPr bwMode="auto">
          <a:xfrm>
            <a:off x="7851775" y="4803775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43" name="Line 23"/>
          <p:cNvSpPr>
            <a:spLocks noChangeShapeType="1"/>
          </p:cNvSpPr>
          <p:nvPr/>
        </p:nvSpPr>
        <p:spPr bwMode="auto">
          <a:xfrm>
            <a:off x="7270750" y="4803775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44" name="Line 24"/>
          <p:cNvSpPr>
            <a:spLocks noChangeShapeType="1"/>
          </p:cNvSpPr>
          <p:nvPr/>
        </p:nvSpPr>
        <p:spPr bwMode="auto">
          <a:xfrm>
            <a:off x="6689725" y="4803775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45" name="Line 25"/>
          <p:cNvSpPr>
            <a:spLocks noChangeShapeType="1"/>
          </p:cNvSpPr>
          <p:nvPr/>
        </p:nvSpPr>
        <p:spPr bwMode="auto">
          <a:xfrm>
            <a:off x="6108700" y="4803775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46" name="Line 26"/>
          <p:cNvSpPr>
            <a:spLocks noChangeShapeType="1"/>
          </p:cNvSpPr>
          <p:nvPr/>
        </p:nvSpPr>
        <p:spPr bwMode="auto">
          <a:xfrm>
            <a:off x="5527675" y="4803775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47" name="Line 27"/>
          <p:cNvSpPr>
            <a:spLocks noChangeShapeType="1"/>
          </p:cNvSpPr>
          <p:nvPr/>
        </p:nvSpPr>
        <p:spPr bwMode="auto">
          <a:xfrm>
            <a:off x="5480050" y="3201988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48" name="Line 28"/>
          <p:cNvSpPr>
            <a:spLocks noChangeShapeType="1"/>
          </p:cNvSpPr>
          <p:nvPr/>
        </p:nvSpPr>
        <p:spPr bwMode="auto">
          <a:xfrm>
            <a:off x="4899025" y="3201988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49" name="Line 29"/>
          <p:cNvSpPr>
            <a:spLocks noChangeShapeType="1"/>
          </p:cNvSpPr>
          <p:nvPr/>
        </p:nvSpPr>
        <p:spPr bwMode="auto">
          <a:xfrm>
            <a:off x="4318000" y="3201988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50" name="Line 30"/>
          <p:cNvSpPr>
            <a:spLocks noChangeShapeType="1"/>
          </p:cNvSpPr>
          <p:nvPr/>
        </p:nvSpPr>
        <p:spPr bwMode="auto">
          <a:xfrm>
            <a:off x="3736975" y="3201988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51" name="Line 31"/>
          <p:cNvSpPr>
            <a:spLocks noChangeShapeType="1"/>
          </p:cNvSpPr>
          <p:nvPr/>
        </p:nvSpPr>
        <p:spPr bwMode="auto">
          <a:xfrm>
            <a:off x="3155950" y="3201988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52" name="Line 32"/>
          <p:cNvSpPr>
            <a:spLocks noChangeShapeType="1"/>
          </p:cNvSpPr>
          <p:nvPr/>
        </p:nvSpPr>
        <p:spPr bwMode="auto">
          <a:xfrm>
            <a:off x="2574925" y="3201988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53" name="Line 33"/>
          <p:cNvSpPr>
            <a:spLocks noChangeShapeType="1"/>
          </p:cNvSpPr>
          <p:nvPr/>
        </p:nvSpPr>
        <p:spPr bwMode="auto">
          <a:xfrm>
            <a:off x="6110288" y="3521075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54" name="Line 34"/>
          <p:cNvSpPr>
            <a:spLocks noChangeShapeType="1"/>
          </p:cNvSpPr>
          <p:nvPr/>
        </p:nvSpPr>
        <p:spPr bwMode="auto">
          <a:xfrm>
            <a:off x="5527675" y="3521075"/>
            <a:ext cx="582613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55" name="Line 35"/>
          <p:cNvSpPr>
            <a:spLocks noChangeShapeType="1"/>
          </p:cNvSpPr>
          <p:nvPr/>
        </p:nvSpPr>
        <p:spPr bwMode="auto">
          <a:xfrm>
            <a:off x="4946650" y="3521075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56" name="Line 36"/>
          <p:cNvSpPr>
            <a:spLocks noChangeShapeType="1"/>
          </p:cNvSpPr>
          <p:nvPr/>
        </p:nvSpPr>
        <p:spPr bwMode="auto">
          <a:xfrm>
            <a:off x="4365625" y="3521075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57" name="Line 37"/>
          <p:cNvSpPr>
            <a:spLocks noChangeShapeType="1"/>
          </p:cNvSpPr>
          <p:nvPr/>
        </p:nvSpPr>
        <p:spPr bwMode="auto">
          <a:xfrm>
            <a:off x="3784600" y="3521075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58" name="Line 38"/>
          <p:cNvSpPr>
            <a:spLocks noChangeShapeType="1"/>
          </p:cNvSpPr>
          <p:nvPr/>
        </p:nvSpPr>
        <p:spPr bwMode="auto">
          <a:xfrm>
            <a:off x="3203575" y="3521075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59" name="Line 39"/>
          <p:cNvSpPr>
            <a:spLocks noChangeShapeType="1"/>
          </p:cNvSpPr>
          <p:nvPr/>
        </p:nvSpPr>
        <p:spPr bwMode="auto">
          <a:xfrm>
            <a:off x="6691313" y="3843338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60" name="Line 40"/>
          <p:cNvSpPr>
            <a:spLocks noChangeShapeType="1"/>
          </p:cNvSpPr>
          <p:nvPr/>
        </p:nvSpPr>
        <p:spPr bwMode="auto">
          <a:xfrm>
            <a:off x="6108700" y="3843338"/>
            <a:ext cx="582613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61" name="Line 41"/>
          <p:cNvSpPr>
            <a:spLocks noChangeShapeType="1"/>
          </p:cNvSpPr>
          <p:nvPr/>
        </p:nvSpPr>
        <p:spPr bwMode="auto">
          <a:xfrm>
            <a:off x="5527675" y="3843338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62" name="Line 42"/>
          <p:cNvSpPr>
            <a:spLocks noChangeShapeType="1"/>
          </p:cNvSpPr>
          <p:nvPr/>
        </p:nvSpPr>
        <p:spPr bwMode="auto">
          <a:xfrm>
            <a:off x="4946650" y="3843338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63" name="Line 43"/>
          <p:cNvSpPr>
            <a:spLocks noChangeShapeType="1"/>
          </p:cNvSpPr>
          <p:nvPr/>
        </p:nvSpPr>
        <p:spPr bwMode="auto">
          <a:xfrm>
            <a:off x="4365625" y="3843338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64" name="Line 44"/>
          <p:cNvSpPr>
            <a:spLocks noChangeShapeType="1"/>
          </p:cNvSpPr>
          <p:nvPr/>
        </p:nvSpPr>
        <p:spPr bwMode="auto">
          <a:xfrm>
            <a:off x="3784600" y="3843338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65" name="Line 45"/>
          <p:cNvSpPr>
            <a:spLocks noChangeShapeType="1"/>
          </p:cNvSpPr>
          <p:nvPr/>
        </p:nvSpPr>
        <p:spPr bwMode="auto">
          <a:xfrm>
            <a:off x="3736975" y="2238375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66" name="Line 46"/>
          <p:cNvSpPr>
            <a:spLocks noChangeShapeType="1"/>
          </p:cNvSpPr>
          <p:nvPr/>
        </p:nvSpPr>
        <p:spPr bwMode="auto">
          <a:xfrm>
            <a:off x="3155950" y="2238375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67" name="Line 47"/>
          <p:cNvSpPr>
            <a:spLocks noChangeShapeType="1"/>
          </p:cNvSpPr>
          <p:nvPr/>
        </p:nvSpPr>
        <p:spPr bwMode="auto">
          <a:xfrm>
            <a:off x="2574925" y="2238375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68" name="Line 48"/>
          <p:cNvSpPr>
            <a:spLocks noChangeShapeType="1"/>
          </p:cNvSpPr>
          <p:nvPr/>
        </p:nvSpPr>
        <p:spPr bwMode="auto">
          <a:xfrm>
            <a:off x="1993900" y="2238375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69" name="Line 49"/>
          <p:cNvSpPr>
            <a:spLocks noChangeShapeType="1"/>
          </p:cNvSpPr>
          <p:nvPr/>
        </p:nvSpPr>
        <p:spPr bwMode="auto">
          <a:xfrm>
            <a:off x="1412875" y="2238375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70" name="Line 50"/>
          <p:cNvSpPr>
            <a:spLocks noChangeShapeType="1"/>
          </p:cNvSpPr>
          <p:nvPr/>
        </p:nvSpPr>
        <p:spPr bwMode="auto">
          <a:xfrm>
            <a:off x="831850" y="2238375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71" name="Line 51"/>
          <p:cNvSpPr>
            <a:spLocks noChangeShapeType="1"/>
          </p:cNvSpPr>
          <p:nvPr/>
        </p:nvSpPr>
        <p:spPr bwMode="auto">
          <a:xfrm>
            <a:off x="4367213" y="2560638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72" name="Line 52"/>
          <p:cNvSpPr>
            <a:spLocks noChangeShapeType="1"/>
          </p:cNvSpPr>
          <p:nvPr/>
        </p:nvSpPr>
        <p:spPr bwMode="auto">
          <a:xfrm>
            <a:off x="3784600" y="2560638"/>
            <a:ext cx="582613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73" name="Line 53"/>
          <p:cNvSpPr>
            <a:spLocks noChangeShapeType="1"/>
          </p:cNvSpPr>
          <p:nvPr/>
        </p:nvSpPr>
        <p:spPr bwMode="auto">
          <a:xfrm>
            <a:off x="3203575" y="2560638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74" name="Line 54"/>
          <p:cNvSpPr>
            <a:spLocks noChangeShapeType="1"/>
          </p:cNvSpPr>
          <p:nvPr/>
        </p:nvSpPr>
        <p:spPr bwMode="auto">
          <a:xfrm>
            <a:off x="2622550" y="2560638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75" name="Line 55"/>
          <p:cNvSpPr>
            <a:spLocks noChangeShapeType="1"/>
          </p:cNvSpPr>
          <p:nvPr/>
        </p:nvSpPr>
        <p:spPr bwMode="auto">
          <a:xfrm>
            <a:off x="2041525" y="2560638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76" name="Line 56"/>
          <p:cNvSpPr>
            <a:spLocks noChangeShapeType="1"/>
          </p:cNvSpPr>
          <p:nvPr/>
        </p:nvSpPr>
        <p:spPr bwMode="auto">
          <a:xfrm>
            <a:off x="1460500" y="2560638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77" name="Line 57"/>
          <p:cNvSpPr>
            <a:spLocks noChangeShapeType="1"/>
          </p:cNvSpPr>
          <p:nvPr/>
        </p:nvSpPr>
        <p:spPr bwMode="auto">
          <a:xfrm>
            <a:off x="4948238" y="2879725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78" name="Line 58"/>
          <p:cNvSpPr>
            <a:spLocks noChangeShapeType="1"/>
          </p:cNvSpPr>
          <p:nvPr/>
        </p:nvSpPr>
        <p:spPr bwMode="auto">
          <a:xfrm>
            <a:off x="4365625" y="2879725"/>
            <a:ext cx="582613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79" name="Line 59"/>
          <p:cNvSpPr>
            <a:spLocks noChangeShapeType="1"/>
          </p:cNvSpPr>
          <p:nvPr/>
        </p:nvSpPr>
        <p:spPr bwMode="auto">
          <a:xfrm>
            <a:off x="3784600" y="2879725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80" name="Line 60"/>
          <p:cNvSpPr>
            <a:spLocks noChangeShapeType="1"/>
          </p:cNvSpPr>
          <p:nvPr/>
        </p:nvSpPr>
        <p:spPr bwMode="auto">
          <a:xfrm>
            <a:off x="3203575" y="2879725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81" name="Line 61"/>
          <p:cNvSpPr>
            <a:spLocks noChangeShapeType="1"/>
          </p:cNvSpPr>
          <p:nvPr/>
        </p:nvSpPr>
        <p:spPr bwMode="auto">
          <a:xfrm>
            <a:off x="2622550" y="2879725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2782" name="Line 62"/>
          <p:cNvSpPr>
            <a:spLocks noChangeShapeType="1"/>
          </p:cNvSpPr>
          <p:nvPr/>
        </p:nvSpPr>
        <p:spPr bwMode="auto">
          <a:xfrm>
            <a:off x="2041525" y="2879725"/>
            <a:ext cx="581025" cy="0"/>
          </a:xfrm>
          <a:prstGeom prst="line">
            <a:avLst/>
          </a:prstGeom>
          <a:noFill/>
          <a:ln w="28575">
            <a:noFill/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63"/>
          <p:cNvGrpSpPr>
            <a:grpSpLocks/>
          </p:cNvGrpSpPr>
          <p:nvPr/>
        </p:nvGrpSpPr>
        <p:grpSpPr bwMode="auto">
          <a:xfrm>
            <a:off x="76200" y="917575"/>
            <a:ext cx="8920163" cy="4187825"/>
            <a:chOff x="48" y="578"/>
            <a:chExt cx="5619" cy="2638"/>
          </a:xfrm>
        </p:grpSpPr>
        <p:sp>
          <p:nvSpPr>
            <p:cNvPr id="542784" name="Line 64"/>
            <p:cNvSpPr>
              <a:spLocks noChangeShapeType="1"/>
            </p:cNvSpPr>
            <p:nvPr/>
          </p:nvSpPr>
          <p:spPr bwMode="auto">
            <a:xfrm>
              <a:off x="2007" y="1192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785" name="Line 65"/>
            <p:cNvSpPr>
              <a:spLocks noChangeShapeType="1"/>
            </p:cNvSpPr>
            <p:nvPr/>
          </p:nvSpPr>
          <p:spPr bwMode="auto">
            <a:xfrm>
              <a:off x="2388" y="1192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786" name="Line 66"/>
            <p:cNvSpPr>
              <a:spLocks noChangeShapeType="1"/>
            </p:cNvSpPr>
            <p:nvPr/>
          </p:nvSpPr>
          <p:spPr bwMode="auto">
            <a:xfrm>
              <a:off x="2739" y="1192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787" name="Line 67"/>
            <p:cNvSpPr>
              <a:spLocks noChangeShapeType="1"/>
            </p:cNvSpPr>
            <p:nvPr/>
          </p:nvSpPr>
          <p:spPr bwMode="auto">
            <a:xfrm>
              <a:off x="3105" y="1192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788" name="Line 68"/>
            <p:cNvSpPr>
              <a:spLocks noChangeShapeType="1"/>
            </p:cNvSpPr>
            <p:nvPr/>
          </p:nvSpPr>
          <p:spPr bwMode="auto">
            <a:xfrm>
              <a:off x="3471" y="1192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789" name="Line 69"/>
            <p:cNvSpPr>
              <a:spLocks noChangeShapeType="1"/>
            </p:cNvSpPr>
            <p:nvPr/>
          </p:nvSpPr>
          <p:spPr bwMode="auto">
            <a:xfrm>
              <a:off x="3837" y="1192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790" name="Line 70"/>
            <p:cNvSpPr>
              <a:spLocks noChangeShapeType="1"/>
            </p:cNvSpPr>
            <p:nvPr/>
          </p:nvSpPr>
          <p:spPr bwMode="auto">
            <a:xfrm>
              <a:off x="4203" y="1192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791" name="Line 71"/>
            <p:cNvSpPr>
              <a:spLocks noChangeShapeType="1"/>
            </p:cNvSpPr>
            <p:nvPr/>
          </p:nvSpPr>
          <p:spPr bwMode="auto">
            <a:xfrm>
              <a:off x="4569" y="1192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792" name="Line 72"/>
            <p:cNvSpPr>
              <a:spLocks noChangeShapeType="1"/>
            </p:cNvSpPr>
            <p:nvPr/>
          </p:nvSpPr>
          <p:spPr bwMode="auto">
            <a:xfrm>
              <a:off x="4935" y="1192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793" name="Line 73"/>
            <p:cNvSpPr>
              <a:spLocks noChangeShapeType="1"/>
            </p:cNvSpPr>
            <p:nvPr/>
          </p:nvSpPr>
          <p:spPr bwMode="auto">
            <a:xfrm>
              <a:off x="5301" y="1192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794" name="Line 74"/>
            <p:cNvSpPr>
              <a:spLocks noChangeShapeType="1"/>
            </p:cNvSpPr>
            <p:nvPr/>
          </p:nvSpPr>
          <p:spPr bwMode="auto">
            <a:xfrm>
              <a:off x="5667" y="1192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795" name="Line 75"/>
            <p:cNvSpPr>
              <a:spLocks noChangeShapeType="1"/>
            </p:cNvSpPr>
            <p:nvPr/>
          </p:nvSpPr>
          <p:spPr bwMode="auto">
            <a:xfrm>
              <a:off x="543" y="1192"/>
              <a:ext cx="0" cy="19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796" name="Line 76"/>
            <p:cNvSpPr>
              <a:spLocks noChangeShapeType="1"/>
            </p:cNvSpPr>
            <p:nvPr/>
          </p:nvSpPr>
          <p:spPr bwMode="auto">
            <a:xfrm>
              <a:off x="909" y="1192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797" name="Line 77"/>
            <p:cNvSpPr>
              <a:spLocks noChangeShapeType="1"/>
            </p:cNvSpPr>
            <p:nvPr/>
          </p:nvSpPr>
          <p:spPr bwMode="auto">
            <a:xfrm>
              <a:off x="1275" y="1192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798" name="Line 78"/>
            <p:cNvSpPr>
              <a:spLocks noChangeShapeType="1"/>
            </p:cNvSpPr>
            <p:nvPr/>
          </p:nvSpPr>
          <p:spPr bwMode="auto">
            <a:xfrm>
              <a:off x="1641" y="1192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799" name="Text Box 79"/>
            <p:cNvSpPr txBox="1">
              <a:spLocks noChangeArrowheads="1"/>
            </p:cNvSpPr>
            <p:nvPr/>
          </p:nvSpPr>
          <p:spPr bwMode="auto">
            <a:xfrm>
              <a:off x="3488" y="2551"/>
              <a:ext cx="3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CO</a:t>
              </a:r>
            </a:p>
          </p:txBody>
        </p:sp>
        <p:sp>
          <p:nvSpPr>
            <p:cNvPr id="542800" name="Text Box 80"/>
            <p:cNvSpPr txBox="1">
              <a:spLocks noChangeArrowheads="1"/>
            </p:cNvSpPr>
            <p:nvPr/>
          </p:nvSpPr>
          <p:spPr bwMode="auto">
            <a:xfrm>
              <a:off x="3880" y="2551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FO</a:t>
              </a:r>
            </a:p>
          </p:txBody>
        </p:sp>
        <p:sp>
          <p:nvSpPr>
            <p:cNvPr id="542801" name="Text Box 81"/>
            <p:cNvSpPr txBox="1">
              <a:spLocks noChangeArrowheads="1"/>
            </p:cNvSpPr>
            <p:nvPr/>
          </p:nvSpPr>
          <p:spPr bwMode="auto">
            <a:xfrm>
              <a:off x="4276" y="2551"/>
              <a:ext cx="2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EI</a:t>
              </a:r>
            </a:p>
          </p:txBody>
        </p:sp>
        <p:sp>
          <p:nvSpPr>
            <p:cNvPr id="542802" name="Text Box 82"/>
            <p:cNvSpPr txBox="1">
              <a:spLocks noChangeArrowheads="1"/>
            </p:cNvSpPr>
            <p:nvPr/>
          </p:nvSpPr>
          <p:spPr bwMode="auto">
            <a:xfrm>
              <a:off x="4571" y="2551"/>
              <a:ext cx="37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WO</a:t>
              </a:r>
            </a:p>
          </p:txBody>
        </p:sp>
        <p:sp>
          <p:nvSpPr>
            <p:cNvPr id="542803" name="Text Box 83"/>
            <p:cNvSpPr txBox="1">
              <a:spLocks noChangeArrowheads="1"/>
            </p:cNvSpPr>
            <p:nvPr/>
          </p:nvSpPr>
          <p:spPr bwMode="auto">
            <a:xfrm>
              <a:off x="3168" y="2551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DI</a:t>
              </a:r>
            </a:p>
          </p:txBody>
        </p:sp>
        <p:sp>
          <p:nvSpPr>
            <p:cNvPr id="542804" name="Text Box 84"/>
            <p:cNvSpPr txBox="1">
              <a:spLocks noChangeArrowheads="1"/>
            </p:cNvSpPr>
            <p:nvPr/>
          </p:nvSpPr>
          <p:spPr bwMode="auto">
            <a:xfrm>
              <a:off x="2804" y="2551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FI</a:t>
              </a:r>
            </a:p>
          </p:txBody>
        </p:sp>
        <p:sp>
          <p:nvSpPr>
            <p:cNvPr id="542805" name="Text Box 85"/>
            <p:cNvSpPr txBox="1">
              <a:spLocks noChangeArrowheads="1"/>
            </p:cNvSpPr>
            <p:nvPr/>
          </p:nvSpPr>
          <p:spPr bwMode="auto">
            <a:xfrm>
              <a:off x="3872" y="2768"/>
              <a:ext cx="3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CO</a:t>
              </a:r>
            </a:p>
          </p:txBody>
        </p:sp>
        <p:sp>
          <p:nvSpPr>
            <p:cNvPr id="542806" name="Text Box 86"/>
            <p:cNvSpPr txBox="1">
              <a:spLocks noChangeArrowheads="1"/>
            </p:cNvSpPr>
            <p:nvPr/>
          </p:nvSpPr>
          <p:spPr bwMode="auto">
            <a:xfrm>
              <a:off x="4252" y="2768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FO</a:t>
              </a:r>
            </a:p>
          </p:txBody>
        </p:sp>
        <p:sp>
          <p:nvSpPr>
            <p:cNvPr id="542807" name="Text Box 87"/>
            <p:cNvSpPr txBox="1">
              <a:spLocks noChangeArrowheads="1"/>
            </p:cNvSpPr>
            <p:nvPr/>
          </p:nvSpPr>
          <p:spPr bwMode="auto">
            <a:xfrm>
              <a:off x="4624" y="2768"/>
              <a:ext cx="2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EI</a:t>
              </a:r>
            </a:p>
          </p:txBody>
        </p:sp>
        <p:sp>
          <p:nvSpPr>
            <p:cNvPr id="542808" name="Text Box 88"/>
            <p:cNvSpPr txBox="1">
              <a:spLocks noChangeArrowheads="1"/>
            </p:cNvSpPr>
            <p:nvPr/>
          </p:nvSpPr>
          <p:spPr bwMode="auto">
            <a:xfrm>
              <a:off x="4944" y="2768"/>
              <a:ext cx="3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WO</a:t>
              </a:r>
            </a:p>
          </p:txBody>
        </p:sp>
        <p:sp>
          <p:nvSpPr>
            <p:cNvPr id="542809" name="Text Box 89"/>
            <p:cNvSpPr txBox="1">
              <a:spLocks noChangeArrowheads="1"/>
            </p:cNvSpPr>
            <p:nvPr/>
          </p:nvSpPr>
          <p:spPr bwMode="auto">
            <a:xfrm>
              <a:off x="3516" y="2768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DI</a:t>
              </a:r>
            </a:p>
          </p:txBody>
        </p:sp>
        <p:sp>
          <p:nvSpPr>
            <p:cNvPr id="542810" name="Text Box 90"/>
            <p:cNvSpPr txBox="1">
              <a:spLocks noChangeArrowheads="1"/>
            </p:cNvSpPr>
            <p:nvPr/>
          </p:nvSpPr>
          <p:spPr bwMode="auto">
            <a:xfrm>
              <a:off x="3176" y="2768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FI</a:t>
              </a:r>
            </a:p>
          </p:txBody>
        </p:sp>
        <p:sp>
          <p:nvSpPr>
            <p:cNvPr id="542811" name="Text Box 91"/>
            <p:cNvSpPr txBox="1">
              <a:spLocks noChangeArrowheads="1"/>
            </p:cNvSpPr>
            <p:nvPr/>
          </p:nvSpPr>
          <p:spPr bwMode="auto">
            <a:xfrm>
              <a:off x="4244" y="2985"/>
              <a:ext cx="3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CO</a:t>
              </a:r>
            </a:p>
          </p:txBody>
        </p:sp>
        <p:sp>
          <p:nvSpPr>
            <p:cNvPr id="542812" name="Text Box 92"/>
            <p:cNvSpPr txBox="1">
              <a:spLocks noChangeArrowheads="1"/>
            </p:cNvSpPr>
            <p:nvPr/>
          </p:nvSpPr>
          <p:spPr bwMode="auto">
            <a:xfrm>
              <a:off x="4600" y="2985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FO</a:t>
              </a:r>
            </a:p>
          </p:txBody>
        </p:sp>
        <p:sp>
          <p:nvSpPr>
            <p:cNvPr id="542813" name="Text Box 93"/>
            <p:cNvSpPr txBox="1">
              <a:spLocks noChangeArrowheads="1"/>
            </p:cNvSpPr>
            <p:nvPr/>
          </p:nvSpPr>
          <p:spPr bwMode="auto">
            <a:xfrm>
              <a:off x="4992" y="2985"/>
              <a:ext cx="2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EI</a:t>
              </a:r>
            </a:p>
          </p:txBody>
        </p:sp>
        <p:sp>
          <p:nvSpPr>
            <p:cNvPr id="542814" name="Text Box 94"/>
            <p:cNvSpPr txBox="1">
              <a:spLocks noChangeArrowheads="1"/>
            </p:cNvSpPr>
            <p:nvPr/>
          </p:nvSpPr>
          <p:spPr bwMode="auto">
            <a:xfrm>
              <a:off x="5292" y="2985"/>
              <a:ext cx="3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WO</a:t>
              </a:r>
            </a:p>
          </p:txBody>
        </p:sp>
        <p:sp>
          <p:nvSpPr>
            <p:cNvPr id="542815" name="Text Box 95"/>
            <p:cNvSpPr txBox="1">
              <a:spLocks noChangeArrowheads="1"/>
            </p:cNvSpPr>
            <p:nvPr/>
          </p:nvSpPr>
          <p:spPr bwMode="auto">
            <a:xfrm>
              <a:off x="3900" y="2985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DI</a:t>
              </a:r>
            </a:p>
          </p:txBody>
        </p:sp>
        <p:sp>
          <p:nvSpPr>
            <p:cNvPr id="542816" name="Text Box 96"/>
            <p:cNvSpPr txBox="1">
              <a:spLocks noChangeArrowheads="1"/>
            </p:cNvSpPr>
            <p:nvPr/>
          </p:nvSpPr>
          <p:spPr bwMode="auto">
            <a:xfrm>
              <a:off x="3524" y="2985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FI</a:t>
              </a:r>
            </a:p>
          </p:txBody>
        </p:sp>
        <p:sp>
          <p:nvSpPr>
            <p:cNvPr id="542817" name="Text Box 97"/>
            <p:cNvSpPr txBox="1">
              <a:spLocks noChangeArrowheads="1"/>
            </p:cNvSpPr>
            <p:nvPr/>
          </p:nvSpPr>
          <p:spPr bwMode="auto">
            <a:xfrm>
              <a:off x="2421" y="1898"/>
              <a:ext cx="3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CO</a:t>
              </a:r>
            </a:p>
          </p:txBody>
        </p:sp>
        <p:sp>
          <p:nvSpPr>
            <p:cNvPr id="542818" name="Text Box 98"/>
            <p:cNvSpPr txBox="1">
              <a:spLocks noChangeArrowheads="1"/>
            </p:cNvSpPr>
            <p:nvPr/>
          </p:nvSpPr>
          <p:spPr bwMode="auto">
            <a:xfrm>
              <a:off x="2776" y="1898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FO</a:t>
              </a:r>
            </a:p>
          </p:txBody>
        </p:sp>
        <p:sp>
          <p:nvSpPr>
            <p:cNvPr id="542819" name="Text Box 99"/>
            <p:cNvSpPr txBox="1">
              <a:spLocks noChangeArrowheads="1"/>
            </p:cNvSpPr>
            <p:nvPr/>
          </p:nvSpPr>
          <p:spPr bwMode="auto">
            <a:xfrm>
              <a:off x="3172" y="1898"/>
              <a:ext cx="2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EI</a:t>
              </a:r>
            </a:p>
          </p:txBody>
        </p:sp>
        <p:sp>
          <p:nvSpPr>
            <p:cNvPr id="542820" name="Text Box 100"/>
            <p:cNvSpPr txBox="1">
              <a:spLocks noChangeArrowheads="1"/>
            </p:cNvSpPr>
            <p:nvPr/>
          </p:nvSpPr>
          <p:spPr bwMode="auto">
            <a:xfrm>
              <a:off x="3467" y="1898"/>
              <a:ext cx="37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WO</a:t>
              </a:r>
            </a:p>
          </p:txBody>
        </p:sp>
        <p:sp>
          <p:nvSpPr>
            <p:cNvPr id="542821" name="Text Box 101"/>
            <p:cNvSpPr txBox="1">
              <a:spLocks noChangeArrowheads="1"/>
            </p:cNvSpPr>
            <p:nvPr/>
          </p:nvSpPr>
          <p:spPr bwMode="auto">
            <a:xfrm>
              <a:off x="2080" y="1898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DI</a:t>
              </a:r>
            </a:p>
          </p:txBody>
        </p:sp>
        <p:sp>
          <p:nvSpPr>
            <p:cNvPr id="542822" name="Text Box 102"/>
            <p:cNvSpPr txBox="1">
              <a:spLocks noChangeArrowheads="1"/>
            </p:cNvSpPr>
            <p:nvPr/>
          </p:nvSpPr>
          <p:spPr bwMode="auto">
            <a:xfrm>
              <a:off x="1716" y="1898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FI</a:t>
              </a:r>
            </a:p>
          </p:txBody>
        </p:sp>
        <p:sp>
          <p:nvSpPr>
            <p:cNvPr id="542823" name="Text Box 103"/>
            <p:cNvSpPr txBox="1">
              <a:spLocks noChangeArrowheads="1"/>
            </p:cNvSpPr>
            <p:nvPr/>
          </p:nvSpPr>
          <p:spPr bwMode="auto">
            <a:xfrm>
              <a:off x="2768" y="2116"/>
              <a:ext cx="3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CO</a:t>
              </a:r>
            </a:p>
          </p:txBody>
        </p:sp>
        <p:sp>
          <p:nvSpPr>
            <p:cNvPr id="542824" name="Text Box 104"/>
            <p:cNvSpPr txBox="1">
              <a:spLocks noChangeArrowheads="1"/>
            </p:cNvSpPr>
            <p:nvPr/>
          </p:nvSpPr>
          <p:spPr bwMode="auto">
            <a:xfrm>
              <a:off x="3148" y="2116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FO</a:t>
              </a:r>
            </a:p>
          </p:txBody>
        </p:sp>
        <p:sp>
          <p:nvSpPr>
            <p:cNvPr id="542825" name="Text Box 105"/>
            <p:cNvSpPr txBox="1">
              <a:spLocks noChangeArrowheads="1"/>
            </p:cNvSpPr>
            <p:nvPr/>
          </p:nvSpPr>
          <p:spPr bwMode="auto">
            <a:xfrm>
              <a:off x="3520" y="2116"/>
              <a:ext cx="2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EI</a:t>
              </a:r>
            </a:p>
          </p:txBody>
        </p:sp>
        <p:sp>
          <p:nvSpPr>
            <p:cNvPr id="542826" name="Text Box 106"/>
            <p:cNvSpPr txBox="1">
              <a:spLocks noChangeArrowheads="1"/>
            </p:cNvSpPr>
            <p:nvPr/>
          </p:nvSpPr>
          <p:spPr bwMode="auto">
            <a:xfrm>
              <a:off x="3852" y="2116"/>
              <a:ext cx="3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WO</a:t>
              </a:r>
            </a:p>
          </p:txBody>
        </p:sp>
        <p:sp>
          <p:nvSpPr>
            <p:cNvPr id="542827" name="Text Box 107"/>
            <p:cNvSpPr txBox="1">
              <a:spLocks noChangeArrowheads="1"/>
            </p:cNvSpPr>
            <p:nvPr/>
          </p:nvSpPr>
          <p:spPr bwMode="auto">
            <a:xfrm>
              <a:off x="2449" y="2116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DI</a:t>
              </a:r>
            </a:p>
          </p:txBody>
        </p:sp>
        <p:sp>
          <p:nvSpPr>
            <p:cNvPr id="542828" name="Text Box 108"/>
            <p:cNvSpPr txBox="1">
              <a:spLocks noChangeArrowheads="1"/>
            </p:cNvSpPr>
            <p:nvPr/>
          </p:nvSpPr>
          <p:spPr bwMode="auto">
            <a:xfrm>
              <a:off x="2088" y="2116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FI</a:t>
              </a:r>
            </a:p>
          </p:txBody>
        </p:sp>
        <p:sp>
          <p:nvSpPr>
            <p:cNvPr id="542829" name="Text Box 109"/>
            <p:cNvSpPr txBox="1">
              <a:spLocks noChangeArrowheads="1"/>
            </p:cNvSpPr>
            <p:nvPr/>
          </p:nvSpPr>
          <p:spPr bwMode="auto">
            <a:xfrm>
              <a:off x="3140" y="2333"/>
              <a:ext cx="3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CO</a:t>
              </a:r>
            </a:p>
          </p:txBody>
        </p:sp>
        <p:sp>
          <p:nvSpPr>
            <p:cNvPr id="542830" name="Text Box 110"/>
            <p:cNvSpPr txBox="1">
              <a:spLocks noChangeArrowheads="1"/>
            </p:cNvSpPr>
            <p:nvPr/>
          </p:nvSpPr>
          <p:spPr bwMode="auto">
            <a:xfrm>
              <a:off x="3496" y="2333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FO</a:t>
              </a:r>
            </a:p>
          </p:txBody>
        </p:sp>
        <p:sp>
          <p:nvSpPr>
            <p:cNvPr id="542831" name="Text Box 111"/>
            <p:cNvSpPr txBox="1">
              <a:spLocks noChangeArrowheads="1"/>
            </p:cNvSpPr>
            <p:nvPr/>
          </p:nvSpPr>
          <p:spPr bwMode="auto">
            <a:xfrm>
              <a:off x="3904" y="2333"/>
              <a:ext cx="2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EI</a:t>
              </a:r>
            </a:p>
          </p:txBody>
        </p:sp>
        <p:sp>
          <p:nvSpPr>
            <p:cNvPr id="542832" name="Text Box 112"/>
            <p:cNvSpPr txBox="1">
              <a:spLocks noChangeArrowheads="1"/>
            </p:cNvSpPr>
            <p:nvPr/>
          </p:nvSpPr>
          <p:spPr bwMode="auto">
            <a:xfrm>
              <a:off x="4224" y="2333"/>
              <a:ext cx="3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WO</a:t>
              </a:r>
            </a:p>
          </p:txBody>
        </p:sp>
        <p:sp>
          <p:nvSpPr>
            <p:cNvPr id="542833" name="Text Box 113"/>
            <p:cNvSpPr txBox="1">
              <a:spLocks noChangeArrowheads="1"/>
            </p:cNvSpPr>
            <p:nvPr/>
          </p:nvSpPr>
          <p:spPr bwMode="auto">
            <a:xfrm>
              <a:off x="2796" y="2333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DI</a:t>
              </a:r>
            </a:p>
          </p:txBody>
        </p:sp>
        <p:sp>
          <p:nvSpPr>
            <p:cNvPr id="542834" name="Text Box 114"/>
            <p:cNvSpPr txBox="1">
              <a:spLocks noChangeArrowheads="1"/>
            </p:cNvSpPr>
            <p:nvPr/>
          </p:nvSpPr>
          <p:spPr bwMode="auto">
            <a:xfrm>
              <a:off x="2457" y="2333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FI</a:t>
              </a:r>
            </a:p>
          </p:txBody>
        </p:sp>
        <p:sp>
          <p:nvSpPr>
            <p:cNvPr id="542835" name="Text Box 115"/>
            <p:cNvSpPr txBox="1">
              <a:spLocks noChangeArrowheads="1"/>
            </p:cNvSpPr>
            <p:nvPr/>
          </p:nvSpPr>
          <p:spPr bwMode="auto">
            <a:xfrm>
              <a:off x="1284" y="1248"/>
              <a:ext cx="3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CO</a:t>
              </a:r>
            </a:p>
          </p:txBody>
        </p:sp>
        <p:sp>
          <p:nvSpPr>
            <p:cNvPr id="542836" name="Text Box 116"/>
            <p:cNvSpPr txBox="1">
              <a:spLocks noChangeArrowheads="1"/>
            </p:cNvSpPr>
            <p:nvPr/>
          </p:nvSpPr>
          <p:spPr bwMode="auto">
            <a:xfrm>
              <a:off x="1688" y="1248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FO</a:t>
              </a:r>
            </a:p>
          </p:txBody>
        </p:sp>
        <p:sp>
          <p:nvSpPr>
            <p:cNvPr id="542837" name="Text Box 117"/>
            <p:cNvSpPr txBox="1">
              <a:spLocks noChangeArrowheads="1"/>
            </p:cNvSpPr>
            <p:nvPr/>
          </p:nvSpPr>
          <p:spPr bwMode="auto">
            <a:xfrm>
              <a:off x="2083" y="1248"/>
              <a:ext cx="2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EI</a:t>
              </a:r>
            </a:p>
          </p:txBody>
        </p:sp>
        <p:sp>
          <p:nvSpPr>
            <p:cNvPr id="542838" name="Text Box 118"/>
            <p:cNvSpPr txBox="1">
              <a:spLocks noChangeArrowheads="1"/>
            </p:cNvSpPr>
            <p:nvPr/>
          </p:nvSpPr>
          <p:spPr bwMode="auto">
            <a:xfrm>
              <a:off x="2400" y="1248"/>
              <a:ext cx="37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WO</a:t>
              </a:r>
            </a:p>
          </p:txBody>
        </p:sp>
        <p:sp>
          <p:nvSpPr>
            <p:cNvPr id="542839" name="Text Box 119"/>
            <p:cNvSpPr txBox="1">
              <a:spLocks noChangeArrowheads="1"/>
            </p:cNvSpPr>
            <p:nvPr/>
          </p:nvSpPr>
          <p:spPr bwMode="auto">
            <a:xfrm>
              <a:off x="974" y="1248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DI</a:t>
              </a:r>
            </a:p>
          </p:txBody>
        </p:sp>
        <p:sp>
          <p:nvSpPr>
            <p:cNvPr id="542840" name="Text Box 120"/>
            <p:cNvSpPr txBox="1">
              <a:spLocks noChangeArrowheads="1"/>
            </p:cNvSpPr>
            <p:nvPr/>
          </p:nvSpPr>
          <p:spPr bwMode="auto">
            <a:xfrm>
              <a:off x="606" y="1248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FI</a:t>
              </a:r>
            </a:p>
          </p:txBody>
        </p:sp>
        <p:sp>
          <p:nvSpPr>
            <p:cNvPr id="542841" name="Text Box 121"/>
            <p:cNvSpPr txBox="1">
              <a:spLocks noChangeArrowheads="1"/>
            </p:cNvSpPr>
            <p:nvPr/>
          </p:nvSpPr>
          <p:spPr bwMode="auto">
            <a:xfrm>
              <a:off x="1680" y="1461"/>
              <a:ext cx="3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CO</a:t>
              </a:r>
            </a:p>
          </p:txBody>
        </p:sp>
        <p:sp>
          <p:nvSpPr>
            <p:cNvPr id="542842" name="Text Box 122"/>
            <p:cNvSpPr txBox="1">
              <a:spLocks noChangeArrowheads="1"/>
            </p:cNvSpPr>
            <p:nvPr/>
          </p:nvSpPr>
          <p:spPr bwMode="auto">
            <a:xfrm>
              <a:off x="2059" y="1461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FO</a:t>
              </a:r>
            </a:p>
          </p:txBody>
        </p:sp>
        <p:sp>
          <p:nvSpPr>
            <p:cNvPr id="542843" name="Text Box 123"/>
            <p:cNvSpPr txBox="1">
              <a:spLocks noChangeArrowheads="1"/>
            </p:cNvSpPr>
            <p:nvPr/>
          </p:nvSpPr>
          <p:spPr bwMode="auto">
            <a:xfrm>
              <a:off x="2452" y="1461"/>
              <a:ext cx="2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EI</a:t>
              </a:r>
            </a:p>
          </p:txBody>
        </p:sp>
        <p:sp>
          <p:nvSpPr>
            <p:cNvPr id="542844" name="Text Box 124"/>
            <p:cNvSpPr txBox="1">
              <a:spLocks noChangeArrowheads="1"/>
            </p:cNvSpPr>
            <p:nvPr/>
          </p:nvSpPr>
          <p:spPr bwMode="auto">
            <a:xfrm>
              <a:off x="2748" y="1461"/>
              <a:ext cx="3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WO</a:t>
              </a:r>
            </a:p>
          </p:txBody>
        </p:sp>
        <p:sp>
          <p:nvSpPr>
            <p:cNvPr id="542845" name="Text Box 125"/>
            <p:cNvSpPr txBox="1">
              <a:spLocks noChangeArrowheads="1"/>
            </p:cNvSpPr>
            <p:nvPr/>
          </p:nvSpPr>
          <p:spPr bwMode="auto">
            <a:xfrm>
              <a:off x="1312" y="1461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DI</a:t>
              </a:r>
            </a:p>
          </p:txBody>
        </p:sp>
        <p:sp>
          <p:nvSpPr>
            <p:cNvPr id="542846" name="Text Box 126"/>
            <p:cNvSpPr txBox="1">
              <a:spLocks noChangeArrowheads="1"/>
            </p:cNvSpPr>
            <p:nvPr/>
          </p:nvSpPr>
          <p:spPr bwMode="auto">
            <a:xfrm>
              <a:off x="982" y="1461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FI</a:t>
              </a:r>
            </a:p>
          </p:txBody>
        </p:sp>
        <p:sp>
          <p:nvSpPr>
            <p:cNvPr id="542847" name="Text Box 127"/>
            <p:cNvSpPr txBox="1">
              <a:spLocks noChangeArrowheads="1"/>
            </p:cNvSpPr>
            <p:nvPr/>
          </p:nvSpPr>
          <p:spPr bwMode="auto">
            <a:xfrm>
              <a:off x="2052" y="1680"/>
              <a:ext cx="3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CO</a:t>
              </a:r>
            </a:p>
          </p:txBody>
        </p:sp>
        <p:sp>
          <p:nvSpPr>
            <p:cNvPr id="542848" name="Text Box 128"/>
            <p:cNvSpPr txBox="1">
              <a:spLocks noChangeArrowheads="1"/>
            </p:cNvSpPr>
            <p:nvPr/>
          </p:nvSpPr>
          <p:spPr bwMode="auto">
            <a:xfrm>
              <a:off x="2429" y="1680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FO</a:t>
              </a:r>
            </a:p>
          </p:txBody>
        </p:sp>
        <p:sp>
          <p:nvSpPr>
            <p:cNvPr id="542849" name="Text Box 129"/>
            <p:cNvSpPr txBox="1">
              <a:spLocks noChangeArrowheads="1"/>
            </p:cNvSpPr>
            <p:nvPr/>
          </p:nvSpPr>
          <p:spPr bwMode="auto">
            <a:xfrm>
              <a:off x="2800" y="1680"/>
              <a:ext cx="2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EI</a:t>
              </a:r>
            </a:p>
          </p:txBody>
        </p:sp>
        <p:sp>
          <p:nvSpPr>
            <p:cNvPr id="542850" name="Text Box 130"/>
            <p:cNvSpPr txBox="1">
              <a:spLocks noChangeArrowheads="1"/>
            </p:cNvSpPr>
            <p:nvPr/>
          </p:nvSpPr>
          <p:spPr bwMode="auto">
            <a:xfrm>
              <a:off x="3120" y="1680"/>
              <a:ext cx="3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WO</a:t>
              </a:r>
            </a:p>
          </p:txBody>
        </p:sp>
        <p:sp>
          <p:nvSpPr>
            <p:cNvPr id="542851" name="Text Box 131"/>
            <p:cNvSpPr txBox="1">
              <a:spLocks noChangeArrowheads="1"/>
            </p:cNvSpPr>
            <p:nvPr/>
          </p:nvSpPr>
          <p:spPr bwMode="auto">
            <a:xfrm>
              <a:off x="1708" y="1680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DI</a:t>
              </a:r>
            </a:p>
          </p:txBody>
        </p:sp>
        <p:sp>
          <p:nvSpPr>
            <p:cNvPr id="542852" name="Text Box 132"/>
            <p:cNvSpPr txBox="1">
              <a:spLocks noChangeArrowheads="1"/>
            </p:cNvSpPr>
            <p:nvPr/>
          </p:nvSpPr>
          <p:spPr bwMode="auto">
            <a:xfrm>
              <a:off x="1320" y="1680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FI</a:t>
              </a:r>
            </a:p>
          </p:txBody>
        </p:sp>
        <p:sp>
          <p:nvSpPr>
            <p:cNvPr id="542853" name="Line 133"/>
            <p:cNvSpPr>
              <a:spLocks noChangeShapeType="1"/>
            </p:cNvSpPr>
            <p:nvPr/>
          </p:nvSpPr>
          <p:spPr bwMode="auto">
            <a:xfrm>
              <a:off x="1988" y="887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54" name="Line 134"/>
            <p:cNvSpPr>
              <a:spLocks noChangeShapeType="1"/>
            </p:cNvSpPr>
            <p:nvPr/>
          </p:nvSpPr>
          <p:spPr bwMode="auto">
            <a:xfrm>
              <a:off x="2354" y="887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55" name="Line 135"/>
            <p:cNvSpPr>
              <a:spLocks noChangeShapeType="1"/>
            </p:cNvSpPr>
            <p:nvPr/>
          </p:nvSpPr>
          <p:spPr bwMode="auto">
            <a:xfrm>
              <a:off x="2720" y="887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56" name="Line 136"/>
            <p:cNvSpPr>
              <a:spLocks noChangeShapeType="1"/>
            </p:cNvSpPr>
            <p:nvPr/>
          </p:nvSpPr>
          <p:spPr bwMode="auto">
            <a:xfrm>
              <a:off x="3086" y="887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57" name="Line 137"/>
            <p:cNvSpPr>
              <a:spLocks noChangeShapeType="1"/>
            </p:cNvSpPr>
            <p:nvPr/>
          </p:nvSpPr>
          <p:spPr bwMode="auto">
            <a:xfrm>
              <a:off x="3452" y="887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58" name="Line 138"/>
            <p:cNvSpPr>
              <a:spLocks noChangeShapeType="1"/>
            </p:cNvSpPr>
            <p:nvPr/>
          </p:nvSpPr>
          <p:spPr bwMode="auto">
            <a:xfrm>
              <a:off x="3818" y="887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59" name="Line 139"/>
            <p:cNvSpPr>
              <a:spLocks noChangeShapeType="1"/>
            </p:cNvSpPr>
            <p:nvPr/>
          </p:nvSpPr>
          <p:spPr bwMode="auto">
            <a:xfrm>
              <a:off x="4184" y="887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60" name="Line 140"/>
            <p:cNvSpPr>
              <a:spLocks noChangeShapeType="1"/>
            </p:cNvSpPr>
            <p:nvPr/>
          </p:nvSpPr>
          <p:spPr bwMode="auto">
            <a:xfrm>
              <a:off x="4550" y="887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61" name="Line 141"/>
            <p:cNvSpPr>
              <a:spLocks noChangeShapeType="1"/>
            </p:cNvSpPr>
            <p:nvPr/>
          </p:nvSpPr>
          <p:spPr bwMode="auto">
            <a:xfrm>
              <a:off x="4916" y="887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62" name="Line 142"/>
            <p:cNvSpPr>
              <a:spLocks noChangeShapeType="1"/>
            </p:cNvSpPr>
            <p:nvPr/>
          </p:nvSpPr>
          <p:spPr bwMode="auto">
            <a:xfrm>
              <a:off x="5282" y="887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63" name="Line 143"/>
            <p:cNvSpPr>
              <a:spLocks noChangeShapeType="1"/>
            </p:cNvSpPr>
            <p:nvPr/>
          </p:nvSpPr>
          <p:spPr bwMode="auto">
            <a:xfrm>
              <a:off x="5648" y="887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64" name="Line 144"/>
            <p:cNvSpPr>
              <a:spLocks noChangeShapeType="1"/>
            </p:cNvSpPr>
            <p:nvPr/>
          </p:nvSpPr>
          <p:spPr bwMode="auto">
            <a:xfrm>
              <a:off x="524" y="887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65" name="Line 145"/>
            <p:cNvSpPr>
              <a:spLocks noChangeShapeType="1"/>
            </p:cNvSpPr>
            <p:nvPr/>
          </p:nvSpPr>
          <p:spPr bwMode="auto">
            <a:xfrm>
              <a:off x="890" y="887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66" name="Line 146"/>
            <p:cNvSpPr>
              <a:spLocks noChangeShapeType="1"/>
            </p:cNvSpPr>
            <p:nvPr/>
          </p:nvSpPr>
          <p:spPr bwMode="auto">
            <a:xfrm>
              <a:off x="1256" y="887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67" name="Line 147"/>
            <p:cNvSpPr>
              <a:spLocks noChangeShapeType="1"/>
            </p:cNvSpPr>
            <p:nvPr/>
          </p:nvSpPr>
          <p:spPr bwMode="auto">
            <a:xfrm>
              <a:off x="1622" y="887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68" name="Freeform 148"/>
            <p:cNvSpPr>
              <a:spLocks/>
            </p:cNvSpPr>
            <p:nvPr/>
          </p:nvSpPr>
          <p:spPr bwMode="auto">
            <a:xfrm>
              <a:off x="517" y="1085"/>
              <a:ext cx="5128" cy="4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5380" y="0"/>
                </a:cxn>
              </a:cxnLst>
              <a:rect l="0" t="0" r="r" b="b"/>
              <a:pathLst>
                <a:path w="5380" h="4">
                  <a:moveTo>
                    <a:pt x="0" y="4"/>
                  </a:moveTo>
                  <a:lnTo>
                    <a:pt x="538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69" name="Text Box 149"/>
            <p:cNvSpPr txBox="1">
              <a:spLocks noChangeArrowheads="1"/>
            </p:cNvSpPr>
            <p:nvPr/>
          </p:nvSpPr>
          <p:spPr bwMode="auto">
            <a:xfrm>
              <a:off x="48" y="1248"/>
              <a:ext cx="5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指令 1</a:t>
              </a:r>
            </a:p>
          </p:txBody>
        </p:sp>
        <p:sp>
          <p:nvSpPr>
            <p:cNvPr id="542870" name="Text Box 150"/>
            <p:cNvSpPr txBox="1">
              <a:spLocks noChangeArrowheads="1"/>
            </p:cNvSpPr>
            <p:nvPr/>
          </p:nvSpPr>
          <p:spPr bwMode="auto">
            <a:xfrm>
              <a:off x="48" y="1461"/>
              <a:ext cx="5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指令 2</a:t>
              </a:r>
            </a:p>
          </p:txBody>
        </p:sp>
        <p:sp>
          <p:nvSpPr>
            <p:cNvPr id="542871" name="Text Box 151"/>
            <p:cNvSpPr txBox="1">
              <a:spLocks noChangeArrowheads="1"/>
            </p:cNvSpPr>
            <p:nvPr/>
          </p:nvSpPr>
          <p:spPr bwMode="auto">
            <a:xfrm>
              <a:off x="48" y="1680"/>
              <a:ext cx="5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指令 3</a:t>
              </a:r>
            </a:p>
          </p:txBody>
        </p:sp>
        <p:sp>
          <p:nvSpPr>
            <p:cNvPr id="542872" name="Text Box 152"/>
            <p:cNvSpPr txBox="1">
              <a:spLocks noChangeArrowheads="1"/>
            </p:cNvSpPr>
            <p:nvPr/>
          </p:nvSpPr>
          <p:spPr bwMode="auto">
            <a:xfrm>
              <a:off x="48" y="1898"/>
              <a:ext cx="5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指令 4</a:t>
              </a:r>
            </a:p>
          </p:txBody>
        </p:sp>
        <p:sp>
          <p:nvSpPr>
            <p:cNvPr id="542873" name="Text Box 153"/>
            <p:cNvSpPr txBox="1">
              <a:spLocks noChangeArrowheads="1"/>
            </p:cNvSpPr>
            <p:nvPr/>
          </p:nvSpPr>
          <p:spPr bwMode="auto">
            <a:xfrm>
              <a:off x="48" y="2116"/>
              <a:ext cx="5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指令 5</a:t>
              </a:r>
            </a:p>
          </p:txBody>
        </p:sp>
        <p:sp>
          <p:nvSpPr>
            <p:cNvPr id="542874" name="Text Box 154"/>
            <p:cNvSpPr txBox="1">
              <a:spLocks noChangeArrowheads="1"/>
            </p:cNvSpPr>
            <p:nvPr/>
          </p:nvSpPr>
          <p:spPr bwMode="auto">
            <a:xfrm>
              <a:off x="48" y="2333"/>
              <a:ext cx="5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指令 6</a:t>
              </a:r>
            </a:p>
          </p:txBody>
        </p:sp>
        <p:sp>
          <p:nvSpPr>
            <p:cNvPr id="542875" name="Text Box 155"/>
            <p:cNvSpPr txBox="1">
              <a:spLocks noChangeArrowheads="1"/>
            </p:cNvSpPr>
            <p:nvPr/>
          </p:nvSpPr>
          <p:spPr bwMode="auto">
            <a:xfrm>
              <a:off x="48" y="2551"/>
              <a:ext cx="5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指令 7</a:t>
              </a:r>
            </a:p>
          </p:txBody>
        </p:sp>
        <p:sp>
          <p:nvSpPr>
            <p:cNvPr id="542876" name="Text Box 156"/>
            <p:cNvSpPr txBox="1">
              <a:spLocks noChangeArrowheads="1"/>
            </p:cNvSpPr>
            <p:nvPr/>
          </p:nvSpPr>
          <p:spPr bwMode="auto">
            <a:xfrm>
              <a:off x="48" y="2768"/>
              <a:ext cx="5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指令 8</a:t>
              </a:r>
            </a:p>
          </p:txBody>
        </p:sp>
        <p:sp>
          <p:nvSpPr>
            <p:cNvPr id="542877" name="Text Box 157"/>
            <p:cNvSpPr txBox="1">
              <a:spLocks noChangeArrowheads="1"/>
            </p:cNvSpPr>
            <p:nvPr/>
          </p:nvSpPr>
          <p:spPr bwMode="auto">
            <a:xfrm>
              <a:off x="48" y="2985"/>
              <a:ext cx="5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指令 9</a:t>
              </a:r>
            </a:p>
          </p:txBody>
        </p:sp>
        <p:sp>
          <p:nvSpPr>
            <p:cNvPr id="542878" name="Line 158"/>
            <p:cNvSpPr>
              <a:spLocks noChangeShapeType="1"/>
            </p:cNvSpPr>
            <p:nvPr/>
          </p:nvSpPr>
          <p:spPr bwMode="auto">
            <a:xfrm>
              <a:off x="528" y="713"/>
              <a:ext cx="21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79" name="Text Box 159"/>
            <p:cNvSpPr txBox="1">
              <a:spLocks noChangeArrowheads="1"/>
            </p:cNvSpPr>
            <p:nvPr/>
          </p:nvSpPr>
          <p:spPr bwMode="auto">
            <a:xfrm>
              <a:off x="566" y="852"/>
              <a:ext cx="50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 1        2       3       4       5        6       7       8       9       10     11     12    13      14</a:t>
              </a:r>
            </a:p>
          </p:txBody>
        </p:sp>
        <p:sp>
          <p:nvSpPr>
            <p:cNvPr id="542880" name="Text Box 160"/>
            <p:cNvSpPr txBox="1">
              <a:spLocks noChangeArrowheads="1"/>
            </p:cNvSpPr>
            <p:nvPr/>
          </p:nvSpPr>
          <p:spPr bwMode="auto">
            <a:xfrm>
              <a:off x="2774" y="578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542881" name="Line 161"/>
            <p:cNvSpPr>
              <a:spLocks noChangeShapeType="1"/>
            </p:cNvSpPr>
            <p:nvPr/>
          </p:nvSpPr>
          <p:spPr bwMode="auto">
            <a:xfrm>
              <a:off x="528" y="1433"/>
              <a:ext cx="220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2882" name="Line 162"/>
            <p:cNvSpPr>
              <a:spLocks noChangeShapeType="1"/>
            </p:cNvSpPr>
            <p:nvPr/>
          </p:nvSpPr>
          <p:spPr bwMode="auto">
            <a:xfrm>
              <a:off x="3456" y="3168"/>
              <a:ext cx="220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42883" name="Rectangle 16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8.3</a:t>
            </a:r>
          </a:p>
        </p:txBody>
      </p:sp>
      <p:sp>
        <p:nvSpPr>
          <p:cNvPr id="542884" name="AutoShape 16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5" name="灯片编号占位符 1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166" name="页脚占位符 16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2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2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2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4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2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3" grpId="0" autoUpdateAnimBg="0"/>
      <p:bldP spid="542724" grpId="0" autoUpdateAnimBg="0"/>
      <p:bldP spid="542725" grpId="0" autoUpdateAnimBg="0"/>
      <p:bldP spid="542726" grpId="0" autoUpdateAnimBg="0"/>
      <p:bldP spid="542727" grpId="0" autoUpdateAnimBg="0"/>
      <p:bldP spid="542728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219200" y="5715000"/>
            <a:ext cx="7924800" cy="854075"/>
            <a:chOff x="768" y="3600"/>
            <a:chExt cx="4992" cy="538"/>
          </a:xfrm>
        </p:grpSpPr>
        <p:sp>
          <p:nvSpPr>
            <p:cNvPr id="543747" name="Text Box 3"/>
            <p:cNvSpPr txBox="1">
              <a:spLocks noChangeArrowheads="1"/>
            </p:cNvSpPr>
            <p:nvPr/>
          </p:nvSpPr>
          <p:spPr bwMode="auto">
            <a:xfrm>
              <a:off x="768" y="3600"/>
              <a:ext cx="20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指令 1 与指令 4 冲突</a:t>
              </a:r>
            </a:p>
          </p:txBody>
        </p:sp>
        <p:sp>
          <p:nvSpPr>
            <p:cNvPr id="543748" name="Text Box 4"/>
            <p:cNvSpPr txBox="1">
              <a:spLocks noChangeArrowheads="1"/>
            </p:cNvSpPr>
            <p:nvPr/>
          </p:nvSpPr>
          <p:spPr bwMode="auto">
            <a:xfrm>
              <a:off x="768" y="3888"/>
              <a:ext cx="20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指令 2 与指令 5 冲突</a:t>
              </a:r>
            </a:p>
          </p:txBody>
        </p:sp>
        <p:sp>
          <p:nvSpPr>
            <p:cNvPr id="543749" name="Text Box 5"/>
            <p:cNvSpPr txBox="1">
              <a:spLocks noChangeArrowheads="1"/>
            </p:cNvSpPr>
            <p:nvPr/>
          </p:nvSpPr>
          <p:spPr bwMode="auto">
            <a:xfrm>
              <a:off x="2784" y="3600"/>
              <a:ext cx="29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指令1、指令3、指令 6 冲突</a:t>
              </a:r>
            </a:p>
          </p:txBody>
        </p:sp>
        <p:sp>
          <p:nvSpPr>
            <p:cNvPr id="543750" name="Text Box 6"/>
            <p:cNvSpPr txBox="1">
              <a:spLocks noChangeArrowheads="1"/>
            </p:cNvSpPr>
            <p:nvPr/>
          </p:nvSpPr>
          <p:spPr bwMode="auto">
            <a:xfrm>
              <a:off x="2784" y="3804"/>
              <a:ext cx="20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6200" y="1371600"/>
            <a:ext cx="8920163" cy="4105275"/>
            <a:chOff x="48" y="864"/>
            <a:chExt cx="5619" cy="2586"/>
          </a:xfrm>
        </p:grpSpPr>
        <p:sp>
          <p:nvSpPr>
            <p:cNvPr id="543752" name="Line 8"/>
            <p:cNvSpPr>
              <a:spLocks noChangeShapeType="1"/>
            </p:cNvSpPr>
            <p:nvPr/>
          </p:nvSpPr>
          <p:spPr bwMode="auto">
            <a:xfrm>
              <a:off x="2007" y="1478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753" name="Line 9"/>
            <p:cNvSpPr>
              <a:spLocks noChangeShapeType="1"/>
            </p:cNvSpPr>
            <p:nvPr/>
          </p:nvSpPr>
          <p:spPr bwMode="auto">
            <a:xfrm>
              <a:off x="2373" y="1478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754" name="Line 10"/>
            <p:cNvSpPr>
              <a:spLocks noChangeShapeType="1"/>
            </p:cNvSpPr>
            <p:nvPr/>
          </p:nvSpPr>
          <p:spPr bwMode="auto">
            <a:xfrm>
              <a:off x="2739" y="1478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755" name="Line 11"/>
            <p:cNvSpPr>
              <a:spLocks noChangeShapeType="1"/>
            </p:cNvSpPr>
            <p:nvPr/>
          </p:nvSpPr>
          <p:spPr bwMode="auto">
            <a:xfrm>
              <a:off x="3105" y="1478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756" name="Line 12"/>
            <p:cNvSpPr>
              <a:spLocks noChangeShapeType="1"/>
            </p:cNvSpPr>
            <p:nvPr/>
          </p:nvSpPr>
          <p:spPr bwMode="auto">
            <a:xfrm>
              <a:off x="3471" y="1478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757" name="Line 13"/>
            <p:cNvSpPr>
              <a:spLocks noChangeShapeType="1"/>
            </p:cNvSpPr>
            <p:nvPr/>
          </p:nvSpPr>
          <p:spPr bwMode="auto">
            <a:xfrm>
              <a:off x="3837" y="1478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758" name="Line 14"/>
            <p:cNvSpPr>
              <a:spLocks noChangeShapeType="1"/>
            </p:cNvSpPr>
            <p:nvPr/>
          </p:nvSpPr>
          <p:spPr bwMode="auto">
            <a:xfrm>
              <a:off x="4203" y="1478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759" name="Line 15"/>
            <p:cNvSpPr>
              <a:spLocks noChangeShapeType="1"/>
            </p:cNvSpPr>
            <p:nvPr/>
          </p:nvSpPr>
          <p:spPr bwMode="auto">
            <a:xfrm>
              <a:off x="4569" y="1478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760" name="Line 16"/>
            <p:cNvSpPr>
              <a:spLocks noChangeShapeType="1"/>
            </p:cNvSpPr>
            <p:nvPr/>
          </p:nvSpPr>
          <p:spPr bwMode="auto">
            <a:xfrm>
              <a:off x="4935" y="1478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761" name="Line 17"/>
            <p:cNvSpPr>
              <a:spLocks noChangeShapeType="1"/>
            </p:cNvSpPr>
            <p:nvPr/>
          </p:nvSpPr>
          <p:spPr bwMode="auto">
            <a:xfrm>
              <a:off x="5301" y="1478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762" name="Line 18"/>
            <p:cNvSpPr>
              <a:spLocks noChangeShapeType="1"/>
            </p:cNvSpPr>
            <p:nvPr/>
          </p:nvSpPr>
          <p:spPr bwMode="auto">
            <a:xfrm>
              <a:off x="5667" y="1478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763" name="Line 19"/>
            <p:cNvSpPr>
              <a:spLocks noChangeShapeType="1"/>
            </p:cNvSpPr>
            <p:nvPr/>
          </p:nvSpPr>
          <p:spPr bwMode="auto">
            <a:xfrm>
              <a:off x="543" y="1478"/>
              <a:ext cx="0" cy="19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764" name="Line 20"/>
            <p:cNvSpPr>
              <a:spLocks noChangeShapeType="1"/>
            </p:cNvSpPr>
            <p:nvPr/>
          </p:nvSpPr>
          <p:spPr bwMode="auto">
            <a:xfrm>
              <a:off x="909" y="1478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765" name="Line 21"/>
            <p:cNvSpPr>
              <a:spLocks noChangeShapeType="1"/>
            </p:cNvSpPr>
            <p:nvPr/>
          </p:nvSpPr>
          <p:spPr bwMode="auto">
            <a:xfrm>
              <a:off x="1275" y="1478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766" name="Line 22"/>
            <p:cNvSpPr>
              <a:spLocks noChangeShapeType="1"/>
            </p:cNvSpPr>
            <p:nvPr/>
          </p:nvSpPr>
          <p:spPr bwMode="auto">
            <a:xfrm>
              <a:off x="1641" y="1478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767" name="Text Box 23"/>
            <p:cNvSpPr txBox="1">
              <a:spLocks noChangeArrowheads="1"/>
            </p:cNvSpPr>
            <p:nvPr/>
          </p:nvSpPr>
          <p:spPr bwMode="auto">
            <a:xfrm>
              <a:off x="3488" y="2734"/>
              <a:ext cx="3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CO</a:t>
              </a:r>
            </a:p>
          </p:txBody>
        </p:sp>
        <p:sp>
          <p:nvSpPr>
            <p:cNvPr id="543768" name="Text Box 24"/>
            <p:cNvSpPr txBox="1">
              <a:spLocks noChangeArrowheads="1"/>
            </p:cNvSpPr>
            <p:nvPr/>
          </p:nvSpPr>
          <p:spPr bwMode="auto">
            <a:xfrm>
              <a:off x="3880" y="2734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solidFill>
                    <a:schemeClr val="folHlink"/>
                  </a:solidFill>
                  <a:latin typeface="Times New Roman" pitchFamily="18" charset="0"/>
                </a:rPr>
                <a:t>FO</a:t>
              </a:r>
            </a:p>
          </p:txBody>
        </p:sp>
        <p:sp>
          <p:nvSpPr>
            <p:cNvPr id="543769" name="Text Box 25"/>
            <p:cNvSpPr txBox="1">
              <a:spLocks noChangeArrowheads="1"/>
            </p:cNvSpPr>
            <p:nvPr/>
          </p:nvSpPr>
          <p:spPr bwMode="auto">
            <a:xfrm>
              <a:off x="4276" y="2734"/>
              <a:ext cx="2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EI</a:t>
              </a:r>
            </a:p>
          </p:txBody>
        </p:sp>
        <p:sp>
          <p:nvSpPr>
            <p:cNvPr id="543770" name="Text Box 26"/>
            <p:cNvSpPr txBox="1">
              <a:spLocks noChangeArrowheads="1"/>
            </p:cNvSpPr>
            <p:nvPr/>
          </p:nvSpPr>
          <p:spPr bwMode="auto">
            <a:xfrm>
              <a:off x="4571" y="2734"/>
              <a:ext cx="37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solidFill>
                    <a:schemeClr val="folHlink"/>
                  </a:solidFill>
                  <a:latin typeface="Times New Roman" pitchFamily="18" charset="0"/>
                </a:rPr>
                <a:t>WO</a:t>
              </a:r>
            </a:p>
          </p:txBody>
        </p:sp>
        <p:sp>
          <p:nvSpPr>
            <p:cNvPr id="543771" name="Text Box 27"/>
            <p:cNvSpPr txBox="1">
              <a:spLocks noChangeArrowheads="1"/>
            </p:cNvSpPr>
            <p:nvPr/>
          </p:nvSpPr>
          <p:spPr bwMode="auto">
            <a:xfrm>
              <a:off x="3168" y="2734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DI</a:t>
              </a:r>
            </a:p>
          </p:txBody>
        </p:sp>
        <p:sp>
          <p:nvSpPr>
            <p:cNvPr id="543772" name="Text Box 28"/>
            <p:cNvSpPr txBox="1">
              <a:spLocks noChangeArrowheads="1"/>
            </p:cNvSpPr>
            <p:nvPr/>
          </p:nvSpPr>
          <p:spPr bwMode="auto">
            <a:xfrm>
              <a:off x="2804" y="2734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solidFill>
                    <a:schemeClr val="folHlink"/>
                  </a:solidFill>
                  <a:latin typeface="Times New Roman" pitchFamily="18" charset="0"/>
                </a:rPr>
                <a:t>FI</a:t>
              </a:r>
            </a:p>
          </p:txBody>
        </p:sp>
        <p:sp>
          <p:nvSpPr>
            <p:cNvPr id="543773" name="Text Box 29"/>
            <p:cNvSpPr txBox="1">
              <a:spLocks noChangeArrowheads="1"/>
            </p:cNvSpPr>
            <p:nvPr/>
          </p:nvSpPr>
          <p:spPr bwMode="auto">
            <a:xfrm>
              <a:off x="3872" y="2937"/>
              <a:ext cx="3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CO</a:t>
              </a:r>
            </a:p>
          </p:txBody>
        </p:sp>
        <p:sp>
          <p:nvSpPr>
            <p:cNvPr id="543774" name="Text Box 30"/>
            <p:cNvSpPr txBox="1">
              <a:spLocks noChangeArrowheads="1"/>
            </p:cNvSpPr>
            <p:nvPr/>
          </p:nvSpPr>
          <p:spPr bwMode="auto">
            <a:xfrm>
              <a:off x="4252" y="2937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solidFill>
                    <a:schemeClr val="folHlink"/>
                  </a:solidFill>
                  <a:latin typeface="Times New Roman" pitchFamily="18" charset="0"/>
                </a:rPr>
                <a:t>FO</a:t>
              </a:r>
            </a:p>
          </p:txBody>
        </p:sp>
        <p:sp>
          <p:nvSpPr>
            <p:cNvPr id="543775" name="Text Box 31"/>
            <p:cNvSpPr txBox="1">
              <a:spLocks noChangeArrowheads="1"/>
            </p:cNvSpPr>
            <p:nvPr/>
          </p:nvSpPr>
          <p:spPr bwMode="auto">
            <a:xfrm>
              <a:off x="4624" y="2937"/>
              <a:ext cx="2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EI</a:t>
              </a:r>
            </a:p>
          </p:txBody>
        </p:sp>
        <p:sp>
          <p:nvSpPr>
            <p:cNvPr id="543776" name="Text Box 32"/>
            <p:cNvSpPr txBox="1">
              <a:spLocks noChangeArrowheads="1"/>
            </p:cNvSpPr>
            <p:nvPr/>
          </p:nvSpPr>
          <p:spPr bwMode="auto">
            <a:xfrm>
              <a:off x="4944" y="2937"/>
              <a:ext cx="3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WO</a:t>
              </a:r>
            </a:p>
          </p:txBody>
        </p:sp>
        <p:sp>
          <p:nvSpPr>
            <p:cNvPr id="543777" name="Text Box 33"/>
            <p:cNvSpPr txBox="1">
              <a:spLocks noChangeArrowheads="1"/>
            </p:cNvSpPr>
            <p:nvPr/>
          </p:nvSpPr>
          <p:spPr bwMode="auto">
            <a:xfrm>
              <a:off x="3516" y="2937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DI</a:t>
              </a:r>
            </a:p>
          </p:txBody>
        </p:sp>
        <p:sp>
          <p:nvSpPr>
            <p:cNvPr id="543778" name="Text Box 34"/>
            <p:cNvSpPr txBox="1">
              <a:spLocks noChangeArrowheads="1"/>
            </p:cNvSpPr>
            <p:nvPr/>
          </p:nvSpPr>
          <p:spPr bwMode="auto">
            <a:xfrm>
              <a:off x="3176" y="2937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solidFill>
                    <a:schemeClr val="folHlink"/>
                  </a:solidFill>
                  <a:latin typeface="Times New Roman" pitchFamily="18" charset="0"/>
                </a:rPr>
                <a:t>FI</a:t>
              </a:r>
            </a:p>
          </p:txBody>
        </p:sp>
        <p:sp>
          <p:nvSpPr>
            <p:cNvPr id="543779" name="Text Box 35"/>
            <p:cNvSpPr txBox="1">
              <a:spLocks noChangeArrowheads="1"/>
            </p:cNvSpPr>
            <p:nvPr/>
          </p:nvSpPr>
          <p:spPr bwMode="auto">
            <a:xfrm>
              <a:off x="4244" y="3138"/>
              <a:ext cx="3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CO</a:t>
              </a:r>
            </a:p>
          </p:txBody>
        </p:sp>
        <p:sp>
          <p:nvSpPr>
            <p:cNvPr id="543780" name="Text Box 36"/>
            <p:cNvSpPr txBox="1">
              <a:spLocks noChangeArrowheads="1"/>
            </p:cNvSpPr>
            <p:nvPr/>
          </p:nvSpPr>
          <p:spPr bwMode="auto">
            <a:xfrm>
              <a:off x="4600" y="3138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solidFill>
                    <a:schemeClr val="folHlink"/>
                  </a:solidFill>
                  <a:latin typeface="Times New Roman" pitchFamily="18" charset="0"/>
                </a:rPr>
                <a:t>FO</a:t>
              </a:r>
            </a:p>
          </p:txBody>
        </p:sp>
        <p:sp>
          <p:nvSpPr>
            <p:cNvPr id="543781" name="Text Box 37"/>
            <p:cNvSpPr txBox="1">
              <a:spLocks noChangeArrowheads="1"/>
            </p:cNvSpPr>
            <p:nvPr/>
          </p:nvSpPr>
          <p:spPr bwMode="auto">
            <a:xfrm>
              <a:off x="4992" y="3138"/>
              <a:ext cx="2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EI</a:t>
              </a:r>
            </a:p>
          </p:txBody>
        </p:sp>
        <p:sp>
          <p:nvSpPr>
            <p:cNvPr id="543782" name="Text Box 38"/>
            <p:cNvSpPr txBox="1">
              <a:spLocks noChangeArrowheads="1"/>
            </p:cNvSpPr>
            <p:nvPr/>
          </p:nvSpPr>
          <p:spPr bwMode="auto">
            <a:xfrm>
              <a:off x="5292" y="3138"/>
              <a:ext cx="3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WO</a:t>
              </a:r>
            </a:p>
          </p:txBody>
        </p:sp>
        <p:sp>
          <p:nvSpPr>
            <p:cNvPr id="543783" name="Text Box 39"/>
            <p:cNvSpPr txBox="1">
              <a:spLocks noChangeArrowheads="1"/>
            </p:cNvSpPr>
            <p:nvPr/>
          </p:nvSpPr>
          <p:spPr bwMode="auto">
            <a:xfrm>
              <a:off x="3900" y="3138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DI</a:t>
              </a:r>
            </a:p>
          </p:txBody>
        </p:sp>
        <p:sp>
          <p:nvSpPr>
            <p:cNvPr id="543784" name="Text Box 40"/>
            <p:cNvSpPr txBox="1">
              <a:spLocks noChangeArrowheads="1"/>
            </p:cNvSpPr>
            <p:nvPr/>
          </p:nvSpPr>
          <p:spPr bwMode="auto">
            <a:xfrm>
              <a:off x="3524" y="3138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solidFill>
                    <a:schemeClr val="folHlink"/>
                  </a:solidFill>
                  <a:latin typeface="Times New Roman" pitchFamily="18" charset="0"/>
                </a:rPr>
                <a:t>FI</a:t>
              </a:r>
            </a:p>
          </p:txBody>
        </p:sp>
        <p:sp>
          <p:nvSpPr>
            <p:cNvPr id="543785" name="Text Box 41"/>
            <p:cNvSpPr txBox="1">
              <a:spLocks noChangeArrowheads="1"/>
            </p:cNvSpPr>
            <p:nvPr/>
          </p:nvSpPr>
          <p:spPr bwMode="auto">
            <a:xfrm>
              <a:off x="2421" y="2127"/>
              <a:ext cx="3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CO</a:t>
              </a:r>
            </a:p>
          </p:txBody>
        </p:sp>
        <p:sp>
          <p:nvSpPr>
            <p:cNvPr id="543786" name="Text Box 42"/>
            <p:cNvSpPr txBox="1">
              <a:spLocks noChangeArrowheads="1"/>
            </p:cNvSpPr>
            <p:nvPr/>
          </p:nvSpPr>
          <p:spPr bwMode="auto">
            <a:xfrm>
              <a:off x="2776" y="2127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solidFill>
                    <a:schemeClr val="folHlink"/>
                  </a:solidFill>
                  <a:latin typeface="Times New Roman" pitchFamily="18" charset="0"/>
                </a:rPr>
                <a:t>FO</a:t>
              </a:r>
            </a:p>
          </p:txBody>
        </p:sp>
        <p:sp>
          <p:nvSpPr>
            <p:cNvPr id="543787" name="Text Box 43"/>
            <p:cNvSpPr txBox="1">
              <a:spLocks noChangeArrowheads="1"/>
            </p:cNvSpPr>
            <p:nvPr/>
          </p:nvSpPr>
          <p:spPr bwMode="auto">
            <a:xfrm>
              <a:off x="3172" y="2127"/>
              <a:ext cx="2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EI</a:t>
              </a:r>
            </a:p>
          </p:txBody>
        </p:sp>
        <p:sp>
          <p:nvSpPr>
            <p:cNvPr id="543788" name="Text Box 44"/>
            <p:cNvSpPr txBox="1">
              <a:spLocks noChangeArrowheads="1"/>
            </p:cNvSpPr>
            <p:nvPr/>
          </p:nvSpPr>
          <p:spPr bwMode="auto">
            <a:xfrm>
              <a:off x="3467" y="2127"/>
              <a:ext cx="37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solidFill>
                    <a:schemeClr val="folHlink"/>
                  </a:solidFill>
                  <a:latin typeface="Times New Roman" pitchFamily="18" charset="0"/>
                </a:rPr>
                <a:t>WO</a:t>
              </a:r>
            </a:p>
          </p:txBody>
        </p:sp>
        <p:sp>
          <p:nvSpPr>
            <p:cNvPr id="543789" name="Text Box 45"/>
            <p:cNvSpPr txBox="1">
              <a:spLocks noChangeArrowheads="1"/>
            </p:cNvSpPr>
            <p:nvPr/>
          </p:nvSpPr>
          <p:spPr bwMode="auto">
            <a:xfrm>
              <a:off x="2092" y="2127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DI</a:t>
              </a:r>
            </a:p>
          </p:txBody>
        </p:sp>
        <p:sp>
          <p:nvSpPr>
            <p:cNvPr id="543790" name="Text Box 46"/>
            <p:cNvSpPr txBox="1">
              <a:spLocks noChangeArrowheads="1"/>
            </p:cNvSpPr>
            <p:nvPr/>
          </p:nvSpPr>
          <p:spPr bwMode="auto">
            <a:xfrm>
              <a:off x="1716" y="2127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solidFill>
                    <a:schemeClr val="folHlink"/>
                  </a:solidFill>
                  <a:latin typeface="Times New Roman" pitchFamily="18" charset="0"/>
                </a:rPr>
                <a:t>FI</a:t>
              </a:r>
            </a:p>
          </p:txBody>
        </p:sp>
        <p:sp>
          <p:nvSpPr>
            <p:cNvPr id="543791" name="Text Box 47"/>
            <p:cNvSpPr txBox="1">
              <a:spLocks noChangeArrowheads="1"/>
            </p:cNvSpPr>
            <p:nvPr/>
          </p:nvSpPr>
          <p:spPr bwMode="auto">
            <a:xfrm>
              <a:off x="2768" y="2330"/>
              <a:ext cx="3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CO</a:t>
              </a:r>
            </a:p>
          </p:txBody>
        </p:sp>
        <p:sp>
          <p:nvSpPr>
            <p:cNvPr id="543792" name="Text Box 48"/>
            <p:cNvSpPr txBox="1">
              <a:spLocks noChangeArrowheads="1"/>
            </p:cNvSpPr>
            <p:nvPr/>
          </p:nvSpPr>
          <p:spPr bwMode="auto">
            <a:xfrm>
              <a:off x="3148" y="2330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solidFill>
                    <a:schemeClr val="folHlink"/>
                  </a:solidFill>
                  <a:latin typeface="Times New Roman" pitchFamily="18" charset="0"/>
                </a:rPr>
                <a:t>FO</a:t>
              </a:r>
            </a:p>
          </p:txBody>
        </p:sp>
        <p:sp>
          <p:nvSpPr>
            <p:cNvPr id="543793" name="Text Box 49"/>
            <p:cNvSpPr txBox="1">
              <a:spLocks noChangeArrowheads="1"/>
            </p:cNvSpPr>
            <p:nvPr/>
          </p:nvSpPr>
          <p:spPr bwMode="auto">
            <a:xfrm>
              <a:off x="3520" y="2330"/>
              <a:ext cx="2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EI</a:t>
              </a:r>
            </a:p>
          </p:txBody>
        </p:sp>
        <p:sp>
          <p:nvSpPr>
            <p:cNvPr id="543794" name="Text Box 50"/>
            <p:cNvSpPr txBox="1">
              <a:spLocks noChangeArrowheads="1"/>
            </p:cNvSpPr>
            <p:nvPr/>
          </p:nvSpPr>
          <p:spPr bwMode="auto">
            <a:xfrm>
              <a:off x="3852" y="2330"/>
              <a:ext cx="3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solidFill>
                    <a:schemeClr val="folHlink"/>
                  </a:solidFill>
                  <a:latin typeface="Times New Roman" pitchFamily="18" charset="0"/>
                </a:rPr>
                <a:t>WO</a:t>
              </a:r>
            </a:p>
          </p:txBody>
        </p:sp>
        <p:sp>
          <p:nvSpPr>
            <p:cNvPr id="543795" name="Text Box 51"/>
            <p:cNvSpPr txBox="1">
              <a:spLocks noChangeArrowheads="1"/>
            </p:cNvSpPr>
            <p:nvPr/>
          </p:nvSpPr>
          <p:spPr bwMode="auto">
            <a:xfrm>
              <a:off x="2449" y="2330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DI</a:t>
              </a:r>
            </a:p>
          </p:txBody>
        </p:sp>
        <p:sp>
          <p:nvSpPr>
            <p:cNvPr id="543796" name="Text Box 52"/>
            <p:cNvSpPr txBox="1">
              <a:spLocks noChangeArrowheads="1"/>
            </p:cNvSpPr>
            <p:nvPr/>
          </p:nvSpPr>
          <p:spPr bwMode="auto">
            <a:xfrm>
              <a:off x="2100" y="2330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solidFill>
                    <a:schemeClr val="folHlink"/>
                  </a:solidFill>
                  <a:latin typeface="Times New Roman" pitchFamily="18" charset="0"/>
                </a:rPr>
                <a:t>FI</a:t>
              </a:r>
            </a:p>
          </p:txBody>
        </p:sp>
        <p:sp>
          <p:nvSpPr>
            <p:cNvPr id="543797" name="Text Box 53"/>
            <p:cNvSpPr txBox="1">
              <a:spLocks noChangeArrowheads="1"/>
            </p:cNvSpPr>
            <p:nvPr/>
          </p:nvSpPr>
          <p:spPr bwMode="auto">
            <a:xfrm>
              <a:off x="3140" y="2533"/>
              <a:ext cx="3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CO</a:t>
              </a:r>
            </a:p>
          </p:txBody>
        </p:sp>
        <p:sp>
          <p:nvSpPr>
            <p:cNvPr id="543798" name="Text Box 54"/>
            <p:cNvSpPr txBox="1">
              <a:spLocks noChangeArrowheads="1"/>
            </p:cNvSpPr>
            <p:nvPr/>
          </p:nvSpPr>
          <p:spPr bwMode="auto">
            <a:xfrm>
              <a:off x="3496" y="2533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solidFill>
                    <a:schemeClr val="folHlink"/>
                  </a:solidFill>
                  <a:latin typeface="Times New Roman" pitchFamily="18" charset="0"/>
                </a:rPr>
                <a:t>FO</a:t>
              </a:r>
            </a:p>
          </p:txBody>
        </p:sp>
        <p:sp>
          <p:nvSpPr>
            <p:cNvPr id="543799" name="Text Box 55"/>
            <p:cNvSpPr txBox="1">
              <a:spLocks noChangeArrowheads="1"/>
            </p:cNvSpPr>
            <p:nvPr/>
          </p:nvSpPr>
          <p:spPr bwMode="auto">
            <a:xfrm>
              <a:off x="3904" y="2533"/>
              <a:ext cx="2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EI</a:t>
              </a:r>
            </a:p>
          </p:txBody>
        </p:sp>
        <p:sp>
          <p:nvSpPr>
            <p:cNvPr id="543800" name="Text Box 56"/>
            <p:cNvSpPr txBox="1">
              <a:spLocks noChangeArrowheads="1"/>
            </p:cNvSpPr>
            <p:nvPr/>
          </p:nvSpPr>
          <p:spPr bwMode="auto">
            <a:xfrm>
              <a:off x="4224" y="2533"/>
              <a:ext cx="3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solidFill>
                    <a:schemeClr val="folHlink"/>
                  </a:solidFill>
                  <a:latin typeface="Times New Roman" pitchFamily="18" charset="0"/>
                </a:rPr>
                <a:t>WO</a:t>
              </a:r>
            </a:p>
          </p:txBody>
        </p:sp>
        <p:sp>
          <p:nvSpPr>
            <p:cNvPr id="543801" name="Text Box 57"/>
            <p:cNvSpPr txBox="1">
              <a:spLocks noChangeArrowheads="1"/>
            </p:cNvSpPr>
            <p:nvPr/>
          </p:nvSpPr>
          <p:spPr bwMode="auto">
            <a:xfrm>
              <a:off x="2796" y="2533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DI</a:t>
              </a:r>
            </a:p>
          </p:txBody>
        </p:sp>
        <p:sp>
          <p:nvSpPr>
            <p:cNvPr id="543802" name="Text Box 58"/>
            <p:cNvSpPr txBox="1">
              <a:spLocks noChangeArrowheads="1"/>
            </p:cNvSpPr>
            <p:nvPr/>
          </p:nvSpPr>
          <p:spPr bwMode="auto">
            <a:xfrm>
              <a:off x="2457" y="2533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solidFill>
                    <a:schemeClr val="folHlink"/>
                  </a:solidFill>
                  <a:latin typeface="Times New Roman" pitchFamily="18" charset="0"/>
                </a:rPr>
                <a:t>FI</a:t>
              </a:r>
            </a:p>
          </p:txBody>
        </p:sp>
        <p:sp>
          <p:nvSpPr>
            <p:cNvPr id="543803" name="Text Box 59"/>
            <p:cNvSpPr txBox="1">
              <a:spLocks noChangeArrowheads="1"/>
            </p:cNvSpPr>
            <p:nvPr/>
          </p:nvSpPr>
          <p:spPr bwMode="auto">
            <a:xfrm>
              <a:off x="1284" y="1522"/>
              <a:ext cx="3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CO</a:t>
              </a:r>
            </a:p>
          </p:txBody>
        </p:sp>
        <p:sp>
          <p:nvSpPr>
            <p:cNvPr id="543804" name="Text Box 60"/>
            <p:cNvSpPr txBox="1">
              <a:spLocks noChangeArrowheads="1"/>
            </p:cNvSpPr>
            <p:nvPr/>
          </p:nvSpPr>
          <p:spPr bwMode="auto">
            <a:xfrm>
              <a:off x="1688" y="1522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solidFill>
                    <a:schemeClr val="folHlink"/>
                  </a:solidFill>
                  <a:latin typeface="Times New Roman" pitchFamily="18" charset="0"/>
                </a:rPr>
                <a:t>FO</a:t>
              </a:r>
            </a:p>
          </p:txBody>
        </p:sp>
        <p:sp>
          <p:nvSpPr>
            <p:cNvPr id="543805" name="Text Box 61"/>
            <p:cNvSpPr txBox="1">
              <a:spLocks noChangeArrowheads="1"/>
            </p:cNvSpPr>
            <p:nvPr/>
          </p:nvSpPr>
          <p:spPr bwMode="auto">
            <a:xfrm>
              <a:off x="2096" y="1522"/>
              <a:ext cx="2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EI</a:t>
              </a:r>
            </a:p>
          </p:txBody>
        </p:sp>
        <p:sp>
          <p:nvSpPr>
            <p:cNvPr id="543806" name="Text Box 62"/>
            <p:cNvSpPr txBox="1">
              <a:spLocks noChangeArrowheads="1"/>
            </p:cNvSpPr>
            <p:nvPr/>
          </p:nvSpPr>
          <p:spPr bwMode="auto">
            <a:xfrm>
              <a:off x="2400" y="1522"/>
              <a:ext cx="37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solidFill>
                    <a:schemeClr val="folHlink"/>
                  </a:solidFill>
                  <a:latin typeface="Times New Roman" pitchFamily="18" charset="0"/>
                </a:rPr>
                <a:t>WO</a:t>
              </a:r>
            </a:p>
          </p:txBody>
        </p:sp>
        <p:sp>
          <p:nvSpPr>
            <p:cNvPr id="543807" name="Text Box 63"/>
            <p:cNvSpPr txBox="1">
              <a:spLocks noChangeArrowheads="1"/>
            </p:cNvSpPr>
            <p:nvPr/>
          </p:nvSpPr>
          <p:spPr bwMode="auto">
            <a:xfrm>
              <a:off x="974" y="1522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DI</a:t>
              </a:r>
            </a:p>
          </p:txBody>
        </p:sp>
        <p:sp>
          <p:nvSpPr>
            <p:cNvPr id="543808" name="Text Box 64"/>
            <p:cNvSpPr txBox="1">
              <a:spLocks noChangeArrowheads="1"/>
            </p:cNvSpPr>
            <p:nvPr/>
          </p:nvSpPr>
          <p:spPr bwMode="auto">
            <a:xfrm>
              <a:off x="606" y="1522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FI</a:t>
              </a:r>
            </a:p>
          </p:txBody>
        </p:sp>
        <p:sp>
          <p:nvSpPr>
            <p:cNvPr id="543809" name="Text Box 65"/>
            <p:cNvSpPr txBox="1">
              <a:spLocks noChangeArrowheads="1"/>
            </p:cNvSpPr>
            <p:nvPr/>
          </p:nvSpPr>
          <p:spPr bwMode="auto">
            <a:xfrm>
              <a:off x="1680" y="1724"/>
              <a:ext cx="3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CO</a:t>
              </a:r>
            </a:p>
          </p:txBody>
        </p:sp>
        <p:sp>
          <p:nvSpPr>
            <p:cNvPr id="543810" name="Text Box 66"/>
            <p:cNvSpPr txBox="1">
              <a:spLocks noChangeArrowheads="1"/>
            </p:cNvSpPr>
            <p:nvPr/>
          </p:nvSpPr>
          <p:spPr bwMode="auto">
            <a:xfrm>
              <a:off x="2072" y="1724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solidFill>
                    <a:schemeClr val="folHlink"/>
                  </a:solidFill>
                  <a:latin typeface="Times New Roman" pitchFamily="18" charset="0"/>
                </a:rPr>
                <a:t>FO</a:t>
              </a:r>
            </a:p>
          </p:txBody>
        </p:sp>
        <p:sp>
          <p:nvSpPr>
            <p:cNvPr id="543811" name="Text Box 67"/>
            <p:cNvSpPr txBox="1">
              <a:spLocks noChangeArrowheads="1"/>
            </p:cNvSpPr>
            <p:nvPr/>
          </p:nvSpPr>
          <p:spPr bwMode="auto">
            <a:xfrm>
              <a:off x="2453" y="1724"/>
              <a:ext cx="2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EI</a:t>
              </a:r>
            </a:p>
          </p:txBody>
        </p:sp>
        <p:sp>
          <p:nvSpPr>
            <p:cNvPr id="543812" name="Text Box 68"/>
            <p:cNvSpPr txBox="1">
              <a:spLocks noChangeArrowheads="1"/>
            </p:cNvSpPr>
            <p:nvPr/>
          </p:nvSpPr>
          <p:spPr bwMode="auto">
            <a:xfrm>
              <a:off x="2748" y="1724"/>
              <a:ext cx="3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solidFill>
                    <a:schemeClr val="folHlink"/>
                  </a:solidFill>
                  <a:latin typeface="Times New Roman" pitchFamily="18" charset="0"/>
                </a:rPr>
                <a:t>WO</a:t>
              </a:r>
            </a:p>
          </p:txBody>
        </p:sp>
        <p:sp>
          <p:nvSpPr>
            <p:cNvPr id="543813" name="Text Box 69"/>
            <p:cNvSpPr txBox="1">
              <a:spLocks noChangeArrowheads="1"/>
            </p:cNvSpPr>
            <p:nvPr/>
          </p:nvSpPr>
          <p:spPr bwMode="auto">
            <a:xfrm>
              <a:off x="1312" y="1724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DI</a:t>
              </a:r>
            </a:p>
          </p:txBody>
        </p:sp>
        <p:sp>
          <p:nvSpPr>
            <p:cNvPr id="543814" name="Text Box 70"/>
            <p:cNvSpPr txBox="1">
              <a:spLocks noChangeArrowheads="1"/>
            </p:cNvSpPr>
            <p:nvPr/>
          </p:nvSpPr>
          <p:spPr bwMode="auto">
            <a:xfrm>
              <a:off x="982" y="1724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FI</a:t>
              </a:r>
            </a:p>
          </p:txBody>
        </p:sp>
        <p:sp>
          <p:nvSpPr>
            <p:cNvPr id="543815" name="Text Box 71"/>
            <p:cNvSpPr txBox="1">
              <a:spLocks noChangeArrowheads="1"/>
            </p:cNvSpPr>
            <p:nvPr/>
          </p:nvSpPr>
          <p:spPr bwMode="auto">
            <a:xfrm>
              <a:off x="2064" y="1926"/>
              <a:ext cx="3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CO</a:t>
              </a:r>
            </a:p>
          </p:txBody>
        </p:sp>
        <p:sp>
          <p:nvSpPr>
            <p:cNvPr id="543816" name="Text Box 72"/>
            <p:cNvSpPr txBox="1">
              <a:spLocks noChangeArrowheads="1"/>
            </p:cNvSpPr>
            <p:nvPr/>
          </p:nvSpPr>
          <p:spPr bwMode="auto">
            <a:xfrm>
              <a:off x="2429" y="1926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solidFill>
                    <a:schemeClr val="folHlink"/>
                  </a:solidFill>
                  <a:latin typeface="Times New Roman" pitchFamily="18" charset="0"/>
                </a:rPr>
                <a:t>FO</a:t>
              </a:r>
            </a:p>
          </p:txBody>
        </p:sp>
        <p:sp>
          <p:nvSpPr>
            <p:cNvPr id="543817" name="Text Box 73"/>
            <p:cNvSpPr txBox="1">
              <a:spLocks noChangeArrowheads="1"/>
            </p:cNvSpPr>
            <p:nvPr/>
          </p:nvSpPr>
          <p:spPr bwMode="auto">
            <a:xfrm>
              <a:off x="2800" y="1926"/>
              <a:ext cx="2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EI</a:t>
              </a:r>
            </a:p>
          </p:txBody>
        </p:sp>
        <p:sp>
          <p:nvSpPr>
            <p:cNvPr id="543818" name="Text Box 74"/>
            <p:cNvSpPr txBox="1">
              <a:spLocks noChangeArrowheads="1"/>
            </p:cNvSpPr>
            <p:nvPr/>
          </p:nvSpPr>
          <p:spPr bwMode="auto">
            <a:xfrm>
              <a:off x="3120" y="1926"/>
              <a:ext cx="3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solidFill>
                    <a:schemeClr val="folHlink"/>
                  </a:solidFill>
                  <a:latin typeface="Times New Roman" pitchFamily="18" charset="0"/>
                </a:rPr>
                <a:t>WO</a:t>
              </a:r>
            </a:p>
          </p:txBody>
        </p:sp>
        <p:sp>
          <p:nvSpPr>
            <p:cNvPr id="543819" name="Text Box 75"/>
            <p:cNvSpPr txBox="1">
              <a:spLocks noChangeArrowheads="1"/>
            </p:cNvSpPr>
            <p:nvPr/>
          </p:nvSpPr>
          <p:spPr bwMode="auto">
            <a:xfrm>
              <a:off x="1708" y="1926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DI</a:t>
              </a:r>
            </a:p>
          </p:txBody>
        </p:sp>
        <p:sp>
          <p:nvSpPr>
            <p:cNvPr id="543820" name="Text Box 76"/>
            <p:cNvSpPr txBox="1">
              <a:spLocks noChangeArrowheads="1"/>
            </p:cNvSpPr>
            <p:nvPr/>
          </p:nvSpPr>
          <p:spPr bwMode="auto">
            <a:xfrm>
              <a:off x="1320" y="1926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FI</a:t>
              </a:r>
            </a:p>
          </p:txBody>
        </p:sp>
        <p:sp>
          <p:nvSpPr>
            <p:cNvPr id="543821" name="Line 77"/>
            <p:cNvSpPr>
              <a:spLocks noChangeShapeType="1"/>
            </p:cNvSpPr>
            <p:nvPr/>
          </p:nvSpPr>
          <p:spPr bwMode="auto">
            <a:xfrm>
              <a:off x="1988" y="1173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822" name="Line 78"/>
            <p:cNvSpPr>
              <a:spLocks noChangeShapeType="1"/>
            </p:cNvSpPr>
            <p:nvPr/>
          </p:nvSpPr>
          <p:spPr bwMode="auto">
            <a:xfrm>
              <a:off x="2354" y="1173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823" name="Line 79"/>
            <p:cNvSpPr>
              <a:spLocks noChangeShapeType="1"/>
            </p:cNvSpPr>
            <p:nvPr/>
          </p:nvSpPr>
          <p:spPr bwMode="auto">
            <a:xfrm>
              <a:off x="2720" y="1173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824" name="Line 80"/>
            <p:cNvSpPr>
              <a:spLocks noChangeShapeType="1"/>
            </p:cNvSpPr>
            <p:nvPr/>
          </p:nvSpPr>
          <p:spPr bwMode="auto">
            <a:xfrm>
              <a:off x="3086" y="1173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825" name="Line 81"/>
            <p:cNvSpPr>
              <a:spLocks noChangeShapeType="1"/>
            </p:cNvSpPr>
            <p:nvPr/>
          </p:nvSpPr>
          <p:spPr bwMode="auto">
            <a:xfrm>
              <a:off x="3452" y="1173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826" name="Line 82"/>
            <p:cNvSpPr>
              <a:spLocks noChangeShapeType="1"/>
            </p:cNvSpPr>
            <p:nvPr/>
          </p:nvSpPr>
          <p:spPr bwMode="auto">
            <a:xfrm>
              <a:off x="3818" y="1173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827" name="Line 83"/>
            <p:cNvSpPr>
              <a:spLocks noChangeShapeType="1"/>
            </p:cNvSpPr>
            <p:nvPr/>
          </p:nvSpPr>
          <p:spPr bwMode="auto">
            <a:xfrm>
              <a:off x="4184" y="1173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828" name="Line 84"/>
            <p:cNvSpPr>
              <a:spLocks noChangeShapeType="1"/>
            </p:cNvSpPr>
            <p:nvPr/>
          </p:nvSpPr>
          <p:spPr bwMode="auto">
            <a:xfrm>
              <a:off x="4550" y="1173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829" name="Line 85"/>
            <p:cNvSpPr>
              <a:spLocks noChangeShapeType="1"/>
            </p:cNvSpPr>
            <p:nvPr/>
          </p:nvSpPr>
          <p:spPr bwMode="auto">
            <a:xfrm>
              <a:off x="4916" y="1173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830" name="Line 86"/>
            <p:cNvSpPr>
              <a:spLocks noChangeShapeType="1"/>
            </p:cNvSpPr>
            <p:nvPr/>
          </p:nvSpPr>
          <p:spPr bwMode="auto">
            <a:xfrm>
              <a:off x="5282" y="1173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831" name="Line 87"/>
            <p:cNvSpPr>
              <a:spLocks noChangeShapeType="1"/>
            </p:cNvSpPr>
            <p:nvPr/>
          </p:nvSpPr>
          <p:spPr bwMode="auto">
            <a:xfrm>
              <a:off x="5648" y="1173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832" name="Line 88"/>
            <p:cNvSpPr>
              <a:spLocks noChangeShapeType="1"/>
            </p:cNvSpPr>
            <p:nvPr/>
          </p:nvSpPr>
          <p:spPr bwMode="auto">
            <a:xfrm>
              <a:off x="524" y="1173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833" name="Line 89"/>
            <p:cNvSpPr>
              <a:spLocks noChangeShapeType="1"/>
            </p:cNvSpPr>
            <p:nvPr/>
          </p:nvSpPr>
          <p:spPr bwMode="auto">
            <a:xfrm>
              <a:off x="890" y="1173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834" name="Line 90"/>
            <p:cNvSpPr>
              <a:spLocks noChangeShapeType="1"/>
            </p:cNvSpPr>
            <p:nvPr/>
          </p:nvSpPr>
          <p:spPr bwMode="auto">
            <a:xfrm>
              <a:off x="1256" y="1173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835" name="Line 91"/>
            <p:cNvSpPr>
              <a:spLocks noChangeShapeType="1"/>
            </p:cNvSpPr>
            <p:nvPr/>
          </p:nvSpPr>
          <p:spPr bwMode="auto">
            <a:xfrm>
              <a:off x="1622" y="1173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836" name="Freeform 92"/>
            <p:cNvSpPr>
              <a:spLocks/>
            </p:cNvSpPr>
            <p:nvPr/>
          </p:nvSpPr>
          <p:spPr bwMode="auto">
            <a:xfrm>
              <a:off x="517" y="1371"/>
              <a:ext cx="5128" cy="4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5380" y="0"/>
                </a:cxn>
              </a:cxnLst>
              <a:rect l="0" t="0" r="r" b="b"/>
              <a:pathLst>
                <a:path w="5380" h="4">
                  <a:moveTo>
                    <a:pt x="0" y="4"/>
                  </a:moveTo>
                  <a:lnTo>
                    <a:pt x="538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837" name="Text Box 93"/>
            <p:cNvSpPr txBox="1">
              <a:spLocks noChangeArrowheads="1"/>
            </p:cNvSpPr>
            <p:nvPr/>
          </p:nvSpPr>
          <p:spPr bwMode="auto">
            <a:xfrm>
              <a:off x="48" y="1522"/>
              <a:ext cx="5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指令 1</a:t>
              </a:r>
            </a:p>
          </p:txBody>
        </p:sp>
        <p:sp>
          <p:nvSpPr>
            <p:cNvPr id="543838" name="Text Box 94"/>
            <p:cNvSpPr txBox="1">
              <a:spLocks noChangeArrowheads="1"/>
            </p:cNvSpPr>
            <p:nvPr/>
          </p:nvSpPr>
          <p:spPr bwMode="auto">
            <a:xfrm>
              <a:off x="48" y="1724"/>
              <a:ext cx="5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指令 2</a:t>
              </a:r>
            </a:p>
          </p:txBody>
        </p:sp>
        <p:sp>
          <p:nvSpPr>
            <p:cNvPr id="543839" name="Text Box 95"/>
            <p:cNvSpPr txBox="1">
              <a:spLocks noChangeArrowheads="1"/>
            </p:cNvSpPr>
            <p:nvPr/>
          </p:nvSpPr>
          <p:spPr bwMode="auto">
            <a:xfrm>
              <a:off x="48" y="1926"/>
              <a:ext cx="5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指令 3</a:t>
              </a:r>
            </a:p>
          </p:txBody>
        </p:sp>
        <p:sp>
          <p:nvSpPr>
            <p:cNvPr id="543840" name="Text Box 96"/>
            <p:cNvSpPr txBox="1">
              <a:spLocks noChangeArrowheads="1"/>
            </p:cNvSpPr>
            <p:nvPr/>
          </p:nvSpPr>
          <p:spPr bwMode="auto">
            <a:xfrm>
              <a:off x="48" y="2127"/>
              <a:ext cx="5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指令 4</a:t>
              </a:r>
            </a:p>
          </p:txBody>
        </p:sp>
        <p:sp>
          <p:nvSpPr>
            <p:cNvPr id="543841" name="Text Box 97"/>
            <p:cNvSpPr txBox="1">
              <a:spLocks noChangeArrowheads="1"/>
            </p:cNvSpPr>
            <p:nvPr/>
          </p:nvSpPr>
          <p:spPr bwMode="auto">
            <a:xfrm>
              <a:off x="48" y="2330"/>
              <a:ext cx="5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指令 5</a:t>
              </a:r>
            </a:p>
          </p:txBody>
        </p:sp>
        <p:sp>
          <p:nvSpPr>
            <p:cNvPr id="543842" name="Text Box 98"/>
            <p:cNvSpPr txBox="1">
              <a:spLocks noChangeArrowheads="1"/>
            </p:cNvSpPr>
            <p:nvPr/>
          </p:nvSpPr>
          <p:spPr bwMode="auto">
            <a:xfrm>
              <a:off x="48" y="2533"/>
              <a:ext cx="5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指令 6</a:t>
              </a:r>
            </a:p>
          </p:txBody>
        </p:sp>
        <p:sp>
          <p:nvSpPr>
            <p:cNvPr id="543843" name="Text Box 99"/>
            <p:cNvSpPr txBox="1">
              <a:spLocks noChangeArrowheads="1"/>
            </p:cNvSpPr>
            <p:nvPr/>
          </p:nvSpPr>
          <p:spPr bwMode="auto">
            <a:xfrm>
              <a:off x="48" y="2734"/>
              <a:ext cx="5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指令 7</a:t>
              </a:r>
            </a:p>
          </p:txBody>
        </p:sp>
        <p:sp>
          <p:nvSpPr>
            <p:cNvPr id="543844" name="Text Box 100"/>
            <p:cNvSpPr txBox="1">
              <a:spLocks noChangeArrowheads="1"/>
            </p:cNvSpPr>
            <p:nvPr/>
          </p:nvSpPr>
          <p:spPr bwMode="auto">
            <a:xfrm>
              <a:off x="48" y="2937"/>
              <a:ext cx="5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指令 8</a:t>
              </a:r>
            </a:p>
          </p:txBody>
        </p:sp>
        <p:sp>
          <p:nvSpPr>
            <p:cNvPr id="543845" name="Text Box 101"/>
            <p:cNvSpPr txBox="1">
              <a:spLocks noChangeArrowheads="1"/>
            </p:cNvSpPr>
            <p:nvPr/>
          </p:nvSpPr>
          <p:spPr bwMode="auto">
            <a:xfrm>
              <a:off x="48" y="3138"/>
              <a:ext cx="5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指令 9</a:t>
              </a:r>
            </a:p>
          </p:txBody>
        </p:sp>
        <p:sp>
          <p:nvSpPr>
            <p:cNvPr id="543846" name="Line 102"/>
            <p:cNvSpPr>
              <a:spLocks noChangeShapeType="1"/>
            </p:cNvSpPr>
            <p:nvPr/>
          </p:nvSpPr>
          <p:spPr bwMode="auto">
            <a:xfrm>
              <a:off x="528" y="999"/>
              <a:ext cx="21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847" name="Text Box 103"/>
            <p:cNvSpPr txBox="1">
              <a:spLocks noChangeArrowheads="1"/>
            </p:cNvSpPr>
            <p:nvPr/>
          </p:nvSpPr>
          <p:spPr bwMode="auto">
            <a:xfrm>
              <a:off x="566" y="1138"/>
              <a:ext cx="50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 1        2       3       4       5        6       7       8       9       10     11     12    13      14</a:t>
              </a:r>
            </a:p>
          </p:txBody>
        </p:sp>
        <p:sp>
          <p:nvSpPr>
            <p:cNvPr id="543848" name="Text Box 104"/>
            <p:cNvSpPr txBox="1">
              <a:spLocks noChangeArrowheads="1"/>
            </p:cNvSpPr>
            <p:nvPr/>
          </p:nvSpPr>
          <p:spPr bwMode="auto">
            <a:xfrm>
              <a:off x="2774" y="864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543849" name="Line 105"/>
            <p:cNvSpPr>
              <a:spLocks noChangeShapeType="1"/>
            </p:cNvSpPr>
            <p:nvPr/>
          </p:nvSpPr>
          <p:spPr bwMode="auto">
            <a:xfrm>
              <a:off x="528" y="1719"/>
              <a:ext cx="220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3850" name="Line 106"/>
            <p:cNvSpPr>
              <a:spLocks noChangeShapeType="1"/>
            </p:cNvSpPr>
            <p:nvPr/>
          </p:nvSpPr>
          <p:spPr bwMode="auto">
            <a:xfrm>
              <a:off x="3456" y="3360"/>
              <a:ext cx="220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43851" name="Rectangle 107"/>
          <p:cNvSpPr>
            <a:spLocks noChangeArrowheads="1"/>
          </p:cNvSpPr>
          <p:nvPr/>
        </p:nvSpPr>
        <p:spPr bwMode="auto">
          <a:xfrm>
            <a:off x="609600" y="228600"/>
            <a:ext cx="539908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三、影响指令流水线性能的因素</a:t>
            </a:r>
          </a:p>
        </p:txBody>
      </p:sp>
      <p:sp>
        <p:nvSpPr>
          <p:cNvPr id="543852" name="Rectangle 108"/>
          <p:cNvSpPr>
            <a:spLocks noChangeArrowheads="1"/>
          </p:cNvSpPr>
          <p:nvPr/>
        </p:nvSpPr>
        <p:spPr bwMode="auto">
          <a:xfrm>
            <a:off x="914400" y="908050"/>
            <a:ext cx="1828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1.  结构相关</a:t>
            </a:r>
          </a:p>
        </p:txBody>
      </p:sp>
      <p:sp>
        <p:nvSpPr>
          <p:cNvPr id="543853" name="Rectangle 109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8.3</a:t>
            </a:r>
          </a:p>
        </p:txBody>
      </p:sp>
      <p:sp>
        <p:nvSpPr>
          <p:cNvPr id="543854" name="Rectangle 110"/>
          <p:cNvSpPr>
            <a:spLocks noChangeArrowheads="1"/>
          </p:cNvSpPr>
          <p:nvPr/>
        </p:nvSpPr>
        <p:spPr bwMode="auto">
          <a:xfrm>
            <a:off x="2843213" y="889000"/>
            <a:ext cx="61214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不同指令争用同一功能部件产生资源冲突</a:t>
            </a:r>
          </a:p>
        </p:txBody>
      </p:sp>
      <p:sp>
        <p:nvSpPr>
          <p:cNvPr id="543855" name="Rectangle 111"/>
          <p:cNvSpPr>
            <a:spLocks noChangeArrowheads="1"/>
          </p:cNvSpPr>
          <p:nvPr/>
        </p:nvSpPr>
        <p:spPr bwMode="auto">
          <a:xfrm>
            <a:off x="1143000" y="1066800"/>
            <a:ext cx="6934200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程序的相近指令之间出现某种关联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使指令流水出现停顿，影响流水线效率</a:t>
            </a:r>
          </a:p>
        </p:txBody>
      </p:sp>
      <p:sp>
        <p:nvSpPr>
          <p:cNvPr id="543856" name="Rectangle 112"/>
          <p:cNvSpPr>
            <a:spLocks noChangeArrowheads="1"/>
          </p:cNvSpPr>
          <p:nvPr/>
        </p:nvSpPr>
        <p:spPr bwMode="auto">
          <a:xfrm>
            <a:off x="1295400" y="5445125"/>
            <a:ext cx="1828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解决办法</a:t>
            </a:r>
          </a:p>
        </p:txBody>
      </p:sp>
      <p:sp>
        <p:nvSpPr>
          <p:cNvPr id="543857" name="Rectangle 113"/>
          <p:cNvSpPr>
            <a:spLocks noChangeArrowheads="1"/>
          </p:cNvSpPr>
          <p:nvPr/>
        </p:nvSpPr>
        <p:spPr bwMode="auto">
          <a:xfrm>
            <a:off x="2971800" y="5445125"/>
            <a:ext cx="102393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•  </a:t>
            </a:r>
            <a:r>
              <a:rPr lang="zh-CN" altLang="en-US" sz="2000">
                <a:latin typeface="Times New Roman" pitchFamily="18" charset="0"/>
              </a:rPr>
              <a:t>停顿</a:t>
            </a:r>
          </a:p>
        </p:txBody>
      </p:sp>
      <p:sp>
        <p:nvSpPr>
          <p:cNvPr id="543859" name="Rectangle 115"/>
          <p:cNvSpPr>
            <a:spLocks noChangeArrowheads="1"/>
          </p:cNvSpPr>
          <p:nvPr/>
        </p:nvSpPr>
        <p:spPr bwMode="auto">
          <a:xfrm>
            <a:off x="2971800" y="5876925"/>
            <a:ext cx="3657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•  </a:t>
            </a:r>
            <a:r>
              <a:rPr lang="zh-CN" altLang="en-US" sz="2000">
                <a:latin typeface="Times New Roman" pitchFamily="18" charset="0"/>
              </a:rPr>
              <a:t>指令存储器和数据存储器分开</a:t>
            </a:r>
          </a:p>
        </p:txBody>
      </p:sp>
      <p:sp>
        <p:nvSpPr>
          <p:cNvPr id="543860" name="AutoShape 11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43861" name="Rectangle 117"/>
          <p:cNvSpPr>
            <a:spLocks noChangeArrowheads="1"/>
          </p:cNvSpPr>
          <p:nvPr/>
        </p:nvSpPr>
        <p:spPr bwMode="auto">
          <a:xfrm>
            <a:off x="2971800" y="6308725"/>
            <a:ext cx="5257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•  </a:t>
            </a:r>
            <a:r>
              <a:rPr lang="zh-CN" altLang="en-US" sz="2000">
                <a:latin typeface="Times New Roman" pitchFamily="18" charset="0"/>
              </a:rPr>
              <a:t>指令预取技术 （适用于访存周期短的情况）</a:t>
            </a:r>
          </a:p>
        </p:txBody>
      </p:sp>
      <p:sp>
        <p:nvSpPr>
          <p:cNvPr id="117" name="灯片编号占位符 1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118" name="页脚占位符 1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38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3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3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43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3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43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43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852" grpId="0" autoUpdateAnimBg="0"/>
      <p:bldP spid="543854" grpId="0" autoUpdateAnimBg="0"/>
      <p:bldP spid="543855" grpId="0" autoUpdateAnimBg="0"/>
      <p:bldP spid="543856" grpId="0" autoUpdateAnimBg="0"/>
      <p:bldP spid="543857" grpId="0" autoUpdateAnimBg="0"/>
      <p:bldP spid="543859" grpId="0" autoUpdateAnimBg="0"/>
      <p:bldP spid="543861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ChangeArrowheads="1"/>
          </p:cNvSpPr>
          <p:nvPr/>
        </p:nvSpPr>
        <p:spPr bwMode="auto">
          <a:xfrm>
            <a:off x="381000" y="228600"/>
            <a:ext cx="58467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2</a:t>
            </a:r>
            <a:r>
              <a:rPr lang="en-US" altLang="zh-CN" sz="3200">
                <a:latin typeface="Times New Roman" pitchFamily="18" charset="0"/>
              </a:rPr>
              <a:t>. </a:t>
            </a:r>
            <a:r>
              <a:rPr lang="zh-CN" altLang="en-US" sz="3200">
                <a:latin typeface="Times New Roman" pitchFamily="18" charset="0"/>
              </a:rPr>
              <a:t>数据相关</a:t>
            </a:r>
          </a:p>
        </p:txBody>
      </p:sp>
      <p:sp>
        <p:nvSpPr>
          <p:cNvPr id="544771" name="Text Box 3"/>
          <p:cNvSpPr txBox="1">
            <a:spLocks noChangeArrowheads="1"/>
          </p:cNvSpPr>
          <p:nvPr/>
        </p:nvSpPr>
        <p:spPr bwMode="auto">
          <a:xfrm>
            <a:off x="914400" y="1098550"/>
            <a:ext cx="876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不同指令因重叠操作，可能改变操作数的 读</a:t>
            </a:r>
            <a:r>
              <a:rPr lang="en-US" altLang="zh-CN" sz="2400">
                <a:latin typeface="Times New Roman" pitchFamily="18" charset="0"/>
              </a:rPr>
              <a:t>/</a:t>
            </a:r>
            <a:r>
              <a:rPr lang="zh-CN" altLang="en-US" sz="2400">
                <a:latin typeface="Times New Roman" pitchFamily="18" charset="0"/>
              </a:rPr>
              <a:t>写 访问顺序</a:t>
            </a:r>
            <a:endParaRPr lang="zh-CN" altLang="en-US" sz="2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544772" name="Rectangle 4"/>
          <p:cNvSpPr>
            <a:spLocks noChangeArrowheads="1"/>
          </p:cNvSpPr>
          <p:nvPr/>
        </p:nvSpPr>
        <p:spPr bwMode="auto">
          <a:xfrm>
            <a:off x="4716463" y="6237288"/>
            <a:ext cx="3124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400">
                <a:latin typeface="Times New Roman" pitchFamily="18" charset="0"/>
              </a:rPr>
              <a:t> 采用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旁路技术</a:t>
            </a:r>
          </a:p>
        </p:txBody>
      </p:sp>
      <p:sp>
        <p:nvSpPr>
          <p:cNvPr id="544773" name="Text Box 5"/>
          <p:cNvSpPr txBox="1">
            <a:spLocks noChangeArrowheads="1"/>
          </p:cNvSpPr>
          <p:nvPr/>
        </p:nvSpPr>
        <p:spPr bwMode="auto">
          <a:xfrm>
            <a:off x="1187450" y="6237288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解决办法</a:t>
            </a:r>
          </a:p>
        </p:txBody>
      </p:sp>
      <p:sp>
        <p:nvSpPr>
          <p:cNvPr id="544774" name="Rectangle 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8.3</a:t>
            </a:r>
          </a:p>
        </p:txBody>
      </p:sp>
      <p:sp>
        <p:nvSpPr>
          <p:cNvPr id="544775" name="Text Box 7"/>
          <p:cNvSpPr txBox="1">
            <a:spLocks noChangeArrowheads="1"/>
          </p:cNvSpPr>
          <p:nvPr/>
        </p:nvSpPr>
        <p:spPr bwMode="auto">
          <a:xfrm>
            <a:off x="900113" y="1700213"/>
            <a:ext cx="876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400">
                <a:latin typeface="Times New Roman" pitchFamily="18" charset="0"/>
              </a:rPr>
              <a:t> 写后读相关（</a:t>
            </a:r>
            <a:r>
              <a:rPr lang="en-US" altLang="zh-CN" sz="2400">
                <a:latin typeface="Times New Roman" pitchFamily="18" charset="0"/>
              </a:rPr>
              <a:t>RAW</a:t>
            </a:r>
            <a:r>
              <a:rPr lang="zh-CN" altLang="en-US" sz="2400">
                <a:latin typeface="Times New Roman" pitchFamily="18" charset="0"/>
              </a:rPr>
              <a:t>）</a:t>
            </a:r>
            <a:endParaRPr lang="zh-CN" altLang="en-US" sz="2400">
              <a:solidFill>
                <a:schemeClr val="folHlink"/>
              </a:solidFill>
              <a:latin typeface="Times New Roman" pitchFamily="18" charset="0"/>
            </a:endParaRP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1692275" y="2176463"/>
            <a:ext cx="6840538" cy="965200"/>
            <a:chOff x="1066" y="1371"/>
            <a:chExt cx="4309" cy="608"/>
          </a:xfrm>
        </p:grpSpPr>
        <p:sp>
          <p:nvSpPr>
            <p:cNvPr id="544777" name="Rectangle 9"/>
            <p:cNvSpPr>
              <a:spLocks noChangeArrowheads="1"/>
            </p:cNvSpPr>
            <p:nvPr/>
          </p:nvSpPr>
          <p:spPr bwMode="auto">
            <a:xfrm>
              <a:off x="1066" y="1371"/>
              <a:ext cx="19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SUB    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R</a:t>
              </a:r>
              <a:r>
                <a:rPr lang="en-US" altLang="zh-CN" sz="2400" baseline="-250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  <a:r>
                <a:rPr lang="en-US" altLang="zh-CN" sz="2400">
                  <a:latin typeface="Times New Roman" pitchFamily="18" charset="0"/>
                </a:rPr>
                <a:t>，R</a:t>
              </a:r>
              <a:r>
                <a:rPr lang="en-US" altLang="zh-CN" sz="2400" baseline="-250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  <a:r>
                <a:rPr lang="zh-CN" altLang="en-US" sz="2400">
                  <a:latin typeface="Times New Roman" pitchFamily="18" charset="0"/>
                </a:rPr>
                <a:t>，</a:t>
              </a:r>
              <a:r>
                <a:rPr lang="en-US" altLang="zh-CN" sz="2400">
                  <a:latin typeface="Times New Roman" pitchFamily="18" charset="0"/>
                </a:rPr>
                <a:t>R</a:t>
              </a:r>
              <a:r>
                <a:rPr lang="en-US" altLang="zh-CN" sz="2400" baseline="-25000">
                  <a:solidFill>
                    <a:schemeClr val="folHlink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44778" name="Rectangle 10"/>
            <p:cNvSpPr>
              <a:spLocks noChangeArrowheads="1"/>
            </p:cNvSpPr>
            <p:nvPr/>
          </p:nvSpPr>
          <p:spPr bwMode="auto">
            <a:xfrm>
              <a:off x="1066" y="1643"/>
              <a:ext cx="1872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ADD   R</a:t>
              </a:r>
              <a:r>
                <a:rPr lang="en-US" altLang="zh-CN" sz="2400" baseline="-25000">
                  <a:latin typeface="Times New Roman" pitchFamily="18" charset="0"/>
                </a:rPr>
                <a:t>4</a:t>
              </a:r>
              <a:r>
                <a:rPr lang="en-US" altLang="zh-CN" sz="2400">
                  <a:latin typeface="Times New Roman" pitchFamily="18" charset="0"/>
                </a:rPr>
                <a:t>，R</a:t>
              </a:r>
              <a:r>
                <a:rPr lang="en-US" altLang="zh-CN" sz="2400" baseline="-25000">
                  <a:latin typeface="Times New Roman" pitchFamily="18" charset="0"/>
                </a:rPr>
                <a:t>5</a:t>
              </a:r>
              <a:r>
                <a:rPr lang="zh-CN" altLang="en-US" sz="2400">
                  <a:latin typeface="Times New Roman" pitchFamily="18" charset="0"/>
                </a:rPr>
                <a:t>，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R</a:t>
              </a:r>
              <a:r>
                <a:rPr lang="en-US" altLang="zh-CN" sz="2400" baseline="-250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44779" name="Rectangle 11"/>
            <p:cNvSpPr>
              <a:spLocks noChangeArrowheads="1"/>
            </p:cNvSpPr>
            <p:nvPr/>
          </p:nvSpPr>
          <p:spPr bwMode="auto">
            <a:xfrm>
              <a:off x="3149" y="1371"/>
              <a:ext cx="22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；（</a:t>
              </a:r>
              <a:r>
                <a:rPr lang="en-US" altLang="zh-CN" sz="2400">
                  <a:latin typeface="Times New Roman" pitchFamily="18" charset="0"/>
                </a:rPr>
                <a:t>R</a:t>
              </a:r>
              <a:r>
                <a:rPr lang="en-US" altLang="zh-CN" sz="2400" baseline="-250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  <a:r>
                <a:rPr lang="zh-CN" altLang="en-US" sz="2400">
                  <a:latin typeface="Times New Roman" pitchFamily="18" charset="0"/>
                </a:rPr>
                <a:t>）</a:t>
              </a:r>
              <a:r>
                <a:rPr lang="zh-CN" altLang="en-US" sz="2000">
                  <a:latin typeface="Times New Roman" pitchFamily="18" charset="0"/>
                </a:rPr>
                <a:t>  </a:t>
              </a:r>
              <a:r>
                <a:rPr lang="zh-CN" altLang="en-US" sz="2400">
                  <a:latin typeface="Times New Roman" pitchFamily="18" charset="0"/>
                </a:rPr>
                <a:t>（</a:t>
              </a:r>
              <a:r>
                <a:rPr lang="en-US" altLang="zh-CN" sz="2400">
                  <a:latin typeface="Times New Roman" pitchFamily="18" charset="0"/>
                </a:rPr>
                <a:t>R</a:t>
              </a:r>
              <a:r>
                <a:rPr lang="en-US" altLang="zh-CN" sz="2400" baseline="-25000">
                  <a:solidFill>
                    <a:schemeClr val="folHlink"/>
                  </a:solidFill>
                  <a:latin typeface="Times New Roman" pitchFamily="18" charset="0"/>
                </a:rPr>
                <a:t>3</a:t>
              </a:r>
              <a:r>
                <a:rPr lang="zh-CN" altLang="en-US" sz="2400">
                  <a:latin typeface="Times New Roman" pitchFamily="18" charset="0"/>
                </a:rPr>
                <a:t>）     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R</a:t>
              </a:r>
              <a:r>
                <a:rPr lang="en-US" altLang="zh-CN" sz="2400" baseline="-250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44780" name="Rectangle 12"/>
            <p:cNvSpPr>
              <a:spLocks noChangeArrowheads="1"/>
            </p:cNvSpPr>
            <p:nvPr/>
          </p:nvSpPr>
          <p:spPr bwMode="auto">
            <a:xfrm>
              <a:off x="3149" y="1643"/>
              <a:ext cx="204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；（</a:t>
              </a:r>
              <a:r>
                <a:rPr lang="en-US" altLang="zh-CN" sz="2400">
                  <a:latin typeface="Times New Roman" pitchFamily="18" charset="0"/>
                </a:rPr>
                <a:t>R</a:t>
              </a:r>
              <a:r>
                <a:rPr lang="en-US" altLang="zh-CN" sz="2400" baseline="-25000">
                  <a:solidFill>
                    <a:schemeClr val="folHlink"/>
                  </a:solidFill>
                  <a:latin typeface="Times New Roman" pitchFamily="18" charset="0"/>
                </a:rPr>
                <a:t>5</a:t>
              </a:r>
              <a:r>
                <a:rPr lang="zh-CN" altLang="en-US" sz="2400">
                  <a:latin typeface="Times New Roman" pitchFamily="18" charset="0"/>
                </a:rPr>
                <a:t>）</a:t>
              </a:r>
              <a:r>
                <a:rPr lang="en-US" altLang="zh-CN" sz="2400">
                  <a:latin typeface="Times New Roman" pitchFamily="18" charset="0"/>
                </a:rPr>
                <a:t>+</a:t>
              </a:r>
              <a:r>
                <a:rPr lang="zh-CN" altLang="en-US" sz="2400">
                  <a:latin typeface="Times New Roman" pitchFamily="18" charset="0"/>
                </a:rPr>
                <a:t>（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R</a:t>
              </a:r>
              <a:r>
                <a:rPr lang="en-US" altLang="zh-CN" sz="2400" baseline="-250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  <a:r>
                <a:rPr lang="zh-CN" altLang="en-US" sz="2400">
                  <a:latin typeface="Times New Roman" pitchFamily="18" charset="0"/>
                </a:rPr>
                <a:t>）    </a:t>
              </a:r>
              <a:r>
                <a:rPr lang="en-US" altLang="zh-CN" sz="2400">
                  <a:latin typeface="Times New Roman" pitchFamily="18" charset="0"/>
                </a:rPr>
                <a:t>R</a:t>
              </a:r>
              <a:r>
                <a:rPr lang="en-US" altLang="zh-CN" sz="2400" baseline="-25000">
                  <a:solidFill>
                    <a:schemeClr val="folHlink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544781" name="Line 13"/>
            <p:cNvSpPr>
              <a:spLocks noChangeShapeType="1"/>
            </p:cNvSpPr>
            <p:nvPr/>
          </p:nvSpPr>
          <p:spPr bwMode="auto">
            <a:xfrm>
              <a:off x="4554" y="1507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4782" name="Line 14"/>
            <p:cNvSpPr>
              <a:spLocks noChangeShapeType="1"/>
            </p:cNvSpPr>
            <p:nvPr/>
          </p:nvSpPr>
          <p:spPr bwMode="auto">
            <a:xfrm>
              <a:off x="3913" y="1507"/>
              <a:ext cx="1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4783" name="Line 15"/>
            <p:cNvSpPr>
              <a:spLocks noChangeShapeType="1"/>
            </p:cNvSpPr>
            <p:nvPr/>
          </p:nvSpPr>
          <p:spPr bwMode="auto">
            <a:xfrm>
              <a:off x="4554" y="1813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44784" name="Text Box 16"/>
          <p:cNvSpPr txBox="1">
            <a:spLocks noChangeArrowheads="1"/>
          </p:cNvSpPr>
          <p:nvPr/>
        </p:nvSpPr>
        <p:spPr bwMode="auto">
          <a:xfrm>
            <a:off x="900113" y="3213100"/>
            <a:ext cx="876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400">
                <a:latin typeface="Times New Roman" pitchFamily="18" charset="0"/>
              </a:rPr>
              <a:t> 读后写相关（</a:t>
            </a:r>
            <a:r>
              <a:rPr lang="en-US" altLang="zh-CN" sz="2400">
                <a:latin typeface="Times New Roman" pitchFamily="18" charset="0"/>
              </a:rPr>
              <a:t>WAR</a:t>
            </a:r>
            <a:r>
              <a:rPr lang="zh-CN" altLang="en-US" sz="2400">
                <a:latin typeface="Times New Roman" pitchFamily="18" charset="0"/>
              </a:rPr>
              <a:t>）</a:t>
            </a:r>
          </a:p>
        </p:txBody>
      </p: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1692275" y="3687763"/>
            <a:ext cx="7451725" cy="965200"/>
            <a:chOff x="1066" y="2323"/>
            <a:chExt cx="4694" cy="608"/>
          </a:xfrm>
        </p:grpSpPr>
        <p:sp>
          <p:nvSpPr>
            <p:cNvPr id="544786" name="Rectangle 18"/>
            <p:cNvSpPr>
              <a:spLocks noChangeArrowheads="1"/>
            </p:cNvSpPr>
            <p:nvPr/>
          </p:nvSpPr>
          <p:spPr bwMode="auto">
            <a:xfrm>
              <a:off x="1066" y="2323"/>
              <a:ext cx="19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STA    M，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R</a:t>
              </a:r>
              <a:r>
                <a:rPr lang="en-US" altLang="zh-CN" sz="2400" baseline="-250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44787" name="Rectangle 19"/>
            <p:cNvSpPr>
              <a:spLocks noChangeArrowheads="1"/>
            </p:cNvSpPr>
            <p:nvPr/>
          </p:nvSpPr>
          <p:spPr bwMode="auto">
            <a:xfrm>
              <a:off x="1066" y="2595"/>
              <a:ext cx="1872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ADD   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R</a:t>
              </a:r>
              <a:r>
                <a:rPr lang="en-US" altLang="zh-CN" sz="2400" baseline="-250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  <a:r>
                <a:rPr lang="en-US" altLang="zh-CN" sz="2400">
                  <a:latin typeface="Times New Roman" pitchFamily="18" charset="0"/>
                </a:rPr>
                <a:t>，R</a:t>
              </a:r>
              <a:r>
                <a:rPr lang="en-US" altLang="zh-CN" sz="2400" baseline="-25000">
                  <a:solidFill>
                    <a:schemeClr val="folHlink"/>
                  </a:solidFill>
                  <a:latin typeface="Times New Roman" pitchFamily="18" charset="0"/>
                </a:rPr>
                <a:t>4</a:t>
              </a:r>
              <a:r>
                <a:rPr lang="zh-CN" altLang="en-US" sz="2400">
                  <a:latin typeface="Times New Roman" pitchFamily="18" charset="0"/>
                </a:rPr>
                <a:t>，</a:t>
              </a:r>
              <a:r>
                <a:rPr lang="en-US" altLang="zh-CN" sz="2400">
                  <a:latin typeface="Times New Roman" pitchFamily="18" charset="0"/>
                </a:rPr>
                <a:t>R</a:t>
              </a:r>
              <a:r>
                <a:rPr lang="en-US" altLang="zh-CN" sz="2400" baseline="-25000">
                  <a:solidFill>
                    <a:schemeClr val="folHlink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544788" name="Rectangle 20"/>
            <p:cNvSpPr>
              <a:spLocks noChangeArrowheads="1"/>
            </p:cNvSpPr>
            <p:nvPr/>
          </p:nvSpPr>
          <p:spPr bwMode="auto">
            <a:xfrm>
              <a:off x="3149" y="2323"/>
              <a:ext cx="26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；（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R</a:t>
              </a:r>
              <a:r>
                <a:rPr lang="en-US" altLang="zh-CN" sz="2400" baseline="-250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  <a:r>
                <a:rPr lang="zh-CN" altLang="en-US" sz="2400">
                  <a:latin typeface="Times New Roman" pitchFamily="18" charset="0"/>
                </a:rPr>
                <a:t>）      </a:t>
              </a:r>
              <a:r>
                <a:rPr lang="en-US" altLang="zh-CN" sz="2400">
                  <a:latin typeface="Times New Roman" pitchFamily="18" charset="0"/>
                </a:rPr>
                <a:t>M </a:t>
              </a:r>
              <a:r>
                <a:rPr lang="zh-CN" altLang="en-US" sz="2400">
                  <a:latin typeface="Times New Roman" pitchFamily="18" charset="0"/>
                </a:rPr>
                <a:t>存储单元</a:t>
              </a:r>
              <a:endParaRPr lang="zh-CN" altLang="en-US" sz="24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544789" name="Rectangle 21"/>
            <p:cNvSpPr>
              <a:spLocks noChangeArrowheads="1"/>
            </p:cNvSpPr>
            <p:nvPr/>
          </p:nvSpPr>
          <p:spPr bwMode="auto">
            <a:xfrm>
              <a:off x="3149" y="2595"/>
              <a:ext cx="204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；（</a:t>
              </a:r>
              <a:r>
                <a:rPr lang="en-US" altLang="zh-CN" sz="2400">
                  <a:latin typeface="Times New Roman" pitchFamily="18" charset="0"/>
                </a:rPr>
                <a:t>R</a:t>
              </a:r>
              <a:r>
                <a:rPr lang="en-US" altLang="zh-CN" sz="2400" baseline="-25000">
                  <a:solidFill>
                    <a:schemeClr val="folHlink"/>
                  </a:solidFill>
                  <a:latin typeface="Times New Roman" pitchFamily="18" charset="0"/>
                </a:rPr>
                <a:t>4</a:t>
              </a:r>
              <a:r>
                <a:rPr lang="zh-CN" altLang="en-US" sz="2400">
                  <a:latin typeface="Times New Roman" pitchFamily="18" charset="0"/>
                </a:rPr>
                <a:t>）</a:t>
              </a:r>
              <a:r>
                <a:rPr lang="en-US" altLang="zh-CN" sz="2400">
                  <a:latin typeface="Times New Roman" pitchFamily="18" charset="0"/>
                </a:rPr>
                <a:t>+</a:t>
              </a:r>
              <a:r>
                <a:rPr lang="zh-CN" altLang="en-US" sz="2400">
                  <a:latin typeface="Times New Roman" pitchFamily="18" charset="0"/>
                </a:rPr>
                <a:t>（</a:t>
              </a:r>
              <a:r>
                <a:rPr lang="en-US" altLang="zh-CN" sz="2400">
                  <a:latin typeface="Times New Roman" pitchFamily="18" charset="0"/>
                </a:rPr>
                <a:t>R</a:t>
              </a:r>
              <a:r>
                <a:rPr lang="en-US" altLang="zh-CN" sz="2400" baseline="-25000">
                  <a:solidFill>
                    <a:schemeClr val="folHlink"/>
                  </a:solidFill>
                  <a:latin typeface="Times New Roman" pitchFamily="18" charset="0"/>
                </a:rPr>
                <a:t>5</a:t>
              </a:r>
              <a:r>
                <a:rPr lang="zh-CN" altLang="en-US" sz="2400">
                  <a:latin typeface="Times New Roman" pitchFamily="18" charset="0"/>
                </a:rPr>
                <a:t>）    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R</a:t>
              </a:r>
              <a:r>
                <a:rPr lang="en-US" altLang="zh-CN" sz="2400" baseline="-250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44790" name="Line 22"/>
            <p:cNvSpPr>
              <a:spLocks noChangeShapeType="1"/>
            </p:cNvSpPr>
            <p:nvPr/>
          </p:nvSpPr>
          <p:spPr bwMode="auto">
            <a:xfrm>
              <a:off x="3923" y="2459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4791" name="Line 23"/>
            <p:cNvSpPr>
              <a:spLocks noChangeShapeType="1"/>
            </p:cNvSpPr>
            <p:nvPr/>
          </p:nvSpPr>
          <p:spPr bwMode="auto">
            <a:xfrm>
              <a:off x="4572" y="2765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44792" name="Text Box 24"/>
          <p:cNvSpPr txBox="1">
            <a:spLocks noChangeArrowheads="1"/>
          </p:cNvSpPr>
          <p:nvPr/>
        </p:nvSpPr>
        <p:spPr bwMode="auto">
          <a:xfrm>
            <a:off x="900113" y="4652963"/>
            <a:ext cx="876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400">
                <a:latin typeface="Times New Roman" pitchFamily="18" charset="0"/>
              </a:rPr>
              <a:t> 写后写相关（</a:t>
            </a:r>
            <a:r>
              <a:rPr lang="en-US" altLang="zh-CN" sz="2400">
                <a:latin typeface="Times New Roman" pitchFamily="18" charset="0"/>
              </a:rPr>
              <a:t>WAW</a:t>
            </a:r>
            <a:r>
              <a:rPr lang="zh-CN" altLang="en-US" sz="2400">
                <a:latin typeface="Times New Roman" pitchFamily="18" charset="0"/>
              </a:rPr>
              <a:t>）</a:t>
            </a:r>
            <a:endParaRPr lang="zh-CN" altLang="en-US" sz="2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544793" name="Rectangle 25"/>
          <p:cNvSpPr>
            <a:spLocks noChangeArrowheads="1"/>
          </p:cNvSpPr>
          <p:nvPr/>
        </p:nvSpPr>
        <p:spPr bwMode="auto">
          <a:xfrm>
            <a:off x="3103563" y="6237288"/>
            <a:ext cx="3124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400">
                <a:latin typeface="Times New Roman" pitchFamily="18" charset="0"/>
              </a:rPr>
              <a:t> 后推法</a:t>
            </a:r>
            <a:endParaRPr lang="zh-CN" altLang="en-US" sz="2400">
              <a:solidFill>
                <a:schemeClr val="folHlink"/>
              </a:solidFill>
              <a:latin typeface="Times New Roman" pitchFamily="18" charset="0"/>
            </a:endParaRPr>
          </a:p>
        </p:txBody>
      </p: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1692275" y="5157788"/>
            <a:ext cx="6983413" cy="965200"/>
            <a:chOff x="1066" y="3249"/>
            <a:chExt cx="4399" cy="608"/>
          </a:xfrm>
        </p:grpSpPr>
        <p:grpSp>
          <p:nvGrpSpPr>
            <p:cNvPr id="5" name="Group 38"/>
            <p:cNvGrpSpPr>
              <a:grpSpLocks/>
            </p:cNvGrpSpPr>
            <p:nvPr/>
          </p:nvGrpSpPr>
          <p:grpSpPr bwMode="auto">
            <a:xfrm>
              <a:off x="1066" y="3249"/>
              <a:ext cx="4399" cy="608"/>
              <a:chOff x="1066" y="3249"/>
              <a:chExt cx="4399" cy="608"/>
            </a:xfrm>
          </p:grpSpPr>
          <p:sp>
            <p:nvSpPr>
              <p:cNvPr id="544796" name="Rectangle 28"/>
              <p:cNvSpPr>
                <a:spLocks noChangeArrowheads="1"/>
              </p:cNvSpPr>
              <p:nvPr/>
            </p:nvSpPr>
            <p:spPr bwMode="auto">
              <a:xfrm>
                <a:off x="1066" y="3249"/>
                <a:ext cx="19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MUL    </a:t>
                </a:r>
                <a:r>
                  <a:rPr lang="en-US" altLang="zh-CN" sz="2400">
                    <a:solidFill>
                      <a:schemeClr val="folHlink"/>
                    </a:solidFill>
                    <a:latin typeface="Times New Roman" pitchFamily="18" charset="0"/>
                  </a:rPr>
                  <a:t>R</a:t>
                </a:r>
                <a:r>
                  <a:rPr lang="en-US" altLang="zh-CN" sz="2400" baseline="-25000">
                    <a:solidFill>
                      <a:schemeClr val="folHlink"/>
                    </a:solidFill>
                    <a:latin typeface="Times New Roman" pitchFamily="18" charset="0"/>
                  </a:rPr>
                  <a:t>3</a:t>
                </a:r>
                <a:r>
                  <a:rPr lang="en-US" altLang="zh-CN" sz="2400">
                    <a:latin typeface="Times New Roman" pitchFamily="18" charset="0"/>
                  </a:rPr>
                  <a:t>，R</a:t>
                </a:r>
                <a:r>
                  <a:rPr lang="en-US" altLang="zh-CN" sz="2400" baseline="-25000">
                    <a:solidFill>
                      <a:schemeClr val="folHlink"/>
                    </a:solidFill>
                    <a:latin typeface="Times New Roman" pitchFamily="18" charset="0"/>
                  </a:rPr>
                  <a:t>2</a:t>
                </a:r>
                <a:r>
                  <a:rPr lang="zh-CN" altLang="en-US" sz="2400">
                    <a:latin typeface="Times New Roman" pitchFamily="18" charset="0"/>
                  </a:rPr>
                  <a:t>，</a:t>
                </a:r>
                <a:r>
                  <a:rPr lang="en-US" altLang="zh-CN" sz="2400">
                    <a:latin typeface="Times New Roman" pitchFamily="18" charset="0"/>
                  </a:rPr>
                  <a:t>R</a:t>
                </a:r>
                <a:r>
                  <a:rPr lang="en-US" altLang="zh-CN" sz="2400" baseline="-250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544797" name="Rectangle 29"/>
              <p:cNvSpPr>
                <a:spLocks noChangeArrowheads="1"/>
              </p:cNvSpPr>
              <p:nvPr/>
            </p:nvSpPr>
            <p:spPr bwMode="auto">
              <a:xfrm>
                <a:off x="1066" y="3521"/>
                <a:ext cx="1872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SUB     </a:t>
                </a:r>
                <a:r>
                  <a:rPr lang="en-US" altLang="zh-CN">
                    <a:latin typeface="Times New Roman" pitchFamily="18" charset="0"/>
                  </a:rPr>
                  <a:t> </a:t>
                </a:r>
                <a:r>
                  <a:rPr lang="en-US" altLang="zh-CN" sz="2400">
                    <a:solidFill>
                      <a:schemeClr val="folHlink"/>
                    </a:solidFill>
                    <a:latin typeface="Times New Roman" pitchFamily="18" charset="0"/>
                  </a:rPr>
                  <a:t>R</a:t>
                </a:r>
                <a:r>
                  <a:rPr lang="en-US" altLang="zh-CN" sz="2400" baseline="-25000">
                    <a:solidFill>
                      <a:schemeClr val="folHlink"/>
                    </a:solidFill>
                    <a:latin typeface="Times New Roman" pitchFamily="18" charset="0"/>
                  </a:rPr>
                  <a:t>3</a:t>
                </a:r>
                <a:r>
                  <a:rPr lang="en-US" altLang="zh-CN" sz="2400">
                    <a:latin typeface="Times New Roman" pitchFamily="18" charset="0"/>
                  </a:rPr>
                  <a:t>，R</a:t>
                </a:r>
                <a:r>
                  <a:rPr lang="en-US" altLang="zh-CN" sz="2400" baseline="-25000">
                    <a:solidFill>
                      <a:schemeClr val="folHlink"/>
                    </a:solidFill>
                    <a:latin typeface="Times New Roman" pitchFamily="18" charset="0"/>
                  </a:rPr>
                  <a:t>4</a:t>
                </a:r>
                <a:r>
                  <a:rPr lang="zh-CN" altLang="en-US" sz="2400">
                    <a:latin typeface="Times New Roman" pitchFamily="18" charset="0"/>
                  </a:rPr>
                  <a:t>，</a:t>
                </a:r>
                <a:r>
                  <a:rPr lang="en-US" altLang="zh-CN" sz="2400">
                    <a:latin typeface="Times New Roman" pitchFamily="18" charset="0"/>
                  </a:rPr>
                  <a:t>R</a:t>
                </a:r>
                <a:r>
                  <a:rPr lang="en-US" altLang="zh-CN" sz="2400" baseline="-25000">
                    <a:solidFill>
                      <a:schemeClr val="folHlink"/>
                    </a:solidFill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544798" name="Rectangle 30"/>
              <p:cNvSpPr>
                <a:spLocks noChangeArrowheads="1"/>
              </p:cNvSpPr>
              <p:nvPr/>
            </p:nvSpPr>
            <p:spPr bwMode="auto">
              <a:xfrm>
                <a:off x="3149" y="3249"/>
                <a:ext cx="22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；（</a:t>
                </a:r>
                <a:r>
                  <a:rPr lang="en-US" altLang="zh-CN" sz="2400">
                    <a:latin typeface="Times New Roman" pitchFamily="18" charset="0"/>
                  </a:rPr>
                  <a:t>R</a:t>
                </a:r>
                <a:r>
                  <a:rPr lang="en-US" altLang="zh-CN" sz="2400" baseline="-25000">
                    <a:solidFill>
                      <a:schemeClr val="folHlink"/>
                    </a:solidFill>
                    <a:latin typeface="Times New Roman" pitchFamily="18" charset="0"/>
                  </a:rPr>
                  <a:t>2</a:t>
                </a:r>
                <a:r>
                  <a:rPr lang="zh-CN" altLang="en-US" sz="2400">
                    <a:latin typeface="Times New Roman" pitchFamily="18" charset="0"/>
                  </a:rPr>
                  <a:t>）</a:t>
                </a:r>
                <a:r>
                  <a:rPr lang="zh-CN" altLang="zh-CN" sz="1600">
                    <a:latin typeface="Times New Roman" pitchFamily="18" charset="0"/>
                  </a:rPr>
                  <a:t>×</a:t>
                </a:r>
                <a:r>
                  <a:rPr lang="zh-CN" altLang="en-US" sz="2000">
                    <a:latin typeface="Times New Roman" pitchFamily="18" charset="0"/>
                  </a:rPr>
                  <a:t> </a:t>
                </a:r>
                <a:r>
                  <a:rPr lang="zh-CN" altLang="en-US" sz="2400">
                    <a:latin typeface="Times New Roman" pitchFamily="18" charset="0"/>
                  </a:rPr>
                  <a:t>（</a:t>
                </a:r>
                <a:r>
                  <a:rPr lang="en-US" altLang="zh-CN" sz="2400">
                    <a:latin typeface="Times New Roman" pitchFamily="18" charset="0"/>
                  </a:rPr>
                  <a:t>R</a:t>
                </a:r>
                <a:r>
                  <a:rPr lang="en-US" altLang="zh-CN" sz="2400" baseline="-250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  <a:r>
                  <a:rPr lang="zh-CN" altLang="en-US" sz="2400">
                    <a:latin typeface="Times New Roman" pitchFamily="18" charset="0"/>
                  </a:rPr>
                  <a:t>）     </a:t>
                </a:r>
                <a:r>
                  <a:rPr lang="en-US" altLang="zh-CN" sz="2400">
                    <a:solidFill>
                      <a:schemeClr val="folHlink"/>
                    </a:solidFill>
                    <a:latin typeface="Times New Roman" pitchFamily="18" charset="0"/>
                  </a:rPr>
                  <a:t>R</a:t>
                </a:r>
                <a:r>
                  <a:rPr lang="en-US" altLang="zh-CN" sz="2400" baseline="-25000">
                    <a:solidFill>
                      <a:schemeClr val="folHlink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544799" name="Rectangle 31"/>
              <p:cNvSpPr>
                <a:spLocks noChangeArrowheads="1"/>
              </p:cNvSpPr>
              <p:nvPr/>
            </p:nvSpPr>
            <p:spPr bwMode="auto">
              <a:xfrm>
                <a:off x="3149" y="3521"/>
                <a:ext cx="2316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；（</a:t>
                </a:r>
                <a:r>
                  <a:rPr lang="en-US" altLang="zh-CN" sz="2400">
                    <a:latin typeface="Times New Roman" pitchFamily="18" charset="0"/>
                  </a:rPr>
                  <a:t>R</a:t>
                </a:r>
                <a:r>
                  <a:rPr lang="en-US" altLang="zh-CN" sz="2400" baseline="-25000">
                    <a:solidFill>
                      <a:schemeClr val="folHlink"/>
                    </a:solidFill>
                    <a:latin typeface="Times New Roman" pitchFamily="18" charset="0"/>
                  </a:rPr>
                  <a:t>4</a:t>
                </a:r>
                <a:r>
                  <a:rPr lang="zh-CN" altLang="en-US" sz="2400">
                    <a:latin typeface="Times New Roman" pitchFamily="18" charset="0"/>
                  </a:rPr>
                  <a:t>）    （</a:t>
                </a:r>
                <a:r>
                  <a:rPr lang="en-US" altLang="zh-CN" sz="2400">
                    <a:latin typeface="Times New Roman" pitchFamily="18" charset="0"/>
                  </a:rPr>
                  <a:t>R</a:t>
                </a:r>
                <a:r>
                  <a:rPr lang="en-US" altLang="zh-CN" sz="2400" baseline="-25000">
                    <a:solidFill>
                      <a:schemeClr val="folHlink"/>
                    </a:solidFill>
                    <a:latin typeface="Times New Roman" pitchFamily="18" charset="0"/>
                  </a:rPr>
                  <a:t>5</a:t>
                </a:r>
                <a:r>
                  <a:rPr lang="zh-CN" altLang="en-US" sz="2400">
                    <a:latin typeface="Times New Roman" pitchFamily="18" charset="0"/>
                  </a:rPr>
                  <a:t>）    </a:t>
                </a:r>
                <a:r>
                  <a:rPr lang="zh-CN" altLang="en-US">
                    <a:latin typeface="Times New Roman" pitchFamily="18" charset="0"/>
                  </a:rPr>
                  <a:t> </a:t>
                </a:r>
                <a:r>
                  <a:rPr lang="en-US" altLang="zh-CN" sz="2400">
                    <a:solidFill>
                      <a:schemeClr val="folHlink"/>
                    </a:solidFill>
                    <a:latin typeface="Times New Roman" pitchFamily="18" charset="0"/>
                  </a:rPr>
                  <a:t>R</a:t>
                </a:r>
                <a:r>
                  <a:rPr lang="en-US" altLang="zh-CN" sz="2400" baseline="-25000">
                    <a:solidFill>
                      <a:schemeClr val="folHlink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544800" name="Line 32"/>
              <p:cNvSpPr>
                <a:spLocks noChangeShapeType="1"/>
              </p:cNvSpPr>
              <p:nvPr/>
            </p:nvSpPr>
            <p:spPr bwMode="auto">
              <a:xfrm>
                <a:off x="4658" y="3385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4801" name="Line 33"/>
              <p:cNvSpPr>
                <a:spLocks noChangeShapeType="1"/>
              </p:cNvSpPr>
              <p:nvPr/>
            </p:nvSpPr>
            <p:spPr bwMode="auto">
              <a:xfrm>
                <a:off x="4658" y="3691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44802" name="Line 34"/>
            <p:cNvSpPr>
              <a:spLocks noChangeShapeType="1"/>
            </p:cNvSpPr>
            <p:nvPr/>
          </p:nvSpPr>
          <p:spPr bwMode="auto">
            <a:xfrm>
              <a:off x="3947" y="3691"/>
              <a:ext cx="1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44803" name="AutoShape 3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37" name="页脚占位符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4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4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4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44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44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4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1" grpId="0" autoUpdateAnimBg="0"/>
      <p:bldP spid="544772" grpId="0"/>
      <p:bldP spid="544773" grpId="0"/>
      <p:bldP spid="544775" grpId="0" autoUpdateAnimBg="0"/>
      <p:bldP spid="544784" grpId="0" autoUpdateAnimBg="0"/>
      <p:bldP spid="544792" grpId="0" autoUpdateAnimBg="0"/>
      <p:bldP spid="54479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ChangeArrowheads="1"/>
          </p:cNvSpPr>
          <p:nvPr/>
        </p:nvSpPr>
        <p:spPr bwMode="auto">
          <a:xfrm>
            <a:off x="609600" y="333375"/>
            <a:ext cx="5181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en-US" altLang="zh-CN" sz="3200">
                <a:latin typeface="Times New Roman" pitchFamily="18" charset="0"/>
              </a:rPr>
              <a:t>3.  </a:t>
            </a:r>
            <a:r>
              <a:rPr lang="zh-CN" altLang="en-US" sz="3200">
                <a:latin typeface="Times New Roman" pitchFamily="18" charset="0"/>
              </a:rPr>
              <a:t>控制相关</a:t>
            </a:r>
          </a:p>
        </p:txBody>
      </p:sp>
      <p:sp>
        <p:nvSpPr>
          <p:cNvPr id="545795" name="Rectangle 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8.3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92213" y="1916113"/>
            <a:ext cx="6656387" cy="3521075"/>
            <a:chOff x="751" y="1334"/>
            <a:chExt cx="4193" cy="2218"/>
          </a:xfrm>
        </p:grpSpPr>
        <p:sp>
          <p:nvSpPr>
            <p:cNvPr id="545797" name="Rectangle 5"/>
            <p:cNvSpPr>
              <a:spLocks noChangeArrowheads="1"/>
            </p:cNvSpPr>
            <p:nvPr/>
          </p:nvSpPr>
          <p:spPr bwMode="auto">
            <a:xfrm>
              <a:off x="3120" y="2160"/>
              <a:ext cx="1824" cy="5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BNE </a:t>
              </a:r>
              <a:r>
                <a:rPr lang="zh-CN" altLang="en-US" sz="2400">
                  <a:latin typeface="Times New Roman" pitchFamily="18" charset="0"/>
                </a:rPr>
                <a:t>指令必须等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CPX </a:t>
              </a:r>
              <a:r>
                <a:rPr lang="zh-CN" altLang="en-US" sz="2400">
                  <a:latin typeface="Times New Roman" pitchFamily="18" charset="0"/>
                </a:rPr>
                <a:t>指令的结果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才能判断出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是转移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还是顺序执行</a:t>
              </a: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751" y="1334"/>
              <a:ext cx="1601" cy="2218"/>
              <a:chOff x="2352" y="1267"/>
              <a:chExt cx="1601" cy="2218"/>
            </a:xfrm>
          </p:grpSpPr>
          <p:sp>
            <p:nvSpPr>
              <p:cNvPr id="545799" name="Text Box 7"/>
              <p:cNvSpPr txBox="1">
                <a:spLocks noChangeArrowheads="1"/>
              </p:cNvSpPr>
              <p:nvPr/>
            </p:nvSpPr>
            <p:spPr bwMode="auto">
              <a:xfrm>
                <a:off x="2879" y="1267"/>
                <a:ext cx="927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200">
                    <a:latin typeface="Times New Roman" pitchFamily="18" charset="0"/>
                  </a:rPr>
                  <a:t>LDA     # 0</a:t>
                </a:r>
              </a:p>
            </p:txBody>
          </p:sp>
          <p:sp>
            <p:nvSpPr>
              <p:cNvPr id="545800" name="Text Box 8"/>
              <p:cNvSpPr txBox="1">
                <a:spLocks noChangeArrowheads="1"/>
              </p:cNvSpPr>
              <p:nvPr/>
            </p:nvSpPr>
            <p:spPr bwMode="auto">
              <a:xfrm>
                <a:off x="2879" y="1544"/>
                <a:ext cx="927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200">
                    <a:latin typeface="Times New Roman" pitchFamily="18" charset="0"/>
                  </a:rPr>
                  <a:t>LDX     # 0</a:t>
                </a:r>
              </a:p>
            </p:txBody>
          </p:sp>
          <p:sp>
            <p:nvSpPr>
              <p:cNvPr id="545801" name="Text Box 9"/>
              <p:cNvSpPr txBox="1">
                <a:spLocks noChangeArrowheads="1"/>
              </p:cNvSpPr>
              <p:nvPr/>
            </p:nvSpPr>
            <p:spPr bwMode="auto">
              <a:xfrm>
                <a:off x="2879" y="2104"/>
                <a:ext cx="438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200">
                    <a:latin typeface="Times New Roman" pitchFamily="18" charset="0"/>
                  </a:rPr>
                  <a:t>INX</a:t>
                </a:r>
              </a:p>
            </p:txBody>
          </p:sp>
          <p:sp>
            <p:nvSpPr>
              <p:cNvPr id="545802" name="Text Box 10"/>
              <p:cNvSpPr txBox="1">
                <a:spLocks noChangeArrowheads="1"/>
              </p:cNvSpPr>
              <p:nvPr/>
            </p:nvSpPr>
            <p:spPr bwMode="auto">
              <a:xfrm>
                <a:off x="2879" y="2382"/>
                <a:ext cx="1001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200">
                    <a:solidFill>
                      <a:schemeClr val="folHlink"/>
                    </a:solidFill>
                    <a:latin typeface="Times New Roman" pitchFamily="18" charset="0"/>
                  </a:rPr>
                  <a:t>CPX      # N</a:t>
                </a:r>
              </a:p>
            </p:txBody>
          </p:sp>
          <p:sp>
            <p:nvSpPr>
              <p:cNvPr id="545803" name="Text Box 11"/>
              <p:cNvSpPr txBox="1">
                <a:spLocks noChangeArrowheads="1"/>
              </p:cNvSpPr>
              <p:nvPr/>
            </p:nvSpPr>
            <p:spPr bwMode="auto">
              <a:xfrm>
                <a:off x="2879" y="2660"/>
                <a:ext cx="907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200">
                    <a:solidFill>
                      <a:schemeClr val="folHlink"/>
                    </a:solidFill>
                    <a:latin typeface="Times New Roman" pitchFamily="18" charset="0"/>
                  </a:rPr>
                  <a:t>BNE      M</a:t>
                </a:r>
              </a:p>
            </p:txBody>
          </p:sp>
          <p:sp>
            <p:nvSpPr>
              <p:cNvPr id="545804" name="Text Box 12"/>
              <p:cNvSpPr txBox="1">
                <a:spLocks noChangeArrowheads="1"/>
              </p:cNvSpPr>
              <p:nvPr/>
            </p:nvSpPr>
            <p:spPr bwMode="auto">
              <a:xfrm>
                <a:off x="2879" y="2938"/>
                <a:ext cx="1005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200">
                    <a:latin typeface="Times New Roman" pitchFamily="18" charset="0"/>
                  </a:rPr>
                  <a:t>DIV       # N</a:t>
                </a:r>
              </a:p>
            </p:txBody>
          </p:sp>
          <p:sp>
            <p:nvSpPr>
              <p:cNvPr id="545805" name="Text Box 13"/>
              <p:cNvSpPr txBox="1">
                <a:spLocks noChangeArrowheads="1"/>
              </p:cNvSpPr>
              <p:nvPr/>
            </p:nvSpPr>
            <p:spPr bwMode="auto">
              <a:xfrm>
                <a:off x="2879" y="3216"/>
                <a:ext cx="1074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200">
                    <a:latin typeface="Times New Roman" pitchFamily="18" charset="0"/>
                  </a:rPr>
                  <a:t>STA      ANS</a:t>
                </a:r>
              </a:p>
            </p:txBody>
          </p:sp>
          <p:grpSp>
            <p:nvGrpSpPr>
              <p:cNvPr id="4" name="Group 14"/>
              <p:cNvGrpSpPr>
                <a:grpSpLocks/>
              </p:cNvGrpSpPr>
              <p:nvPr/>
            </p:nvGrpSpPr>
            <p:grpSpPr bwMode="auto">
              <a:xfrm>
                <a:off x="2496" y="1822"/>
                <a:ext cx="1442" cy="273"/>
                <a:chOff x="2496" y="1756"/>
                <a:chExt cx="1442" cy="273"/>
              </a:xfrm>
            </p:grpSpPr>
            <p:sp>
              <p:nvSpPr>
                <p:cNvPr id="545807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879" y="1760"/>
                  <a:ext cx="1059" cy="2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200">
                      <a:latin typeface="Times New Roman" pitchFamily="18" charset="0"/>
                    </a:rPr>
                    <a:t>ADD     X, D</a:t>
                  </a:r>
                </a:p>
              </p:txBody>
            </p:sp>
            <p:sp>
              <p:nvSpPr>
                <p:cNvPr id="545808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496" y="1756"/>
                  <a:ext cx="282" cy="2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200">
                      <a:latin typeface="Times New Roman" pitchFamily="18" charset="0"/>
                    </a:rPr>
                    <a:t>M</a:t>
                  </a:r>
                </a:p>
              </p:txBody>
            </p:sp>
          </p:grpSp>
          <p:sp>
            <p:nvSpPr>
              <p:cNvPr id="545809" name="Freeform 17"/>
              <p:cNvSpPr>
                <a:spLocks/>
              </p:cNvSpPr>
              <p:nvPr/>
            </p:nvSpPr>
            <p:spPr bwMode="auto">
              <a:xfrm>
                <a:off x="2352" y="1968"/>
                <a:ext cx="528" cy="816"/>
              </a:xfrm>
              <a:custGeom>
                <a:avLst/>
                <a:gdLst/>
                <a:ahLst/>
                <a:cxnLst>
                  <a:cxn ang="0">
                    <a:pos x="144" y="0"/>
                  </a:cxn>
                  <a:cxn ang="0">
                    <a:pos x="0" y="0"/>
                  </a:cxn>
                  <a:cxn ang="0">
                    <a:pos x="0" y="816"/>
                  </a:cxn>
                  <a:cxn ang="0">
                    <a:pos x="528" y="816"/>
                  </a:cxn>
                </a:cxnLst>
                <a:rect l="0" t="0" r="r" b="b"/>
                <a:pathLst>
                  <a:path w="528" h="816">
                    <a:moveTo>
                      <a:pt x="144" y="0"/>
                    </a:moveTo>
                    <a:lnTo>
                      <a:pt x="0" y="0"/>
                    </a:lnTo>
                    <a:lnTo>
                      <a:pt x="0" y="816"/>
                    </a:lnTo>
                    <a:lnTo>
                      <a:pt x="528" y="816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stealth" w="med" len="med"/>
                <a:tailEnd type="non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45810" name="Rectangle 18"/>
          <p:cNvSpPr>
            <a:spLocks noChangeArrowheads="1"/>
          </p:cNvSpPr>
          <p:nvPr/>
        </p:nvSpPr>
        <p:spPr bwMode="auto">
          <a:xfrm>
            <a:off x="1560513" y="1196975"/>
            <a:ext cx="35877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由转移指令引起</a:t>
            </a:r>
          </a:p>
        </p:txBody>
      </p:sp>
      <p:sp>
        <p:nvSpPr>
          <p:cNvPr id="545811" name="AutoShape 1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5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8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ChangeArrowheads="1"/>
          </p:cNvSpPr>
          <p:nvPr/>
        </p:nvSpPr>
        <p:spPr bwMode="auto">
          <a:xfrm>
            <a:off x="609600" y="228600"/>
            <a:ext cx="5181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en-US" altLang="zh-CN" sz="3200">
                <a:latin typeface="Times New Roman" pitchFamily="18" charset="0"/>
              </a:rPr>
              <a:t>3.  </a:t>
            </a:r>
            <a:r>
              <a:rPr lang="zh-CN" altLang="en-US" sz="3200">
                <a:latin typeface="Times New Roman" pitchFamily="18" charset="0"/>
              </a:rPr>
              <a:t>控制相关</a:t>
            </a:r>
          </a:p>
        </p:txBody>
      </p:sp>
      <p:sp>
        <p:nvSpPr>
          <p:cNvPr id="546819" name="Rectangle 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8.3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1438" y="1066800"/>
            <a:ext cx="8996362" cy="5256213"/>
            <a:chOff x="45" y="672"/>
            <a:chExt cx="5667" cy="3311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45" y="1152"/>
              <a:ext cx="5667" cy="2831"/>
              <a:chOff x="45" y="1152"/>
              <a:chExt cx="5667" cy="2831"/>
            </a:xfrm>
          </p:grpSpPr>
          <p:sp>
            <p:nvSpPr>
              <p:cNvPr id="546822" name="Text Box 6"/>
              <p:cNvSpPr txBox="1">
                <a:spLocks noChangeArrowheads="1"/>
              </p:cNvSpPr>
              <p:nvPr/>
            </p:nvSpPr>
            <p:spPr bwMode="auto">
              <a:xfrm>
                <a:off x="5338" y="3560"/>
                <a:ext cx="3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WO</a:t>
                </a:r>
              </a:p>
            </p:txBody>
          </p:sp>
          <p:sp>
            <p:nvSpPr>
              <p:cNvPr id="546823" name="Text Box 7"/>
              <p:cNvSpPr txBox="1">
                <a:spLocks noChangeArrowheads="1"/>
              </p:cNvSpPr>
              <p:nvPr/>
            </p:nvSpPr>
            <p:spPr bwMode="auto">
              <a:xfrm>
                <a:off x="5041" y="3560"/>
                <a:ext cx="2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EI</a:t>
                </a:r>
              </a:p>
            </p:txBody>
          </p:sp>
          <p:sp>
            <p:nvSpPr>
              <p:cNvPr id="546824" name="Text Box 8"/>
              <p:cNvSpPr txBox="1">
                <a:spLocks noChangeArrowheads="1"/>
              </p:cNvSpPr>
              <p:nvPr/>
            </p:nvSpPr>
            <p:spPr bwMode="auto">
              <a:xfrm>
                <a:off x="4653" y="3560"/>
                <a:ext cx="3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FO</a:t>
                </a:r>
              </a:p>
            </p:txBody>
          </p:sp>
          <p:sp>
            <p:nvSpPr>
              <p:cNvPr id="546825" name="Text Box 9"/>
              <p:cNvSpPr txBox="1">
                <a:spLocks noChangeArrowheads="1"/>
              </p:cNvSpPr>
              <p:nvPr/>
            </p:nvSpPr>
            <p:spPr bwMode="auto">
              <a:xfrm>
                <a:off x="4272" y="3560"/>
                <a:ext cx="33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CO</a:t>
                </a:r>
              </a:p>
            </p:txBody>
          </p:sp>
          <p:sp>
            <p:nvSpPr>
              <p:cNvPr id="546826" name="Text Box 10"/>
              <p:cNvSpPr txBox="1">
                <a:spLocks noChangeArrowheads="1"/>
              </p:cNvSpPr>
              <p:nvPr/>
            </p:nvSpPr>
            <p:spPr bwMode="auto">
              <a:xfrm>
                <a:off x="3913" y="3560"/>
                <a:ext cx="2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DI</a:t>
                </a:r>
              </a:p>
            </p:txBody>
          </p:sp>
          <p:sp>
            <p:nvSpPr>
              <p:cNvPr id="546827" name="Text Box 11"/>
              <p:cNvSpPr txBox="1">
                <a:spLocks noChangeArrowheads="1"/>
              </p:cNvSpPr>
              <p:nvPr/>
            </p:nvSpPr>
            <p:spPr bwMode="auto">
              <a:xfrm>
                <a:off x="4989" y="3343"/>
                <a:ext cx="3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solidFill>
                      <a:schemeClr val="folHlink"/>
                    </a:solidFill>
                    <a:latin typeface="Times New Roman" pitchFamily="18" charset="0"/>
                  </a:rPr>
                  <a:t>WO</a:t>
                </a:r>
              </a:p>
            </p:txBody>
          </p:sp>
          <p:sp>
            <p:nvSpPr>
              <p:cNvPr id="546828" name="Text Box 12"/>
              <p:cNvSpPr txBox="1">
                <a:spLocks noChangeArrowheads="1"/>
              </p:cNvSpPr>
              <p:nvPr/>
            </p:nvSpPr>
            <p:spPr bwMode="auto">
              <a:xfrm>
                <a:off x="4677" y="3343"/>
                <a:ext cx="2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solidFill>
                      <a:schemeClr val="folHlink"/>
                    </a:solidFill>
                    <a:latin typeface="Times New Roman" pitchFamily="18" charset="0"/>
                  </a:rPr>
                  <a:t>EI</a:t>
                </a:r>
              </a:p>
            </p:txBody>
          </p:sp>
          <p:sp>
            <p:nvSpPr>
              <p:cNvPr id="546829" name="Text Box 13"/>
              <p:cNvSpPr txBox="1">
                <a:spLocks noChangeArrowheads="1"/>
              </p:cNvSpPr>
              <p:nvPr/>
            </p:nvSpPr>
            <p:spPr bwMode="auto">
              <a:xfrm>
                <a:off x="4280" y="3343"/>
                <a:ext cx="3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solidFill>
                      <a:schemeClr val="folHlink"/>
                    </a:solidFill>
                    <a:latin typeface="Times New Roman" pitchFamily="18" charset="0"/>
                  </a:rPr>
                  <a:t>FO</a:t>
                </a:r>
              </a:p>
            </p:txBody>
          </p:sp>
          <p:sp>
            <p:nvSpPr>
              <p:cNvPr id="546830" name="Text Box 14"/>
              <p:cNvSpPr txBox="1">
                <a:spLocks noChangeArrowheads="1"/>
              </p:cNvSpPr>
              <p:nvPr/>
            </p:nvSpPr>
            <p:spPr bwMode="auto">
              <a:xfrm>
                <a:off x="3564" y="3343"/>
                <a:ext cx="2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solidFill>
                      <a:schemeClr val="folHlink"/>
                    </a:solidFill>
                    <a:latin typeface="Times New Roman" pitchFamily="18" charset="0"/>
                  </a:rPr>
                  <a:t>DI</a:t>
                </a:r>
              </a:p>
            </p:txBody>
          </p:sp>
          <p:sp>
            <p:nvSpPr>
              <p:cNvPr id="546831" name="Text Box 15"/>
              <p:cNvSpPr txBox="1">
                <a:spLocks noChangeArrowheads="1"/>
              </p:cNvSpPr>
              <p:nvPr/>
            </p:nvSpPr>
            <p:spPr bwMode="auto">
              <a:xfrm>
                <a:off x="3213" y="3343"/>
                <a:ext cx="2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solidFill>
                      <a:schemeClr val="folHlink"/>
                    </a:solidFill>
                    <a:latin typeface="Times New Roman" pitchFamily="18" charset="0"/>
                  </a:rPr>
                  <a:t>FI</a:t>
                </a:r>
              </a:p>
            </p:txBody>
          </p:sp>
          <p:sp>
            <p:nvSpPr>
              <p:cNvPr id="546832" name="Text Box 16"/>
              <p:cNvSpPr txBox="1">
                <a:spLocks noChangeArrowheads="1"/>
              </p:cNvSpPr>
              <p:nvPr/>
            </p:nvSpPr>
            <p:spPr bwMode="auto">
              <a:xfrm>
                <a:off x="2837" y="3126"/>
                <a:ext cx="2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FI</a:t>
                </a:r>
              </a:p>
            </p:txBody>
          </p:sp>
          <p:sp>
            <p:nvSpPr>
              <p:cNvPr id="546833" name="Text Box 17"/>
              <p:cNvSpPr txBox="1">
                <a:spLocks noChangeArrowheads="1"/>
              </p:cNvSpPr>
              <p:nvPr/>
            </p:nvSpPr>
            <p:spPr bwMode="auto">
              <a:xfrm>
                <a:off x="2829" y="2908"/>
                <a:ext cx="2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DI</a:t>
                </a:r>
              </a:p>
            </p:txBody>
          </p:sp>
          <p:sp>
            <p:nvSpPr>
              <p:cNvPr id="546834" name="Text Box 18"/>
              <p:cNvSpPr txBox="1">
                <a:spLocks noChangeArrowheads="1"/>
              </p:cNvSpPr>
              <p:nvPr/>
            </p:nvSpPr>
            <p:spPr bwMode="auto">
              <a:xfrm>
                <a:off x="2468" y="2908"/>
                <a:ext cx="2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FI</a:t>
                </a:r>
              </a:p>
            </p:txBody>
          </p:sp>
          <p:sp>
            <p:nvSpPr>
              <p:cNvPr id="546835" name="Text Box 19"/>
              <p:cNvSpPr txBox="1">
                <a:spLocks noChangeArrowheads="1"/>
              </p:cNvSpPr>
              <p:nvPr/>
            </p:nvSpPr>
            <p:spPr bwMode="auto">
              <a:xfrm>
                <a:off x="2801" y="2691"/>
                <a:ext cx="33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CO</a:t>
                </a:r>
              </a:p>
            </p:txBody>
          </p:sp>
          <p:sp>
            <p:nvSpPr>
              <p:cNvPr id="546836" name="Text Box 20"/>
              <p:cNvSpPr txBox="1">
                <a:spLocks noChangeArrowheads="1"/>
              </p:cNvSpPr>
              <p:nvPr/>
            </p:nvSpPr>
            <p:spPr bwMode="auto">
              <a:xfrm>
                <a:off x="2104" y="2691"/>
                <a:ext cx="2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FI</a:t>
                </a:r>
              </a:p>
            </p:txBody>
          </p:sp>
          <p:sp>
            <p:nvSpPr>
              <p:cNvPr id="546837" name="Text Box 21"/>
              <p:cNvSpPr txBox="1">
                <a:spLocks noChangeArrowheads="1"/>
              </p:cNvSpPr>
              <p:nvPr/>
            </p:nvSpPr>
            <p:spPr bwMode="auto">
              <a:xfrm>
                <a:off x="2809" y="2472"/>
                <a:ext cx="3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FO</a:t>
                </a:r>
              </a:p>
            </p:txBody>
          </p:sp>
          <p:sp>
            <p:nvSpPr>
              <p:cNvPr id="546838" name="Text Box 22"/>
              <p:cNvSpPr txBox="1">
                <a:spLocks noChangeArrowheads="1"/>
              </p:cNvSpPr>
              <p:nvPr/>
            </p:nvSpPr>
            <p:spPr bwMode="auto">
              <a:xfrm>
                <a:off x="2432" y="2472"/>
                <a:ext cx="33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CO</a:t>
                </a:r>
              </a:p>
            </p:txBody>
          </p:sp>
          <p:sp>
            <p:nvSpPr>
              <p:cNvPr id="546839" name="Text Box 23"/>
              <p:cNvSpPr txBox="1">
                <a:spLocks noChangeArrowheads="1"/>
              </p:cNvSpPr>
              <p:nvPr/>
            </p:nvSpPr>
            <p:spPr bwMode="auto">
              <a:xfrm>
                <a:off x="2096" y="2472"/>
                <a:ext cx="2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DI</a:t>
                </a:r>
              </a:p>
            </p:txBody>
          </p:sp>
          <p:sp>
            <p:nvSpPr>
              <p:cNvPr id="546840" name="Text Box 24"/>
              <p:cNvSpPr txBox="1">
                <a:spLocks noChangeArrowheads="1"/>
              </p:cNvSpPr>
              <p:nvPr/>
            </p:nvSpPr>
            <p:spPr bwMode="auto">
              <a:xfrm>
                <a:off x="1733" y="2472"/>
                <a:ext cx="2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FI</a:t>
                </a:r>
              </a:p>
            </p:txBody>
          </p:sp>
          <p:sp>
            <p:nvSpPr>
              <p:cNvPr id="546841" name="Text Box 25"/>
              <p:cNvSpPr txBox="1">
                <a:spLocks noChangeArrowheads="1"/>
              </p:cNvSpPr>
              <p:nvPr/>
            </p:nvSpPr>
            <p:spPr bwMode="auto">
              <a:xfrm>
                <a:off x="3165" y="2254"/>
                <a:ext cx="3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WO</a:t>
                </a:r>
              </a:p>
            </p:txBody>
          </p:sp>
          <p:sp>
            <p:nvSpPr>
              <p:cNvPr id="546842" name="Text Box 26"/>
              <p:cNvSpPr txBox="1">
                <a:spLocks noChangeArrowheads="1"/>
              </p:cNvSpPr>
              <p:nvPr/>
            </p:nvSpPr>
            <p:spPr bwMode="auto">
              <a:xfrm>
                <a:off x="2833" y="2254"/>
                <a:ext cx="2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EI</a:t>
                </a:r>
              </a:p>
            </p:txBody>
          </p:sp>
          <p:sp>
            <p:nvSpPr>
              <p:cNvPr id="546843" name="Text Box 27"/>
              <p:cNvSpPr txBox="1">
                <a:spLocks noChangeArrowheads="1"/>
              </p:cNvSpPr>
              <p:nvPr/>
            </p:nvSpPr>
            <p:spPr bwMode="auto">
              <a:xfrm>
                <a:off x="2440" y="2254"/>
                <a:ext cx="3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FO</a:t>
                </a:r>
              </a:p>
            </p:txBody>
          </p:sp>
          <p:sp>
            <p:nvSpPr>
              <p:cNvPr id="546844" name="Text Box 28"/>
              <p:cNvSpPr txBox="1">
                <a:spLocks noChangeArrowheads="1"/>
              </p:cNvSpPr>
              <p:nvPr/>
            </p:nvSpPr>
            <p:spPr bwMode="auto">
              <a:xfrm>
                <a:off x="2068" y="2254"/>
                <a:ext cx="33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CO</a:t>
                </a:r>
              </a:p>
            </p:txBody>
          </p:sp>
          <p:sp>
            <p:nvSpPr>
              <p:cNvPr id="546845" name="Text Box 29"/>
              <p:cNvSpPr txBox="1">
                <a:spLocks noChangeArrowheads="1"/>
              </p:cNvSpPr>
              <p:nvPr/>
            </p:nvSpPr>
            <p:spPr bwMode="auto">
              <a:xfrm>
                <a:off x="1725" y="2254"/>
                <a:ext cx="2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DI</a:t>
                </a:r>
              </a:p>
            </p:txBody>
          </p:sp>
          <p:sp>
            <p:nvSpPr>
              <p:cNvPr id="546846" name="Text Box 30"/>
              <p:cNvSpPr txBox="1">
                <a:spLocks noChangeArrowheads="1"/>
              </p:cNvSpPr>
              <p:nvPr/>
            </p:nvSpPr>
            <p:spPr bwMode="auto">
              <a:xfrm>
                <a:off x="1395" y="2254"/>
                <a:ext cx="2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FI</a:t>
                </a:r>
              </a:p>
            </p:txBody>
          </p:sp>
          <p:sp>
            <p:nvSpPr>
              <p:cNvPr id="546847" name="Text Box 31"/>
              <p:cNvSpPr txBox="1">
                <a:spLocks noChangeArrowheads="1"/>
              </p:cNvSpPr>
              <p:nvPr/>
            </p:nvSpPr>
            <p:spPr bwMode="auto">
              <a:xfrm>
                <a:off x="1387" y="2035"/>
                <a:ext cx="2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DI</a:t>
                </a:r>
              </a:p>
            </p:txBody>
          </p:sp>
          <p:sp>
            <p:nvSpPr>
              <p:cNvPr id="546848" name="Text Box 32"/>
              <p:cNvSpPr txBox="1">
                <a:spLocks noChangeArrowheads="1"/>
              </p:cNvSpPr>
              <p:nvPr/>
            </p:nvSpPr>
            <p:spPr bwMode="auto">
              <a:xfrm>
                <a:off x="2076" y="2035"/>
                <a:ext cx="3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FO</a:t>
                </a:r>
              </a:p>
            </p:txBody>
          </p:sp>
          <p:sp>
            <p:nvSpPr>
              <p:cNvPr id="546849" name="Text Box 33"/>
              <p:cNvSpPr txBox="1">
                <a:spLocks noChangeArrowheads="1"/>
              </p:cNvSpPr>
              <p:nvPr/>
            </p:nvSpPr>
            <p:spPr bwMode="auto">
              <a:xfrm>
                <a:off x="2464" y="2035"/>
                <a:ext cx="2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EI</a:t>
                </a:r>
              </a:p>
            </p:txBody>
          </p:sp>
          <p:sp>
            <p:nvSpPr>
              <p:cNvPr id="546850" name="Text Box 34"/>
              <p:cNvSpPr txBox="1">
                <a:spLocks noChangeArrowheads="1"/>
              </p:cNvSpPr>
              <p:nvPr/>
            </p:nvSpPr>
            <p:spPr bwMode="auto">
              <a:xfrm>
                <a:off x="2781" y="2035"/>
                <a:ext cx="3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solidFill>
                      <a:schemeClr val="folHlink"/>
                    </a:solidFill>
                    <a:latin typeface="Times New Roman" pitchFamily="18" charset="0"/>
                  </a:rPr>
                  <a:t>WO</a:t>
                </a:r>
              </a:p>
            </p:txBody>
          </p:sp>
          <p:sp>
            <p:nvSpPr>
              <p:cNvPr id="546851" name="Text Box 35"/>
              <p:cNvSpPr txBox="1">
                <a:spLocks noChangeArrowheads="1"/>
              </p:cNvSpPr>
              <p:nvPr/>
            </p:nvSpPr>
            <p:spPr bwMode="auto">
              <a:xfrm>
                <a:off x="2100" y="1818"/>
                <a:ext cx="2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EI</a:t>
                </a:r>
              </a:p>
            </p:txBody>
          </p:sp>
          <p:sp>
            <p:nvSpPr>
              <p:cNvPr id="546852" name="Text Box 36"/>
              <p:cNvSpPr txBox="1">
                <a:spLocks noChangeArrowheads="1"/>
              </p:cNvSpPr>
              <p:nvPr/>
            </p:nvSpPr>
            <p:spPr bwMode="auto">
              <a:xfrm>
                <a:off x="1705" y="1818"/>
                <a:ext cx="3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FO</a:t>
                </a:r>
              </a:p>
            </p:txBody>
          </p:sp>
          <p:sp>
            <p:nvSpPr>
              <p:cNvPr id="546853" name="Line 37"/>
              <p:cNvSpPr>
                <a:spLocks noChangeShapeType="1"/>
              </p:cNvSpPr>
              <p:nvPr/>
            </p:nvSpPr>
            <p:spPr bwMode="auto">
              <a:xfrm>
                <a:off x="2052" y="1766"/>
                <a:ext cx="0" cy="19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6854" name="Line 38"/>
              <p:cNvSpPr>
                <a:spLocks noChangeShapeType="1"/>
              </p:cNvSpPr>
              <p:nvPr/>
            </p:nvSpPr>
            <p:spPr bwMode="auto">
              <a:xfrm>
                <a:off x="2418" y="1766"/>
                <a:ext cx="0" cy="19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6855" name="Line 39"/>
              <p:cNvSpPr>
                <a:spLocks noChangeShapeType="1"/>
              </p:cNvSpPr>
              <p:nvPr/>
            </p:nvSpPr>
            <p:spPr bwMode="auto">
              <a:xfrm>
                <a:off x="2784" y="1766"/>
                <a:ext cx="0" cy="19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6856" name="Line 40"/>
              <p:cNvSpPr>
                <a:spLocks noChangeShapeType="1"/>
              </p:cNvSpPr>
              <p:nvPr/>
            </p:nvSpPr>
            <p:spPr bwMode="auto">
              <a:xfrm>
                <a:off x="3150" y="1766"/>
                <a:ext cx="0" cy="19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6857" name="Line 41"/>
              <p:cNvSpPr>
                <a:spLocks noChangeShapeType="1"/>
              </p:cNvSpPr>
              <p:nvPr/>
            </p:nvSpPr>
            <p:spPr bwMode="auto">
              <a:xfrm>
                <a:off x="3516" y="1766"/>
                <a:ext cx="0" cy="19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6858" name="Line 42"/>
              <p:cNvSpPr>
                <a:spLocks noChangeShapeType="1"/>
              </p:cNvSpPr>
              <p:nvPr/>
            </p:nvSpPr>
            <p:spPr bwMode="auto">
              <a:xfrm>
                <a:off x="3882" y="1766"/>
                <a:ext cx="0" cy="19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6859" name="Line 43"/>
              <p:cNvSpPr>
                <a:spLocks noChangeShapeType="1"/>
              </p:cNvSpPr>
              <p:nvPr/>
            </p:nvSpPr>
            <p:spPr bwMode="auto">
              <a:xfrm>
                <a:off x="4248" y="1766"/>
                <a:ext cx="0" cy="19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6860" name="Line 44"/>
              <p:cNvSpPr>
                <a:spLocks noChangeShapeType="1"/>
              </p:cNvSpPr>
              <p:nvPr/>
            </p:nvSpPr>
            <p:spPr bwMode="auto">
              <a:xfrm>
                <a:off x="4614" y="1766"/>
                <a:ext cx="0" cy="19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6861" name="Line 45"/>
              <p:cNvSpPr>
                <a:spLocks noChangeShapeType="1"/>
              </p:cNvSpPr>
              <p:nvPr/>
            </p:nvSpPr>
            <p:spPr bwMode="auto">
              <a:xfrm>
                <a:off x="4980" y="1766"/>
                <a:ext cx="0" cy="19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6862" name="Line 46"/>
              <p:cNvSpPr>
                <a:spLocks noChangeShapeType="1"/>
              </p:cNvSpPr>
              <p:nvPr/>
            </p:nvSpPr>
            <p:spPr bwMode="auto">
              <a:xfrm>
                <a:off x="5346" y="1766"/>
                <a:ext cx="0" cy="19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6863" name="Line 47"/>
              <p:cNvSpPr>
                <a:spLocks noChangeShapeType="1"/>
              </p:cNvSpPr>
              <p:nvPr/>
            </p:nvSpPr>
            <p:spPr bwMode="auto">
              <a:xfrm>
                <a:off x="5712" y="1766"/>
                <a:ext cx="0" cy="19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6864" name="Line 48"/>
              <p:cNvSpPr>
                <a:spLocks noChangeShapeType="1"/>
              </p:cNvSpPr>
              <p:nvPr/>
            </p:nvSpPr>
            <p:spPr bwMode="auto">
              <a:xfrm>
                <a:off x="588" y="1766"/>
                <a:ext cx="0" cy="196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6865" name="Line 49"/>
              <p:cNvSpPr>
                <a:spLocks noChangeShapeType="1"/>
              </p:cNvSpPr>
              <p:nvPr/>
            </p:nvSpPr>
            <p:spPr bwMode="auto">
              <a:xfrm>
                <a:off x="954" y="1766"/>
                <a:ext cx="0" cy="19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6866" name="Line 50"/>
              <p:cNvSpPr>
                <a:spLocks noChangeShapeType="1"/>
              </p:cNvSpPr>
              <p:nvPr/>
            </p:nvSpPr>
            <p:spPr bwMode="auto">
              <a:xfrm>
                <a:off x="1320" y="1766"/>
                <a:ext cx="0" cy="19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6867" name="Line 51"/>
              <p:cNvSpPr>
                <a:spLocks noChangeShapeType="1"/>
              </p:cNvSpPr>
              <p:nvPr/>
            </p:nvSpPr>
            <p:spPr bwMode="auto">
              <a:xfrm>
                <a:off x="1686" y="1766"/>
                <a:ext cx="0" cy="19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6868" name="Text Box 52"/>
              <p:cNvSpPr txBox="1">
                <a:spLocks noChangeArrowheads="1"/>
              </p:cNvSpPr>
              <p:nvPr/>
            </p:nvSpPr>
            <p:spPr bwMode="auto">
              <a:xfrm>
                <a:off x="3885" y="3343"/>
                <a:ext cx="33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solidFill>
                      <a:schemeClr val="folHlink"/>
                    </a:solidFill>
                    <a:latin typeface="Times New Roman" pitchFamily="18" charset="0"/>
                  </a:rPr>
                  <a:t>CO</a:t>
                </a:r>
              </a:p>
            </p:txBody>
          </p:sp>
          <p:sp>
            <p:nvSpPr>
              <p:cNvPr id="546869" name="Text Box 53"/>
              <p:cNvSpPr txBox="1">
                <a:spLocks noChangeArrowheads="1"/>
              </p:cNvSpPr>
              <p:nvPr/>
            </p:nvSpPr>
            <p:spPr bwMode="auto">
              <a:xfrm>
                <a:off x="3572" y="3560"/>
                <a:ext cx="2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FI</a:t>
                </a:r>
              </a:p>
            </p:txBody>
          </p:sp>
          <p:sp>
            <p:nvSpPr>
              <p:cNvPr id="546870" name="Text Box 54"/>
              <p:cNvSpPr txBox="1">
                <a:spLocks noChangeArrowheads="1"/>
              </p:cNvSpPr>
              <p:nvPr/>
            </p:nvSpPr>
            <p:spPr bwMode="auto">
              <a:xfrm>
                <a:off x="2460" y="2691"/>
                <a:ext cx="2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DI</a:t>
                </a:r>
              </a:p>
            </p:txBody>
          </p:sp>
          <p:sp>
            <p:nvSpPr>
              <p:cNvPr id="546871" name="Text Box 55"/>
              <p:cNvSpPr txBox="1">
                <a:spLocks noChangeArrowheads="1"/>
              </p:cNvSpPr>
              <p:nvPr/>
            </p:nvSpPr>
            <p:spPr bwMode="auto">
              <a:xfrm>
                <a:off x="1359" y="1818"/>
                <a:ext cx="33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CO</a:t>
                </a:r>
              </a:p>
            </p:txBody>
          </p:sp>
          <p:sp>
            <p:nvSpPr>
              <p:cNvPr id="546872" name="Text Box 56"/>
              <p:cNvSpPr txBox="1">
                <a:spLocks noChangeArrowheads="1"/>
              </p:cNvSpPr>
              <p:nvPr/>
            </p:nvSpPr>
            <p:spPr bwMode="auto">
              <a:xfrm>
                <a:off x="2412" y="1818"/>
                <a:ext cx="3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WO</a:t>
                </a:r>
              </a:p>
            </p:txBody>
          </p:sp>
          <p:sp>
            <p:nvSpPr>
              <p:cNvPr id="546873" name="Text Box 57"/>
              <p:cNvSpPr txBox="1">
                <a:spLocks noChangeArrowheads="1"/>
              </p:cNvSpPr>
              <p:nvPr/>
            </p:nvSpPr>
            <p:spPr bwMode="auto">
              <a:xfrm>
                <a:off x="1025" y="1818"/>
                <a:ext cx="2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DI</a:t>
                </a:r>
              </a:p>
            </p:txBody>
          </p:sp>
          <p:sp>
            <p:nvSpPr>
              <p:cNvPr id="546874" name="Text Box 58"/>
              <p:cNvSpPr txBox="1">
                <a:spLocks noChangeArrowheads="1"/>
              </p:cNvSpPr>
              <p:nvPr/>
            </p:nvSpPr>
            <p:spPr bwMode="auto">
              <a:xfrm>
                <a:off x="651" y="1818"/>
                <a:ext cx="2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FI</a:t>
                </a:r>
              </a:p>
            </p:txBody>
          </p:sp>
          <p:sp>
            <p:nvSpPr>
              <p:cNvPr id="546875" name="Text Box 59"/>
              <p:cNvSpPr txBox="1">
                <a:spLocks noChangeArrowheads="1"/>
              </p:cNvSpPr>
              <p:nvPr/>
            </p:nvSpPr>
            <p:spPr bwMode="auto">
              <a:xfrm>
                <a:off x="1697" y="2035"/>
                <a:ext cx="33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CO</a:t>
                </a:r>
              </a:p>
            </p:txBody>
          </p:sp>
          <p:sp>
            <p:nvSpPr>
              <p:cNvPr id="546876" name="Text Box 60"/>
              <p:cNvSpPr txBox="1">
                <a:spLocks noChangeArrowheads="1"/>
              </p:cNvSpPr>
              <p:nvPr/>
            </p:nvSpPr>
            <p:spPr bwMode="auto">
              <a:xfrm>
                <a:off x="1033" y="2035"/>
                <a:ext cx="2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FI</a:t>
                </a:r>
              </a:p>
            </p:txBody>
          </p:sp>
          <p:sp>
            <p:nvSpPr>
              <p:cNvPr id="546877" name="Line 61"/>
              <p:cNvSpPr>
                <a:spLocks noChangeShapeType="1"/>
              </p:cNvSpPr>
              <p:nvPr/>
            </p:nvSpPr>
            <p:spPr bwMode="auto">
              <a:xfrm>
                <a:off x="2033" y="1461"/>
                <a:ext cx="0" cy="20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6878" name="Line 62"/>
              <p:cNvSpPr>
                <a:spLocks noChangeShapeType="1"/>
              </p:cNvSpPr>
              <p:nvPr/>
            </p:nvSpPr>
            <p:spPr bwMode="auto">
              <a:xfrm>
                <a:off x="2399" y="1461"/>
                <a:ext cx="0" cy="20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6879" name="Line 63"/>
              <p:cNvSpPr>
                <a:spLocks noChangeShapeType="1"/>
              </p:cNvSpPr>
              <p:nvPr/>
            </p:nvSpPr>
            <p:spPr bwMode="auto">
              <a:xfrm>
                <a:off x="2765" y="1461"/>
                <a:ext cx="0" cy="20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6880" name="Line 64"/>
              <p:cNvSpPr>
                <a:spLocks noChangeShapeType="1"/>
              </p:cNvSpPr>
              <p:nvPr/>
            </p:nvSpPr>
            <p:spPr bwMode="auto">
              <a:xfrm>
                <a:off x="3131" y="1461"/>
                <a:ext cx="0" cy="20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6881" name="Line 65"/>
              <p:cNvSpPr>
                <a:spLocks noChangeShapeType="1"/>
              </p:cNvSpPr>
              <p:nvPr/>
            </p:nvSpPr>
            <p:spPr bwMode="auto">
              <a:xfrm>
                <a:off x="3497" y="1461"/>
                <a:ext cx="0" cy="20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6882" name="Line 66"/>
              <p:cNvSpPr>
                <a:spLocks noChangeShapeType="1"/>
              </p:cNvSpPr>
              <p:nvPr/>
            </p:nvSpPr>
            <p:spPr bwMode="auto">
              <a:xfrm>
                <a:off x="3863" y="1461"/>
                <a:ext cx="0" cy="20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6883" name="Line 67"/>
              <p:cNvSpPr>
                <a:spLocks noChangeShapeType="1"/>
              </p:cNvSpPr>
              <p:nvPr/>
            </p:nvSpPr>
            <p:spPr bwMode="auto">
              <a:xfrm>
                <a:off x="4229" y="1461"/>
                <a:ext cx="0" cy="20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6884" name="Line 68"/>
              <p:cNvSpPr>
                <a:spLocks noChangeShapeType="1"/>
              </p:cNvSpPr>
              <p:nvPr/>
            </p:nvSpPr>
            <p:spPr bwMode="auto">
              <a:xfrm>
                <a:off x="4595" y="1461"/>
                <a:ext cx="0" cy="20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6885" name="Line 69"/>
              <p:cNvSpPr>
                <a:spLocks noChangeShapeType="1"/>
              </p:cNvSpPr>
              <p:nvPr/>
            </p:nvSpPr>
            <p:spPr bwMode="auto">
              <a:xfrm>
                <a:off x="4961" y="1461"/>
                <a:ext cx="0" cy="20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6886" name="Line 70"/>
              <p:cNvSpPr>
                <a:spLocks noChangeShapeType="1"/>
              </p:cNvSpPr>
              <p:nvPr/>
            </p:nvSpPr>
            <p:spPr bwMode="auto">
              <a:xfrm>
                <a:off x="5327" y="1461"/>
                <a:ext cx="0" cy="20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6887" name="Line 71"/>
              <p:cNvSpPr>
                <a:spLocks noChangeShapeType="1"/>
              </p:cNvSpPr>
              <p:nvPr/>
            </p:nvSpPr>
            <p:spPr bwMode="auto">
              <a:xfrm>
                <a:off x="5693" y="1461"/>
                <a:ext cx="0" cy="20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6888" name="Line 72"/>
              <p:cNvSpPr>
                <a:spLocks noChangeShapeType="1"/>
              </p:cNvSpPr>
              <p:nvPr/>
            </p:nvSpPr>
            <p:spPr bwMode="auto">
              <a:xfrm>
                <a:off x="569" y="1461"/>
                <a:ext cx="0" cy="20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6889" name="Line 73"/>
              <p:cNvSpPr>
                <a:spLocks noChangeShapeType="1"/>
              </p:cNvSpPr>
              <p:nvPr/>
            </p:nvSpPr>
            <p:spPr bwMode="auto">
              <a:xfrm>
                <a:off x="935" y="1461"/>
                <a:ext cx="0" cy="20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6890" name="Line 74"/>
              <p:cNvSpPr>
                <a:spLocks noChangeShapeType="1"/>
              </p:cNvSpPr>
              <p:nvPr/>
            </p:nvSpPr>
            <p:spPr bwMode="auto">
              <a:xfrm>
                <a:off x="1301" y="1461"/>
                <a:ext cx="0" cy="20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6891" name="Line 75"/>
              <p:cNvSpPr>
                <a:spLocks noChangeShapeType="1"/>
              </p:cNvSpPr>
              <p:nvPr/>
            </p:nvSpPr>
            <p:spPr bwMode="auto">
              <a:xfrm>
                <a:off x="1667" y="1461"/>
                <a:ext cx="0" cy="20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6892" name="Freeform 76"/>
              <p:cNvSpPr>
                <a:spLocks/>
              </p:cNvSpPr>
              <p:nvPr/>
            </p:nvSpPr>
            <p:spPr bwMode="auto">
              <a:xfrm>
                <a:off x="562" y="1659"/>
                <a:ext cx="5128" cy="4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5380" y="0"/>
                  </a:cxn>
                </a:cxnLst>
                <a:rect l="0" t="0" r="r" b="b"/>
                <a:pathLst>
                  <a:path w="5380" h="4">
                    <a:moveTo>
                      <a:pt x="0" y="4"/>
                    </a:moveTo>
                    <a:lnTo>
                      <a:pt x="538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6893" name="Text Box 77"/>
              <p:cNvSpPr txBox="1">
                <a:spLocks noChangeArrowheads="1"/>
              </p:cNvSpPr>
              <p:nvPr/>
            </p:nvSpPr>
            <p:spPr bwMode="auto">
              <a:xfrm>
                <a:off x="45" y="1818"/>
                <a:ext cx="51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指令 1</a:t>
                </a:r>
              </a:p>
            </p:txBody>
          </p:sp>
          <p:sp>
            <p:nvSpPr>
              <p:cNvPr id="546894" name="Text Box 78"/>
              <p:cNvSpPr txBox="1">
                <a:spLocks noChangeArrowheads="1"/>
              </p:cNvSpPr>
              <p:nvPr/>
            </p:nvSpPr>
            <p:spPr bwMode="auto">
              <a:xfrm>
                <a:off x="45" y="2035"/>
                <a:ext cx="51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指令 2</a:t>
                </a:r>
              </a:p>
            </p:txBody>
          </p:sp>
          <p:sp>
            <p:nvSpPr>
              <p:cNvPr id="546895" name="Text Box 79"/>
              <p:cNvSpPr txBox="1">
                <a:spLocks noChangeArrowheads="1"/>
              </p:cNvSpPr>
              <p:nvPr/>
            </p:nvSpPr>
            <p:spPr bwMode="auto">
              <a:xfrm>
                <a:off x="45" y="2254"/>
                <a:ext cx="51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800">
                    <a:solidFill>
                      <a:schemeClr val="folHlink"/>
                    </a:solidFill>
                    <a:latin typeface="Times New Roman" pitchFamily="18" charset="0"/>
                  </a:rPr>
                  <a:t>指令 3</a:t>
                </a:r>
              </a:p>
            </p:txBody>
          </p:sp>
          <p:sp>
            <p:nvSpPr>
              <p:cNvPr id="546896" name="Text Box 80"/>
              <p:cNvSpPr txBox="1">
                <a:spLocks noChangeArrowheads="1"/>
              </p:cNvSpPr>
              <p:nvPr/>
            </p:nvSpPr>
            <p:spPr bwMode="auto">
              <a:xfrm>
                <a:off x="45" y="2472"/>
                <a:ext cx="51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800">
                    <a:solidFill>
                      <a:schemeClr val="folHlink"/>
                    </a:solidFill>
                    <a:latin typeface="Times New Roman" pitchFamily="18" charset="0"/>
                  </a:rPr>
                  <a:t>指令 4</a:t>
                </a:r>
              </a:p>
            </p:txBody>
          </p:sp>
          <p:sp>
            <p:nvSpPr>
              <p:cNvPr id="546897" name="Text Box 81"/>
              <p:cNvSpPr txBox="1">
                <a:spLocks noChangeArrowheads="1"/>
              </p:cNvSpPr>
              <p:nvPr/>
            </p:nvSpPr>
            <p:spPr bwMode="auto">
              <a:xfrm>
                <a:off x="45" y="2691"/>
                <a:ext cx="51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指令 5</a:t>
                </a:r>
              </a:p>
            </p:txBody>
          </p:sp>
          <p:sp>
            <p:nvSpPr>
              <p:cNvPr id="546898" name="Text Box 82"/>
              <p:cNvSpPr txBox="1">
                <a:spLocks noChangeArrowheads="1"/>
              </p:cNvSpPr>
              <p:nvPr/>
            </p:nvSpPr>
            <p:spPr bwMode="auto">
              <a:xfrm>
                <a:off x="45" y="2908"/>
                <a:ext cx="51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指令 6</a:t>
                </a:r>
              </a:p>
            </p:txBody>
          </p:sp>
          <p:sp>
            <p:nvSpPr>
              <p:cNvPr id="546899" name="Text Box 83"/>
              <p:cNvSpPr txBox="1">
                <a:spLocks noChangeArrowheads="1"/>
              </p:cNvSpPr>
              <p:nvPr/>
            </p:nvSpPr>
            <p:spPr bwMode="auto">
              <a:xfrm>
                <a:off x="45" y="3126"/>
                <a:ext cx="51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指令 7</a:t>
                </a:r>
              </a:p>
            </p:txBody>
          </p:sp>
          <p:sp>
            <p:nvSpPr>
              <p:cNvPr id="546900" name="Text Box 84"/>
              <p:cNvSpPr txBox="1">
                <a:spLocks noChangeArrowheads="1"/>
              </p:cNvSpPr>
              <p:nvPr/>
            </p:nvSpPr>
            <p:spPr bwMode="auto">
              <a:xfrm>
                <a:off x="45" y="3343"/>
                <a:ext cx="54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800">
                    <a:solidFill>
                      <a:schemeClr val="folHlink"/>
                    </a:solidFill>
                    <a:latin typeface="Times New Roman" pitchFamily="18" charset="0"/>
                  </a:rPr>
                  <a:t>指令15</a:t>
                </a:r>
              </a:p>
            </p:txBody>
          </p:sp>
          <p:sp>
            <p:nvSpPr>
              <p:cNvPr id="546901" name="Text Box 85"/>
              <p:cNvSpPr txBox="1">
                <a:spLocks noChangeArrowheads="1"/>
              </p:cNvSpPr>
              <p:nvPr/>
            </p:nvSpPr>
            <p:spPr bwMode="auto">
              <a:xfrm>
                <a:off x="45" y="3560"/>
                <a:ext cx="54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指令16</a:t>
                </a:r>
              </a:p>
            </p:txBody>
          </p:sp>
          <p:sp>
            <p:nvSpPr>
              <p:cNvPr id="546902" name="Line 86"/>
              <p:cNvSpPr>
                <a:spLocks noChangeShapeType="1"/>
              </p:cNvSpPr>
              <p:nvPr/>
            </p:nvSpPr>
            <p:spPr bwMode="auto">
              <a:xfrm>
                <a:off x="573" y="1287"/>
                <a:ext cx="21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6903" name="Text Box 87"/>
              <p:cNvSpPr txBox="1">
                <a:spLocks noChangeArrowheads="1"/>
              </p:cNvSpPr>
              <p:nvPr/>
            </p:nvSpPr>
            <p:spPr bwMode="auto">
              <a:xfrm>
                <a:off x="611" y="1426"/>
                <a:ext cx="50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 1        2       3       4       5        6       7       8       9       10     11     12    13      14</a:t>
                </a:r>
              </a:p>
            </p:txBody>
          </p:sp>
          <p:sp>
            <p:nvSpPr>
              <p:cNvPr id="546904" name="Line 88"/>
              <p:cNvSpPr>
                <a:spLocks noChangeShapeType="1"/>
              </p:cNvSpPr>
              <p:nvPr/>
            </p:nvSpPr>
            <p:spPr bwMode="auto">
              <a:xfrm>
                <a:off x="3501" y="3975"/>
                <a:ext cx="1488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prstDash val="dash"/>
                <a:round/>
                <a:headEnd type="stealth" w="med" len="med"/>
                <a:tailEnd type="stealth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6905" name="Text Box 89"/>
              <p:cNvSpPr txBox="1">
                <a:spLocks noChangeArrowheads="1"/>
              </p:cNvSpPr>
              <p:nvPr/>
            </p:nvSpPr>
            <p:spPr bwMode="auto">
              <a:xfrm>
                <a:off x="3875" y="3733"/>
                <a:ext cx="75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转移损失</a:t>
                </a:r>
              </a:p>
            </p:txBody>
          </p:sp>
          <p:sp>
            <p:nvSpPr>
              <p:cNvPr id="546906" name="Text Box 90"/>
              <p:cNvSpPr txBox="1">
                <a:spLocks noChangeArrowheads="1"/>
              </p:cNvSpPr>
              <p:nvPr/>
            </p:nvSpPr>
            <p:spPr bwMode="auto">
              <a:xfrm>
                <a:off x="2819" y="1152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latin typeface="Times New Roman" pitchFamily="18" charset="0"/>
                  </a:rPr>
                  <a:t>t</a:t>
                </a:r>
              </a:p>
            </p:txBody>
          </p:sp>
          <p:sp>
            <p:nvSpPr>
              <p:cNvPr id="546907" name="Line 91"/>
              <p:cNvSpPr>
                <a:spLocks noChangeShapeType="1"/>
              </p:cNvSpPr>
              <p:nvPr/>
            </p:nvSpPr>
            <p:spPr bwMode="auto">
              <a:xfrm>
                <a:off x="573" y="2007"/>
                <a:ext cx="2208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 type="stealth" w="med" len="med"/>
                <a:tailEnd type="stealth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6908" name="Line 92"/>
              <p:cNvSpPr>
                <a:spLocks noChangeShapeType="1"/>
              </p:cNvSpPr>
              <p:nvPr/>
            </p:nvSpPr>
            <p:spPr bwMode="auto">
              <a:xfrm>
                <a:off x="3143" y="3543"/>
                <a:ext cx="2208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 type="stealth" w="med" len="med"/>
                <a:tailEnd type="stealth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46909" name="Text Box 93"/>
            <p:cNvSpPr txBox="1">
              <a:spLocks noChangeArrowheads="1"/>
            </p:cNvSpPr>
            <p:nvPr/>
          </p:nvSpPr>
          <p:spPr bwMode="auto">
            <a:xfrm>
              <a:off x="657" y="672"/>
              <a:ext cx="20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设 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指令3 </a:t>
              </a:r>
              <a:r>
                <a:rPr lang="zh-CN" altLang="en-US" sz="2400">
                  <a:latin typeface="Times New Roman" pitchFamily="18" charset="0"/>
                </a:rPr>
                <a:t>是转移指令</a:t>
              </a:r>
            </a:p>
          </p:txBody>
        </p:sp>
      </p:grpSp>
      <p:sp>
        <p:nvSpPr>
          <p:cNvPr id="546910" name="AutoShape 9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5" name="灯片编号占位符 9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96" name="页脚占位符 9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ChangeArrowheads="1"/>
          </p:cNvSpPr>
          <p:nvPr/>
        </p:nvSpPr>
        <p:spPr bwMode="auto">
          <a:xfrm>
            <a:off x="609600" y="152400"/>
            <a:ext cx="539908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四、流水线性能 </a:t>
            </a:r>
          </a:p>
        </p:txBody>
      </p:sp>
      <p:sp>
        <p:nvSpPr>
          <p:cNvPr id="547843" name="Rectangle 3"/>
          <p:cNvSpPr>
            <a:spLocks noChangeArrowheads="1"/>
          </p:cNvSpPr>
          <p:nvPr/>
        </p:nvSpPr>
        <p:spPr bwMode="auto">
          <a:xfrm>
            <a:off x="1143000" y="838200"/>
            <a:ext cx="2362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1.  吞吐率 </a:t>
            </a:r>
          </a:p>
        </p:txBody>
      </p:sp>
      <p:sp>
        <p:nvSpPr>
          <p:cNvPr id="547844" name="Rectangle 4"/>
          <p:cNvSpPr>
            <a:spLocks noChangeArrowheads="1"/>
          </p:cNvSpPr>
          <p:nvPr/>
        </p:nvSpPr>
        <p:spPr bwMode="auto">
          <a:xfrm>
            <a:off x="1560513" y="1447800"/>
            <a:ext cx="7620000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单位时间内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流水线所完成指令</a:t>
            </a:r>
            <a:r>
              <a:rPr lang="zh-CN" altLang="en-US" sz="2400">
                <a:latin typeface="Times New Roman" pitchFamily="18" charset="0"/>
              </a:rPr>
              <a:t> 或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输出结果</a:t>
            </a:r>
            <a:r>
              <a:rPr lang="zh-CN" altLang="en-US" sz="2400">
                <a:latin typeface="Times New Roman" pitchFamily="18" charset="0"/>
              </a:rPr>
              <a:t> 的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数量</a:t>
            </a:r>
          </a:p>
        </p:txBody>
      </p:sp>
      <p:sp>
        <p:nvSpPr>
          <p:cNvPr id="547846" name="Rectangle 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8.3</a:t>
            </a:r>
          </a:p>
        </p:txBody>
      </p:sp>
      <p:sp>
        <p:nvSpPr>
          <p:cNvPr id="547852" name="Rectangle 12"/>
          <p:cNvSpPr>
            <a:spLocks noChangeArrowheads="1"/>
          </p:cNvSpPr>
          <p:nvPr/>
        </p:nvSpPr>
        <p:spPr bwMode="auto">
          <a:xfrm>
            <a:off x="1547813" y="2997200"/>
            <a:ext cx="2362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400">
                <a:latin typeface="Times New Roman" pitchFamily="18" charset="0"/>
              </a:rPr>
              <a:t> 最大吞吐率 </a:t>
            </a:r>
          </a:p>
        </p:txBody>
      </p:sp>
      <p:sp>
        <p:nvSpPr>
          <p:cNvPr id="547853" name="Rectangle 13"/>
          <p:cNvSpPr>
            <a:spLocks noChangeArrowheads="1"/>
          </p:cNvSpPr>
          <p:nvPr/>
        </p:nvSpPr>
        <p:spPr bwMode="auto">
          <a:xfrm>
            <a:off x="1547813" y="4365625"/>
            <a:ext cx="2362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400">
                <a:latin typeface="Times New Roman" pitchFamily="18" charset="0"/>
              </a:rPr>
              <a:t> 实际吞吐率 </a:t>
            </a:r>
          </a:p>
        </p:txBody>
      </p:sp>
      <p:sp>
        <p:nvSpPr>
          <p:cNvPr id="547854" name="Text Box 14"/>
          <p:cNvSpPr txBox="1">
            <a:spLocks noChangeArrowheads="1"/>
          </p:cNvSpPr>
          <p:nvPr/>
        </p:nvSpPr>
        <p:spPr bwMode="auto">
          <a:xfrm>
            <a:off x="2293938" y="5013325"/>
            <a:ext cx="739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连续处理 </a:t>
            </a:r>
            <a:r>
              <a:rPr lang="en-US" altLang="zh-CN" sz="2400" i="1">
                <a:solidFill>
                  <a:schemeClr val="folHlink"/>
                </a:solidFill>
                <a:latin typeface="Times New Roman" pitchFamily="18" charset="0"/>
              </a:rPr>
              <a:t>n </a:t>
            </a:r>
            <a:r>
              <a:rPr lang="zh-CN" altLang="en-US" sz="2400">
                <a:latin typeface="Times New Roman" pitchFamily="18" charset="0"/>
              </a:rPr>
              <a:t>条指令的吞吐率为</a:t>
            </a:r>
          </a:p>
        </p:txBody>
      </p:sp>
      <p:sp>
        <p:nvSpPr>
          <p:cNvPr id="547860" name="AutoShape 2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2293938" y="2046288"/>
            <a:ext cx="5145087" cy="503237"/>
            <a:chOff x="1445" y="1289"/>
            <a:chExt cx="3241" cy="317"/>
          </a:xfrm>
        </p:grpSpPr>
        <p:sp>
          <p:nvSpPr>
            <p:cNvPr id="547845" name="Text Box 5"/>
            <p:cNvSpPr txBox="1">
              <a:spLocks noChangeArrowheads="1"/>
            </p:cNvSpPr>
            <p:nvPr/>
          </p:nvSpPr>
          <p:spPr bwMode="auto">
            <a:xfrm>
              <a:off x="1445" y="1289"/>
              <a:ext cx="2887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设 </a:t>
              </a:r>
              <a:r>
                <a:rPr lang="en-US" altLang="zh-CN" sz="2400" i="1">
                  <a:solidFill>
                    <a:schemeClr val="folHlink"/>
                  </a:solidFill>
                  <a:latin typeface="Times New Roman" pitchFamily="18" charset="0"/>
                </a:rPr>
                <a:t>m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  <a:r>
                <a:rPr lang="zh-CN" altLang="en-US" sz="2400">
                  <a:latin typeface="Times New Roman" pitchFamily="18" charset="0"/>
                </a:rPr>
                <a:t>段的流水线各段时间为</a:t>
              </a:r>
              <a:r>
                <a:rPr lang="el-GR" altLang="zh-CN" sz="4000" baseline="-10000">
                  <a:solidFill>
                    <a:schemeClr val="folHlink"/>
                  </a:solidFill>
                  <a:latin typeface="Times New Roman" pitchFamily="18" charset="0"/>
                </a:rPr>
                <a:t>Δ</a:t>
              </a:r>
              <a:endParaRPr lang="en-US" altLang="zh-CN" sz="4000" baseline="-10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547864" name="Text Box 24"/>
            <p:cNvSpPr txBox="1">
              <a:spLocks noChangeArrowheads="1"/>
            </p:cNvSpPr>
            <p:nvPr/>
          </p:nvSpPr>
          <p:spPr bwMode="auto">
            <a:xfrm>
              <a:off x="3960" y="1315"/>
              <a:ext cx="7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folHlink"/>
                  </a:solidFill>
                </a:rPr>
                <a:t>t</a:t>
              </a:r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2268538" y="3429000"/>
            <a:ext cx="2479675" cy="836613"/>
            <a:chOff x="1429" y="2160"/>
            <a:chExt cx="1562" cy="527"/>
          </a:xfrm>
        </p:grpSpPr>
        <p:grpSp>
          <p:nvGrpSpPr>
            <p:cNvPr id="4" name="Group 28"/>
            <p:cNvGrpSpPr>
              <a:grpSpLocks/>
            </p:cNvGrpSpPr>
            <p:nvPr/>
          </p:nvGrpSpPr>
          <p:grpSpPr bwMode="auto">
            <a:xfrm>
              <a:off x="1429" y="2160"/>
              <a:ext cx="1562" cy="527"/>
              <a:chOff x="1429" y="2160"/>
              <a:chExt cx="1562" cy="527"/>
            </a:xfrm>
          </p:grpSpPr>
          <p:sp>
            <p:nvSpPr>
              <p:cNvPr id="547848" name="Text Box 8"/>
              <p:cNvSpPr txBox="1">
                <a:spLocks noChangeArrowheads="1"/>
              </p:cNvSpPr>
              <p:nvPr/>
            </p:nvSpPr>
            <p:spPr bwMode="auto">
              <a:xfrm>
                <a:off x="1429" y="2236"/>
                <a:ext cx="81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i="1">
                    <a:latin typeface="Times New Roman" pitchFamily="18" charset="0"/>
                  </a:rPr>
                  <a:t>T</a:t>
                </a:r>
                <a:r>
                  <a:rPr lang="en-US" altLang="zh-CN" sz="2400" i="1" baseline="-25000">
                    <a:latin typeface="Times New Roman" pitchFamily="18" charset="0"/>
                  </a:rPr>
                  <a:t>pmax</a:t>
                </a:r>
                <a:r>
                  <a:rPr lang="en-US" altLang="zh-CN" sz="2800">
                    <a:latin typeface="Times New Roman" pitchFamily="18" charset="0"/>
                  </a:rPr>
                  <a:t> =</a:t>
                </a:r>
              </a:p>
            </p:txBody>
          </p:sp>
          <p:sp>
            <p:nvSpPr>
              <p:cNvPr id="547849" name="Text Box 9"/>
              <p:cNvSpPr txBox="1">
                <a:spLocks noChangeArrowheads="1"/>
              </p:cNvSpPr>
              <p:nvPr/>
            </p:nvSpPr>
            <p:spPr bwMode="auto">
              <a:xfrm>
                <a:off x="2064" y="2360"/>
                <a:ext cx="81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>
                    <a:latin typeface="Times New Roman" pitchFamily="18" charset="0"/>
                  </a:rPr>
                  <a:t>Δ</a:t>
                </a:r>
              </a:p>
            </p:txBody>
          </p:sp>
          <p:sp>
            <p:nvSpPr>
              <p:cNvPr id="547850" name="Text Box 10"/>
              <p:cNvSpPr txBox="1">
                <a:spLocks noChangeArrowheads="1"/>
              </p:cNvSpPr>
              <p:nvPr/>
            </p:nvSpPr>
            <p:spPr bwMode="auto">
              <a:xfrm>
                <a:off x="2175" y="2160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1</a:t>
                </a:r>
                <a:endParaRPr lang="en-US" altLang="zh-CN" sz="2800">
                  <a:latin typeface="Times New Roman" pitchFamily="18" charset="0"/>
                </a:endParaRPr>
              </a:p>
            </p:txBody>
          </p:sp>
          <p:sp>
            <p:nvSpPr>
              <p:cNvPr id="547851" name="Line 11"/>
              <p:cNvSpPr>
                <a:spLocks noChangeShapeType="1"/>
              </p:cNvSpPr>
              <p:nvPr/>
            </p:nvSpPr>
            <p:spPr bwMode="auto">
              <a:xfrm>
                <a:off x="2129" y="2418"/>
                <a:ext cx="29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47867" name="Text Box 27"/>
            <p:cNvSpPr txBox="1">
              <a:spLocks noChangeArrowheads="1"/>
            </p:cNvSpPr>
            <p:nvPr/>
          </p:nvSpPr>
          <p:spPr bwMode="auto">
            <a:xfrm>
              <a:off x="2223" y="2379"/>
              <a:ext cx="4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/>
                <a:t>t</a:t>
              </a:r>
              <a:endParaRPr lang="zh-CN" altLang="en-US" sz="2400" i="1"/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2268538" y="5445125"/>
            <a:ext cx="3816350" cy="947738"/>
            <a:chOff x="1429" y="3430"/>
            <a:chExt cx="2404" cy="597"/>
          </a:xfrm>
        </p:grpSpPr>
        <p:grpSp>
          <p:nvGrpSpPr>
            <p:cNvPr id="6" name="Group 33"/>
            <p:cNvGrpSpPr>
              <a:grpSpLocks/>
            </p:cNvGrpSpPr>
            <p:nvPr/>
          </p:nvGrpSpPr>
          <p:grpSpPr bwMode="auto">
            <a:xfrm>
              <a:off x="1429" y="3430"/>
              <a:ext cx="2404" cy="591"/>
              <a:chOff x="1429" y="3430"/>
              <a:chExt cx="2404" cy="591"/>
            </a:xfrm>
          </p:grpSpPr>
          <p:sp>
            <p:nvSpPr>
              <p:cNvPr id="547856" name="Text Box 16"/>
              <p:cNvSpPr txBox="1">
                <a:spLocks noChangeArrowheads="1"/>
              </p:cNvSpPr>
              <p:nvPr/>
            </p:nvSpPr>
            <p:spPr bwMode="auto">
              <a:xfrm>
                <a:off x="1429" y="3552"/>
                <a:ext cx="81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i="1">
                    <a:latin typeface="Times New Roman" pitchFamily="18" charset="0"/>
                  </a:rPr>
                  <a:t>T</a:t>
                </a:r>
                <a:r>
                  <a:rPr lang="en-US" altLang="zh-CN" sz="2400" i="1" baseline="-25000">
                    <a:latin typeface="Times New Roman" pitchFamily="18" charset="0"/>
                  </a:rPr>
                  <a:t>p</a:t>
                </a:r>
                <a:r>
                  <a:rPr lang="en-US" altLang="zh-CN" sz="2800">
                    <a:latin typeface="Times New Roman" pitchFamily="18" charset="0"/>
                  </a:rPr>
                  <a:t> =</a:t>
                </a:r>
              </a:p>
            </p:txBody>
          </p:sp>
          <p:sp>
            <p:nvSpPr>
              <p:cNvPr id="547857" name="Text Box 17"/>
              <p:cNvSpPr txBox="1">
                <a:spLocks noChangeArrowheads="1"/>
              </p:cNvSpPr>
              <p:nvPr/>
            </p:nvSpPr>
            <p:spPr bwMode="auto">
              <a:xfrm>
                <a:off x="1883" y="3694"/>
                <a:ext cx="195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i="1">
                    <a:latin typeface="Times New Roman" pitchFamily="18" charset="0"/>
                  </a:rPr>
                  <a:t>m</a:t>
                </a:r>
                <a:r>
                  <a:rPr lang="en-US" altLang="zh-CN" sz="2400" i="1">
                    <a:latin typeface="Times New Roman" pitchFamily="18" charset="0"/>
                  </a:rPr>
                  <a:t> </a:t>
                </a:r>
                <a:r>
                  <a:rPr lang="en-US" altLang="zh-CN" sz="1800">
                    <a:latin typeface="Times New Roman" pitchFamily="18" charset="0"/>
                  </a:rPr>
                  <a:t>·</a:t>
                </a:r>
                <a:r>
                  <a:rPr lang="en-US" altLang="zh-CN" sz="4000" baseline="-10000">
                    <a:latin typeface="Times New Roman" pitchFamily="18" charset="0"/>
                  </a:rPr>
                  <a:t>Δ</a:t>
                </a:r>
                <a:r>
                  <a:rPr lang="en-US" altLang="zh-CN" sz="2800">
                    <a:latin typeface="Times New Roman" pitchFamily="18" charset="0"/>
                  </a:rPr>
                  <a:t> </a:t>
                </a:r>
                <a:r>
                  <a:rPr lang="en-US" altLang="zh-CN" sz="900">
                    <a:latin typeface="Times New Roman" pitchFamily="18" charset="0"/>
                  </a:rPr>
                  <a:t> </a:t>
                </a:r>
                <a:r>
                  <a:rPr lang="en-US" altLang="zh-CN" sz="2800">
                    <a:latin typeface="Times New Roman" pitchFamily="18" charset="0"/>
                  </a:rPr>
                  <a:t>+ (</a:t>
                </a:r>
                <a:r>
                  <a:rPr lang="en-US" altLang="zh-CN" sz="2800" i="1">
                    <a:latin typeface="Times New Roman" pitchFamily="18" charset="0"/>
                  </a:rPr>
                  <a:t>n</a:t>
                </a:r>
                <a:r>
                  <a:rPr lang="en-US" altLang="zh-CN" sz="2800">
                    <a:latin typeface="Times New Roman" pitchFamily="18" charset="0"/>
                  </a:rPr>
                  <a:t>-</a:t>
                </a:r>
                <a:r>
                  <a:rPr lang="en-US" altLang="zh-CN" sz="2400">
                    <a:latin typeface="Times New Roman" pitchFamily="18" charset="0"/>
                  </a:rPr>
                  <a:t>1</a:t>
                </a:r>
                <a:r>
                  <a:rPr lang="en-US" altLang="zh-CN" sz="2800">
                    <a:latin typeface="Times New Roman" pitchFamily="18" charset="0"/>
                  </a:rPr>
                  <a:t>) </a:t>
                </a:r>
                <a:r>
                  <a:rPr lang="en-US" altLang="zh-CN" sz="1800">
                    <a:latin typeface="Times New Roman" pitchFamily="18" charset="0"/>
                  </a:rPr>
                  <a:t>·</a:t>
                </a:r>
                <a:r>
                  <a:rPr lang="en-US" altLang="zh-CN" sz="1600">
                    <a:latin typeface="Times New Roman" pitchFamily="18" charset="0"/>
                  </a:rPr>
                  <a:t> </a:t>
                </a:r>
                <a:r>
                  <a:rPr lang="en-US" altLang="zh-CN" sz="4000" baseline="-10000">
                    <a:latin typeface="Times New Roman" pitchFamily="18" charset="0"/>
                  </a:rPr>
                  <a:t>Δ</a:t>
                </a:r>
                <a:r>
                  <a:rPr lang="en-US" altLang="zh-CN" sz="2800" b="0">
                    <a:latin typeface="Times New Roman" pitchFamily="18" charset="0"/>
                  </a:rPr>
                  <a:t> </a:t>
                </a:r>
              </a:p>
            </p:txBody>
          </p:sp>
          <p:sp>
            <p:nvSpPr>
              <p:cNvPr id="547858" name="Text Box 18"/>
              <p:cNvSpPr txBox="1">
                <a:spLocks noChangeArrowheads="1"/>
              </p:cNvSpPr>
              <p:nvPr/>
            </p:nvSpPr>
            <p:spPr bwMode="auto">
              <a:xfrm>
                <a:off x="2518" y="3430"/>
                <a:ext cx="81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i="1">
                    <a:latin typeface="Times New Roman" pitchFamily="18" charset="0"/>
                  </a:rPr>
                  <a:t>n</a:t>
                </a:r>
              </a:p>
            </p:txBody>
          </p:sp>
          <p:sp>
            <p:nvSpPr>
              <p:cNvPr id="547859" name="Line 19"/>
              <p:cNvSpPr>
                <a:spLocks noChangeShapeType="1"/>
              </p:cNvSpPr>
              <p:nvPr/>
            </p:nvSpPr>
            <p:spPr bwMode="auto">
              <a:xfrm>
                <a:off x="1906" y="3734"/>
                <a:ext cx="16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47871" name="Text Box 31"/>
            <p:cNvSpPr txBox="1">
              <a:spLocks noChangeArrowheads="1"/>
            </p:cNvSpPr>
            <p:nvPr/>
          </p:nvSpPr>
          <p:spPr bwMode="auto">
            <a:xfrm>
              <a:off x="2290" y="3739"/>
              <a:ext cx="4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/>
                <a:t>t</a:t>
              </a:r>
              <a:endParaRPr lang="zh-CN" altLang="en-US" sz="2400" i="1"/>
            </a:p>
          </p:txBody>
        </p:sp>
        <p:sp>
          <p:nvSpPr>
            <p:cNvPr id="547872" name="Text Box 32"/>
            <p:cNvSpPr txBox="1">
              <a:spLocks noChangeArrowheads="1"/>
            </p:cNvSpPr>
            <p:nvPr/>
          </p:nvSpPr>
          <p:spPr bwMode="auto">
            <a:xfrm>
              <a:off x="3334" y="3738"/>
              <a:ext cx="4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/>
                <a:t>t</a:t>
              </a:r>
              <a:endParaRPr lang="zh-CN" altLang="en-US" sz="2400" i="1"/>
            </a:p>
          </p:txBody>
        </p:sp>
      </p:grp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CEDD-16F9-451D-A168-CF29684BD8DB}" type="slidenum">
              <a:rPr lang="zh-CN" altLang="en-US" smtClean="0"/>
              <a:pPr/>
              <a:t>25</a:t>
            </a:fld>
            <a:endParaRPr lang="en-US" altLang="zh-CN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7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7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7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7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7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43" grpId="0" autoUpdateAnimBg="0"/>
      <p:bldP spid="547844" grpId="0" autoUpdateAnimBg="0"/>
      <p:bldP spid="547852" grpId="0" autoUpdateAnimBg="0"/>
      <p:bldP spid="547853" grpId="0" autoUpdateAnimBg="0"/>
      <p:bldP spid="54785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ChangeArrowheads="1"/>
          </p:cNvSpPr>
          <p:nvPr/>
        </p:nvSpPr>
        <p:spPr bwMode="auto">
          <a:xfrm>
            <a:off x="611188" y="333375"/>
            <a:ext cx="49688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2.  </a:t>
            </a:r>
            <a:r>
              <a:rPr lang="zh-CN" altLang="en-US" sz="2800">
                <a:latin typeface="Times New Roman" pitchFamily="18" charset="0"/>
              </a:rPr>
              <a:t>加速比  </a:t>
            </a:r>
            <a:r>
              <a:rPr lang="en-US" altLang="zh-CN" sz="2800" i="1">
                <a:solidFill>
                  <a:schemeClr val="folHlink"/>
                </a:solidFill>
                <a:latin typeface="Times New Roman" pitchFamily="18" charset="0"/>
              </a:rPr>
              <a:t>S</a:t>
            </a:r>
            <a:r>
              <a:rPr lang="en-US" altLang="zh-CN" sz="2800" i="1" baseline="-25000">
                <a:solidFill>
                  <a:schemeClr val="folHlink"/>
                </a:solidFill>
                <a:latin typeface="Times New Roman" pitchFamily="18" charset="0"/>
              </a:rPr>
              <a:t>p</a:t>
            </a:r>
            <a:r>
              <a:rPr lang="zh-CN" altLang="en-US" sz="2400" i="1">
                <a:solidFill>
                  <a:schemeClr val="folHlink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548868" name="Rectangle 4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8.3</a:t>
            </a:r>
          </a:p>
        </p:txBody>
      </p:sp>
      <p:sp>
        <p:nvSpPr>
          <p:cNvPr id="548869" name="Text Box 5"/>
          <p:cNvSpPr txBox="1">
            <a:spLocks noChangeArrowheads="1"/>
          </p:cNvSpPr>
          <p:nvPr/>
        </p:nvSpPr>
        <p:spPr bwMode="auto">
          <a:xfrm>
            <a:off x="1114425" y="1377950"/>
            <a:ext cx="824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 </a:t>
            </a:r>
            <a:r>
              <a:rPr lang="en-US" altLang="zh-CN" sz="2400" i="1">
                <a:solidFill>
                  <a:schemeClr val="folHlink"/>
                </a:solidFill>
                <a:latin typeface="Times New Roman" pitchFamily="18" charset="0"/>
              </a:rPr>
              <a:t>m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段的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流水线的速度</a:t>
            </a:r>
            <a:r>
              <a:rPr lang="zh-CN" altLang="en-US" sz="2400">
                <a:latin typeface="Times New Roman" pitchFamily="18" charset="0"/>
              </a:rPr>
              <a:t> 与等功能的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非流水线的速度 </a:t>
            </a:r>
            <a:r>
              <a:rPr lang="zh-CN" altLang="en-US" sz="2400">
                <a:latin typeface="Times New Roman" pitchFamily="18" charset="0"/>
              </a:rPr>
              <a:t>之比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548881" name="AutoShape 1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114425" y="1916113"/>
            <a:ext cx="4068763" cy="717550"/>
            <a:chOff x="702" y="1343"/>
            <a:chExt cx="2563" cy="452"/>
          </a:xfrm>
        </p:grpSpPr>
        <p:sp>
          <p:nvSpPr>
            <p:cNvPr id="548867" name="Text Box 3"/>
            <p:cNvSpPr txBox="1">
              <a:spLocks noChangeArrowheads="1"/>
            </p:cNvSpPr>
            <p:nvPr/>
          </p:nvSpPr>
          <p:spPr bwMode="auto">
            <a:xfrm>
              <a:off x="702" y="1343"/>
              <a:ext cx="217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 设流水线各段时间为 </a:t>
              </a:r>
              <a:r>
                <a:rPr lang="zh-CN" altLang="zh-CN" sz="4000" baseline="-10000">
                  <a:solidFill>
                    <a:schemeClr val="folHlink"/>
                  </a:solidFill>
                  <a:latin typeface="Times New Roman" pitchFamily="18" charset="0"/>
                </a:rPr>
                <a:t>Δ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548882" name="Text Box 18"/>
            <p:cNvSpPr txBox="1">
              <a:spLocks noChangeArrowheads="1"/>
            </p:cNvSpPr>
            <p:nvPr/>
          </p:nvSpPr>
          <p:spPr bwMode="auto">
            <a:xfrm>
              <a:off x="2721" y="1507"/>
              <a:ext cx="5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endParaRPr lang="zh-CN" altLang="en-US" sz="2400" i="1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1114425" y="2995613"/>
            <a:ext cx="7921625" cy="1125537"/>
            <a:chOff x="702" y="1887"/>
            <a:chExt cx="4990" cy="709"/>
          </a:xfrm>
        </p:grpSpPr>
        <p:grpSp>
          <p:nvGrpSpPr>
            <p:cNvPr id="4" name="Group 37"/>
            <p:cNvGrpSpPr>
              <a:grpSpLocks/>
            </p:cNvGrpSpPr>
            <p:nvPr/>
          </p:nvGrpSpPr>
          <p:grpSpPr bwMode="auto">
            <a:xfrm>
              <a:off x="702" y="1887"/>
              <a:ext cx="4990" cy="709"/>
              <a:chOff x="702" y="1887"/>
              <a:chExt cx="4990" cy="709"/>
            </a:xfrm>
          </p:grpSpPr>
          <p:grpSp>
            <p:nvGrpSpPr>
              <p:cNvPr id="5" name="Group 36"/>
              <p:cNvGrpSpPr>
                <a:grpSpLocks/>
              </p:cNvGrpSpPr>
              <p:nvPr/>
            </p:nvGrpSpPr>
            <p:grpSpPr bwMode="auto">
              <a:xfrm>
                <a:off x="702" y="1887"/>
                <a:ext cx="4990" cy="697"/>
                <a:chOff x="702" y="1887"/>
                <a:chExt cx="4990" cy="697"/>
              </a:xfrm>
            </p:grpSpPr>
            <p:sp>
              <p:nvSpPr>
                <p:cNvPr id="548870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702" y="1887"/>
                  <a:ext cx="4990" cy="6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400">
                      <a:latin typeface="Times New Roman" pitchFamily="18" charset="0"/>
                    </a:rPr>
                    <a:t> 完成 </a:t>
                  </a:r>
                  <a:r>
                    <a:rPr lang="en-US" altLang="zh-CN" sz="2400" i="1">
                      <a:solidFill>
                        <a:schemeClr val="folHlink"/>
                      </a:solidFill>
                      <a:latin typeface="Times New Roman" pitchFamily="18" charset="0"/>
                    </a:rPr>
                    <a:t>n </a:t>
                  </a:r>
                  <a:r>
                    <a:rPr lang="zh-CN" altLang="en-US" sz="2400">
                      <a:latin typeface="Times New Roman" pitchFamily="18" charset="0"/>
                    </a:rPr>
                    <a:t>条指令在 </a:t>
                  </a:r>
                  <a:r>
                    <a:rPr lang="en-US" altLang="zh-CN" sz="2400" i="1">
                      <a:solidFill>
                        <a:schemeClr val="folHlink"/>
                      </a:solidFill>
                      <a:latin typeface="Times New Roman" pitchFamily="18" charset="0"/>
                    </a:rPr>
                    <a:t>m</a:t>
                  </a:r>
                  <a:r>
                    <a:rPr lang="en-US" altLang="zh-CN" sz="2400">
                      <a:latin typeface="Times New Roman" pitchFamily="18" charset="0"/>
                    </a:rPr>
                    <a:t> </a:t>
                  </a:r>
                  <a:r>
                    <a:rPr lang="zh-CN" altLang="en-US" sz="2400">
                      <a:latin typeface="Times New Roman" pitchFamily="18" charset="0"/>
                    </a:rPr>
                    <a:t>段流水线上共需</a:t>
                  </a:r>
                </a:p>
                <a:p>
                  <a:pPr>
                    <a:spcBef>
                      <a:spcPct val="50000"/>
                    </a:spcBef>
                  </a:pPr>
                  <a:r>
                    <a:rPr lang="zh-CN" altLang="en-US" sz="2400">
                      <a:latin typeface="Times New Roman" pitchFamily="18" charset="0"/>
                    </a:rPr>
                    <a:t>              </a:t>
                  </a:r>
                  <a:r>
                    <a:rPr lang="en-US" altLang="zh-CN" sz="2400" i="1">
                      <a:latin typeface="Times New Roman" pitchFamily="18" charset="0"/>
                    </a:rPr>
                    <a:t>T</a:t>
                  </a:r>
                  <a:r>
                    <a:rPr lang="en-US" altLang="zh-CN" sz="2400">
                      <a:latin typeface="Times New Roman" pitchFamily="18" charset="0"/>
                    </a:rPr>
                    <a:t> = </a:t>
                  </a:r>
                  <a:r>
                    <a:rPr lang="en-US" altLang="zh-CN" sz="2800" i="1">
                      <a:latin typeface="Times New Roman" pitchFamily="18" charset="0"/>
                    </a:rPr>
                    <a:t>m</a:t>
                  </a:r>
                  <a:r>
                    <a:rPr lang="en-US" altLang="zh-CN" sz="2400" i="1">
                      <a:latin typeface="Times New Roman" pitchFamily="18" charset="0"/>
                    </a:rPr>
                    <a:t> </a:t>
                  </a:r>
                  <a:r>
                    <a:rPr lang="zh-CN" altLang="zh-CN" sz="1800">
                      <a:latin typeface="Times New Roman" pitchFamily="18" charset="0"/>
                    </a:rPr>
                    <a:t>·</a:t>
                  </a:r>
                  <a:r>
                    <a:rPr lang="zh-CN" altLang="en-US" sz="2400">
                      <a:latin typeface="Times New Roman" pitchFamily="18" charset="0"/>
                    </a:rPr>
                    <a:t>       </a:t>
                  </a:r>
                  <a:r>
                    <a:rPr lang="en-US" altLang="zh-CN" sz="2800">
                      <a:latin typeface="Times New Roman" pitchFamily="18" charset="0"/>
                    </a:rPr>
                    <a:t>+ (</a:t>
                  </a:r>
                  <a:r>
                    <a:rPr lang="en-US" altLang="zh-CN" sz="2800" i="1">
                      <a:latin typeface="Times New Roman" pitchFamily="18" charset="0"/>
                    </a:rPr>
                    <a:t>n</a:t>
                  </a:r>
                  <a:r>
                    <a:rPr lang="en-US" altLang="zh-CN" sz="2800">
                      <a:latin typeface="Times New Roman" pitchFamily="18" charset="0"/>
                    </a:rPr>
                    <a:t>-</a:t>
                  </a:r>
                  <a:r>
                    <a:rPr lang="en-US" altLang="zh-CN" sz="2400">
                      <a:latin typeface="Times New Roman" pitchFamily="18" charset="0"/>
                    </a:rPr>
                    <a:t>1</a:t>
                  </a:r>
                  <a:r>
                    <a:rPr lang="en-US" altLang="zh-CN" sz="2800">
                      <a:latin typeface="Times New Roman" pitchFamily="18" charset="0"/>
                    </a:rPr>
                    <a:t>) </a:t>
                  </a:r>
                  <a:r>
                    <a:rPr lang="zh-CN" altLang="zh-CN" sz="1800">
                      <a:latin typeface="Times New Roman" pitchFamily="18" charset="0"/>
                    </a:rPr>
                    <a:t>·</a:t>
                  </a:r>
                  <a:r>
                    <a:rPr lang="zh-CN" altLang="en-US" sz="2400">
                      <a:latin typeface="Times New Roman" pitchFamily="18" charset="0"/>
                    </a:rPr>
                    <a:t> </a:t>
                  </a:r>
                  <a:r>
                    <a:rPr lang="en-US" altLang="zh-CN" sz="2800">
                      <a:latin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548884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127" y="2296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i="1">
                      <a:latin typeface="Times New Roman" pitchFamily="18" charset="0"/>
                    </a:rPr>
                    <a:t>t  </a:t>
                  </a:r>
                  <a:endParaRPr lang="zh-CN" altLang="en-US" sz="2400" i="1">
                    <a:latin typeface="Times New Roman" pitchFamily="18" charset="0"/>
                  </a:endParaRPr>
                </a:p>
              </p:txBody>
            </p:sp>
            <p:sp>
              <p:nvSpPr>
                <p:cNvPr id="54888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180" y="2296"/>
                  <a:ext cx="54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i="1">
                      <a:latin typeface="Times New Roman" pitchFamily="18" charset="0"/>
                    </a:rPr>
                    <a:t>t  </a:t>
                  </a:r>
                  <a:endParaRPr lang="zh-CN" altLang="en-US" sz="2400" i="1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548888" name="Text Box 24"/>
              <p:cNvSpPr txBox="1">
                <a:spLocks noChangeArrowheads="1"/>
              </p:cNvSpPr>
              <p:nvPr/>
            </p:nvSpPr>
            <p:spPr bwMode="auto">
              <a:xfrm>
                <a:off x="1927" y="2269"/>
                <a:ext cx="30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zh-CN" sz="2800"/>
                  <a:t>Δ</a:t>
                </a:r>
                <a:endParaRPr lang="zh-CN" altLang="en-US" sz="2800"/>
              </a:p>
            </p:txBody>
          </p:sp>
        </p:grpSp>
        <p:sp>
          <p:nvSpPr>
            <p:cNvPr id="548889" name="Text Box 25"/>
            <p:cNvSpPr txBox="1">
              <a:spLocks noChangeArrowheads="1"/>
            </p:cNvSpPr>
            <p:nvPr/>
          </p:nvSpPr>
          <p:spPr bwMode="auto">
            <a:xfrm>
              <a:off x="2981" y="2269"/>
              <a:ext cx="30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/>
                <a:t>Δ</a:t>
              </a:r>
              <a:endParaRPr lang="zh-CN" altLang="en-US" sz="2800"/>
            </a:p>
          </p:txBody>
        </p:sp>
      </p:grpSp>
      <p:grpSp>
        <p:nvGrpSpPr>
          <p:cNvPr id="6" name="Group 42"/>
          <p:cNvGrpSpPr>
            <a:grpSpLocks/>
          </p:cNvGrpSpPr>
          <p:nvPr/>
        </p:nvGrpSpPr>
        <p:grpSpPr bwMode="auto">
          <a:xfrm>
            <a:off x="1114425" y="4346575"/>
            <a:ext cx="8713788" cy="1100138"/>
            <a:chOff x="702" y="2738"/>
            <a:chExt cx="5489" cy="693"/>
          </a:xfrm>
        </p:grpSpPr>
        <p:sp>
          <p:nvSpPr>
            <p:cNvPr id="548871" name="Text Box 7"/>
            <p:cNvSpPr txBox="1">
              <a:spLocks noChangeArrowheads="1"/>
            </p:cNvSpPr>
            <p:nvPr/>
          </p:nvSpPr>
          <p:spPr bwMode="auto">
            <a:xfrm>
              <a:off x="702" y="2738"/>
              <a:ext cx="5489" cy="6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 完成 </a:t>
              </a:r>
              <a:r>
                <a:rPr lang="en-US" altLang="zh-CN" sz="2400" i="1">
                  <a:solidFill>
                    <a:schemeClr val="folHlink"/>
                  </a:solidFill>
                  <a:latin typeface="Times New Roman" pitchFamily="18" charset="0"/>
                </a:rPr>
                <a:t>n </a:t>
              </a:r>
              <a:r>
                <a:rPr lang="zh-CN" altLang="en-US" sz="2400">
                  <a:latin typeface="Times New Roman" pitchFamily="18" charset="0"/>
                </a:rPr>
                <a:t>条指令在等效的非流水线上共需 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400" i="1">
                  <a:latin typeface="Times New Roman" pitchFamily="18" charset="0"/>
                </a:rPr>
                <a:t>           </a:t>
              </a:r>
              <a:r>
                <a:rPr lang="zh-CN" altLang="en-US" sz="2400" i="1">
                  <a:latin typeface="Times New Roman" pitchFamily="18" charset="0"/>
                </a:rPr>
                <a:t> </a:t>
              </a:r>
              <a:r>
                <a:rPr lang="zh-CN" altLang="en-US" i="1">
                  <a:latin typeface="Times New Roman" pitchFamily="18" charset="0"/>
                </a:rPr>
                <a:t>　</a:t>
              </a:r>
              <a:r>
                <a:rPr lang="en-US" altLang="zh-CN" sz="2400" i="1">
                  <a:latin typeface="Times New Roman" pitchFamily="18" charset="0"/>
                </a:rPr>
                <a:t>T</a:t>
              </a:r>
              <a:r>
                <a:rPr lang="en-US" altLang="zh-CN" i="1">
                  <a:latin typeface="Times New Roman" pitchFamily="18" charset="0"/>
                </a:rPr>
                <a:t> </a:t>
              </a:r>
              <a:r>
                <a:rPr lang="en-US" altLang="zh-CN" sz="2400" baseline="30000">
                  <a:latin typeface="Times New Roman" pitchFamily="18" charset="0"/>
                </a:rPr>
                <a:t>′</a:t>
              </a:r>
              <a:r>
                <a:rPr lang="en-US" altLang="zh-CN" sz="2400">
                  <a:latin typeface="Times New Roman" pitchFamily="18" charset="0"/>
                </a:rPr>
                <a:t>= </a:t>
              </a:r>
              <a:r>
                <a:rPr lang="en-US" altLang="zh-CN" sz="2800" i="1">
                  <a:latin typeface="Times New Roman" pitchFamily="18" charset="0"/>
                </a:rPr>
                <a:t>nm</a:t>
              </a:r>
              <a:r>
                <a:rPr lang="zh-CN" altLang="en-US" i="1">
                  <a:latin typeface="Times New Roman" pitchFamily="18" charset="0"/>
                </a:rPr>
                <a:t>　</a:t>
              </a:r>
              <a:r>
                <a:rPr lang="en-US" altLang="zh-CN" sz="1800" i="1">
                  <a:latin typeface="Times New Roman" pitchFamily="18" charset="0"/>
                </a:rPr>
                <a:t>·</a:t>
              </a:r>
            </a:p>
          </p:txBody>
        </p:sp>
        <p:sp>
          <p:nvSpPr>
            <p:cNvPr id="548890" name="Text Box 26"/>
            <p:cNvSpPr txBox="1">
              <a:spLocks noChangeArrowheads="1"/>
            </p:cNvSpPr>
            <p:nvPr/>
          </p:nvSpPr>
          <p:spPr bwMode="auto">
            <a:xfrm>
              <a:off x="2335" y="3130"/>
              <a:ext cx="5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latin typeface="Times New Roman" pitchFamily="18" charset="0"/>
                </a:rPr>
                <a:t>t  </a:t>
              </a:r>
              <a:endParaRPr lang="zh-CN" altLang="en-US" sz="2400" i="1">
                <a:latin typeface="Times New Roman" pitchFamily="18" charset="0"/>
              </a:endParaRPr>
            </a:p>
          </p:txBody>
        </p:sp>
        <p:sp>
          <p:nvSpPr>
            <p:cNvPr id="548891" name="Text Box 27"/>
            <p:cNvSpPr txBox="1">
              <a:spLocks noChangeArrowheads="1"/>
            </p:cNvSpPr>
            <p:nvPr/>
          </p:nvSpPr>
          <p:spPr bwMode="auto">
            <a:xfrm>
              <a:off x="2135" y="3104"/>
              <a:ext cx="30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/>
                <a:t>Δ</a:t>
              </a:r>
              <a:endParaRPr lang="zh-CN" altLang="en-US" sz="2800"/>
            </a:p>
          </p:txBody>
        </p:sp>
      </p:grp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1114425" y="5516563"/>
            <a:ext cx="7107238" cy="963612"/>
            <a:chOff x="702" y="3566"/>
            <a:chExt cx="4477" cy="607"/>
          </a:xfrm>
        </p:grpSpPr>
        <p:grpSp>
          <p:nvGrpSpPr>
            <p:cNvPr id="8" name="Group 35"/>
            <p:cNvGrpSpPr>
              <a:grpSpLocks/>
            </p:cNvGrpSpPr>
            <p:nvPr/>
          </p:nvGrpSpPr>
          <p:grpSpPr bwMode="auto">
            <a:xfrm>
              <a:off x="1370" y="3566"/>
              <a:ext cx="3809" cy="590"/>
              <a:chOff x="1370" y="3566"/>
              <a:chExt cx="3809" cy="590"/>
            </a:xfrm>
          </p:grpSpPr>
          <p:sp>
            <p:nvSpPr>
              <p:cNvPr id="548873" name="Text Box 9"/>
              <p:cNvSpPr txBox="1">
                <a:spLocks noChangeArrowheads="1"/>
              </p:cNvSpPr>
              <p:nvPr/>
            </p:nvSpPr>
            <p:spPr bwMode="auto">
              <a:xfrm>
                <a:off x="1370" y="3705"/>
                <a:ext cx="589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i="1">
                    <a:latin typeface="Times New Roman" pitchFamily="18" charset="0"/>
                  </a:rPr>
                  <a:t>S</a:t>
                </a:r>
                <a:r>
                  <a:rPr lang="en-US" altLang="zh-CN" sz="2400" i="1" baseline="-25000">
                    <a:latin typeface="Times New Roman" pitchFamily="18" charset="0"/>
                  </a:rPr>
                  <a:t>p</a:t>
                </a:r>
                <a:r>
                  <a:rPr lang="en-US" altLang="zh-CN" sz="2800">
                    <a:latin typeface="Times New Roman" pitchFamily="18" charset="0"/>
                  </a:rPr>
                  <a:t> </a:t>
                </a:r>
                <a:r>
                  <a:rPr lang="en-US" altLang="zh-CN" sz="2400">
                    <a:latin typeface="Times New Roman" pitchFamily="18" charset="0"/>
                  </a:rPr>
                  <a:t>=</a:t>
                </a:r>
                <a:r>
                  <a:rPr lang="en-US" altLang="zh-CN" sz="2800">
                    <a:latin typeface="Times New Roman" pitchFamily="18" charset="0"/>
                  </a:rPr>
                  <a:t>                              </a:t>
                </a:r>
              </a:p>
            </p:txBody>
          </p:sp>
          <p:sp>
            <p:nvSpPr>
              <p:cNvPr id="548874" name="Text Box 10"/>
              <p:cNvSpPr txBox="1">
                <a:spLocks noChangeArrowheads="1"/>
              </p:cNvSpPr>
              <p:nvPr/>
            </p:nvSpPr>
            <p:spPr bwMode="auto">
              <a:xfrm>
                <a:off x="1869" y="3829"/>
                <a:ext cx="154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i="1">
                    <a:latin typeface="Times New Roman" pitchFamily="18" charset="0"/>
                  </a:rPr>
                  <a:t>m</a:t>
                </a:r>
                <a:r>
                  <a:rPr lang="en-US" altLang="zh-CN" sz="2400" i="1">
                    <a:latin typeface="Times New Roman" pitchFamily="18" charset="0"/>
                  </a:rPr>
                  <a:t> </a:t>
                </a:r>
                <a:r>
                  <a:rPr lang="en-US" altLang="zh-CN" sz="1800">
                    <a:latin typeface="Times New Roman" pitchFamily="18" charset="0"/>
                  </a:rPr>
                  <a:t>·</a:t>
                </a:r>
                <a:r>
                  <a:rPr lang="en-US" altLang="zh-CN" sz="2800">
                    <a:latin typeface="Times New Roman" pitchFamily="18" charset="0"/>
                  </a:rPr>
                  <a:t>     +(</a:t>
                </a:r>
                <a:r>
                  <a:rPr lang="en-US" altLang="zh-CN" sz="2800" i="1">
                    <a:latin typeface="Times New Roman" pitchFamily="18" charset="0"/>
                  </a:rPr>
                  <a:t>n</a:t>
                </a:r>
                <a:r>
                  <a:rPr lang="en-US" altLang="zh-CN" sz="2800">
                    <a:latin typeface="Times New Roman" pitchFamily="18" charset="0"/>
                  </a:rPr>
                  <a:t>-</a:t>
                </a:r>
                <a:r>
                  <a:rPr lang="en-US" altLang="zh-CN" sz="2400">
                    <a:latin typeface="Times New Roman" pitchFamily="18" charset="0"/>
                  </a:rPr>
                  <a:t>1</a:t>
                </a:r>
                <a:r>
                  <a:rPr lang="en-US" altLang="zh-CN" sz="2800">
                    <a:latin typeface="Times New Roman" pitchFamily="18" charset="0"/>
                  </a:rPr>
                  <a:t>) </a:t>
                </a:r>
                <a:r>
                  <a:rPr lang="en-US" altLang="zh-CN" sz="1800">
                    <a:latin typeface="Times New Roman" pitchFamily="18" charset="0"/>
                  </a:rPr>
                  <a:t>·</a:t>
                </a:r>
                <a:r>
                  <a:rPr lang="en-US" altLang="zh-CN" sz="1600">
                    <a:latin typeface="Times New Roman" pitchFamily="18" charset="0"/>
                  </a:rPr>
                  <a:t> </a:t>
                </a:r>
                <a:endParaRPr lang="en-US" altLang="zh-CN" sz="2800" b="0">
                  <a:latin typeface="Times New Roman" pitchFamily="18" charset="0"/>
                </a:endParaRPr>
              </a:p>
            </p:txBody>
          </p:sp>
          <p:sp>
            <p:nvSpPr>
              <p:cNvPr id="548875" name="Text Box 11"/>
              <p:cNvSpPr txBox="1">
                <a:spLocks noChangeArrowheads="1"/>
              </p:cNvSpPr>
              <p:nvPr/>
            </p:nvSpPr>
            <p:spPr bwMode="auto">
              <a:xfrm>
                <a:off x="2367" y="3566"/>
                <a:ext cx="86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i="1">
                    <a:latin typeface="Times New Roman" pitchFamily="18" charset="0"/>
                  </a:rPr>
                  <a:t>nm </a:t>
                </a:r>
                <a:r>
                  <a:rPr lang="en-US" altLang="zh-CN" sz="1800" i="1">
                    <a:latin typeface="Times New Roman"/>
                  </a:rPr>
                  <a:t>·</a:t>
                </a:r>
                <a:endParaRPr lang="en-US" altLang="zh-CN" sz="1800" i="1"/>
              </a:p>
            </p:txBody>
          </p:sp>
          <p:sp>
            <p:nvSpPr>
              <p:cNvPr id="548876" name="Line 12"/>
              <p:cNvSpPr>
                <a:spLocks noChangeShapeType="1"/>
              </p:cNvSpPr>
              <p:nvPr/>
            </p:nvSpPr>
            <p:spPr bwMode="auto">
              <a:xfrm>
                <a:off x="1847" y="3887"/>
                <a:ext cx="154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8877" name="Text Box 13"/>
              <p:cNvSpPr txBox="1">
                <a:spLocks noChangeArrowheads="1"/>
              </p:cNvSpPr>
              <p:nvPr/>
            </p:nvSpPr>
            <p:spPr bwMode="auto">
              <a:xfrm>
                <a:off x="3410" y="3748"/>
                <a:ext cx="36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itchFamily="18" charset="0"/>
                  </a:rPr>
                  <a:t>=</a:t>
                </a:r>
              </a:p>
            </p:txBody>
          </p:sp>
          <p:sp>
            <p:nvSpPr>
              <p:cNvPr id="548878" name="Line 14"/>
              <p:cNvSpPr>
                <a:spLocks noChangeShapeType="1"/>
              </p:cNvSpPr>
              <p:nvPr/>
            </p:nvSpPr>
            <p:spPr bwMode="auto">
              <a:xfrm>
                <a:off x="3637" y="3887"/>
                <a:ext cx="86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8879" name="Text Box 15"/>
              <p:cNvSpPr txBox="1">
                <a:spLocks noChangeArrowheads="1"/>
              </p:cNvSpPr>
              <p:nvPr/>
            </p:nvSpPr>
            <p:spPr bwMode="auto">
              <a:xfrm>
                <a:off x="3831" y="3566"/>
                <a:ext cx="86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i="1">
                    <a:latin typeface="Times New Roman" pitchFamily="18" charset="0"/>
                  </a:rPr>
                  <a:t>nm</a:t>
                </a:r>
              </a:p>
            </p:txBody>
          </p:sp>
          <p:sp>
            <p:nvSpPr>
              <p:cNvPr id="548880" name="Text Box 16"/>
              <p:cNvSpPr txBox="1">
                <a:spLocks noChangeArrowheads="1"/>
              </p:cNvSpPr>
              <p:nvPr/>
            </p:nvSpPr>
            <p:spPr bwMode="auto">
              <a:xfrm>
                <a:off x="3638" y="3829"/>
                <a:ext cx="154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i="1">
                    <a:latin typeface="Times New Roman" pitchFamily="18" charset="0"/>
                  </a:rPr>
                  <a:t>m</a:t>
                </a:r>
                <a:r>
                  <a:rPr lang="en-US" altLang="zh-CN" sz="2400" i="1">
                    <a:latin typeface="Times New Roman" pitchFamily="18" charset="0"/>
                  </a:rPr>
                  <a:t> </a:t>
                </a:r>
                <a:r>
                  <a:rPr lang="en-US" altLang="zh-CN" sz="2800">
                    <a:latin typeface="Times New Roman" pitchFamily="18" charset="0"/>
                  </a:rPr>
                  <a:t>+ </a:t>
                </a:r>
                <a:r>
                  <a:rPr lang="en-US" altLang="zh-CN" sz="2800" i="1">
                    <a:latin typeface="Times New Roman" pitchFamily="18" charset="0"/>
                  </a:rPr>
                  <a:t>n </a:t>
                </a:r>
                <a:r>
                  <a:rPr lang="en-US" altLang="zh-CN" sz="2800">
                    <a:latin typeface="Times New Roman" pitchFamily="18" charset="0"/>
                  </a:rPr>
                  <a:t>-</a:t>
                </a:r>
                <a:r>
                  <a:rPr lang="en-US" altLang="zh-CN" sz="2400">
                    <a:latin typeface="Times New Roman" pitchFamily="18" charset="0"/>
                  </a:rPr>
                  <a:t>1</a:t>
                </a:r>
                <a:r>
                  <a:rPr lang="en-US" altLang="zh-CN" sz="2800" b="0">
                    <a:latin typeface="Times New Roman" pitchFamily="18" charset="0"/>
                  </a:rPr>
                  <a:t> </a:t>
                </a:r>
              </a:p>
            </p:txBody>
          </p:sp>
        </p:grpSp>
        <p:sp>
          <p:nvSpPr>
            <p:cNvPr id="548892" name="Text Box 28"/>
            <p:cNvSpPr txBox="1">
              <a:spLocks noChangeArrowheads="1"/>
            </p:cNvSpPr>
            <p:nvPr/>
          </p:nvSpPr>
          <p:spPr bwMode="auto">
            <a:xfrm>
              <a:off x="2735" y="3566"/>
              <a:ext cx="30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/>
                <a:t>Δ</a:t>
              </a:r>
              <a:endParaRPr lang="zh-CN" altLang="en-US" sz="2800"/>
            </a:p>
          </p:txBody>
        </p:sp>
        <p:sp>
          <p:nvSpPr>
            <p:cNvPr id="548893" name="Text Box 29"/>
            <p:cNvSpPr txBox="1">
              <a:spLocks noChangeArrowheads="1"/>
            </p:cNvSpPr>
            <p:nvPr/>
          </p:nvSpPr>
          <p:spPr bwMode="auto">
            <a:xfrm>
              <a:off x="2933" y="3603"/>
              <a:ext cx="5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latin typeface="Times New Roman" pitchFamily="18" charset="0"/>
                </a:rPr>
                <a:t>t  </a:t>
              </a:r>
              <a:endParaRPr lang="zh-CN" altLang="en-US" sz="2400" i="1">
                <a:latin typeface="Times New Roman" pitchFamily="18" charset="0"/>
              </a:endParaRPr>
            </a:p>
          </p:txBody>
        </p:sp>
        <p:sp>
          <p:nvSpPr>
            <p:cNvPr id="548894" name="Text Box 30"/>
            <p:cNvSpPr txBox="1">
              <a:spLocks noChangeArrowheads="1"/>
            </p:cNvSpPr>
            <p:nvPr/>
          </p:nvSpPr>
          <p:spPr bwMode="auto">
            <a:xfrm>
              <a:off x="2082" y="3846"/>
              <a:ext cx="30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/>
                <a:t>Δ</a:t>
              </a:r>
              <a:endParaRPr lang="zh-CN" altLang="en-US" sz="2800"/>
            </a:p>
          </p:txBody>
        </p:sp>
        <p:sp>
          <p:nvSpPr>
            <p:cNvPr id="548895" name="Text Box 31"/>
            <p:cNvSpPr txBox="1">
              <a:spLocks noChangeArrowheads="1"/>
            </p:cNvSpPr>
            <p:nvPr/>
          </p:nvSpPr>
          <p:spPr bwMode="auto">
            <a:xfrm>
              <a:off x="3025" y="3846"/>
              <a:ext cx="30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/>
                <a:t>Δ</a:t>
              </a:r>
              <a:endParaRPr lang="zh-CN" altLang="en-US" sz="2800"/>
            </a:p>
          </p:txBody>
        </p:sp>
        <p:sp>
          <p:nvSpPr>
            <p:cNvPr id="548896" name="Text Box 32"/>
            <p:cNvSpPr txBox="1">
              <a:spLocks noChangeArrowheads="1"/>
            </p:cNvSpPr>
            <p:nvPr/>
          </p:nvSpPr>
          <p:spPr bwMode="auto">
            <a:xfrm>
              <a:off x="2291" y="3875"/>
              <a:ext cx="5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latin typeface="Times New Roman" pitchFamily="18" charset="0"/>
                </a:rPr>
                <a:t>t  </a:t>
              </a:r>
              <a:endParaRPr lang="zh-CN" altLang="en-US" sz="2400" i="1">
                <a:latin typeface="Times New Roman" pitchFamily="18" charset="0"/>
              </a:endParaRPr>
            </a:p>
          </p:txBody>
        </p:sp>
        <p:sp>
          <p:nvSpPr>
            <p:cNvPr id="548897" name="Text Box 33"/>
            <p:cNvSpPr txBox="1">
              <a:spLocks noChangeArrowheads="1"/>
            </p:cNvSpPr>
            <p:nvPr/>
          </p:nvSpPr>
          <p:spPr bwMode="auto">
            <a:xfrm>
              <a:off x="3225" y="3875"/>
              <a:ext cx="5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latin typeface="Times New Roman" pitchFamily="18" charset="0"/>
                </a:rPr>
                <a:t>t  </a:t>
              </a:r>
              <a:endParaRPr lang="zh-CN" altLang="en-US" sz="2400" i="1">
                <a:latin typeface="Times New Roman" pitchFamily="18" charset="0"/>
              </a:endParaRPr>
            </a:p>
          </p:txBody>
        </p:sp>
        <p:sp>
          <p:nvSpPr>
            <p:cNvPr id="548898" name="Text Box 34"/>
            <p:cNvSpPr txBox="1">
              <a:spLocks noChangeArrowheads="1"/>
            </p:cNvSpPr>
            <p:nvPr/>
          </p:nvSpPr>
          <p:spPr bwMode="auto">
            <a:xfrm>
              <a:off x="702" y="3729"/>
              <a:ext cx="54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900"/>
                <a:t>　</a:t>
              </a:r>
              <a:r>
                <a:rPr lang="zh-CN" altLang="en-US" sz="2400"/>
                <a:t>则</a:t>
              </a:r>
            </a:p>
          </p:txBody>
        </p:sp>
      </p:grp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39" name="页脚占位符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8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69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Text Box 2"/>
          <p:cNvSpPr txBox="1">
            <a:spLocks noChangeArrowheads="1"/>
          </p:cNvSpPr>
          <p:nvPr/>
        </p:nvSpPr>
        <p:spPr bwMode="auto">
          <a:xfrm>
            <a:off x="1331913" y="1954213"/>
            <a:ext cx="7272337" cy="9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latin typeface="Times New Roman" pitchFamily="18" charset="0"/>
              </a:rPr>
              <a:t>由于流水线有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建立时间</a:t>
            </a:r>
            <a:r>
              <a:rPr lang="zh-CN" altLang="en-US" sz="2400">
                <a:latin typeface="Times New Roman" pitchFamily="18" charset="0"/>
              </a:rPr>
              <a:t> 和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排空时间</a:t>
            </a:r>
          </a:p>
          <a:p>
            <a:r>
              <a:rPr lang="zh-CN" altLang="en-US" sz="2400">
                <a:latin typeface="Times New Roman" pitchFamily="18" charset="0"/>
              </a:rPr>
              <a:t>因此各功能段的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设备不可能</a:t>
            </a:r>
            <a:r>
              <a:rPr lang="zh-CN" altLang="en-US" sz="2400">
                <a:latin typeface="Times New Roman" pitchFamily="18" charset="0"/>
              </a:rPr>
              <a:t>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一直</a:t>
            </a:r>
            <a:r>
              <a:rPr lang="zh-CN" altLang="en-US" sz="2400">
                <a:latin typeface="Times New Roman" pitchFamily="18" charset="0"/>
              </a:rPr>
              <a:t> 处于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工作</a:t>
            </a:r>
            <a:r>
              <a:rPr lang="zh-CN" altLang="en-US" sz="2400">
                <a:latin typeface="Times New Roman" pitchFamily="18" charset="0"/>
              </a:rPr>
              <a:t> 状态</a:t>
            </a:r>
            <a:r>
              <a:rPr lang="zh-CN" altLang="en-US" sz="2800">
                <a:latin typeface="Times New Roman" pitchFamily="18" charset="0"/>
              </a:rPr>
              <a:t> </a:t>
            </a:r>
          </a:p>
        </p:txBody>
      </p:sp>
      <p:sp>
        <p:nvSpPr>
          <p:cNvPr id="549891" name="Rectangle 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8.3</a:t>
            </a:r>
          </a:p>
        </p:txBody>
      </p:sp>
      <p:sp>
        <p:nvSpPr>
          <p:cNvPr id="549892" name="Text Box 4"/>
          <p:cNvSpPr txBox="1">
            <a:spLocks noChangeArrowheads="1"/>
          </p:cNvSpPr>
          <p:nvPr/>
        </p:nvSpPr>
        <p:spPr bwMode="auto">
          <a:xfrm>
            <a:off x="1331913" y="1196975"/>
            <a:ext cx="824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流水线中各功能段的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利用率</a:t>
            </a:r>
            <a:endParaRPr lang="en-US" altLang="zh-CN" sz="28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549893" name="Rectangle 5"/>
          <p:cNvSpPr>
            <a:spLocks noChangeArrowheads="1"/>
          </p:cNvSpPr>
          <p:nvPr/>
        </p:nvSpPr>
        <p:spPr bwMode="auto">
          <a:xfrm>
            <a:off x="539750" y="333375"/>
            <a:ext cx="2362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3.  </a:t>
            </a:r>
            <a:r>
              <a:rPr lang="zh-CN" altLang="en-US" sz="2800">
                <a:latin typeface="Times New Roman" pitchFamily="18" charset="0"/>
              </a:rPr>
              <a:t>效率</a:t>
            </a:r>
            <a:r>
              <a:rPr lang="zh-CN" altLang="en-US" sz="2400">
                <a:latin typeface="Times New Roman" pitchFamily="18" charset="0"/>
              </a:rPr>
              <a:t>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617663" y="3400425"/>
            <a:ext cx="6842125" cy="3268663"/>
            <a:chOff x="793" y="1846"/>
            <a:chExt cx="4310" cy="2059"/>
          </a:xfrm>
        </p:grpSpPr>
        <p:sp>
          <p:nvSpPr>
            <p:cNvPr id="549895" name="Text Box 7"/>
            <p:cNvSpPr txBox="1">
              <a:spLocks noChangeArrowheads="1"/>
            </p:cNvSpPr>
            <p:nvPr/>
          </p:nvSpPr>
          <p:spPr bwMode="auto">
            <a:xfrm>
              <a:off x="1429" y="3634"/>
              <a:ext cx="861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latin typeface="Times New Roman" pitchFamily="18" charset="0"/>
                </a:rPr>
                <a:t>m</a:t>
              </a:r>
              <a:r>
                <a:rPr lang="zh-CN" altLang="zh-CN" sz="1400">
                  <a:latin typeface="Times New Roman" pitchFamily="18" charset="0"/>
                </a:rPr>
                <a:t>Δ</a:t>
              </a:r>
              <a:r>
                <a:rPr lang="en-US" altLang="zh-CN" sz="2000" i="1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549896" name="Text Box 8"/>
            <p:cNvSpPr txBox="1">
              <a:spLocks noChangeArrowheads="1"/>
            </p:cNvSpPr>
            <p:nvPr/>
          </p:nvSpPr>
          <p:spPr bwMode="auto">
            <a:xfrm>
              <a:off x="1655" y="3343"/>
              <a:ext cx="1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49897" name="Line 9"/>
            <p:cNvSpPr>
              <a:spLocks noChangeShapeType="1"/>
            </p:cNvSpPr>
            <p:nvPr/>
          </p:nvSpPr>
          <p:spPr bwMode="auto">
            <a:xfrm>
              <a:off x="1156" y="3570"/>
              <a:ext cx="34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898" name="Line 10"/>
            <p:cNvSpPr>
              <a:spLocks noChangeShapeType="1"/>
            </p:cNvSpPr>
            <p:nvPr/>
          </p:nvSpPr>
          <p:spPr bwMode="auto">
            <a:xfrm flipV="1">
              <a:off x="1156" y="2130"/>
              <a:ext cx="0" cy="14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899" name="Line 11"/>
            <p:cNvSpPr>
              <a:spLocks noChangeShapeType="1"/>
            </p:cNvSpPr>
            <p:nvPr/>
          </p:nvSpPr>
          <p:spPr bwMode="auto">
            <a:xfrm>
              <a:off x="1156" y="3343"/>
              <a:ext cx="24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900" name="Line 12"/>
            <p:cNvSpPr>
              <a:spLocks noChangeShapeType="1"/>
            </p:cNvSpPr>
            <p:nvPr/>
          </p:nvSpPr>
          <p:spPr bwMode="auto">
            <a:xfrm flipV="1">
              <a:off x="1383" y="3116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901" name="Line 13"/>
            <p:cNvSpPr>
              <a:spLocks noChangeShapeType="1"/>
            </p:cNvSpPr>
            <p:nvPr/>
          </p:nvSpPr>
          <p:spPr bwMode="auto">
            <a:xfrm flipV="1">
              <a:off x="1610" y="2889"/>
              <a:ext cx="0" cy="6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902" name="Line 14"/>
            <p:cNvSpPr>
              <a:spLocks noChangeShapeType="1"/>
            </p:cNvSpPr>
            <p:nvPr/>
          </p:nvSpPr>
          <p:spPr bwMode="auto">
            <a:xfrm flipV="1">
              <a:off x="1837" y="2663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903" name="Line 15"/>
            <p:cNvSpPr>
              <a:spLocks noChangeShapeType="1"/>
            </p:cNvSpPr>
            <p:nvPr/>
          </p:nvSpPr>
          <p:spPr bwMode="auto">
            <a:xfrm flipV="1">
              <a:off x="2064" y="2663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904" name="Line 16"/>
            <p:cNvSpPr>
              <a:spLocks noChangeShapeType="1"/>
            </p:cNvSpPr>
            <p:nvPr/>
          </p:nvSpPr>
          <p:spPr bwMode="auto">
            <a:xfrm flipV="1">
              <a:off x="2290" y="2663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905" name="Line 17"/>
            <p:cNvSpPr>
              <a:spLocks noChangeShapeType="1"/>
            </p:cNvSpPr>
            <p:nvPr/>
          </p:nvSpPr>
          <p:spPr bwMode="auto">
            <a:xfrm flipV="1">
              <a:off x="2517" y="2663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906" name="Line 18"/>
            <p:cNvSpPr>
              <a:spLocks noChangeShapeType="1"/>
            </p:cNvSpPr>
            <p:nvPr/>
          </p:nvSpPr>
          <p:spPr bwMode="auto">
            <a:xfrm flipV="1">
              <a:off x="2744" y="2663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907" name="Line 19"/>
            <p:cNvSpPr>
              <a:spLocks noChangeShapeType="1"/>
            </p:cNvSpPr>
            <p:nvPr/>
          </p:nvSpPr>
          <p:spPr bwMode="auto">
            <a:xfrm flipV="1">
              <a:off x="2971" y="2663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908" name="Line 20"/>
            <p:cNvSpPr>
              <a:spLocks noChangeShapeType="1"/>
            </p:cNvSpPr>
            <p:nvPr/>
          </p:nvSpPr>
          <p:spPr bwMode="auto">
            <a:xfrm flipV="1">
              <a:off x="3197" y="2663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909" name="Line 21"/>
            <p:cNvSpPr>
              <a:spLocks noChangeShapeType="1"/>
            </p:cNvSpPr>
            <p:nvPr/>
          </p:nvSpPr>
          <p:spPr bwMode="auto">
            <a:xfrm flipV="1">
              <a:off x="3424" y="2663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910" name="Line 22"/>
            <p:cNvSpPr>
              <a:spLocks noChangeShapeType="1"/>
            </p:cNvSpPr>
            <p:nvPr/>
          </p:nvSpPr>
          <p:spPr bwMode="auto">
            <a:xfrm flipV="1">
              <a:off x="3651" y="2663"/>
              <a:ext cx="0" cy="6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911" name="Line 23"/>
            <p:cNvSpPr>
              <a:spLocks noChangeShapeType="1"/>
            </p:cNvSpPr>
            <p:nvPr/>
          </p:nvSpPr>
          <p:spPr bwMode="auto">
            <a:xfrm>
              <a:off x="1383" y="3116"/>
              <a:ext cx="24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912" name="Line 24"/>
            <p:cNvSpPr>
              <a:spLocks noChangeShapeType="1"/>
            </p:cNvSpPr>
            <p:nvPr/>
          </p:nvSpPr>
          <p:spPr bwMode="auto">
            <a:xfrm>
              <a:off x="1610" y="2889"/>
              <a:ext cx="24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913" name="Line 25"/>
            <p:cNvSpPr>
              <a:spLocks noChangeShapeType="1"/>
            </p:cNvSpPr>
            <p:nvPr/>
          </p:nvSpPr>
          <p:spPr bwMode="auto">
            <a:xfrm flipV="1">
              <a:off x="1837" y="2663"/>
              <a:ext cx="2268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914" name="Line 26"/>
            <p:cNvSpPr>
              <a:spLocks noChangeShapeType="1"/>
            </p:cNvSpPr>
            <p:nvPr/>
          </p:nvSpPr>
          <p:spPr bwMode="auto">
            <a:xfrm flipV="1">
              <a:off x="3878" y="2663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915" name="Line 27"/>
            <p:cNvSpPr>
              <a:spLocks noChangeShapeType="1"/>
            </p:cNvSpPr>
            <p:nvPr/>
          </p:nvSpPr>
          <p:spPr bwMode="auto">
            <a:xfrm flipV="1">
              <a:off x="4105" y="2663"/>
              <a:ext cx="0" cy="2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916" name="Text Box 28"/>
            <p:cNvSpPr txBox="1">
              <a:spLocks noChangeArrowheads="1"/>
            </p:cNvSpPr>
            <p:nvPr/>
          </p:nvSpPr>
          <p:spPr bwMode="auto">
            <a:xfrm>
              <a:off x="1202" y="3343"/>
              <a:ext cx="1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49917" name="Text Box 29"/>
            <p:cNvSpPr txBox="1">
              <a:spLocks noChangeArrowheads="1"/>
            </p:cNvSpPr>
            <p:nvPr/>
          </p:nvSpPr>
          <p:spPr bwMode="auto">
            <a:xfrm>
              <a:off x="1428" y="3343"/>
              <a:ext cx="1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49918" name="Text Box 30"/>
            <p:cNvSpPr txBox="1">
              <a:spLocks noChangeArrowheads="1"/>
            </p:cNvSpPr>
            <p:nvPr/>
          </p:nvSpPr>
          <p:spPr bwMode="auto">
            <a:xfrm>
              <a:off x="1882" y="3343"/>
              <a:ext cx="1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549919" name="Text Box 31"/>
            <p:cNvSpPr txBox="1">
              <a:spLocks noChangeArrowheads="1"/>
            </p:cNvSpPr>
            <p:nvPr/>
          </p:nvSpPr>
          <p:spPr bwMode="auto">
            <a:xfrm>
              <a:off x="2109" y="3343"/>
              <a:ext cx="1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549920" name="Text Box 32"/>
            <p:cNvSpPr txBox="1">
              <a:spLocks noChangeArrowheads="1"/>
            </p:cNvSpPr>
            <p:nvPr/>
          </p:nvSpPr>
          <p:spPr bwMode="auto">
            <a:xfrm>
              <a:off x="1882" y="3116"/>
              <a:ext cx="1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49921" name="Text Box 33"/>
            <p:cNvSpPr txBox="1">
              <a:spLocks noChangeArrowheads="1"/>
            </p:cNvSpPr>
            <p:nvPr/>
          </p:nvSpPr>
          <p:spPr bwMode="auto">
            <a:xfrm>
              <a:off x="1429" y="3116"/>
              <a:ext cx="1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49922" name="Text Box 34"/>
            <p:cNvSpPr txBox="1">
              <a:spLocks noChangeArrowheads="1"/>
            </p:cNvSpPr>
            <p:nvPr/>
          </p:nvSpPr>
          <p:spPr bwMode="auto">
            <a:xfrm>
              <a:off x="1655" y="3116"/>
              <a:ext cx="1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49923" name="Text Box 35"/>
            <p:cNvSpPr txBox="1">
              <a:spLocks noChangeArrowheads="1"/>
            </p:cNvSpPr>
            <p:nvPr/>
          </p:nvSpPr>
          <p:spPr bwMode="auto">
            <a:xfrm>
              <a:off x="2109" y="3116"/>
              <a:ext cx="1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549924" name="Text Box 36"/>
            <p:cNvSpPr txBox="1">
              <a:spLocks noChangeArrowheads="1"/>
            </p:cNvSpPr>
            <p:nvPr/>
          </p:nvSpPr>
          <p:spPr bwMode="auto">
            <a:xfrm>
              <a:off x="2336" y="3116"/>
              <a:ext cx="1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549925" name="Text Box 37"/>
            <p:cNvSpPr txBox="1">
              <a:spLocks noChangeArrowheads="1"/>
            </p:cNvSpPr>
            <p:nvPr/>
          </p:nvSpPr>
          <p:spPr bwMode="auto">
            <a:xfrm>
              <a:off x="2108" y="2889"/>
              <a:ext cx="1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49926" name="Text Box 38"/>
            <p:cNvSpPr txBox="1">
              <a:spLocks noChangeArrowheads="1"/>
            </p:cNvSpPr>
            <p:nvPr/>
          </p:nvSpPr>
          <p:spPr bwMode="auto">
            <a:xfrm>
              <a:off x="1655" y="2889"/>
              <a:ext cx="1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49927" name="Text Box 39"/>
            <p:cNvSpPr txBox="1">
              <a:spLocks noChangeArrowheads="1"/>
            </p:cNvSpPr>
            <p:nvPr/>
          </p:nvSpPr>
          <p:spPr bwMode="auto">
            <a:xfrm>
              <a:off x="1881" y="2889"/>
              <a:ext cx="1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49928" name="Text Box 40"/>
            <p:cNvSpPr txBox="1">
              <a:spLocks noChangeArrowheads="1"/>
            </p:cNvSpPr>
            <p:nvPr/>
          </p:nvSpPr>
          <p:spPr bwMode="auto">
            <a:xfrm>
              <a:off x="2335" y="2889"/>
              <a:ext cx="1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549929" name="Text Box 41"/>
            <p:cNvSpPr txBox="1">
              <a:spLocks noChangeArrowheads="1"/>
            </p:cNvSpPr>
            <p:nvPr/>
          </p:nvSpPr>
          <p:spPr bwMode="auto">
            <a:xfrm>
              <a:off x="2562" y="2889"/>
              <a:ext cx="1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549930" name="Text Box 42"/>
            <p:cNvSpPr txBox="1">
              <a:spLocks noChangeArrowheads="1"/>
            </p:cNvSpPr>
            <p:nvPr/>
          </p:nvSpPr>
          <p:spPr bwMode="auto">
            <a:xfrm>
              <a:off x="2335" y="2663"/>
              <a:ext cx="1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49931" name="Text Box 43"/>
            <p:cNvSpPr txBox="1">
              <a:spLocks noChangeArrowheads="1"/>
            </p:cNvSpPr>
            <p:nvPr/>
          </p:nvSpPr>
          <p:spPr bwMode="auto">
            <a:xfrm>
              <a:off x="1882" y="2663"/>
              <a:ext cx="1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49932" name="Text Box 44"/>
            <p:cNvSpPr txBox="1">
              <a:spLocks noChangeArrowheads="1"/>
            </p:cNvSpPr>
            <p:nvPr/>
          </p:nvSpPr>
          <p:spPr bwMode="auto">
            <a:xfrm>
              <a:off x="2108" y="2663"/>
              <a:ext cx="1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49933" name="Text Box 45"/>
            <p:cNvSpPr txBox="1">
              <a:spLocks noChangeArrowheads="1"/>
            </p:cNvSpPr>
            <p:nvPr/>
          </p:nvSpPr>
          <p:spPr bwMode="auto">
            <a:xfrm>
              <a:off x="2562" y="2663"/>
              <a:ext cx="1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549934" name="Text Box 46"/>
            <p:cNvSpPr txBox="1">
              <a:spLocks noChangeArrowheads="1"/>
            </p:cNvSpPr>
            <p:nvPr/>
          </p:nvSpPr>
          <p:spPr bwMode="auto">
            <a:xfrm>
              <a:off x="2789" y="2663"/>
              <a:ext cx="1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549935" name="Text Box 47"/>
            <p:cNvSpPr txBox="1">
              <a:spLocks noChangeArrowheads="1"/>
            </p:cNvSpPr>
            <p:nvPr/>
          </p:nvSpPr>
          <p:spPr bwMode="auto">
            <a:xfrm>
              <a:off x="2290" y="3298"/>
              <a:ext cx="726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800">
                  <a:latin typeface="Arial" charset="0"/>
                </a:rPr>
                <a:t>…  …  …</a:t>
              </a:r>
            </a:p>
          </p:txBody>
        </p:sp>
        <p:sp>
          <p:nvSpPr>
            <p:cNvPr id="549936" name="Text Box 48"/>
            <p:cNvSpPr txBox="1">
              <a:spLocks noChangeArrowheads="1"/>
            </p:cNvSpPr>
            <p:nvPr/>
          </p:nvSpPr>
          <p:spPr bwMode="auto">
            <a:xfrm>
              <a:off x="2517" y="3071"/>
              <a:ext cx="726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800">
                  <a:latin typeface="Arial" charset="0"/>
                </a:rPr>
                <a:t>…  …  …</a:t>
              </a:r>
            </a:p>
          </p:txBody>
        </p:sp>
        <p:sp>
          <p:nvSpPr>
            <p:cNvPr id="549937" name="Text Box 49"/>
            <p:cNvSpPr txBox="1">
              <a:spLocks noChangeArrowheads="1"/>
            </p:cNvSpPr>
            <p:nvPr/>
          </p:nvSpPr>
          <p:spPr bwMode="auto">
            <a:xfrm>
              <a:off x="2744" y="2844"/>
              <a:ext cx="726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800">
                  <a:latin typeface="Arial" charset="0"/>
                </a:rPr>
                <a:t>…  …  …</a:t>
              </a:r>
            </a:p>
          </p:txBody>
        </p:sp>
        <p:sp>
          <p:nvSpPr>
            <p:cNvPr id="549938" name="Text Box 50"/>
            <p:cNvSpPr txBox="1">
              <a:spLocks noChangeArrowheads="1"/>
            </p:cNvSpPr>
            <p:nvPr/>
          </p:nvSpPr>
          <p:spPr bwMode="auto">
            <a:xfrm>
              <a:off x="2971" y="2617"/>
              <a:ext cx="726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800">
                  <a:latin typeface="Arial" charset="0"/>
                </a:rPr>
                <a:t>…  …  …</a:t>
              </a:r>
            </a:p>
          </p:txBody>
        </p:sp>
        <p:sp>
          <p:nvSpPr>
            <p:cNvPr id="549939" name="Text Box 51"/>
            <p:cNvSpPr txBox="1">
              <a:spLocks noChangeArrowheads="1"/>
            </p:cNvSpPr>
            <p:nvPr/>
          </p:nvSpPr>
          <p:spPr bwMode="auto">
            <a:xfrm>
              <a:off x="2971" y="3343"/>
              <a:ext cx="544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54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 i="1">
                  <a:latin typeface="Times New Roman" pitchFamily="18" charset="0"/>
                </a:rPr>
                <a:t>n</a:t>
              </a:r>
              <a:r>
                <a:rPr kumimoji="0" lang="en-US" altLang="zh-CN" sz="1600">
                  <a:latin typeface="Times New Roman" pitchFamily="18" charset="0"/>
                </a:rPr>
                <a:t>-1   </a:t>
              </a:r>
              <a:r>
                <a:rPr kumimoji="0" lang="en-US" altLang="zh-CN" sz="1600" i="1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549940" name="Text Box 52"/>
            <p:cNvSpPr txBox="1">
              <a:spLocks noChangeArrowheads="1"/>
            </p:cNvSpPr>
            <p:nvPr/>
          </p:nvSpPr>
          <p:spPr bwMode="auto">
            <a:xfrm>
              <a:off x="3198" y="3131"/>
              <a:ext cx="544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54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 i="1">
                  <a:latin typeface="Times New Roman" pitchFamily="18" charset="0"/>
                </a:rPr>
                <a:t>n</a:t>
              </a:r>
              <a:r>
                <a:rPr kumimoji="0" lang="en-US" altLang="zh-CN" sz="1600">
                  <a:latin typeface="Times New Roman" pitchFamily="18" charset="0"/>
                </a:rPr>
                <a:t>-1   </a:t>
              </a:r>
              <a:r>
                <a:rPr kumimoji="0" lang="en-US" altLang="zh-CN" sz="1600" i="1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549941" name="Text Box 53"/>
            <p:cNvSpPr txBox="1">
              <a:spLocks noChangeArrowheads="1"/>
            </p:cNvSpPr>
            <p:nvPr/>
          </p:nvSpPr>
          <p:spPr bwMode="auto">
            <a:xfrm>
              <a:off x="3425" y="2889"/>
              <a:ext cx="544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54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 i="1">
                  <a:latin typeface="Times New Roman" pitchFamily="18" charset="0"/>
                </a:rPr>
                <a:t>n</a:t>
              </a:r>
              <a:r>
                <a:rPr kumimoji="0" lang="en-US" altLang="zh-CN" sz="1600">
                  <a:latin typeface="Times New Roman" pitchFamily="18" charset="0"/>
                </a:rPr>
                <a:t>-1   </a:t>
              </a:r>
              <a:r>
                <a:rPr kumimoji="0" lang="en-US" altLang="zh-CN" sz="1600" i="1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549942" name="Text Box 54"/>
            <p:cNvSpPr txBox="1">
              <a:spLocks noChangeArrowheads="1"/>
            </p:cNvSpPr>
            <p:nvPr/>
          </p:nvSpPr>
          <p:spPr bwMode="auto">
            <a:xfrm>
              <a:off x="3651" y="2663"/>
              <a:ext cx="544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54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 i="1">
                  <a:latin typeface="Times New Roman" pitchFamily="18" charset="0"/>
                </a:rPr>
                <a:t>n</a:t>
              </a:r>
              <a:r>
                <a:rPr kumimoji="0" lang="en-US" altLang="zh-CN" sz="1600">
                  <a:latin typeface="Times New Roman" pitchFamily="18" charset="0"/>
                </a:rPr>
                <a:t>-1   </a:t>
              </a:r>
              <a:r>
                <a:rPr kumimoji="0" lang="en-US" altLang="zh-CN" sz="1600" i="1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549943" name="Text Box 55"/>
            <p:cNvSpPr txBox="1">
              <a:spLocks noChangeArrowheads="1"/>
            </p:cNvSpPr>
            <p:nvPr/>
          </p:nvSpPr>
          <p:spPr bwMode="auto">
            <a:xfrm>
              <a:off x="4559" y="3434"/>
              <a:ext cx="54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800" i="1">
                  <a:latin typeface="Times New Roman" pitchFamily="18" charset="0"/>
                </a:rPr>
                <a:t>T</a:t>
              </a:r>
              <a:r>
                <a:rPr kumimoji="0" lang="zh-CN" altLang="en-US" sz="1800" baseline="-25000">
                  <a:latin typeface="Times New Roman" pitchFamily="18" charset="0"/>
                </a:rPr>
                <a:t>时间</a:t>
              </a:r>
            </a:p>
          </p:txBody>
        </p:sp>
        <p:sp>
          <p:nvSpPr>
            <p:cNvPr id="549944" name="Text Box 56"/>
            <p:cNvSpPr txBox="1">
              <a:spLocks noChangeArrowheads="1"/>
            </p:cNvSpPr>
            <p:nvPr/>
          </p:nvSpPr>
          <p:spPr bwMode="auto">
            <a:xfrm>
              <a:off x="975" y="1846"/>
              <a:ext cx="453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800" i="1">
                  <a:latin typeface="Times New Roman" pitchFamily="18" charset="0"/>
                </a:rPr>
                <a:t>S</a:t>
              </a:r>
              <a:r>
                <a:rPr kumimoji="0" lang="zh-CN" altLang="en-US" sz="1800" baseline="-25000">
                  <a:latin typeface="Times New Roman" pitchFamily="18" charset="0"/>
                </a:rPr>
                <a:t>空间</a:t>
              </a:r>
            </a:p>
          </p:txBody>
        </p:sp>
        <p:sp>
          <p:nvSpPr>
            <p:cNvPr id="549945" name="Text Box 57"/>
            <p:cNvSpPr txBox="1">
              <a:spLocks noChangeArrowheads="1"/>
            </p:cNvSpPr>
            <p:nvPr/>
          </p:nvSpPr>
          <p:spPr bwMode="auto">
            <a:xfrm>
              <a:off x="793" y="2164"/>
              <a:ext cx="453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1400">
                  <a:latin typeface="Times New Roman" pitchFamily="18" charset="0"/>
                </a:rPr>
                <a:t>空间</a:t>
              </a:r>
            </a:p>
          </p:txBody>
        </p:sp>
        <p:sp>
          <p:nvSpPr>
            <p:cNvPr id="549946" name="Line 58"/>
            <p:cNvSpPr>
              <a:spLocks noChangeShapeType="1"/>
            </p:cNvSpPr>
            <p:nvPr/>
          </p:nvSpPr>
          <p:spPr bwMode="auto">
            <a:xfrm flipH="1">
              <a:off x="1156" y="2663"/>
              <a:ext cx="6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947" name="Line 59"/>
            <p:cNvSpPr>
              <a:spLocks noChangeShapeType="1"/>
            </p:cNvSpPr>
            <p:nvPr/>
          </p:nvSpPr>
          <p:spPr bwMode="auto">
            <a:xfrm>
              <a:off x="4105" y="2889"/>
              <a:ext cx="0" cy="6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948" name="Text Box 60"/>
            <p:cNvSpPr txBox="1">
              <a:spLocks noChangeArrowheads="1"/>
            </p:cNvSpPr>
            <p:nvPr/>
          </p:nvSpPr>
          <p:spPr bwMode="auto">
            <a:xfrm>
              <a:off x="930" y="2683"/>
              <a:ext cx="272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400" i="1">
                  <a:latin typeface="Times New Roman" pitchFamily="18" charset="0"/>
                </a:rPr>
                <a:t>S</a:t>
              </a:r>
              <a:r>
                <a:rPr kumimoji="0" lang="en-US" altLang="zh-CN" sz="1600" baseline="-25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549949" name="Text Box 61"/>
            <p:cNvSpPr txBox="1">
              <a:spLocks noChangeArrowheads="1"/>
            </p:cNvSpPr>
            <p:nvPr/>
          </p:nvSpPr>
          <p:spPr bwMode="auto">
            <a:xfrm>
              <a:off x="930" y="2909"/>
              <a:ext cx="272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400" i="1">
                  <a:latin typeface="Times New Roman" pitchFamily="18" charset="0"/>
                </a:rPr>
                <a:t>S</a:t>
              </a:r>
              <a:r>
                <a:rPr kumimoji="0" lang="en-US" altLang="zh-CN" sz="16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49950" name="Text Box 62"/>
            <p:cNvSpPr txBox="1">
              <a:spLocks noChangeArrowheads="1"/>
            </p:cNvSpPr>
            <p:nvPr/>
          </p:nvSpPr>
          <p:spPr bwMode="auto">
            <a:xfrm>
              <a:off x="930" y="3136"/>
              <a:ext cx="272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400" i="1">
                  <a:latin typeface="Times New Roman" pitchFamily="18" charset="0"/>
                </a:rPr>
                <a:t>S</a:t>
              </a:r>
              <a:r>
                <a:rPr kumimoji="0" lang="en-US" altLang="zh-CN" sz="16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49951" name="Text Box 63"/>
            <p:cNvSpPr txBox="1">
              <a:spLocks noChangeArrowheads="1"/>
            </p:cNvSpPr>
            <p:nvPr/>
          </p:nvSpPr>
          <p:spPr bwMode="auto">
            <a:xfrm>
              <a:off x="930" y="3363"/>
              <a:ext cx="272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400" i="1">
                  <a:latin typeface="Times New Roman" pitchFamily="18" charset="0"/>
                </a:rPr>
                <a:t>S</a:t>
              </a:r>
              <a:r>
                <a:rPr kumimoji="0" lang="en-US" altLang="zh-CN" sz="16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49952" name="Line 64"/>
            <p:cNvSpPr>
              <a:spLocks noChangeShapeType="1"/>
            </p:cNvSpPr>
            <p:nvPr/>
          </p:nvSpPr>
          <p:spPr bwMode="auto">
            <a:xfrm>
              <a:off x="1156" y="3615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953" name="Line 65"/>
            <p:cNvSpPr>
              <a:spLocks noChangeShapeType="1"/>
            </p:cNvSpPr>
            <p:nvPr/>
          </p:nvSpPr>
          <p:spPr bwMode="auto">
            <a:xfrm>
              <a:off x="2064" y="3615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954" name="Line 66"/>
            <p:cNvSpPr>
              <a:spLocks noChangeShapeType="1"/>
            </p:cNvSpPr>
            <p:nvPr/>
          </p:nvSpPr>
          <p:spPr bwMode="auto">
            <a:xfrm>
              <a:off x="4105" y="3615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955" name="Line 67"/>
            <p:cNvSpPr>
              <a:spLocks noChangeShapeType="1"/>
            </p:cNvSpPr>
            <p:nvPr/>
          </p:nvSpPr>
          <p:spPr bwMode="auto">
            <a:xfrm>
              <a:off x="1156" y="3706"/>
              <a:ext cx="9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956" name="Line 68"/>
            <p:cNvSpPr>
              <a:spLocks noChangeShapeType="1"/>
            </p:cNvSpPr>
            <p:nvPr/>
          </p:nvSpPr>
          <p:spPr bwMode="auto">
            <a:xfrm>
              <a:off x="2064" y="3706"/>
              <a:ext cx="204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957" name="Text Box 69"/>
            <p:cNvSpPr txBox="1">
              <a:spLocks noChangeArrowheads="1"/>
            </p:cNvSpPr>
            <p:nvPr/>
          </p:nvSpPr>
          <p:spPr bwMode="auto">
            <a:xfrm>
              <a:off x="2790" y="3655"/>
              <a:ext cx="861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Times New Roman" pitchFamily="18" charset="0"/>
                </a:rPr>
                <a:t>(</a:t>
              </a:r>
              <a:r>
                <a:rPr lang="en-US" altLang="zh-CN" sz="2000" i="1">
                  <a:latin typeface="Times New Roman" pitchFamily="18" charset="0"/>
                </a:rPr>
                <a:t>n</a:t>
              </a:r>
              <a:r>
                <a:rPr lang="en-US" altLang="zh-CN" sz="2000">
                  <a:latin typeface="Times New Roman" pitchFamily="18" charset="0"/>
                </a:rPr>
                <a:t>-</a:t>
              </a:r>
              <a:r>
                <a:rPr lang="en-US" altLang="zh-CN" sz="1800">
                  <a:latin typeface="Times New Roman" pitchFamily="18" charset="0"/>
                </a:rPr>
                <a:t>1</a:t>
              </a:r>
              <a:r>
                <a:rPr lang="en-US" altLang="zh-CN" sz="2000">
                  <a:latin typeface="Times New Roman" pitchFamily="18" charset="0"/>
                </a:rPr>
                <a:t>) </a:t>
              </a:r>
              <a:r>
                <a:rPr lang="zh-CN" altLang="zh-CN" sz="1400">
                  <a:latin typeface="Times New Roman" pitchFamily="18" charset="0"/>
                </a:rPr>
                <a:t>Δ</a:t>
              </a:r>
              <a:r>
                <a:rPr lang="en-US" altLang="zh-CN" sz="2000" i="1">
                  <a:latin typeface="Times New Roman" pitchFamily="18" charset="0"/>
                </a:rPr>
                <a:t>t</a:t>
              </a:r>
            </a:p>
          </p:txBody>
        </p:sp>
      </p:grpSp>
      <p:sp>
        <p:nvSpPr>
          <p:cNvPr id="549958" name="AutoShape 7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" name="灯片编号占位符 7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72" name="页脚占位符 7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9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9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890" grpId="0" autoUpdateAnimBg="0"/>
      <p:bldP spid="549892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8.3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19250" y="2708275"/>
            <a:ext cx="4248150" cy="936625"/>
            <a:chOff x="884" y="1625"/>
            <a:chExt cx="2676" cy="590"/>
          </a:xfrm>
        </p:grpSpPr>
        <p:sp>
          <p:nvSpPr>
            <p:cNvPr id="550916" name="Text Box 4"/>
            <p:cNvSpPr txBox="1">
              <a:spLocks noChangeArrowheads="1"/>
            </p:cNvSpPr>
            <p:nvPr/>
          </p:nvSpPr>
          <p:spPr bwMode="auto">
            <a:xfrm>
              <a:off x="1519" y="1888"/>
              <a:ext cx="20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>
                  <a:latin typeface="Times New Roman" pitchFamily="18" charset="0"/>
                </a:rPr>
                <a:t>m</a:t>
              </a:r>
              <a:r>
                <a:rPr lang="en-US" altLang="zh-CN" sz="2800">
                  <a:latin typeface="Times New Roman" pitchFamily="18" charset="0"/>
                </a:rPr>
                <a:t>(</a:t>
              </a:r>
              <a:r>
                <a:rPr lang="en-US" altLang="zh-CN" sz="2800" i="1">
                  <a:latin typeface="Times New Roman" pitchFamily="18" charset="0"/>
                </a:rPr>
                <a:t>m</a:t>
              </a:r>
              <a:r>
                <a:rPr lang="en-US" altLang="zh-CN" sz="2400" i="1">
                  <a:latin typeface="Times New Roman" pitchFamily="18" charset="0"/>
                </a:rPr>
                <a:t> </a:t>
              </a:r>
              <a:r>
                <a:rPr lang="en-US" altLang="zh-CN" sz="2800">
                  <a:latin typeface="Times New Roman" pitchFamily="18" charset="0"/>
                </a:rPr>
                <a:t>+ </a:t>
              </a:r>
              <a:r>
                <a:rPr lang="en-US" altLang="zh-CN" sz="2800" i="1">
                  <a:latin typeface="Times New Roman" pitchFamily="18" charset="0"/>
                </a:rPr>
                <a:t>n </a:t>
              </a:r>
              <a:r>
                <a:rPr lang="en-US" altLang="zh-CN" sz="2800">
                  <a:latin typeface="Times New Roman" pitchFamily="18" charset="0"/>
                </a:rPr>
                <a:t>-</a:t>
              </a:r>
              <a:r>
                <a:rPr lang="en-US" altLang="zh-CN" sz="2400">
                  <a:latin typeface="Times New Roman" pitchFamily="18" charset="0"/>
                </a:rPr>
                <a:t>1) </a:t>
              </a:r>
              <a:r>
                <a:rPr lang="en-US" altLang="zh-CN" sz="2800" baseline="-2000">
                  <a:latin typeface="Times New Roman" pitchFamily="18" charset="0"/>
                </a:rPr>
                <a:t>Δ</a:t>
              </a:r>
              <a:r>
                <a:rPr lang="en-US" altLang="zh-CN" sz="2400" i="1">
                  <a:latin typeface="Times New Roman" pitchFamily="18" charset="0"/>
                </a:rPr>
                <a:t>t</a:t>
              </a:r>
              <a:r>
                <a:rPr lang="en-US" altLang="zh-CN" sz="2800" b="0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550917" name="Text Box 5"/>
            <p:cNvSpPr txBox="1">
              <a:spLocks noChangeArrowheads="1"/>
            </p:cNvSpPr>
            <p:nvPr/>
          </p:nvSpPr>
          <p:spPr bwMode="auto">
            <a:xfrm>
              <a:off x="884" y="1755"/>
              <a:ext cx="58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latin typeface="Times New Roman" pitchFamily="18" charset="0"/>
                </a:rPr>
                <a:t>    </a:t>
              </a:r>
              <a:r>
                <a:rPr lang="en-US" altLang="zh-CN" sz="2800">
                  <a:latin typeface="Times New Roman" pitchFamily="18" charset="0"/>
                </a:rPr>
                <a:t> =                              </a:t>
              </a:r>
            </a:p>
          </p:txBody>
        </p:sp>
        <p:sp>
          <p:nvSpPr>
            <p:cNvPr id="550918" name="Line 6"/>
            <p:cNvSpPr>
              <a:spLocks noChangeShapeType="1"/>
            </p:cNvSpPr>
            <p:nvPr/>
          </p:nvSpPr>
          <p:spPr bwMode="auto">
            <a:xfrm>
              <a:off x="1473" y="1946"/>
              <a:ext cx="14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0919" name="Text Box 7"/>
            <p:cNvSpPr txBox="1">
              <a:spLocks noChangeArrowheads="1"/>
            </p:cNvSpPr>
            <p:nvPr/>
          </p:nvSpPr>
          <p:spPr bwMode="auto">
            <a:xfrm>
              <a:off x="1837" y="1625"/>
              <a:ext cx="86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>
                  <a:latin typeface="Times New Roman" pitchFamily="18" charset="0"/>
                </a:rPr>
                <a:t>mn</a:t>
              </a:r>
              <a:r>
                <a:rPr lang="en-US" altLang="zh-CN" sz="2800" baseline="-2000">
                  <a:latin typeface="Times New Roman" pitchFamily="18" charset="0"/>
                </a:rPr>
                <a:t>Δ</a:t>
              </a:r>
              <a:r>
                <a:rPr lang="en-US" altLang="zh-CN" sz="2400" i="1">
                  <a:latin typeface="Times New Roman" pitchFamily="18" charset="0"/>
                </a:rPr>
                <a:t>t</a:t>
              </a:r>
              <a:r>
                <a:rPr lang="en-US" altLang="zh-CN" sz="2400" b="0">
                  <a:latin typeface="Times New Roman" pitchFamily="18" charset="0"/>
                </a:rPr>
                <a:t> 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330325" y="1773238"/>
            <a:ext cx="7129463" cy="1008062"/>
            <a:chOff x="838" y="1117"/>
            <a:chExt cx="4491" cy="635"/>
          </a:xfrm>
        </p:grpSpPr>
        <p:sp>
          <p:nvSpPr>
            <p:cNvPr id="550921" name="Text Box 9"/>
            <p:cNvSpPr txBox="1">
              <a:spLocks noChangeArrowheads="1"/>
            </p:cNvSpPr>
            <p:nvPr/>
          </p:nvSpPr>
          <p:spPr bwMode="auto">
            <a:xfrm>
              <a:off x="1656" y="1117"/>
              <a:ext cx="367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200">
                  <a:latin typeface="Times New Roman" pitchFamily="18" charset="0"/>
                </a:rPr>
                <a:t>流水线各段处于工作时间的时空区</a:t>
              </a:r>
            </a:p>
          </p:txBody>
        </p:sp>
        <p:sp>
          <p:nvSpPr>
            <p:cNvPr id="550922" name="Text Box 10"/>
            <p:cNvSpPr txBox="1">
              <a:spLocks noChangeArrowheads="1"/>
            </p:cNvSpPr>
            <p:nvPr/>
          </p:nvSpPr>
          <p:spPr bwMode="auto">
            <a:xfrm>
              <a:off x="2063" y="1425"/>
              <a:ext cx="299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200">
                  <a:latin typeface="Times New Roman" pitchFamily="18" charset="0"/>
                </a:rPr>
                <a:t>流水线中各段总的时空区</a:t>
              </a:r>
              <a:r>
                <a:rPr lang="zh-CN" altLang="en-US" sz="2800" b="0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550923" name="Text Box 11"/>
            <p:cNvSpPr txBox="1">
              <a:spLocks noChangeArrowheads="1"/>
            </p:cNvSpPr>
            <p:nvPr/>
          </p:nvSpPr>
          <p:spPr bwMode="auto">
            <a:xfrm>
              <a:off x="838" y="1247"/>
              <a:ext cx="77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效率 </a:t>
              </a:r>
              <a:r>
                <a:rPr lang="en-US" altLang="zh-CN" sz="2800">
                  <a:latin typeface="Times New Roman" pitchFamily="18" charset="0"/>
                </a:rPr>
                <a:t>=                              </a:t>
              </a:r>
            </a:p>
          </p:txBody>
        </p:sp>
        <p:sp>
          <p:nvSpPr>
            <p:cNvPr id="550924" name="Line 12"/>
            <p:cNvSpPr>
              <a:spLocks noChangeShapeType="1"/>
            </p:cNvSpPr>
            <p:nvPr/>
          </p:nvSpPr>
          <p:spPr bwMode="auto">
            <a:xfrm>
              <a:off x="1609" y="1438"/>
              <a:ext cx="283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50925" name="Rectangle 13"/>
          <p:cNvSpPr>
            <a:spLocks noChangeArrowheads="1"/>
          </p:cNvSpPr>
          <p:nvPr/>
        </p:nvSpPr>
        <p:spPr bwMode="auto">
          <a:xfrm>
            <a:off x="539750" y="333375"/>
            <a:ext cx="2362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3.  </a:t>
            </a:r>
            <a:r>
              <a:rPr lang="zh-CN" altLang="en-US" sz="2800">
                <a:latin typeface="Times New Roman" pitchFamily="18" charset="0"/>
              </a:rPr>
              <a:t>效率</a:t>
            </a:r>
            <a:r>
              <a:rPr lang="zh-CN" altLang="en-US" sz="2400">
                <a:latin typeface="Times New Roman" pitchFamily="18" charset="0"/>
              </a:rPr>
              <a:t> </a:t>
            </a:r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617663" y="3400425"/>
            <a:ext cx="6842125" cy="3268663"/>
            <a:chOff x="793" y="1846"/>
            <a:chExt cx="4310" cy="2059"/>
          </a:xfrm>
        </p:grpSpPr>
        <p:sp>
          <p:nvSpPr>
            <p:cNvPr id="550927" name="Text Box 15"/>
            <p:cNvSpPr txBox="1">
              <a:spLocks noChangeArrowheads="1"/>
            </p:cNvSpPr>
            <p:nvPr/>
          </p:nvSpPr>
          <p:spPr bwMode="auto">
            <a:xfrm>
              <a:off x="1429" y="3634"/>
              <a:ext cx="861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latin typeface="Times New Roman" pitchFamily="18" charset="0"/>
                </a:rPr>
                <a:t>m</a:t>
              </a:r>
              <a:r>
                <a:rPr lang="zh-CN" altLang="zh-CN" sz="1400">
                  <a:latin typeface="Times New Roman" pitchFamily="18" charset="0"/>
                </a:rPr>
                <a:t>Δ</a:t>
              </a:r>
              <a:r>
                <a:rPr lang="en-US" altLang="zh-CN" sz="2000" i="1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550928" name="Text Box 16"/>
            <p:cNvSpPr txBox="1">
              <a:spLocks noChangeArrowheads="1"/>
            </p:cNvSpPr>
            <p:nvPr/>
          </p:nvSpPr>
          <p:spPr bwMode="auto">
            <a:xfrm>
              <a:off x="1655" y="3343"/>
              <a:ext cx="1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50929" name="Line 17"/>
            <p:cNvSpPr>
              <a:spLocks noChangeShapeType="1"/>
            </p:cNvSpPr>
            <p:nvPr/>
          </p:nvSpPr>
          <p:spPr bwMode="auto">
            <a:xfrm>
              <a:off x="1156" y="3570"/>
              <a:ext cx="34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0930" name="Line 18"/>
            <p:cNvSpPr>
              <a:spLocks noChangeShapeType="1"/>
            </p:cNvSpPr>
            <p:nvPr/>
          </p:nvSpPr>
          <p:spPr bwMode="auto">
            <a:xfrm flipV="1">
              <a:off x="1156" y="2130"/>
              <a:ext cx="0" cy="14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0931" name="Line 19"/>
            <p:cNvSpPr>
              <a:spLocks noChangeShapeType="1"/>
            </p:cNvSpPr>
            <p:nvPr/>
          </p:nvSpPr>
          <p:spPr bwMode="auto">
            <a:xfrm>
              <a:off x="1156" y="3343"/>
              <a:ext cx="24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0932" name="Line 20"/>
            <p:cNvSpPr>
              <a:spLocks noChangeShapeType="1"/>
            </p:cNvSpPr>
            <p:nvPr/>
          </p:nvSpPr>
          <p:spPr bwMode="auto">
            <a:xfrm flipV="1">
              <a:off x="1383" y="3116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0933" name="Line 21"/>
            <p:cNvSpPr>
              <a:spLocks noChangeShapeType="1"/>
            </p:cNvSpPr>
            <p:nvPr/>
          </p:nvSpPr>
          <p:spPr bwMode="auto">
            <a:xfrm flipV="1">
              <a:off x="1610" y="2889"/>
              <a:ext cx="0" cy="6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0934" name="Line 22"/>
            <p:cNvSpPr>
              <a:spLocks noChangeShapeType="1"/>
            </p:cNvSpPr>
            <p:nvPr/>
          </p:nvSpPr>
          <p:spPr bwMode="auto">
            <a:xfrm flipV="1">
              <a:off x="1837" y="2663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0935" name="Line 23"/>
            <p:cNvSpPr>
              <a:spLocks noChangeShapeType="1"/>
            </p:cNvSpPr>
            <p:nvPr/>
          </p:nvSpPr>
          <p:spPr bwMode="auto">
            <a:xfrm flipV="1">
              <a:off x="2064" y="2663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0936" name="Line 24"/>
            <p:cNvSpPr>
              <a:spLocks noChangeShapeType="1"/>
            </p:cNvSpPr>
            <p:nvPr/>
          </p:nvSpPr>
          <p:spPr bwMode="auto">
            <a:xfrm flipV="1">
              <a:off x="2290" y="2663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0937" name="Line 25"/>
            <p:cNvSpPr>
              <a:spLocks noChangeShapeType="1"/>
            </p:cNvSpPr>
            <p:nvPr/>
          </p:nvSpPr>
          <p:spPr bwMode="auto">
            <a:xfrm flipV="1">
              <a:off x="2517" y="2663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0938" name="Line 26"/>
            <p:cNvSpPr>
              <a:spLocks noChangeShapeType="1"/>
            </p:cNvSpPr>
            <p:nvPr/>
          </p:nvSpPr>
          <p:spPr bwMode="auto">
            <a:xfrm flipV="1">
              <a:off x="2744" y="2663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0939" name="Line 27"/>
            <p:cNvSpPr>
              <a:spLocks noChangeShapeType="1"/>
            </p:cNvSpPr>
            <p:nvPr/>
          </p:nvSpPr>
          <p:spPr bwMode="auto">
            <a:xfrm flipV="1">
              <a:off x="2971" y="2663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0940" name="Line 28"/>
            <p:cNvSpPr>
              <a:spLocks noChangeShapeType="1"/>
            </p:cNvSpPr>
            <p:nvPr/>
          </p:nvSpPr>
          <p:spPr bwMode="auto">
            <a:xfrm flipV="1">
              <a:off x="3197" y="2663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0941" name="Line 29"/>
            <p:cNvSpPr>
              <a:spLocks noChangeShapeType="1"/>
            </p:cNvSpPr>
            <p:nvPr/>
          </p:nvSpPr>
          <p:spPr bwMode="auto">
            <a:xfrm flipV="1">
              <a:off x="3424" y="2663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0942" name="Line 30"/>
            <p:cNvSpPr>
              <a:spLocks noChangeShapeType="1"/>
            </p:cNvSpPr>
            <p:nvPr/>
          </p:nvSpPr>
          <p:spPr bwMode="auto">
            <a:xfrm flipV="1">
              <a:off x="3651" y="2663"/>
              <a:ext cx="0" cy="6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0943" name="Line 31"/>
            <p:cNvSpPr>
              <a:spLocks noChangeShapeType="1"/>
            </p:cNvSpPr>
            <p:nvPr/>
          </p:nvSpPr>
          <p:spPr bwMode="auto">
            <a:xfrm>
              <a:off x="1383" y="3116"/>
              <a:ext cx="24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0944" name="Line 32"/>
            <p:cNvSpPr>
              <a:spLocks noChangeShapeType="1"/>
            </p:cNvSpPr>
            <p:nvPr/>
          </p:nvSpPr>
          <p:spPr bwMode="auto">
            <a:xfrm>
              <a:off x="1610" y="2889"/>
              <a:ext cx="24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0945" name="Line 33"/>
            <p:cNvSpPr>
              <a:spLocks noChangeShapeType="1"/>
            </p:cNvSpPr>
            <p:nvPr/>
          </p:nvSpPr>
          <p:spPr bwMode="auto">
            <a:xfrm flipV="1">
              <a:off x="1837" y="2663"/>
              <a:ext cx="2268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0946" name="Line 34"/>
            <p:cNvSpPr>
              <a:spLocks noChangeShapeType="1"/>
            </p:cNvSpPr>
            <p:nvPr/>
          </p:nvSpPr>
          <p:spPr bwMode="auto">
            <a:xfrm flipV="1">
              <a:off x="3878" y="2663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0947" name="Line 35"/>
            <p:cNvSpPr>
              <a:spLocks noChangeShapeType="1"/>
            </p:cNvSpPr>
            <p:nvPr/>
          </p:nvSpPr>
          <p:spPr bwMode="auto">
            <a:xfrm flipV="1">
              <a:off x="4105" y="2663"/>
              <a:ext cx="0" cy="2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0948" name="Text Box 36"/>
            <p:cNvSpPr txBox="1">
              <a:spLocks noChangeArrowheads="1"/>
            </p:cNvSpPr>
            <p:nvPr/>
          </p:nvSpPr>
          <p:spPr bwMode="auto">
            <a:xfrm>
              <a:off x="1202" y="3343"/>
              <a:ext cx="1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50949" name="Text Box 37"/>
            <p:cNvSpPr txBox="1">
              <a:spLocks noChangeArrowheads="1"/>
            </p:cNvSpPr>
            <p:nvPr/>
          </p:nvSpPr>
          <p:spPr bwMode="auto">
            <a:xfrm>
              <a:off x="1428" y="3343"/>
              <a:ext cx="1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50950" name="Text Box 38"/>
            <p:cNvSpPr txBox="1">
              <a:spLocks noChangeArrowheads="1"/>
            </p:cNvSpPr>
            <p:nvPr/>
          </p:nvSpPr>
          <p:spPr bwMode="auto">
            <a:xfrm>
              <a:off x="1882" y="3343"/>
              <a:ext cx="1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550951" name="Text Box 39"/>
            <p:cNvSpPr txBox="1">
              <a:spLocks noChangeArrowheads="1"/>
            </p:cNvSpPr>
            <p:nvPr/>
          </p:nvSpPr>
          <p:spPr bwMode="auto">
            <a:xfrm>
              <a:off x="2109" y="3343"/>
              <a:ext cx="1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550952" name="Text Box 40"/>
            <p:cNvSpPr txBox="1">
              <a:spLocks noChangeArrowheads="1"/>
            </p:cNvSpPr>
            <p:nvPr/>
          </p:nvSpPr>
          <p:spPr bwMode="auto">
            <a:xfrm>
              <a:off x="1882" y="3116"/>
              <a:ext cx="1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50953" name="Text Box 41"/>
            <p:cNvSpPr txBox="1">
              <a:spLocks noChangeArrowheads="1"/>
            </p:cNvSpPr>
            <p:nvPr/>
          </p:nvSpPr>
          <p:spPr bwMode="auto">
            <a:xfrm>
              <a:off x="1429" y="3116"/>
              <a:ext cx="1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50954" name="Text Box 42"/>
            <p:cNvSpPr txBox="1">
              <a:spLocks noChangeArrowheads="1"/>
            </p:cNvSpPr>
            <p:nvPr/>
          </p:nvSpPr>
          <p:spPr bwMode="auto">
            <a:xfrm>
              <a:off x="1655" y="3116"/>
              <a:ext cx="1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50955" name="Text Box 43"/>
            <p:cNvSpPr txBox="1">
              <a:spLocks noChangeArrowheads="1"/>
            </p:cNvSpPr>
            <p:nvPr/>
          </p:nvSpPr>
          <p:spPr bwMode="auto">
            <a:xfrm>
              <a:off x="2109" y="3116"/>
              <a:ext cx="1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550956" name="Text Box 44"/>
            <p:cNvSpPr txBox="1">
              <a:spLocks noChangeArrowheads="1"/>
            </p:cNvSpPr>
            <p:nvPr/>
          </p:nvSpPr>
          <p:spPr bwMode="auto">
            <a:xfrm>
              <a:off x="2336" y="3116"/>
              <a:ext cx="1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550957" name="Text Box 45"/>
            <p:cNvSpPr txBox="1">
              <a:spLocks noChangeArrowheads="1"/>
            </p:cNvSpPr>
            <p:nvPr/>
          </p:nvSpPr>
          <p:spPr bwMode="auto">
            <a:xfrm>
              <a:off x="2108" y="2889"/>
              <a:ext cx="1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50958" name="Text Box 46"/>
            <p:cNvSpPr txBox="1">
              <a:spLocks noChangeArrowheads="1"/>
            </p:cNvSpPr>
            <p:nvPr/>
          </p:nvSpPr>
          <p:spPr bwMode="auto">
            <a:xfrm>
              <a:off x="1655" y="2889"/>
              <a:ext cx="1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50959" name="Text Box 47"/>
            <p:cNvSpPr txBox="1">
              <a:spLocks noChangeArrowheads="1"/>
            </p:cNvSpPr>
            <p:nvPr/>
          </p:nvSpPr>
          <p:spPr bwMode="auto">
            <a:xfrm>
              <a:off x="1881" y="2889"/>
              <a:ext cx="1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50960" name="Text Box 48"/>
            <p:cNvSpPr txBox="1">
              <a:spLocks noChangeArrowheads="1"/>
            </p:cNvSpPr>
            <p:nvPr/>
          </p:nvSpPr>
          <p:spPr bwMode="auto">
            <a:xfrm>
              <a:off x="2335" y="2889"/>
              <a:ext cx="1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550961" name="Text Box 49"/>
            <p:cNvSpPr txBox="1">
              <a:spLocks noChangeArrowheads="1"/>
            </p:cNvSpPr>
            <p:nvPr/>
          </p:nvSpPr>
          <p:spPr bwMode="auto">
            <a:xfrm>
              <a:off x="2562" y="2889"/>
              <a:ext cx="1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550962" name="Text Box 50"/>
            <p:cNvSpPr txBox="1">
              <a:spLocks noChangeArrowheads="1"/>
            </p:cNvSpPr>
            <p:nvPr/>
          </p:nvSpPr>
          <p:spPr bwMode="auto">
            <a:xfrm>
              <a:off x="2335" y="2663"/>
              <a:ext cx="1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50963" name="Text Box 51"/>
            <p:cNvSpPr txBox="1">
              <a:spLocks noChangeArrowheads="1"/>
            </p:cNvSpPr>
            <p:nvPr/>
          </p:nvSpPr>
          <p:spPr bwMode="auto">
            <a:xfrm>
              <a:off x="1882" y="2663"/>
              <a:ext cx="1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50964" name="Text Box 52"/>
            <p:cNvSpPr txBox="1">
              <a:spLocks noChangeArrowheads="1"/>
            </p:cNvSpPr>
            <p:nvPr/>
          </p:nvSpPr>
          <p:spPr bwMode="auto">
            <a:xfrm>
              <a:off x="2108" y="2663"/>
              <a:ext cx="1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50965" name="Text Box 53"/>
            <p:cNvSpPr txBox="1">
              <a:spLocks noChangeArrowheads="1"/>
            </p:cNvSpPr>
            <p:nvPr/>
          </p:nvSpPr>
          <p:spPr bwMode="auto">
            <a:xfrm>
              <a:off x="2562" y="2663"/>
              <a:ext cx="1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550966" name="Text Box 54"/>
            <p:cNvSpPr txBox="1">
              <a:spLocks noChangeArrowheads="1"/>
            </p:cNvSpPr>
            <p:nvPr/>
          </p:nvSpPr>
          <p:spPr bwMode="auto">
            <a:xfrm>
              <a:off x="2789" y="2663"/>
              <a:ext cx="136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550967" name="Text Box 55"/>
            <p:cNvSpPr txBox="1">
              <a:spLocks noChangeArrowheads="1"/>
            </p:cNvSpPr>
            <p:nvPr/>
          </p:nvSpPr>
          <p:spPr bwMode="auto">
            <a:xfrm>
              <a:off x="2290" y="3298"/>
              <a:ext cx="726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800">
                  <a:latin typeface="Arial" charset="0"/>
                </a:rPr>
                <a:t>…  …  …</a:t>
              </a:r>
            </a:p>
          </p:txBody>
        </p:sp>
        <p:sp>
          <p:nvSpPr>
            <p:cNvPr id="550968" name="Text Box 56"/>
            <p:cNvSpPr txBox="1">
              <a:spLocks noChangeArrowheads="1"/>
            </p:cNvSpPr>
            <p:nvPr/>
          </p:nvSpPr>
          <p:spPr bwMode="auto">
            <a:xfrm>
              <a:off x="2517" y="3071"/>
              <a:ext cx="726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800">
                  <a:latin typeface="Arial" charset="0"/>
                </a:rPr>
                <a:t>…  …  …</a:t>
              </a:r>
            </a:p>
          </p:txBody>
        </p:sp>
        <p:sp>
          <p:nvSpPr>
            <p:cNvPr id="550969" name="Text Box 57"/>
            <p:cNvSpPr txBox="1">
              <a:spLocks noChangeArrowheads="1"/>
            </p:cNvSpPr>
            <p:nvPr/>
          </p:nvSpPr>
          <p:spPr bwMode="auto">
            <a:xfrm>
              <a:off x="2744" y="2844"/>
              <a:ext cx="726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800">
                  <a:latin typeface="Arial" charset="0"/>
                </a:rPr>
                <a:t>…  …  …</a:t>
              </a:r>
            </a:p>
          </p:txBody>
        </p:sp>
        <p:sp>
          <p:nvSpPr>
            <p:cNvPr id="550970" name="Text Box 58"/>
            <p:cNvSpPr txBox="1">
              <a:spLocks noChangeArrowheads="1"/>
            </p:cNvSpPr>
            <p:nvPr/>
          </p:nvSpPr>
          <p:spPr bwMode="auto">
            <a:xfrm>
              <a:off x="2971" y="2617"/>
              <a:ext cx="726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800">
                  <a:latin typeface="Arial" charset="0"/>
                </a:rPr>
                <a:t>…  …  …</a:t>
              </a:r>
            </a:p>
          </p:txBody>
        </p:sp>
        <p:sp>
          <p:nvSpPr>
            <p:cNvPr id="550971" name="Text Box 59"/>
            <p:cNvSpPr txBox="1">
              <a:spLocks noChangeArrowheads="1"/>
            </p:cNvSpPr>
            <p:nvPr/>
          </p:nvSpPr>
          <p:spPr bwMode="auto">
            <a:xfrm>
              <a:off x="2971" y="3343"/>
              <a:ext cx="544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54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 i="1">
                  <a:latin typeface="Times New Roman" pitchFamily="18" charset="0"/>
                </a:rPr>
                <a:t>n</a:t>
              </a:r>
              <a:r>
                <a:rPr kumimoji="0" lang="en-US" altLang="zh-CN" sz="1600">
                  <a:latin typeface="Times New Roman" pitchFamily="18" charset="0"/>
                </a:rPr>
                <a:t>-1   </a:t>
              </a:r>
              <a:r>
                <a:rPr kumimoji="0" lang="en-US" altLang="zh-CN" sz="1600" i="1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550972" name="Text Box 60"/>
            <p:cNvSpPr txBox="1">
              <a:spLocks noChangeArrowheads="1"/>
            </p:cNvSpPr>
            <p:nvPr/>
          </p:nvSpPr>
          <p:spPr bwMode="auto">
            <a:xfrm>
              <a:off x="3198" y="3131"/>
              <a:ext cx="544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54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 i="1">
                  <a:latin typeface="Times New Roman" pitchFamily="18" charset="0"/>
                </a:rPr>
                <a:t>n</a:t>
              </a:r>
              <a:r>
                <a:rPr kumimoji="0" lang="en-US" altLang="zh-CN" sz="1600">
                  <a:latin typeface="Times New Roman" pitchFamily="18" charset="0"/>
                </a:rPr>
                <a:t>-1   </a:t>
              </a:r>
              <a:r>
                <a:rPr kumimoji="0" lang="en-US" altLang="zh-CN" sz="1600" i="1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550973" name="Text Box 61"/>
            <p:cNvSpPr txBox="1">
              <a:spLocks noChangeArrowheads="1"/>
            </p:cNvSpPr>
            <p:nvPr/>
          </p:nvSpPr>
          <p:spPr bwMode="auto">
            <a:xfrm>
              <a:off x="3425" y="2889"/>
              <a:ext cx="544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54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 i="1">
                  <a:latin typeface="Times New Roman" pitchFamily="18" charset="0"/>
                </a:rPr>
                <a:t>n</a:t>
              </a:r>
              <a:r>
                <a:rPr kumimoji="0" lang="en-US" altLang="zh-CN" sz="1600">
                  <a:latin typeface="Times New Roman" pitchFamily="18" charset="0"/>
                </a:rPr>
                <a:t>-1   </a:t>
              </a:r>
              <a:r>
                <a:rPr kumimoji="0" lang="en-US" altLang="zh-CN" sz="1600" i="1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550974" name="Text Box 62"/>
            <p:cNvSpPr txBox="1">
              <a:spLocks noChangeArrowheads="1"/>
            </p:cNvSpPr>
            <p:nvPr/>
          </p:nvSpPr>
          <p:spPr bwMode="auto">
            <a:xfrm>
              <a:off x="3651" y="2663"/>
              <a:ext cx="544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54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600" i="1">
                  <a:latin typeface="Times New Roman" pitchFamily="18" charset="0"/>
                </a:rPr>
                <a:t>n</a:t>
              </a:r>
              <a:r>
                <a:rPr kumimoji="0" lang="en-US" altLang="zh-CN" sz="1600">
                  <a:latin typeface="Times New Roman" pitchFamily="18" charset="0"/>
                </a:rPr>
                <a:t>-1   </a:t>
              </a:r>
              <a:r>
                <a:rPr kumimoji="0" lang="en-US" altLang="zh-CN" sz="1600" i="1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550975" name="Text Box 63"/>
            <p:cNvSpPr txBox="1">
              <a:spLocks noChangeArrowheads="1"/>
            </p:cNvSpPr>
            <p:nvPr/>
          </p:nvSpPr>
          <p:spPr bwMode="auto">
            <a:xfrm>
              <a:off x="4559" y="3434"/>
              <a:ext cx="54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800" i="1">
                  <a:latin typeface="Times New Roman" pitchFamily="18" charset="0"/>
                </a:rPr>
                <a:t>T</a:t>
              </a:r>
              <a:r>
                <a:rPr kumimoji="0" lang="zh-CN" altLang="en-US" sz="1800" baseline="-25000">
                  <a:latin typeface="Times New Roman" pitchFamily="18" charset="0"/>
                </a:rPr>
                <a:t>时间</a:t>
              </a:r>
            </a:p>
          </p:txBody>
        </p:sp>
        <p:sp>
          <p:nvSpPr>
            <p:cNvPr id="550976" name="Text Box 64"/>
            <p:cNvSpPr txBox="1">
              <a:spLocks noChangeArrowheads="1"/>
            </p:cNvSpPr>
            <p:nvPr/>
          </p:nvSpPr>
          <p:spPr bwMode="auto">
            <a:xfrm>
              <a:off x="975" y="1846"/>
              <a:ext cx="453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800" i="1">
                  <a:latin typeface="Times New Roman" pitchFamily="18" charset="0"/>
                </a:rPr>
                <a:t>S</a:t>
              </a:r>
              <a:r>
                <a:rPr kumimoji="0" lang="zh-CN" altLang="en-US" sz="1800" baseline="-25000">
                  <a:latin typeface="Times New Roman" pitchFamily="18" charset="0"/>
                </a:rPr>
                <a:t>空间</a:t>
              </a:r>
            </a:p>
          </p:txBody>
        </p:sp>
        <p:sp>
          <p:nvSpPr>
            <p:cNvPr id="550977" name="Text Box 65"/>
            <p:cNvSpPr txBox="1">
              <a:spLocks noChangeArrowheads="1"/>
            </p:cNvSpPr>
            <p:nvPr/>
          </p:nvSpPr>
          <p:spPr bwMode="auto">
            <a:xfrm>
              <a:off x="793" y="2164"/>
              <a:ext cx="453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1400">
                  <a:latin typeface="Times New Roman" pitchFamily="18" charset="0"/>
                </a:rPr>
                <a:t>空间</a:t>
              </a:r>
            </a:p>
          </p:txBody>
        </p:sp>
        <p:sp>
          <p:nvSpPr>
            <p:cNvPr id="550978" name="Line 66"/>
            <p:cNvSpPr>
              <a:spLocks noChangeShapeType="1"/>
            </p:cNvSpPr>
            <p:nvPr/>
          </p:nvSpPr>
          <p:spPr bwMode="auto">
            <a:xfrm flipH="1">
              <a:off x="1156" y="2663"/>
              <a:ext cx="6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0979" name="Line 67"/>
            <p:cNvSpPr>
              <a:spLocks noChangeShapeType="1"/>
            </p:cNvSpPr>
            <p:nvPr/>
          </p:nvSpPr>
          <p:spPr bwMode="auto">
            <a:xfrm>
              <a:off x="4105" y="2889"/>
              <a:ext cx="0" cy="6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0980" name="Text Box 68"/>
            <p:cNvSpPr txBox="1">
              <a:spLocks noChangeArrowheads="1"/>
            </p:cNvSpPr>
            <p:nvPr/>
          </p:nvSpPr>
          <p:spPr bwMode="auto">
            <a:xfrm>
              <a:off x="930" y="2683"/>
              <a:ext cx="272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400" i="1">
                  <a:latin typeface="Times New Roman" pitchFamily="18" charset="0"/>
                </a:rPr>
                <a:t>S</a:t>
              </a:r>
              <a:r>
                <a:rPr kumimoji="0" lang="en-US" altLang="zh-CN" sz="1600" baseline="-25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550981" name="Text Box 69"/>
            <p:cNvSpPr txBox="1">
              <a:spLocks noChangeArrowheads="1"/>
            </p:cNvSpPr>
            <p:nvPr/>
          </p:nvSpPr>
          <p:spPr bwMode="auto">
            <a:xfrm>
              <a:off x="930" y="2909"/>
              <a:ext cx="272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400" i="1">
                  <a:latin typeface="Times New Roman" pitchFamily="18" charset="0"/>
                </a:rPr>
                <a:t>S</a:t>
              </a:r>
              <a:r>
                <a:rPr kumimoji="0" lang="en-US" altLang="zh-CN" sz="16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50982" name="Text Box 70"/>
            <p:cNvSpPr txBox="1">
              <a:spLocks noChangeArrowheads="1"/>
            </p:cNvSpPr>
            <p:nvPr/>
          </p:nvSpPr>
          <p:spPr bwMode="auto">
            <a:xfrm>
              <a:off x="930" y="3136"/>
              <a:ext cx="272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400" i="1">
                  <a:latin typeface="Times New Roman" pitchFamily="18" charset="0"/>
                </a:rPr>
                <a:t>S</a:t>
              </a:r>
              <a:r>
                <a:rPr kumimoji="0" lang="en-US" altLang="zh-CN" sz="16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50983" name="Text Box 71"/>
            <p:cNvSpPr txBox="1">
              <a:spLocks noChangeArrowheads="1"/>
            </p:cNvSpPr>
            <p:nvPr/>
          </p:nvSpPr>
          <p:spPr bwMode="auto">
            <a:xfrm>
              <a:off x="930" y="3363"/>
              <a:ext cx="272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400" i="1">
                  <a:latin typeface="Times New Roman" pitchFamily="18" charset="0"/>
                </a:rPr>
                <a:t>S</a:t>
              </a:r>
              <a:r>
                <a:rPr kumimoji="0" lang="en-US" altLang="zh-CN" sz="16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50984" name="Line 72"/>
            <p:cNvSpPr>
              <a:spLocks noChangeShapeType="1"/>
            </p:cNvSpPr>
            <p:nvPr/>
          </p:nvSpPr>
          <p:spPr bwMode="auto">
            <a:xfrm>
              <a:off x="1156" y="3615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0985" name="Line 73"/>
            <p:cNvSpPr>
              <a:spLocks noChangeShapeType="1"/>
            </p:cNvSpPr>
            <p:nvPr/>
          </p:nvSpPr>
          <p:spPr bwMode="auto">
            <a:xfrm>
              <a:off x="2064" y="3615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0986" name="Line 74"/>
            <p:cNvSpPr>
              <a:spLocks noChangeShapeType="1"/>
            </p:cNvSpPr>
            <p:nvPr/>
          </p:nvSpPr>
          <p:spPr bwMode="auto">
            <a:xfrm>
              <a:off x="4105" y="3615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0987" name="Line 75"/>
            <p:cNvSpPr>
              <a:spLocks noChangeShapeType="1"/>
            </p:cNvSpPr>
            <p:nvPr/>
          </p:nvSpPr>
          <p:spPr bwMode="auto">
            <a:xfrm>
              <a:off x="1156" y="3706"/>
              <a:ext cx="9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0988" name="Line 76"/>
            <p:cNvSpPr>
              <a:spLocks noChangeShapeType="1"/>
            </p:cNvSpPr>
            <p:nvPr/>
          </p:nvSpPr>
          <p:spPr bwMode="auto">
            <a:xfrm>
              <a:off x="2064" y="3706"/>
              <a:ext cx="204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0989" name="Text Box 77"/>
            <p:cNvSpPr txBox="1">
              <a:spLocks noChangeArrowheads="1"/>
            </p:cNvSpPr>
            <p:nvPr/>
          </p:nvSpPr>
          <p:spPr bwMode="auto">
            <a:xfrm>
              <a:off x="2790" y="3655"/>
              <a:ext cx="861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Times New Roman" pitchFamily="18" charset="0"/>
                </a:rPr>
                <a:t>(</a:t>
              </a:r>
              <a:r>
                <a:rPr lang="en-US" altLang="zh-CN" sz="2000" i="1">
                  <a:latin typeface="Times New Roman" pitchFamily="18" charset="0"/>
                </a:rPr>
                <a:t>n</a:t>
              </a:r>
              <a:r>
                <a:rPr lang="en-US" altLang="zh-CN" sz="2000">
                  <a:latin typeface="Times New Roman" pitchFamily="18" charset="0"/>
                </a:rPr>
                <a:t>-</a:t>
              </a:r>
              <a:r>
                <a:rPr lang="en-US" altLang="zh-CN" sz="1800">
                  <a:latin typeface="Times New Roman" pitchFamily="18" charset="0"/>
                </a:rPr>
                <a:t>1</a:t>
              </a:r>
              <a:r>
                <a:rPr lang="en-US" altLang="zh-CN" sz="2000">
                  <a:latin typeface="Times New Roman" pitchFamily="18" charset="0"/>
                </a:rPr>
                <a:t>) </a:t>
              </a:r>
              <a:r>
                <a:rPr lang="zh-CN" altLang="zh-CN" sz="1400">
                  <a:latin typeface="Times New Roman" pitchFamily="18" charset="0"/>
                </a:rPr>
                <a:t>Δ</a:t>
              </a:r>
              <a:r>
                <a:rPr lang="en-US" altLang="zh-CN" sz="2000" i="1">
                  <a:latin typeface="Times New Roman" pitchFamily="18" charset="0"/>
                </a:rPr>
                <a:t>t</a:t>
              </a:r>
            </a:p>
          </p:txBody>
        </p:sp>
      </p:grpSp>
      <p:sp>
        <p:nvSpPr>
          <p:cNvPr id="550990" name="Text Box 78"/>
          <p:cNvSpPr txBox="1">
            <a:spLocks noChangeArrowheads="1"/>
          </p:cNvSpPr>
          <p:nvPr/>
        </p:nvSpPr>
        <p:spPr bwMode="auto">
          <a:xfrm>
            <a:off x="1331913" y="1196975"/>
            <a:ext cx="824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流水线中各功能段的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利用率</a:t>
            </a:r>
            <a:endParaRPr lang="en-US" altLang="zh-CN" sz="28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550991" name="AutoShape 7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0" name="灯片编号占位符 7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81" name="页脚占位符 8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ChangeArrowheads="1"/>
          </p:cNvSpPr>
          <p:nvPr/>
        </p:nvSpPr>
        <p:spPr bwMode="auto">
          <a:xfrm>
            <a:off x="609600" y="152400"/>
            <a:ext cx="539908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五、流水线的多发技术 </a:t>
            </a:r>
          </a:p>
        </p:txBody>
      </p:sp>
      <p:sp>
        <p:nvSpPr>
          <p:cNvPr id="551939" name="Rectangle 3"/>
          <p:cNvSpPr>
            <a:spLocks noChangeArrowheads="1"/>
          </p:cNvSpPr>
          <p:nvPr/>
        </p:nvSpPr>
        <p:spPr bwMode="auto">
          <a:xfrm>
            <a:off x="1143000" y="838200"/>
            <a:ext cx="2362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1.  超标量技术 </a:t>
            </a:r>
          </a:p>
        </p:txBody>
      </p:sp>
      <p:sp>
        <p:nvSpPr>
          <p:cNvPr id="551940" name="Rectangle 4"/>
          <p:cNvSpPr>
            <a:spLocks noChangeArrowheads="1"/>
          </p:cNvSpPr>
          <p:nvPr/>
        </p:nvSpPr>
        <p:spPr bwMode="auto">
          <a:xfrm>
            <a:off x="1524000" y="144780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  <a:buClr>
                <a:schemeClr val="folHlink"/>
              </a:buClr>
              <a:buFont typeface="Wingdings" pitchFamily="2" charset="2"/>
              <a:buChar char="Ø"/>
            </a:pPr>
            <a:r>
              <a:rPr lang="zh-CN" altLang="en-US" sz="2400">
                <a:latin typeface="Times New Roman" pitchFamily="18" charset="0"/>
              </a:rPr>
              <a:t>  每个时钟周期内可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并发多条独立指令 </a:t>
            </a:r>
          </a:p>
        </p:txBody>
      </p:sp>
      <p:sp>
        <p:nvSpPr>
          <p:cNvPr id="551941" name="Rectangle 5"/>
          <p:cNvSpPr>
            <a:spLocks noChangeArrowheads="1"/>
          </p:cNvSpPr>
          <p:nvPr/>
        </p:nvSpPr>
        <p:spPr bwMode="auto">
          <a:xfrm>
            <a:off x="1524000" y="2667000"/>
            <a:ext cx="449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  <a:buClr>
                <a:schemeClr val="folHlink"/>
              </a:buClr>
              <a:buFont typeface="Wingdings" pitchFamily="2" charset="2"/>
              <a:buChar char="Ø"/>
            </a:pPr>
            <a:r>
              <a:rPr lang="zh-CN" altLang="en-US" sz="2400">
                <a:latin typeface="Times New Roman" pitchFamily="18" charset="0"/>
              </a:rPr>
              <a:t> 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不能调整 </a:t>
            </a:r>
            <a:r>
              <a:rPr lang="zh-CN" altLang="en-US" sz="2400">
                <a:latin typeface="Times New Roman" pitchFamily="18" charset="0"/>
              </a:rPr>
              <a:t>指令的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执行顺序</a:t>
            </a:r>
          </a:p>
        </p:txBody>
      </p:sp>
      <p:sp>
        <p:nvSpPr>
          <p:cNvPr id="551942" name="Text Box 6"/>
          <p:cNvSpPr txBox="1">
            <a:spLocks noChangeArrowheads="1"/>
          </p:cNvSpPr>
          <p:nvPr/>
        </p:nvSpPr>
        <p:spPr bwMode="auto">
          <a:xfrm>
            <a:off x="1862138" y="19812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配置多个功能部件 </a:t>
            </a:r>
          </a:p>
        </p:txBody>
      </p:sp>
      <p:sp>
        <p:nvSpPr>
          <p:cNvPr id="551943" name="Text Box 7"/>
          <p:cNvSpPr txBox="1">
            <a:spLocks noChangeArrowheads="1"/>
          </p:cNvSpPr>
          <p:nvPr/>
        </p:nvSpPr>
        <p:spPr bwMode="auto">
          <a:xfrm>
            <a:off x="1833563" y="3200400"/>
            <a:ext cx="739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通过编译优化技术，把可并行执行的指令搭配起来</a:t>
            </a:r>
          </a:p>
        </p:txBody>
      </p:sp>
      <p:sp>
        <p:nvSpPr>
          <p:cNvPr id="551944" name="Rectangle 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8.3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755650" y="3644900"/>
            <a:ext cx="8640763" cy="2925763"/>
            <a:chOff x="476" y="2341"/>
            <a:chExt cx="5443" cy="1843"/>
          </a:xfrm>
        </p:grpSpPr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1132" y="2496"/>
              <a:ext cx="4787" cy="1688"/>
              <a:chOff x="1132" y="2496"/>
              <a:chExt cx="4787" cy="1688"/>
            </a:xfrm>
          </p:grpSpPr>
          <p:grpSp>
            <p:nvGrpSpPr>
              <p:cNvPr id="4" name="Group 11"/>
              <p:cNvGrpSpPr>
                <a:grpSpLocks/>
              </p:cNvGrpSpPr>
              <p:nvPr/>
            </p:nvGrpSpPr>
            <p:grpSpPr bwMode="auto">
              <a:xfrm>
                <a:off x="1132" y="2496"/>
                <a:ext cx="4340" cy="1688"/>
                <a:chOff x="1132" y="2496"/>
                <a:chExt cx="4340" cy="1688"/>
              </a:xfrm>
            </p:grpSpPr>
            <p:sp>
              <p:nvSpPr>
                <p:cNvPr id="551948" name="Rectangle 12"/>
                <p:cNvSpPr>
                  <a:spLocks noChangeArrowheads="1"/>
                </p:cNvSpPr>
                <p:nvPr/>
              </p:nvSpPr>
              <p:spPr bwMode="auto">
                <a:xfrm>
                  <a:off x="1189" y="2578"/>
                  <a:ext cx="282" cy="12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1949" name="Rectangle 13"/>
                <p:cNvSpPr>
                  <a:spLocks noChangeArrowheads="1"/>
                </p:cNvSpPr>
                <p:nvPr/>
              </p:nvSpPr>
              <p:spPr bwMode="auto">
                <a:xfrm>
                  <a:off x="1471" y="2578"/>
                  <a:ext cx="282" cy="12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1950" name="Rectangle 14"/>
                <p:cNvSpPr>
                  <a:spLocks noChangeArrowheads="1"/>
                </p:cNvSpPr>
                <p:nvPr/>
              </p:nvSpPr>
              <p:spPr bwMode="auto">
                <a:xfrm>
                  <a:off x="1753" y="2578"/>
                  <a:ext cx="282" cy="123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1951" name="Rectangle 15"/>
                <p:cNvSpPr>
                  <a:spLocks noChangeArrowheads="1"/>
                </p:cNvSpPr>
                <p:nvPr/>
              </p:nvSpPr>
              <p:spPr bwMode="auto">
                <a:xfrm>
                  <a:off x="2035" y="2578"/>
                  <a:ext cx="282" cy="12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1952" name="Rectangle 16"/>
                <p:cNvSpPr>
                  <a:spLocks noChangeArrowheads="1"/>
                </p:cNvSpPr>
                <p:nvPr/>
              </p:nvSpPr>
              <p:spPr bwMode="auto">
                <a:xfrm>
                  <a:off x="1189" y="2701"/>
                  <a:ext cx="282" cy="12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1953" name="Rectangle 17"/>
                <p:cNvSpPr>
                  <a:spLocks noChangeArrowheads="1"/>
                </p:cNvSpPr>
                <p:nvPr/>
              </p:nvSpPr>
              <p:spPr bwMode="auto">
                <a:xfrm>
                  <a:off x="1471" y="2701"/>
                  <a:ext cx="282" cy="12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1954" name="Rectangle 18"/>
                <p:cNvSpPr>
                  <a:spLocks noChangeArrowheads="1"/>
                </p:cNvSpPr>
                <p:nvPr/>
              </p:nvSpPr>
              <p:spPr bwMode="auto">
                <a:xfrm>
                  <a:off x="1753" y="2701"/>
                  <a:ext cx="282" cy="123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1955" name="Rectangle 19"/>
                <p:cNvSpPr>
                  <a:spLocks noChangeArrowheads="1"/>
                </p:cNvSpPr>
                <p:nvPr/>
              </p:nvSpPr>
              <p:spPr bwMode="auto">
                <a:xfrm>
                  <a:off x="2035" y="2701"/>
                  <a:ext cx="282" cy="12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1956" name="Rectangle 20"/>
                <p:cNvSpPr>
                  <a:spLocks noChangeArrowheads="1"/>
                </p:cNvSpPr>
                <p:nvPr/>
              </p:nvSpPr>
              <p:spPr bwMode="auto">
                <a:xfrm>
                  <a:off x="1189" y="2824"/>
                  <a:ext cx="282" cy="12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1957" name="Rectangle 21"/>
                <p:cNvSpPr>
                  <a:spLocks noChangeArrowheads="1"/>
                </p:cNvSpPr>
                <p:nvPr/>
              </p:nvSpPr>
              <p:spPr bwMode="auto">
                <a:xfrm>
                  <a:off x="1471" y="2824"/>
                  <a:ext cx="282" cy="12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1958" name="Rectangle 22"/>
                <p:cNvSpPr>
                  <a:spLocks noChangeArrowheads="1"/>
                </p:cNvSpPr>
                <p:nvPr/>
              </p:nvSpPr>
              <p:spPr bwMode="auto">
                <a:xfrm>
                  <a:off x="1753" y="2824"/>
                  <a:ext cx="282" cy="124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1959" name="Rectangle 23"/>
                <p:cNvSpPr>
                  <a:spLocks noChangeArrowheads="1"/>
                </p:cNvSpPr>
                <p:nvPr/>
              </p:nvSpPr>
              <p:spPr bwMode="auto">
                <a:xfrm>
                  <a:off x="2035" y="2824"/>
                  <a:ext cx="282" cy="12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1960" name="Rectangle 24"/>
                <p:cNvSpPr>
                  <a:spLocks noChangeArrowheads="1"/>
                </p:cNvSpPr>
                <p:nvPr/>
              </p:nvSpPr>
              <p:spPr bwMode="auto">
                <a:xfrm>
                  <a:off x="1471" y="2948"/>
                  <a:ext cx="282" cy="12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1961" name="Rectangle 25"/>
                <p:cNvSpPr>
                  <a:spLocks noChangeArrowheads="1"/>
                </p:cNvSpPr>
                <p:nvPr/>
              </p:nvSpPr>
              <p:spPr bwMode="auto">
                <a:xfrm>
                  <a:off x="1753" y="2948"/>
                  <a:ext cx="282" cy="12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1962" name="Rectangle 26"/>
                <p:cNvSpPr>
                  <a:spLocks noChangeArrowheads="1"/>
                </p:cNvSpPr>
                <p:nvPr/>
              </p:nvSpPr>
              <p:spPr bwMode="auto">
                <a:xfrm>
                  <a:off x="2035" y="2948"/>
                  <a:ext cx="282" cy="123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1963" name="Rectangle 27"/>
                <p:cNvSpPr>
                  <a:spLocks noChangeArrowheads="1"/>
                </p:cNvSpPr>
                <p:nvPr/>
              </p:nvSpPr>
              <p:spPr bwMode="auto">
                <a:xfrm>
                  <a:off x="2317" y="2948"/>
                  <a:ext cx="282" cy="12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1964" name="Rectangle 28"/>
                <p:cNvSpPr>
                  <a:spLocks noChangeArrowheads="1"/>
                </p:cNvSpPr>
                <p:nvPr/>
              </p:nvSpPr>
              <p:spPr bwMode="auto">
                <a:xfrm>
                  <a:off x="1471" y="3071"/>
                  <a:ext cx="282" cy="12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1965" name="Rectangle 29"/>
                <p:cNvSpPr>
                  <a:spLocks noChangeArrowheads="1"/>
                </p:cNvSpPr>
                <p:nvPr/>
              </p:nvSpPr>
              <p:spPr bwMode="auto">
                <a:xfrm>
                  <a:off x="1753" y="3071"/>
                  <a:ext cx="282" cy="12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1966" name="Rectangle 30"/>
                <p:cNvSpPr>
                  <a:spLocks noChangeArrowheads="1"/>
                </p:cNvSpPr>
                <p:nvPr/>
              </p:nvSpPr>
              <p:spPr bwMode="auto">
                <a:xfrm>
                  <a:off x="2035" y="3071"/>
                  <a:ext cx="282" cy="123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1967" name="Rectangle 31"/>
                <p:cNvSpPr>
                  <a:spLocks noChangeArrowheads="1"/>
                </p:cNvSpPr>
                <p:nvPr/>
              </p:nvSpPr>
              <p:spPr bwMode="auto">
                <a:xfrm>
                  <a:off x="2317" y="3071"/>
                  <a:ext cx="282" cy="12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1968" name="Rectangle 32"/>
                <p:cNvSpPr>
                  <a:spLocks noChangeArrowheads="1"/>
                </p:cNvSpPr>
                <p:nvPr/>
              </p:nvSpPr>
              <p:spPr bwMode="auto">
                <a:xfrm>
                  <a:off x="1471" y="3194"/>
                  <a:ext cx="282" cy="12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1969" name="Rectangle 33"/>
                <p:cNvSpPr>
                  <a:spLocks noChangeArrowheads="1"/>
                </p:cNvSpPr>
                <p:nvPr/>
              </p:nvSpPr>
              <p:spPr bwMode="auto">
                <a:xfrm>
                  <a:off x="1753" y="3194"/>
                  <a:ext cx="282" cy="12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1970" name="Rectangle 34"/>
                <p:cNvSpPr>
                  <a:spLocks noChangeArrowheads="1"/>
                </p:cNvSpPr>
                <p:nvPr/>
              </p:nvSpPr>
              <p:spPr bwMode="auto">
                <a:xfrm>
                  <a:off x="2035" y="3194"/>
                  <a:ext cx="282" cy="123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1971" name="Rectangle 35"/>
                <p:cNvSpPr>
                  <a:spLocks noChangeArrowheads="1"/>
                </p:cNvSpPr>
                <p:nvPr/>
              </p:nvSpPr>
              <p:spPr bwMode="auto">
                <a:xfrm>
                  <a:off x="2317" y="3194"/>
                  <a:ext cx="282" cy="12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1972" name="Rectangle 36"/>
                <p:cNvSpPr>
                  <a:spLocks noChangeArrowheads="1"/>
                </p:cNvSpPr>
                <p:nvPr/>
              </p:nvSpPr>
              <p:spPr bwMode="auto">
                <a:xfrm>
                  <a:off x="1753" y="3317"/>
                  <a:ext cx="282" cy="12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1973" name="Rectangle 37"/>
                <p:cNvSpPr>
                  <a:spLocks noChangeArrowheads="1"/>
                </p:cNvSpPr>
                <p:nvPr/>
              </p:nvSpPr>
              <p:spPr bwMode="auto">
                <a:xfrm>
                  <a:off x="2035" y="3317"/>
                  <a:ext cx="282" cy="12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1974" name="Rectangle 38"/>
                <p:cNvSpPr>
                  <a:spLocks noChangeArrowheads="1"/>
                </p:cNvSpPr>
                <p:nvPr/>
              </p:nvSpPr>
              <p:spPr bwMode="auto">
                <a:xfrm>
                  <a:off x="2317" y="3317"/>
                  <a:ext cx="282" cy="123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1975" name="Rectangle 39"/>
                <p:cNvSpPr>
                  <a:spLocks noChangeArrowheads="1"/>
                </p:cNvSpPr>
                <p:nvPr/>
              </p:nvSpPr>
              <p:spPr bwMode="auto">
                <a:xfrm>
                  <a:off x="2599" y="3317"/>
                  <a:ext cx="281" cy="12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1976" name="Rectangle 40"/>
                <p:cNvSpPr>
                  <a:spLocks noChangeArrowheads="1"/>
                </p:cNvSpPr>
                <p:nvPr/>
              </p:nvSpPr>
              <p:spPr bwMode="auto">
                <a:xfrm>
                  <a:off x="1753" y="3440"/>
                  <a:ext cx="282" cy="12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1977" name="Rectangle 41"/>
                <p:cNvSpPr>
                  <a:spLocks noChangeArrowheads="1"/>
                </p:cNvSpPr>
                <p:nvPr/>
              </p:nvSpPr>
              <p:spPr bwMode="auto">
                <a:xfrm>
                  <a:off x="2035" y="3440"/>
                  <a:ext cx="282" cy="12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1978" name="Rectangle 42"/>
                <p:cNvSpPr>
                  <a:spLocks noChangeArrowheads="1"/>
                </p:cNvSpPr>
                <p:nvPr/>
              </p:nvSpPr>
              <p:spPr bwMode="auto">
                <a:xfrm>
                  <a:off x="2317" y="3440"/>
                  <a:ext cx="282" cy="123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1979" name="Rectangle 43"/>
                <p:cNvSpPr>
                  <a:spLocks noChangeArrowheads="1"/>
                </p:cNvSpPr>
                <p:nvPr/>
              </p:nvSpPr>
              <p:spPr bwMode="auto">
                <a:xfrm>
                  <a:off x="2599" y="3440"/>
                  <a:ext cx="281" cy="12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1980" name="Rectangle 44"/>
                <p:cNvSpPr>
                  <a:spLocks noChangeArrowheads="1"/>
                </p:cNvSpPr>
                <p:nvPr/>
              </p:nvSpPr>
              <p:spPr bwMode="auto">
                <a:xfrm>
                  <a:off x="1753" y="3563"/>
                  <a:ext cx="282" cy="12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1981" name="Rectangle 45"/>
                <p:cNvSpPr>
                  <a:spLocks noChangeArrowheads="1"/>
                </p:cNvSpPr>
                <p:nvPr/>
              </p:nvSpPr>
              <p:spPr bwMode="auto">
                <a:xfrm>
                  <a:off x="2035" y="3563"/>
                  <a:ext cx="282" cy="12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1982" name="Rectangle 46"/>
                <p:cNvSpPr>
                  <a:spLocks noChangeArrowheads="1"/>
                </p:cNvSpPr>
                <p:nvPr/>
              </p:nvSpPr>
              <p:spPr bwMode="auto">
                <a:xfrm>
                  <a:off x="2317" y="3564"/>
                  <a:ext cx="282" cy="123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1983" name="Rectangle 47"/>
                <p:cNvSpPr>
                  <a:spLocks noChangeArrowheads="1"/>
                </p:cNvSpPr>
                <p:nvPr/>
              </p:nvSpPr>
              <p:spPr bwMode="auto">
                <a:xfrm>
                  <a:off x="2599" y="3563"/>
                  <a:ext cx="281" cy="12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1984" name="Rectangle 48"/>
                <p:cNvSpPr>
                  <a:spLocks noChangeArrowheads="1"/>
                </p:cNvSpPr>
                <p:nvPr/>
              </p:nvSpPr>
              <p:spPr bwMode="auto">
                <a:xfrm>
                  <a:off x="3397" y="2578"/>
                  <a:ext cx="282" cy="12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1985" name="Rectangle 49"/>
                <p:cNvSpPr>
                  <a:spLocks noChangeArrowheads="1"/>
                </p:cNvSpPr>
                <p:nvPr/>
              </p:nvSpPr>
              <p:spPr bwMode="auto">
                <a:xfrm>
                  <a:off x="3679" y="2578"/>
                  <a:ext cx="282" cy="12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1986" name="Rectangle 50"/>
                <p:cNvSpPr>
                  <a:spLocks noChangeArrowheads="1"/>
                </p:cNvSpPr>
                <p:nvPr/>
              </p:nvSpPr>
              <p:spPr bwMode="auto">
                <a:xfrm>
                  <a:off x="3961" y="2578"/>
                  <a:ext cx="282" cy="123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1987" name="Rectangle 51"/>
                <p:cNvSpPr>
                  <a:spLocks noChangeArrowheads="1"/>
                </p:cNvSpPr>
                <p:nvPr/>
              </p:nvSpPr>
              <p:spPr bwMode="auto">
                <a:xfrm>
                  <a:off x="4243" y="2578"/>
                  <a:ext cx="282" cy="12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1988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3388" y="2749"/>
                  <a:ext cx="119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IF   ID  </a:t>
                  </a:r>
                  <a:r>
                    <a:rPr lang="en-US" altLang="zh-CN" sz="1800">
                      <a:latin typeface="Times New Roman" pitchFamily="18" charset="0"/>
                    </a:rPr>
                    <a:t>EX  </a:t>
                  </a:r>
                  <a:r>
                    <a:rPr lang="en-US" altLang="zh-CN" sz="1000">
                      <a:latin typeface="Times New Roman" pitchFamily="18" charset="0"/>
                    </a:rPr>
                    <a:t> </a:t>
                  </a:r>
                  <a:r>
                    <a:rPr lang="en-US" altLang="zh-CN" sz="1800">
                      <a:latin typeface="Times New Roman" pitchFamily="18" charset="0"/>
                    </a:rPr>
                    <a:t>WR</a:t>
                  </a:r>
                </a:p>
              </p:txBody>
            </p:sp>
            <p:sp>
              <p:nvSpPr>
                <p:cNvPr id="551989" name="Line 53"/>
                <p:cNvSpPr>
                  <a:spLocks noChangeShapeType="1"/>
                </p:cNvSpPr>
                <p:nvPr/>
              </p:nvSpPr>
              <p:spPr bwMode="auto">
                <a:xfrm>
                  <a:off x="1189" y="2496"/>
                  <a:ext cx="0" cy="13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1990" name="Line 54"/>
                <p:cNvSpPr>
                  <a:spLocks noChangeShapeType="1"/>
                </p:cNvSpPr>
                <p:nvPr/>
              </p:nvSpPr>
              <p:spPr bwMode="auto">
                <a:xfrm>
                  <a:off x="1189" y="3892"/>
                  <a:ext cx="3947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1991" name="Line 55"/>
                <p:cNvSpPr>
                  <a:spLocks noChangeShapeType="1"/>
                </p:cNvSpPr>
                <p:nvPr/>
              </p:nvSpPr>
              <p:spPr bwMode="auto">
                <a:xfrm>
                  <a:off x="1471" y="3851"/>
                  <a:ext cx="0" cy="4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1992" name="Line 56"/>
                <p:cNvSpPr>
                  <a:spLocks noChangeShapeType="1"/>
                </p:cNvSpPr>
                <p:nvPr/>
              </p:nvSpPr>
              <p:spPr bwMode="auto">
                <a:xfrm>
                  <a:off x="1753" y="3851"/>
                  <a:ext cx="0" cy="4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1993" name="Line 57"/>
                <p:cNvSpPr>
                  <a:spLocks noChangeShapeType="1"/>
                </p:cNvSpPr>
                <p:nvPr/>
              </p:nvSpPr>
              <p:spPr bwMode="auto">
                <a:xfrm>
                  <a:off x="2035" y="3851"/>
                  <a:ext cx="0" cy="4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1994" name="Line 58"/>
                <p:cNvSpPr>
                  <a:spLocks noChangeShapeType="1"/>
                </p:cNvSpPr>
                <p:nvPr/>
              </p:nvSpPr>
              <p:spPr bwMode="auto">
                <a:xfrm>
                  <a:off x="2317" y="3851"/>
                  <a:ext cx="0" cy="4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1995" name="Line 59"/>
                <p:cNvSpPr>
                  <a:spLocks noChangeShapeType="1"/>
                </p:cNvSpPr>
                <p:nvPr/>
              </p:nvSpPr>
              <p:spPr bwMode="auto">
                <a:xfrm>
                  <a:off x="2599" y="3851"/>
                  <a:ext cx="0" cy="4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1996" name="Line 60"/>
                <p:cNvSpPr>
                  <a:spLocks noChangeShapeType="1"/>
                </p:cNvSpPr>
                <p:nvPr/>
              </p:nvSpPr>
              <p:spPr bwMode="auto">
                <a:xfrm>
                  <a:off x="2880" y="3851"/>
                  <a:ext cx="0" cy="4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1997" name="Line 61"/>
                <p:cNvSpPr>
                  <a:spLocks noChangeShapeType="1"/>
                </p:cNvSpPr>
                <p:nvPr/>
              </p:nvSpPr>
              <p:spPr bwMode="auto">
                <a:xfrm>
                  <a:off x="3162" y="3851"/>
                  <a:ext cx="0" cy="4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1998" name="Line 62"/>
                <p:cNvSpPr>
                  <a:spLocks noChangeShapeType="1"/>
                </p:cNvSpPr>
                <p:nvPr/>
              </p:nvSpPr>
              <p:spPr bwMode="auto">
                <a:xfrm>
                  <a:off x="3444" y="3851"/>
                  <a:ext cx="0" cy="4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1999" name="Line 63"/>
                <p:cNvSpPr>
                  <a:spLocks noChangeShapeType="1"/>
                </p:cNvSpPr>
                <p:nvPr/>
              </p:nvSpPr>
              <p:spPr bwMode="auto">
                <a:xfrm>
                  <a:off x="3726" y="3851"/>
                  <a:ext cx="0" cy="4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2000" name="Line 64"/>
                <p:cNvSpPr>
                  <a:spLocks noChangeShapeType="1"/>
                </p:cNvSpPr>
                <p:nvPr/>
              </p:nvSpPr>
              <p:spPr bwMode="auto">
                <a:xfrm>
                  <a:off x="4008" y="3851"/>
                  <a:ext cx="0" cy="4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2001" name="Line 65"/>
                <p:cNvSpPr>
                  <a:spLocks noChangeShapeType="1"/>
                </p:cNvSpPr>
                <p:nvPr/>
              </p:nvSpPr>
              <p:spPr bwMode="auto">
                <a:xfrm>
                  <a:off x="4290" y="3851"/>
                  <a:ext cx="0" cy="4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2002" name="Line 66"/>
                <p:cNvSpPr>
                  <a:spLocks noChangeShapeType="1"/>
                </p:cNvSpPr>
                <p:nvPr/>
              </p:nvSpPr>
              <p:spPr bwMode="auto">
                <a:xfrm>
                  <a:off x="4572" y="3851"/>
                  <a:ext cx="0" cy="4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2003" name="Line 67"/>
                <p:cNvSpPr>
                  <a:spLocks noChangeShapeType="1"/>
                </p:cNvSpPr>
                <p:nvPr/>
              </p:nvSpPr>
              <p:spPr bwMode="auto">
                <a:xfrm>
                  <a:off x="4854" y="3851"/>
                  <a:ext cx="0" cy="4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2004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1132" y="3953"/>
                  <a:ext cx="4340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1800">
                      <a:latin typeface="Times New Roman" pitchFamily="18" charset="0"/>
                    </a:rPr>
                    <a:t>0     1      2      3     </a:t>
                  </a:r>
                  <a:r>
                    <a:rPr lang="zh-CN" altLang="en-US" sz="1200">
                      <a:latin typeface="Times New Roman" pitchFamily="18" charset="0"/>
                    </a:rPr>
                    <a:t> </a:t>
                  </a:r>
                  <a:r>
                    <a:rPr lang="zh-CN" altLang="en-US" sz="1800">
                      <a:latin typeface="Times New Roman" pitchFamily="18" charset="0"/>
                    </a:rPr>
                    <a:t>4      5     </a:t>
                  </a:r>
                  <a:r>
                    <a:rPr lang="zh-CN" altLang="en-US" sz="1200">
                      <a:latin typeface="Times New Roman" pitchFamily="18" charset="0"/>
                    </a:rPr>
                    <a:t> </a:t>
                  </a:r>
                  <a:r>
                    <a:rPr lang="zh-CN" altLang="en-US" sz="1800">
                      <a:latin typeface="Times New Roman" pitchFamily="18" charset="0"/>
                    </a:rPr>
                    <a:t>6      7      8     </a:t>
                  </a:r>
                  <a:r>
                    <a:rPr lang="zh-CN" altLang="en-US" sz="1200">
                      <a:latin typeface="Times New Roman" pitchFamily="18" charset="0"/>
                    </a:rPr>
                    <a:t> </a:t>
                  </a:r>
                  <a:r>
                    <a:rPr lang="zh-CN" altLang="en-US" sz="1800">
                      <a:latin typeface="Times New Roman" pitchFamily="18" charset="0"/>
                    </a:rPr>
                    <a:t>9     10   11    12     13</a:t>
                  </a:r>
                </a:p>
              </p:txBody>
            </p:sp>
          </p:grpSp>
          <p:sp>
            <p:nvSpPr>
              <p:cNvPr id="552005" name="Text Box 69"/>
              <p:cNvSpPr txBox="1">
                <a:spLocks noChangeArrowheads="1"/>
              </p:cNvSpPr>
              <p:nvPr/>
            </p:nvSpPr>
            <p:spPr bwMode="auto">
              <a:xfrm>
                <a:off x="5148" y="3744"/>
                <a:ext cx="771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时钟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周期</a:t>
                </a:r>
              </a:p>
            </p:txBody>
          </p:sp>
        </p:grpSp>
        <p:sp>
          <p:nvSpPr>
            <p:cNvPr id="552006" name="Text Box 70"/>
            <p:cNvSpPr txBox="1">
              <a:spLocks noChangeArrowheads="1"/>
            </p:cNvSpPr>
            <p:nvPr/>
          </p:nvSpPr>
          <p:spPr bwMode="auto">
            <a:xfrm>
              <a:off x="476" y="2341"/>
              <a:ext cx="77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指令序列</a:t>
              </a:r>
            </a:p>
          </p:txBody>
        </p:sp>
      </p:grpSp>
      <p:sp>
        <p:nvSpPr>
          <p:cNvPr id="552008" name="AutoShape 7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2" name="灯片编号占位符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73" name="页脚占位符 7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5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39" grpId="0" autoUpdateAnimBg="0"/>
      <p:bldP spid="551940" grpId="0" autoUpdateAnimBg="0"/>
      <p:bldP spid="551941" grpId="0" autoUpdateAnimBg="0"/>
      <p:bldP spid="551942" grpId="0" autoUpdateAnimBg="0"/>
      <p:bldP spid="55194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Text Box 2"/>
          <p:cNvSpPr txBox="1">
            <a:spLocks noChangeArrowheads="1"/>
          </p:cNvSpPr>
          <p:nvPr/>
        </p:nvSpPr>
        <p:spPr bwMode="auto">
          <a:xfrm>
            <a:off x="533400" y="152400"/>
            <a:ext cx="5715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二、</a:t>
            </a:r>
            <a:r>
              <a:rPr lang="en-US" altLang="zh-CN" sz="3600">
                <a:latin typeface="Times New Roman" pitchFamily="18" charset="0"/>
              </a:rPr>
              <a:t>CPU </a:t>
            </a:r>
            <a:r>
              <a:rPr lang="zh-CN" altLang="en-US" sz="3600">
                <a:latin typeface="Times New Roman" pitchFamily="18" charset="0"/>
              </a:rPr>
              <a:t>结构框图</a:t>
            </a:r>
          </a:p>
        </p:txBody>
      </p:sp>
      <p:sp>
        <p:nvSpPr>
          <p:cNvPr id="525315" name="Text Box 3"/>
          <p:cNvSpPr txBox="1">
            <a:spLocks noChangeArrowheads="1"/>
          </p:cNvSpPr>
          <p:nvPr/>
        </p:nvSpPr>
        <p:spPr bwMode="auto">
          <a:xfrm>
            <a:off x="4572000" y="1447800"/>
            <a:ext cx="27432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200">
                <a:latin typeface="Times New Roman" pitchFamily="18" charset="0"/>
              </a:rPr>
              <a:t>PC   IR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362200" y="1447800"/>
            <a:ext cx="4800600" cy="2438400"/>
            <a:chOff x="1488" y="912"/>
            <a:chExt cx="3024" cy="1536"/>
          </a:xfrm>
        </p:grpSpPr>
        <p:sp>
          <p:nvSpPr>
            <p:cNvPr id="525317" name="Text Box 5"/>
            <p:cNvSpPr txBox="1">
              <a:spLocks noChangeArrowheads="1"/>
            </p:cNvSpPr>
            <p:nvPr/>
          </p:nvSpPr>
          <p:spPr bwMode="auto">
            <a:xfrm>
              <a:off x="1488" y="912"/>
              <a:ext cx="172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200">
                  <a:latin typeface="Times New Roman" pitchFamily="18" charset="0"/>
                </a:rPr>
                <a:t>指令控制</a:t>
              </a:r>
            </a:p>
          </p:txBody>
        </p:sp>
        <p:sp>
          <p:nvSpPr>
            <p:cNvPr id="525318" name="Text Box 6"/>
            <p:cNvSpPr txBox="1">
              <a:spLocks noChangeArrowheads="1"/>
            </p:cNvSpPr>
            <p:nvPr/>
          </p:nvSpPr>
          <p:spPr bwMode="auto">
            <a:xfrm>
              <a:off x="1488" y="1228"/>
              <a:ext cx="172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200">
                  <a:latin typeface="Times New Roman" pitchFamily="18" charset="0"/>
                </a:rPr>
                <a:t>操作控制</a:t>
              </a:r>
            </a:p>
          </p:txBody>
        </p:sp>
        <p:sp>
          <p:nvSpPr>
            <p:cNvPr id="525319" name="Text Box 7"/>
            <p:cNvSpPr txBox="1">
              <a:spLocks noChangeArrowheads="1"/>
            </p:cNvSpPr>
            <p:nvPr/>
          </p:nvSpPr>
          <p:spPr bwMode="auto">
            <a:xfrm>
              <a:off x="1488" y="1545"/>
              <a:ext cx="288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200">
                  <a:latin typeface="Times New Roman" pitchFamily="18" charset="0"/>
                </a:rPr>
                <a:t>时间控制</a:t>
              </a:r>
            </a:p>
          </p:txBody>
        </p:sp>
        <p:sp>
          <p:nvSpPr>
            <p:cNvPr id="525320" name="Text Box 8"/>
            <p:cNvSpPr txBox="1">
              <a:spLocks noChangeArrowheads="1"/>
            </p:cNvSpPr>
            <p:nvPr/>
          </p:nvSpPr>
          <p:spPr bwMode="auto">
            <a:xfrm>
              <a:off x="1488" y="1862"/>
              <a:ext cx="302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200">
                  <a:latin typeface="Times New Roman" pitchFamily="18" charset="0"/>
                </a:rPr>
                <a:t>数据加工</a:t>
              </a:r>
            </a:p>
          </p:txBody>
        </p:sp>
        <p:sp>
          <p:nvSpPr>
            <p:cNvPr id="525321" name="Text Box 9"/>
            <p:cNvSpPr txBox="1">
              <a:spLocks noChangeArrowheads="1"/>
            </p:cNvSpPr>
            <p:nvPr/>
          </p:nvSpPr>
          <p:spPr bwMode="auto">
            <a:xfrm>
              <a:off x="1488" y="2179"/>
              <a:ext cx="172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200">
                  <a:latin typeface="Times New Roman" pitchFamily="18" charset="0"/>
                </a:rPr>
                <a:t>处理中断</a:t>
              </a:r>
            </a:p>
          </p:txBody>
        </p:sp>
      </p:grpSp>
      <p:sp>
        <p:nvSpPr>
          <p:cNvPr id="525322" name="Text Box 10"/>
          <p:cNvSpPr txBox="1">
            <a:spLocks noChangeArrowheads="1"/>
          </p:cNvSpPr>
          <p:nvPr/>
        </p:nvSpPr>
        <p:spPr bwMode="auto">
          <a:xfrm>
            <a:off x="4572000" y="2955925"/>
            <a:ext cx="27432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200">
                <a:latin typeface="Times New Roman" pitchFamily="18" charset="0"/>
              </a:rPr>
              <a:t>ALU  </a:t>
            </a:r>
            <a:r>
              <a:rPr lang="zh-CN" altLang="en-US" sz="2200">
                <a:latin typeface="Times New Roman" pitchFamily="18" charset="0"/>
              </a:rPr>
              <a:t>寄存器</a:t>
            </a:r>
          </a:p>
        </p:txBody>
      </p:sp>
      <p:sp>
        <p:nvSpPr>
          <p:cNvPr id="525323" name="Text Box 11"/>
          <p:cNvSpPr txBox="1">
            <a:spLocks noChangeArrowheads="1"/>
          </p:cNvSpPr>
          <p:nvPr/>
        </p:nvSpPr>
        <p:spPr bwMode="auto">
          <a:xfrm>
            <a:off x="4572000" y="3459163"/>
            <a:ext cx="27432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>
                <a:latin typeface="Times New Roman" pitchFamily="18" charset="0"/>
              </a:rPr>
              <a:t>中断系统</a:t>
            </a:r>
          </a:p>
        </p:txBody>
      </p:sp>
      <p:sp>
        <p:nvSpPr>
          <p:cNvPr id="525324" name="Text Box 12"/>
          <p:cNvSpPr txBox="1">
            <a:spLocks noChangeArrowheads="1"/>
          </p:cNvSpPr>
          <p:nvPr/>
        </p:nvSpPr>
        <p:spPr bwMode="auto">
          <a:xfrm>
            <a:off x="1143000" y="9144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1.  </a:t>
            </a:r>
            <a:r>
              <a:rPr lang="en-US" altLang="zh-CN" sz="2400">
                <a:latin typeface="Times New Roman" pitchFamily="18" charset="0"/>
              </a:rPr>
              <a:t>CPU </a:t>
            </a:r>
            <a:r>
              <a:rPr lang="zh-CN" altLang="en-US" sz="2400">
                <a:latin typeface="Times New Roman" pitchFamily="18" charset="0"/>
              </a:rPr>
              <a:t>与系统总线</a:t>
            </a:r>
          </a:p>
        </p:txBody>
      </p:sp>
      <p:sp>
        <p:nvSpPr>
          <p:cNvPr id="525325" name="Text Box 13"/>
          <p:cNvSpPr txBox="1">
            <a:spLocks noChangeArrowheads="1"/>
          </p:cNvSpPr>
          <p:nvPr/>
        </p:nvSpPr>
        <p:spPr bwMode="auto">
          <a:xfrm>
            <a:off x="4572000" y="2163763"/>
            <a:ext cx="27432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200">
                <a:latin typeface="Times New Roman" pitchFamily="18" charset="0"/>
              </a:rPr>
              <a:t>CU   </a:t>
            </a:r>
            <a:r>
              <a:rPr lang="zh-CN" altLang="en-US" sz="2200">
                <a:latin typeface="Times New Roman" pitchFamily="18" charset="0"/>
              </a:rPr>
              <a:t>时序电路</a:t>
            </a:r>
          </a:p>
        </p:txBody>
      </p:sp>
      <p:sp>
        <p:nvSpPr>
          <p:cNvPr id="525326" name="AutoShape 14"/>
          <p:cNvSpPr>
            <a:spLocks/>
          </p:cNvSpPr>
          <p:nvPr/>
        </p:nvSpPr>
        <p:spPr bwMode="auto">
          <a:xfrm>
            <a:off x="3733800" y="2133600"/>
            <a:ext cx="152400" cy="609600"/>
          </a:xfrm>
          <a:prstGeom prst="rightBrace">
            <a:avLst>
              <a:gd name="adj1" fmla="val 3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3886200" y="4572000"/>
            <a:ext cx="950913" cy="685800"/>
            <a:chOff x="2448" y="2880"/>
            <a:chExt cx="599" cy="432"/>
          </a:xfrm>
        </p:grpSpPr>
        <p:sp>
          <p:nvSpPr>
            <p:cNvPr id="525328" name="Text Box 16"/>
            <p:cNvSpPr txBox="1">
              <a:spLocks noChangeArrowheads="1"/>
            </p:cNvSpPr>
            <p:nvPr/>
          </p:nvSpPr>
          <p:spPr bwMode="auto">
            <a:xfrm>
              <a:off x="2448" y="2966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寄存器</a:t>
              </a:r>
            </a:p>
          </p:txBody>
        </p:sp>
        <p:sp>
          <p:nvSpPr>
            <p:cNvPr id="525329" name="Rectangle 17"/>
            <p:cNvSpPr>
              <a:spLocks noChangeArrowheads="1"/>
            </p:cNvSpPr>
            <p:nvPr/>
          </p:nvSpPr>
          <p:spPr bwMode="auto">
            <a:xfrm>
              <a:off x="2473" y="2880"/>
              <a:ext cx="551" cy="4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2630488" y="4572000"/>
            <a:ext cx="874712" cy="685800"/>
            <a:chOff x="1657" y="2880"/>
            <a:chExt cx="551" cy="432"/>
          </a:xfrm>
        </p:grpSpPr>
        <p:sp>
          <p:nvSpPr>
            <p:cNvPr id="525331" name="Text Box 19"/>
            <p:cNvSpPr txBox="1">
              <a:spLocks noChangeArrowheads="1"/>
            </p:cNvSpPr>
            <p:nvPr/>
          </p:nvSpPr>
          <p:spPr bwMode="auto">
            <a:xfrm>
              <a:off x="1718" y="2966"/>
              <a:ext cx="4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ALU</a:t>
              </a:r>
            </a:p>
          </p:txBody>
        </p:sp>
        <p:sp>
          <p:nvSpPr>
            <p:cNvPr id="525332" name="Rectangle 20"/>
            <p:cNvSpPr>
              <a:spLocks noChangeArrowheads="1"/>
            </p:cNvSpPr>
            <p:nvPr/>
          </p:nvSpPr>
          <p:spPr bwMode="auto">
            <a:xfrm>
              <a:off x="1657" y="2880"/>
              <a:ext cx="551" cy="4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2630488" y="5546725"/>
            <a:ext cx="874712" cy="701675"/>
            <a:chOff x="1344" y="2438"/>
            <a:chExt cx="551" cy="442"/>
          </a:xfrm>
        </p:grpSpPr>
        <p:sp>
          <p:nvSpPr>
            <p:cNvPr id="525334" name="Text Box 22"/>
            <p:cNvSpPr txBox="1">
              <a:spLocks noChangeArrowheads="1"/>
            </p:cNvSpPr>
            <p:nvPr/>
          </p:nvSpPr>
          <p:spPr bwMode="auto">
            <a:xfrm>
              <a:off x="1382" y="2438"/>
              <a:ext cx="45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000">
                  <a:latin typeface="Times New Roman" pitchFamily="18" charset="0"/>
                </a:rPr>
                <a:t> </a:t>
              </a:r>
              <a:r>
                <a:rPr lang="zh-CN" altLang="en-US" sz="2000">
                  <a:latin typeface="Times New Roman" pitchFamily="18" charset="0"/>
                </a:rPr>
                <a:t>中断</a:t>
              </a:r>
            </a:p>
            <a:p>
              <a:pPr>
                <a:spcBef>
                  <a:spcPct val="0"/>
                </a:spcBef>
              </a:pPr>
              <a:r>
                <a:rPr lang="zh-CN" altLang="en-US" sz="1000">
                  <a:latin typeface="Times New Roman" pitchFamily="18" charset="0"/>
                </a:rPr>
                <a:t> </a:t>
              </a:r>
              <a:r>
                <a:rPr lang="zh-CN" altLang="en-US" sz="2000">
                  <a:latin typeface="Times New Roman" pitchFamily="18" charset="0"/>
                </a:rPr>
                <a:t>系统</a:t>
              </a:r>
            </a:p>
          </p:txBody>
        </p:sp>
        <p:sp>
          <p:nvSpPr>
            <p:cNvPr id="525335" name="Rectangle 23"/>
            <p:cNvSpPr>
              <a:spLocks noChangeArrowheads="1"/>
            </p:cNvSpPr>
            <p:nvPr/>
          </p:nvSpPr>
          <p:spPr bwMode="auto">
            <a:xfrm>
              <a:off x="1344" y="2448"/>
              <a:ext cx="551" cy="4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3886200" y="5562600"/>
            <a:ext cx="874713" cy="685800"/>
            <a:chOff x="2448" y="3504"/>
            <a:chExt cx="551" cy="432"/>
          </a:xfrm>
        </p:grpSpPr>
        <p:sp>
          <p:nvSpPr>
            <p:cNvPr id="525337" name="Text Box 25"/>
            <p:cNvSpPr txBox="1">
              <a:spLocks noChangeArrowheads="1"/>
            </p:cNvSpPr>
            <p:nvPr/>
          </p:nvSpPr>
          <p:spPr bwMode="auto">
            <a:xfrm>
              <a:off x="2544" y="3600"/>
              <a:ext cx="3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CU</a:t>
              </a:r>
            </a:p>
          </p:txBody>
        </p:sp>
        <p:sp>
          <p:nvSpPr>
            <p:cNvPr id="525338" name="Rectangle 26"/>
            <p:cNvSpPr>
              <a:spLocks noChangeArrowheads="1"/>
            </p:cNvSpPr>
            <p:nvPr/>
          </p:nvSpPr>
          <p:spPr bwMode="auto">
            <a:xfrm>
              <a:off x="2448" y="3504"/>
              <a:ext cx="551" cy="4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2339975" y="4114800"/>
            <a:ext cx="4441825" cy="2514600"/>
            <a:chOff x="1474" y="2592"/>
            <a:chExt cx="2798" cy="1584"/>
          </a:xfrm>
        </p:grpSpPr>
        <p:sp>
          <p:nvSpPr>
            <p:cNvPr id="525340" name="Rectangle 28"/>
            <p:cNvSpPr>
              <a:spLocks noChangeArrowheads="1"/>
            </p:cNvSpPr>
            <p:nvPr/>
          </p:nvSpPr>
          <p:spPr bwMode="auto">
            <a:xfrm>
              <a:off x="1488" y="2640"/>
              <a:ext cx="1728" cy="14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5341" name="Text Box 29"/>
            <p:cNvSpPr txBox="1">
              <a:spLocks noChangeArrowheads="1"/>
            </p:cNvSpPr>
            <p:nvPr/>
          </p:nvSpPr>
          <p:spPr bwMode="auto">
            <a:xfrm>
              <a:off x="1474" y="2630"/>
              <a:ext cx="4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CPU</a:t>
              </a:r>
            </a:p>
          </p:txBody>
        </p:sp>
        <p:sp>
          <p:nvSpPr>
            <p:cNvPr id="525342" name="Rectangle 30"/>
            <p:cNvSpPr>
              <a:spLocks noChangeArrowheads="1"/>
            </p:cNvSpPr>
            <p:nvPr/>
          </p:nvSpPr>
          <p:spPr bwMode="auto">
            <a:xfrm>
              <a:off x="3840" y="2592"/>
              <a:ext cx="96" cy="158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5343" name="Rectangle 31"/>
            <p:cNvSpPr>
              <a:spLocks noChangeArrowheads="1"/>
            </p:cNvSpPr>
            <p:nvPr/>
          </p:nvSpPr>
          <p:spPr bwMode="auto">
            <a:xfrm>
              <a:off x="4176" y="2592"/>
              <a:ext cx="96" cy="158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5344" name="Rectangle 32"/>
            <p:cNvSpPr>
              <a:spLocks noChangeArrowheads="1"/>
            </p:cNvSpPr>
            <p:nvPr/>
          </p:nvSpPr>
          <p:spPr bwMode="auto">
            <a:xfrm>
              <a:off x="3504" y="2592"/>
              <a:ext cx="96" cy="158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5345" name="AutoShape 33"/>
            <p:cNvSpPr>
              <a:spLocks noChangeArrowheads="1"/>
            </p:cNvSpPr>
            <p:nvPr/>
          </p:nvSpPr>
          <p:spPr bwMode="auto">
            <a:xfrm>
              <a:off x="3216" y="2832"/>
              <a:ext cx="288" cy="144"/>
            </a:xfrm>
            <a:prstGeom prst="leftRightArrow">
              <a:avLst>
                <a:gd name="adj1" fmla="val 51037"/>
                <a:gd name="adj2" fmla="val 69444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5346" name="AutoShape 34"/>
            <p:cNvSpPr>
              <a:spLocks noChangeArrowheads="1"/>
            </p:cNvSpPr>
            <p:nvPr/>
          </p:nvSpPr>
          <p:spPr bwMode="auto">
            <a:xfrm>
              <a:off x="3216" y="3120"/>
              <a:ext cx="624" cy="144"/>
            </a:xfrm>
            <a:prstGeom prst="leftRightArrow">
              <a:avLst>
                <a:gd name="adj1" fmla="val 50000"/>
                <a:gd name="adj2" fmla="val 86667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5347" name="Text Box 35"/>
            <p:cNvSpPr txBox="1">
              <a:spLocks noChangeArrowheads="1"/>
            </p:cNvSpPr>
            <p:nvPr/>
          </p:nvSpPr>
          <p:spPr bwMode="auto">
            <a:xfrm>
              <a:off x="3287" y="3513"/>
              <a:ext cx="289" cy="6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控制总线</a:t>
              </a:r>
            </a:p>
          </p:txBody>
        </p:sp>
        <p:sp>
          <p:nvSpPr>
            <p:cNvPr id="525348" name="Text Box 36"/>
            <p:cNvSpPr txBox="1">
              <a:spLocks noChangeArrowheads="1"/>
            </p:cNvSpPr>
            <p:nvPr/>
          </p:nvSpPr>
          <p:spPr bwMode="auto">
            <a:xfrm>
              <a:off x="3622" y="3513"/>
              <a:ext cx="289" cy="6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数据总线</a:t>
              </a:r>
            </a:p>
          </p:txBody>
        </p:sp>
        <p:sp>
          <p:nvSpPr>
            <p:cNvPr id="525349" name="Text Box 37"/>
            <p:cNvSpPr txBox="1">
              <a:spLocks noChangeArrowheads="1"/>
            </p:cNvSpPr>
            <p:nvPr/>
          </p:nvSpPr>
          <p:spPr bwMode="auto">
            <a:xfrm>
              <a:off x="3958" y="3513"/>
              <a:ext cx="289" cy="6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地址总线</a:t>
              </a:r>
            </a:p>
          </p:txBody>
        </p:sp>
        <p:sp>
          <p:nvSpPr>
            <p:cNvPr id="525350" name="AutoShape 38"/>
            <p:cNvSpPr>
              <a:spLocks noChangeArrowheads="1"/>
            </p:cNvSpPr>
            <p:nvPr/>
          </p:nvSpPr>
          <p:spPr bwMode="auto">
            <a:xfrm>
              <a:off x="3225" y="3390"/>
              <a:ext cx="960" cy="144"/>
            </a:xfrm>
            <a:prstGeom prst="rightArrow">
              <a:avLst>
                <a:gd name="adj1" fmla="val 50000"/>
                <a:gd name="adj2" fmla="val 92346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25351" name="Rectangle 39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8.1</a:t>
            </a:r>
          </a:p>
        </p:txBody>
      </p:sp>
      <p:sp>
        <p:nvSpPr>
          <p:cNvPr id="525352" name="AutoShape 4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42" name="页脚占位符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5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5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525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25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25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25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5" grpId="0" autoUpdateAnimBg="0"/>
      <p:bldP spid="525322" grpId="0" autoUpdateAnimBg="0"/>
      <p:bldP spid="525323" grpId="0" autoUpdateAnimBg="0"/>
      <p:bldP spid="525324" grpId="0" autoUpdateAnimBg="0"/>
      <p:bldP spid="525325" grpId="0" autoUpdateAnimBg="0"/>
      <p:bldP spid="52532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ChangeArrowheads="1"/>
          </p:cNvSpPr>
          <p:nvPr/>
        </p:nvSpPr>
        <p:spPr bwMode="auto">
          <a:xfrm>
            <a:off x="457200" y="228600"/>
            <a:ext cx="440213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2.  超流水线技术</a:t>
            </a:r>
          </a:p>
        </p:txBody>
      </p:sp>
      <p:sp>
        <p:nvSpPr>
          <p:cNvPr id="552963" name="Rectangle 3"/>
          <p:cNvSpPr>
            <a:spLocks noChangeArrowheads="1"/>
          </p:cNvSpPr>
          <p:nvPr/>
        </p:nvSpPr>
        <p:spPr bwMode="auto">
          <a:xfrm>
            <a:off x="762000" y="838200"/>
            <a:ext cx="69056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  <a:buClr>
                <a:schemeClr val="folHlink"/>
              </a:buClr>
              <a:buFont typeface="Wingdings" pitchFamily="2" charset="2"/>
              <a:buChar char="Ø"/>
            </a:pPr>
            <a:r>
              <a:rPr lang="zh-CN" altLang="en-US" sz="2400">
                <a:latin typeface="Times New Roman" pitchFamily="18" charset="0"/>
              </a:rPr>
              <a:t>  在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一个时钟周期 </a:t>
            </a:r>
            <a:r>
              <a:rPr lang="zh-CN" altLang="en-US" sz="2400">
                <a:latin typeface="Times New Roman" pitchFamily="18" charset="0"/>
              </a:rPr>
              <a:t>内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再分段</a:t>
            </a:r>
            <a:r>
              <a:rPr lang="zh-CN" altLang="en-US" sz="2400">
                <a:latin typeface="Times New Roman" pitchFamily="18" charset="0"/>
              </a:rPr>
              <a:t> （ 3 段）</a:t>
            </a:r>
          </a:p>
        </p:txBody>
      </p:sp>
      <p:sp>
        <p:nvSpPr>
          <p:cNvPr id="552964" name="Rectangle 4"/>
          <p:cNvSpPr>
            <a:spLocks noChangeArrowheads="1"/>
          </p:cNvSpPr>
          <p:nvPr/>
        </p:nvSpPr>
        <p:spPr bwMode="auto">
          <a:xfrm>
            <a:off x="762000" y="2286000"/>
            <a:ext cx="449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  <a:buClr>
                <a:schemeClr val="folHlink"/>
              </a:buClr>
              <a:buFont typeface="Wingdings" pitchFamily="2" charset="2"/>
              <a:buChar char="Ø"/>
            </a:pPr>
            <a:r>
              <a:rPr lang="zh-CN" altLang="en-US" sz="2400">
                <a:latin typeface="Times New Roman" pitchFamily="18" charset="0"/>
              </a:rPr>
              <a:t> 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不能调整 </a:t>
            </a:r>
            <a:r>
              <a:rPr lang="zh-CN" altLang="en-US" sz="2400">
                <a:latin typeface="Times New Roman" pitchFamily="18" charset="0"/>
              </a:rPr>
              <a:t>指令的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执行顺序</a:t>
            </a:r>
          </a:p>
        </p:txBody>
      </p:sp>
      <p:sp>
        <p:nvSpPr>
          <p:cNvPr id="552965" name="Rectangle 5"/>
          <p:cNvSpPr>
            <a:spLocks noChangeArrowheads="1"/>
          </p:cNvSpPr>
          <p:nvPr/>
        </p:nvSpPr>
        <p:spPr bwMode="auto">
          <a:xfrm>
            <a:off x="1162050" y="1447800"/>
            <a:ext cx="7924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在一个时钟周期内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一个功能部件使用多次</a:t>
            </a:r>
            <a:r>
              <a:rPr lang="zh-CN" altLang="en-US" sz="2400">
                <a:latin typeface="Times New Roman" pitchFamily="18" charset="0"/>
              </a:rPr>
              <a:t>（ 3 次）</a:t>
            </a:r>
          </a:p>
        </p:txBody>
      </p:sp>
      <p:sp>
        <p:nvSpPr>
          <p:cNvPr id="552966" name="Rectangle 6"/>
          <p:cNvSpPr>
            <a:spLocks noChangeArrowheads="1"/>
          </p:cNvSpPr>
          <p:nvPr/>
        </p:nvSpPr>
        <p:spPr bwMode="auto">
          <a:xfrm>
            <a:off x="1190625" y="2895600"/>
            <a:ext cx="434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靠编译程序解决优化问题</a:t>
            </a:r>
          </a:p>
        </p:txBody>
      </p:sp>
      <p:sp>
        <p:nvSpPr>
          <p:cNvPr id="552967" name="Text Box 7"/>
          <p:cNvSpPr txBox="1">
            <a:spLocks noChangeArrowheads="1"/>
          </p:cNvSpPr>
          <p:nvPr/>
        </p:nvSpPr>
        <p:spPr bwMode="auto">
          <a:xfrm>
            <a:off x="4876800" y="4953000"/>
            <a:ext cx="426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552968" name="Text Box 8"/>
          <p:cNvSpPr txBox="1">
            <a:spLocks noChangeArrowheads="1"/>
          </p:cNvSpPr>
          <p:nvPr/>
        </p:nvSpPr>
        <p:spPr bwMode="auto">
          <a:xfrm>
            <a:off x="4800600" y="48768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流水线速度是原来速度的 3 倍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933575" y="3732213"/>
            <a:ext cx="288925" cy="2419350"/>
            <a:chOff x="1218" y="2351"/>
            <a:chExt cx="182" cy="1524"/>
          </a:xfrm>
        </p:grpSpPr>
        <p:sp>
          <p:nvSpPr>
            <p:cNvPr id="552970" name="Freeform 10"/>
            <p:cNvSpPr>
              <a:spLocks/>
            </p:cNvSpPr>
            <p:nvPr/>
          </p:nvSpPr>
          <p:spPr bwMode="auto">
            <a:xfrm>
              <a:off x="1399" y="2351"/>
              <a:ext cx="1" cy="15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24"/>
                </a:cxn>
              </a:cxnLst>
              <a:rect l="0" t="0" r="r" b="b"/>
              <a:pathLst>
                <a:path w="1" h="1524">
                  <a:moveTo>
                    <a:pt x="0" y="0"/>
                  </a:moveTo>
                  <a:lnTo>
                    <a:pt x="0" y="1524"/>
                  </a:lnTo>
                </a:path>
              </a:pathLst>
            </a:custGeom>
            <a:noFill/>
            <a:ln w="5715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2971" name="Freeform 11"/>
            <p:cNvSpPr>
              <a:spLocks/>
            </p:cNvSpPr>
            <p:nvPr/>
          </p:nvSpPr>
          <p:spPr bwMode="auto">
            <a:xfrm>
              <a:off x="1218" y="2640"/>
              <a:ext cx="1" cy="294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94"/>
                </a:cxn>
              </a:cxnLst>
              <a:rect l="0" t="0" r="r" b="b"/>
              <a:pathLst>
                <a:path w="1" h="294">
                  <a:moveTo>
                    <a:pt x="1" y="0"/>
                  </a:moveTo>
                  <a:lnTo>
                    <a:pt x="0" y="294"/>
                  </a:lnTo>
                </a:path>
              </a:pathLst>
            </a:custGeom>
            <a:noFill/>
            <a:ln w="5715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2972" name="Freeform 12"/>
            <p:cNvSpPr>
              <a:spLocks/>
            </p:cNvSpPr>
            <p:nvPr/>
          </p:nvSpPr>
          <p:spPr bwMode="auto">
            <a:xfrm>
              <a:off x="1303" y="2784"/>
              <a:ext cx="2" cy="282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82"/>
                </a:cxn>
              </a:cxnLst>
              <a:rect l="0" t="0" r="r" b="b"/>
              <a:pathLst>
                <a:path w="2" h="282">
                  <a:moveTo>
                    <a:pt x="2" y="0"/>
                  </a:moveTo>
                  <a:lnTo>
                    <a:pt x="0" y="282"/>
                  </a:lnTo>
                </a:path>
              </a:pathLst>
            </a:custGeom>
            <a:noFill/>
            <a:ln w="5715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2973" name="Rectangle 1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8.3</a:t>
            </a: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604838" y="3613150"/>
            <a:ext cx="8539162" cy="3016250"/>
            <a:chOff x="381" y="2276"/>
            <a:chExt cx="5379" cy="1900"/>
          </a:xfrm>
        </p:grpSpPr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1072" y="2363"/>
              <a:ext cx="4688" cy="1813"/>
              <a:chOff x="1072" y="2363"/>
              <a:chExt cx="4688" cy="1813"/>
            </a:xfrm>
          </p:grpSpPr>
          <p:grpSp>
            <p:nvGrpSpPr>
              <p:cNvPr id="5" name="Group 16"/>
              <p:cNvGrpSpPr>
                <a:grpSpLocks/>
              </p:cNvGrpSpPr>
              <p:nvPr/>
            </p:nvGrpSpPr>
            <p:grpSpPr bwMode="auto">
              <a:xfrm>
                <a:off x="1072" y="2363"/>
                <a:ext cx="3830" cy="1813"/>
                <a:chOff x="1072" y="2411"/>
                <a:chExt cx="3830" cy="1813"/>
              </a:xfrm>
            </p:grpSpPr>
            <p:sp>
              <p:nvSpPr>
                <p:cNvPr id="552977" name="Rectangle 17"/>
                <p:cNvSpPr>
                  <a:spLocks noChangeArrowheads="1"/>
                </p:cNvSpPr>
                <p:nvPr/>
              </p:nvSpPr>
              <p:spPr bwMode="auto">
                <a:xfrm>
                  <a:off x="1126" y="2577"/>
                  <a:ext cx="270" cy="12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2978" name="Rectangle 18"/>
                <p:cNvSpPr>
                  <a:spLocks noChangeArrowheads="1"/>
                </p:cNvSpPr>
                <p:nvPr/>
              </p:nvSpPr>
              <p:spPr bwMode="auto">
                <a:xfrm>
                  <a:off x="1396" y="2577"/>
                  <a:ext cx="270" cy="12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2979" name="Rectangle 19"/>
                <p:cNvSpPr>
                  <a:spLocks noChangeArrowheads="1"/>
                </p:cNvSpPr>
                <p:nvPr/>
              </p:nvSpPr>
              <p:spPr bwMode="auto">
                <a:xfrm>
                  <a:off x="1666" y="2577"/>
                  <a:ext cx="269" cy="124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2980" name="Rectangle 20"/>
                <p:cNvSpPr>
                  <a:spLocks noChangeArrowheads="1"/>
                </p:cNvSpPr>
                <p:nvPr/>
              </p:nvSpPr>
              <p:spPr bwMode="auto">
                <a:xfrm>
                  <a:off x="1935" y="2577"/>
                  <a:ext cx="270" cy="12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2981" name="Rectangle 21"/>
                <p:cNvSpPr>
                  <a:spLocks noChangeArrowheads="1"/>
                </p:cNvSpPr>
                <p:nvPr/>
              </p:nvSpPr>
              <p:spPr bwMode="auto">
                <a:xfrm>
                  <a:off x="1216" y="2701"/>
                  <a:ext cx="270" cy="12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2982" name="Rectangle 22"/>
                <p:cNvSpPr>
                  <a:spLocks noChangeArrowheads="1"/>
                </p:cNvSpPr>
                <p:nvPr/>
              </p:nvSpPr>
              <p:spPr bwMode="auto">
                <a:xfrm>
                  <a:off x="1486" y="2701"/>
                  <a:ext cx="270" cy="12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2983" name="Rectangle 23"/>
                <p:cNvSpPr>
                  <a:spLocks noChangeArrowheads="1"/>
                </p:cNvSpPr>
                <p:nvPr/>
              </p:nvSpPr>
              <p:spPr bwMode="auto">
                <a:xfrm>
                  <a:off x="1756" y="2701"/>
                  <a:ext cx="269" cy="124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2984" name="Rectangle 24"/>
                <p:cNvSpPr>
                  <a:spLocks noChangeArrowheads="1"/>
                </p:cNvSpPr>
                <p:nvPr/>
              </p:nvSpPr>
              <p:spPr bwMode="auto">
                <a:xfrm>
                  <a:off x="2025" y="2701"/>
                  <a:ext cx="270" cy="12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2985" name="Rectangle 25"/>
                <p:cNvSpPr>
                  <a:spLocks noChangeArrowheads="1"/>
                </p:cNvSpPr>
                <p:nvPr/>
              </p:nvSpPr>
              <p:spPr bwMode="auto">
                <a:xfrm>
                  <a:off x="1306" y="2825"/>
                  <a:ext cx="270" cy="12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2986" name="Rectangle 26"/>
                <p:cNvSpPr>
                  <a:spLocks noChangeArrowheads="1"/>
                </p:cNvSpPr>
                <p:nvPr/>
              </p:nvSpPr>
              <p:spPr bwMode="auto">
                <a:xfrm>
                  <a:off x="1576" y="2825"/>
                  <a:ext cx="270" cy="12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2987" name="Rectangle 27"/>
                <p:cNvSpPr>
                  <a:spLocks noChangeArrowheads="1"/>
                </p:cNvSpPr>
                <p:nvPr/>
              </p:nvSpPr>
              <p:spPr bwMode="auto">
                <a:xfrm>
                  <a:off x="1846" y="2825"/>
                  <a:ext cx="269" cy="125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2988" name="Rectangle 28"/>
                <p:cNvSpPr>
                  <a:spLocks noChangeArrowheads="1"/>
                </p:cNvSpPr>
                <p:nvPr/>
              </p:nvSpPr>
              <p:spPr bwMode="auto">
                <a:xfrm>
                  <a:off x="2115" y="2825"/>
                  <a:ext cx="270" cy="12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2989" name="Rectangle 29"/>
                <p:cNvSpPr>
                  <a:spLocks noChangeArrowheads="1"/>
                </p:cNvSpPr>
                <p:nvPr/>
              </p:nvSpPr>
              <p:spPr bwMode="auto">
                <a:xfrm>
                  <a:off x="1396" y="2950"/>
                  <a:ext cx="270" cy="12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2990" name="Rectangle 30"/>
                <p:cNvSpPr>
                  <a:spLocks noChangeArrowheads="1"/>
                </p:cNvSpPr>
                <p:nvPr/>
              </p:nvSpPr>
              <p:spPr bwMode="auto">
                <a:xfrm>
                  <a:off x="1666" y="2950"/>
                  <a:ext cx="269" cy="12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2991" name="Rectangle 31"/>
                <p:cNvSpPr>
                  <a:spLocks noChangeArrowheads="1"/>
                </p:cNvSpPr>
                <p:nvPr/>
              </p:nvSpPr>
              <p:spPr bwMode="auto">
                <a:xfrm>
                  <a:off x="1935" y="2950"/>
                  <a:ext cx="270" cy="124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2992" name="Rectangle 32"/>
                <p:cNvSpPr>
                  <a:spLocks noChangeArrowheads="1"/>
                </p:cNvSpPr>
                <p:nvPr/>
              </p:nvSpPr>
              <p:spPr bwMode="auto">
                <a:xfrm>
                  <a:off x="2205" y="2950"/>
                  <a:ext cx="270" cy="12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2993" name="Rectangle 33"/>
                <p:cNvSpPr>
                  <a:spLocks noChangeArrowheads="1"/>
                </p:cNvSpPr>
                <p:nvPr/>
              </p:nvSpPr>
              <p:spPr bwMode="auto">
                <a:xfrm>
                  <a:off x="1486" y="3074"/>
                  <a:ext cx="270" cy="12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2994" name="Rectangle 34"/>
                <p:cNvSpPr>
                  <a:spLocks noChangeArrowheads="1"/>
                </p:cNvSpPr>
                <p:nvPr/>
              </p:nvSpPr>
              <p:spPr bwMode="auto">
                <a:xfrm>
                  <a:off x="1756" y="3074"/>
                  <a:ext cx="269" cy="12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2995" name="Rectangle 35"/>
                <p:cNvSpPr>
                  <a:spLocks noChangeArrowheads="1"/>
                </p:cNvSpPr>
                <p:nvPr/>
              </p:nvSpPr>
              <p:spPr bwMode="auto">
                <a:xfrm>
                  <a:off x="2025" y="3074"/>
                  <a:ext cx="270" cy="124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2996" name="Rectangle 36"/>
                <p:cNvSpPr>
                  <a:spLocks noChangeArrowheads="1"/>
                </p:cNvSpPr>
                <p:nvPr/>
              </p:nvSpPr>
              <p:spPr bwMode="auto">
                <a:xfrm>
                  <a:off x="2295" y="3074"/>
                  <a:ext cx="270" cy="12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2997" name="Rectangle 37"/>
                <p:cNvSpPr>
                  <a:spLocks noChangeArrowheads="1"/>
                </p:cNvSpPr>
                <p:nvPr/>
              </p:nvSpPr>
              <p:spPr bwMode="auto">
                <a:xfrm>
                  <a:off x="1576" y="3198"/>
                  <a:ext cx="270" cy="12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2998" name="Rectangle 38"/>
                <p:cNvSpPr>
                  <a:spLocks noChangeArrowheads="1"/>
                </p:cNvSpPr>
                <p:nvPr/>
              </p:nvSpPr>
              <p:spPr bwMode="auto">
                <a:xfrm>
                  <a:off x="1846" y="3198"/>
                  <a:ext cx="269" cy="12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2999" name="Rectangle 39"/>
                <p:cNvSpPr>
                  <a:spLocks noChangeArrowheads="1"/>
                </p:cNvSpPr>
                <p:nvPr/>
              </p:nvSpPr>
              <p:spPr bwMode="auto">
                <a:xfrm>
                  <a:off x="2115" y="3198"/>
                  <a:ext cx="270" cy="125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000" name="Rectangle 40"/>
                <p:cNvSpPr>
                  <a:spLocks noChangeArrowheads="1"/>
                </p:cNvSpPr>
                <p:nvPr/>
              </p:nvSpPr>
              <p:spPr bwMode="auto">
                <a:xfrm>
                  <a:off x="2385" y="3198"/>
                  <a:ext cx="270" cy="12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001" name="Rectangle 41"/>
                <p:cNvSpPr>
                  <a:spLocks noChangeArrowheads="1"/>
                </p:cNvSpPr>
                <p:nvPr/>
              </p:nvSpPr>
              <p:spPr bwMode="auto">
                <a:xfrm>
                  <a:off x="1666" y="3323"/>
                  <a:ext cx="269" cy="12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002" name="Rectangle 42"/>
                <p:cNvSpPr>
                  <a:spLocks noChangeArrowheads="1"/>
                </p:cNvSpPr>
                <p:nvPr/>
              </p:nvSpPr>
              <p:spPr bwMode="auto">
                <a:xfrm>
                  <a:off x="1935" y="3323"/>
                  <a:ext cx="270" cy="12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003" name="Rectangle 43"/>
                <p:cNvSpPr>
                  <a:spLocks noChangeArrowheads="1"/>
                </p:cNvSpPr>
                <p:nvPr/>
              </p:nvSpPr>
              <p:spPr bwMode="auto">
                <a:xfrm>
                  <a:off x="2205" y="3323"/>
                  <a:ext cx="270" cy="124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004" name="Rectangle 44"/>
                <p:cNvSpPr>
                  <a:spLocks noChangeArrowheads="1"/>
                </p:cNvSpPr>
                <p:nvPr/>
              </p:nvSpPr>
              <p:spPr bwMode="auto">
                <a:xfrm>
                  <a:off x="2475" y="3323"/>
                  <a:ext cx="270" cy="12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005" name="Rectangle 45"/>
                <p:cNvSpPr>
                  <a:spLocks noChangeArrowheads="1"/>
                </p:cNvSpPr>
                <p:nvPr/>
              </p:nvSpPr>
              <p:spPr bwMode="auto">
                <a:xfrm>
                  <a:off x="1756" y="3447"/>
                  <a:ext cx="269" cy="12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006" name="Rectangle 46"/>
                <p:cNvSpPr>
                  <a:spLocks noChangeArrowheads="1"/>
                </p:cNvSpPr>
                <p:nvPr/>
              </p:nvSpPr>
              <p:spPr bwMode="auto">
                <a:xfrm>
                  <a:off x="2025" y="3447"/>
                  <a:ext cx="270" cy="12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007" name="Rectangle 47"/>
                <p:cNvSpPr>
                  <a:spLocks noChangeArrowheads="1"/>
                </p:cNvSpPr>
                <p:nvPr/>
              </p:nvSpPr>
              <p:spPr bwMode="auto">
                <a:xfrm>
                  <a:off x="2295" y="3447"/>
                  <a:ext cx="270" cy="124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008" name="Rectangle 48"/>
                <p:cNvSpPr>
                  <a:spLocks noChangeArrowheads="1"/>
                </p:cNvSpPr>
                <p:nvPr/>
              </p:nvSpPr>
              <p:spPr bwMode="auto">
                <a:xfrm>
                  <a:off x="2565" y="3447"/>
                  <a:ext cx="270" cy="12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009" name="Rectangle 49"/>
                <p:cNvSpPr>
                  <a:spLocks noChangeArrowheads="1"/>
                </p:cNvSpPr>
                <p:nvPr/>
              </p:nvSpPr>
              <p:spPr bwMode="auto">
                <a:xfrm>
                  <a:off x="1846" y="3571"/>
                  <a:ext cx="269" cy="12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010" name="Rectangle 50"/>
                <p:cNvSpPr>
                  <a:spLocks noChangeArrowheads="1"/>
                </p:cNvSpPr>
                <p:nvPr/>
              </p:nvSpPr>
              <p:spPr bwMode="auto">
                <a:xfrm>
                  <a:off x="2115" y="3571"/>
                  <a:ext cx="270" cy="12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011" name="Rectangle 51"/>
                <p:cNvSpPr>
                  <a:spLocks noChangeArrowheads="1"/>
                </p:cNvSpPr>
                <p:nvPr/>
              </p:nvSpPr>
              <p:spPr bwMode="auto">
                <a:xfrm>
                  <a:off x="2385" y="3571"/>
                  <a:ext cx="270" cy="125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012" name="Rectangle 52"/>
                <p:cNvSpPr>
                  <a:spLocks noChangeArrowheads="1"/>
                </p:cNvSpPr>
                <p:nvPr/>
              </p:nvSpPr>
              <p:spPr bwMode="auto">
                <a:xfrm>
                  <a:off x="2655" y="3571"/>
                  <a:ext cx="269" cy="12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013" name="Rectangle 53"/>
                <p:cNvSpPr>
                  <a:spLocks noChangeArrowheads="1"/>
                </p:cNvSpPr>
                <p:nvPr/>
              </p:nvSpPr>
              <p:spPr bwMode="auto">
                <a:xfrm>
                  <a:off x="3204" y="2494"/>
                  <a:ext cx="269" cy="12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014" name="Rectangle 54"/>
                <p:cNvSpPr>
                  <a:spLocks noChangeArrowheads="1"/>
                </p:cNvSpPr>
                <p:nvPr/>
              </p:nvSpPr>
              <p:spPr bwMode="auto">
                <a:xfrm>
                  <a:off x="3473" y="2494"/>
                  <a:ext cx="270" cy="12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015" name="Rectangle 55"/>
                <p:cNvSpPr>
                  <a:spLocks noChangeArrowheads="1"/>
                </p:cNvSpPr>
                <p:nvPr/>
              </p:nvSpPr>
              <p:spPr bwMode="auto">
                <a:xfrm>
                  <a:off x="3743" y="2494"/>
                  <a:ext cx="270" cy="124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016" name="Rectangle 56"/>
                <p:cNvSpPr>
                  <a:spLocks noChangeArrowheads="1"/>
                </p:cNvSpPr>
                <p:nvPr/>
              </p:nvSpPr>
              <p:spPr bwMode="auto">
                <a:xfrm>
                  <a:off x="4013" y="2494"/>
                  <a:ext cx="269" cy="12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017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3194" y="2668"/>
                  <a:ext cx="117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IF   ID  </a:t>
                  </a:r>
                  <a:r>
                    <a:rPr lang="en-US" altLang="zh-CN" sz="1800">
                      <a:latin typeface="Times New Roman" pitchFamily="18" charset="0"/>
                    </a:rPr>
                    <a:t>EX  WR</a:t>
                  </a:r>
                </a:p>
              </p:txBody>
            </p:sp>
            <p:sp>
              <p:nvSpPr>
                <p:cNvPr id="553018" name="Line 58"/>
                <p:cNvSpPr>
                  <a:spLocks noChangeShapeType="1"/>
                </p:cNvSpPr>
                <p:nvPr/>
              </p:nvSpPr>
              <p:spPr bwMode="auto">
                <a:xfrm>
                  <a:off x="1126" y="2411"/>
                  <a:ext cx="0" cy="15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3019" name="Line 59"/>
                <p:cNvSpPr>
                  <a:spLocks noChangeShapeType="1"/>
                </p:cNvSpPr>
                <p:nvPr/>
              </p:nvSpPr>
              <p:spPr bwMode="auto">
                <a:xfrm>
                  <a:off x="1126" y="3931"/>
                  <a:ext cx="377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3020" name="Line 60"/>
                <p:cNvSpPr>
                  <a:spLocks noChangeShapeType="1"/>
                </p:cNvSpPr>
                <p:nvPr/>
              </p:nvSpPr>
              <p:spPr bwMode="auto">
                <a:xfrm>
                  <a:off x="1396" y="3890"/>
                  <a:ext cx="0" cy="4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3021" name="Line 61"/>
                <p:cNvSpPr>
                  <a:spLocks noChangeShapeType="1"/>
                </p:cNvSpPr>
                <p:nvPr/>
              </p:nvSpPr>
              <p:spPr bwMode="auto">
                <a:xfrm>
                  <a:off x="1666" y="3890"/>
                  <a:ext cx="0" cy="4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3022" name="Line 62"/>
                <p:cNvSpPr>
                  <a:spLocks noChangeShapeType="1"/>
                </p:cNvSpPr>
                <p:nvPr/>
              </p:nvSpPr>
              <p:spPr bwMode="auto">
                <a:xfrm>
                  <a:off x="1935" y="3890"/>
                  <a:ext cx="0" cy="4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3023" name="Line 63"/>
                <p:cNvSpPr>
                  <a:spLocks noChangeShapeType="1"/>
                </p:cNvSpPr>
                <p:nvPr/>
              </p:nvSpPr>
              <p:spPr bwMode="auto">
                <a:xfrm>
                  <a:off x="2205" y="3890"/>
                  <a:ext cx="0" cy="4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3024" name="Line 64"/>
                <p:cNvSpPr>
                  <a:spLocks noChangeShapeType="1"/>
                </p:cNvSpPr>
                <p:nvPr/>
              </p:nvSpPr>
              <p:spPr bwMode="auto">
                <a:xfrm>
                  <a:off x="2475" y="3890"/>
                  <a:ext cx="0" cy="4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3025" name="Line 65"/>
                <p:cNvSpPr>
                  <a:spLocks noChangeShapeType="1"/>
                </p:cNvSpPr>
                <p:nvPr/>
              </p:nvSpPr>
              <p:spPr bwMode="auto">
                <a:xfrm>
                  <a:off x="2745" y="3890"/>
                  <a:ext cx="0" cy="4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3026" name="Line 66"/>
                <p:cNvSpPr>
                  <a:spLocks noChangeShapeType="1"/>
                </p:cNvSpPr>
                <p:nvPr/>
              </p:nvSpPr>
              <p:spPr bwMode="auto">
                <a:xfrm>
                  <a:off x="3014" y="3890"/>
                  <a:ext cx="0" cy="4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3027" name="Line 67"/>
                <p:cNvSpPr>
                  <a:spLocks noChangeShapeType="1"/>
                </p:cNvSpPr>
                <p:nvPr/>
              </p:nvSpPr>
              <p:spPr bwMode="auto">
                <a:xfrm>
                  <a:off x="3284" y="3890"/>
                  <a:ext cx="0" cy="4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3028" name="Line 68"/>
                <p:cNvSpPr>
                  <a:spLocks noChangeShapeType="1"/>
                </p:cNvSpPr>
                <p:nvPr/>
              </p:nvSpPr>
              <p:spPr bwMode="auto">
                <a:xfrm>
                  <a:off x="3554" y="3890"/>
                  <a:ext cx="0" cy="4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3029" name="Line 69"/>
                <p:cNvSpPr>
                  <a:spLocks noChangeShapeType="1"/>
                </p:cNvSpPr>
                <p:nvPr/>
              </p:nvSpPr>
              <p:spPr bwMode="auto">
                <a:xfrm>
                  <a:off x="3823" y="3890"/>
                  <a:ext cx="0" cy="4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3030" name="Line 70"/>
                <p:cNvSpPr>
                  <a:spLocks noChangeShapeType="1"/>
                </p:cNvSpPr>
                <p:nvPr/>
              </p:nvSpPr>
              <p:spPr bwMode="auto">
                <a:xfrm>
                  <a:off x="4093" y="3890"/>
                  <a:ext cx="0" cy="4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3031" name="Line 71"/>
                <p:cNvSpPr>
                  <a:spLocks noChangeShapeType="1"/>
                </p:cNvSpPr>
                <p:nvPr/>
              </p:nvSpPr>
              <p:spPr bwMode="auto">
                <a:xfrm>
                  <a:off x="4363" y="3890"/>
                  <a:ext cx="0" cy="4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3032" name="Line 72"/>
                <p:cNvSpPr>
                  <a:spLocks noChangeShapeType="1"/>
                </p:cNvSpPr>
                <p:nvPr/>
              </p:nvSpPr>
              <p:spPr bwMode="auto">
                <a:xfrm>
                  <a:off x="4633" y="3890"/>
                  <a:ext cx="0" cy="4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3033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1072" y="3993"/>
                  <a:ext cx="370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1800">
                      <a:latin typeface="Times New Roman" pitchFamily="18" charset="0"/>
                    </a:rPr>
                    <a:t>0    </a:t>
                  </a:r>
                  <a:r>
                    <a:rPr lang="zh-CN" altLang="en-US" sz="1200">
                      <a:latin typeface="Times New Roman" pitchFamily="18" charset="0"/>
                    </a:rPr>
                    <a:t> </a:t>
                  </a:r>
                  <a:r>
                    <a:rPr lang="zh-CN" altLang="en-US" sz="1800">
                      <a:latin typeface="Times New Roman" pitchFamily="18" charset="0"/>
                    </a:rPr>
                    <a:t>1     </a:t>
                  </a:r>
                  <a:r>
                    <a:rPr lang="zh-CN" altLang="en-US" sz="1200">
                      <a:latin typeface="Times New Roman" pitchFamily="18" charset="0"/>
                    </a:rPr>
                    <a:t> </a:t>
                  </a:r>
                  <a:r>
                    <a:rPr lang="zh-CN" altLang="en-US" sz="1800">
                      <a:latin typeface="Times New Roman" pitchFamily="18" charset="0"/>
                    </a:rPr>
                    <a:t>2     </a:t>
                  </a:r>
                  <a:r>
                    <a:rPr lang="zh-CN" altLang="en-US" sz="1200">
                      <a:latin typeface="Times New Roman" pitchFamily="18" charset="0"/>
                    </a:rPr>
                    <a:t> </a:t>
                  </a:r>
                  <a:r>
                    <a:rPr lang="zh-CN" altLang="en-US" sz="1800">
                      <a:latin typeface="Times New Roman" pitchFamily="18" charset="0"/>
                    </a:rPr>
                    <a:t>3     4      5     </a:t>
                  </a:r>
                  <a:r>
                    <a:rPr lang="zh-CN" altLang="en-US" sz="1200">
                      <a:latin typeface="Times New Roman" pitchFamily="18" charset="0"/>
                    </a:rPr>
                    <a:t> </a:t>
                  </a:r>
                  <a:r>
                    <a:rPr lang="zh-CN" altLang="en-US" sz="1800">
                      <a:latin typeface="Times New Roman" pitchFamily="18" charset="0"/>
                    </a:rPr>
                    <a:t>6     7    </a:t>
                  </a:r>
                  <a:r>
                    <a:rPr lang="zh-CN" altLang="en-US" sz="1200">
                      <a:latin typeface="Times New Roman" pitchFamily="18" charset="0"/>
                    </a:rPr>
                    <a:t> </a:t>
                  </a:r>
                  <a:r>
                    <a:rPr lang="zh-CN" altLang="en-US" sz="1800">
                      <a:latin typeface="Times New Roman" pitchFamily="18" charset="0"/>
                    </a:rPr>
                    <a:t> 8     </a:t>
                  </a:r>
                  <a:r>
                    <a:rPr lang="zh-CN" altLang="en-US" sz="1200">
                      <a:latin typeface="Times New Roman" pitchFamily="18" charset="0"/>
                    </a:rPr>
                    <a:t> </a:t>
                  </a:r>
                  <a:r>
                    <a:rPr lang="zh-CN" altLang="en-US" sz="1800">
                      <a:latin typeface="Times New Roman" pitchFamily="18" charset="0"/>
                    </a:rPr>
                    <a:t>9    </a:t>
                  </a:r>
                  <a:r>
                    <a:rPr lang="zh-CN" altLang="en-US" sz="1200">
                      <a:latin typeface="Times New Roman" pitchFamily="18" charset="0"/>
                    </a:rPr>
                    <a:t> </a:t>
                  </a:r>
                  <a:r>
                    <a:rPr lang="zh-CN" altLang="en-US" sz="1800">
                      <a:latin typeface="Times New Roman" pitchFamily="18" charset="0"/>
                    </a:rPr>
                    <a:t>10   11    12   13</a:t>
                  </a:r>
                </a:p>
              </p:txBody>
            </p:sp>
            <p:sp>
              <p:nvSpPr>
                <p:cNvPr id="553034" name="Rectangle 74"/>
                <p:cNvSpPr>
                  <a:spLocks noChangeArrowheads="1"/>
                </p:cNvSpPr>
                <p:nvPr/>
              </p:nvSpPr>
              <p:spPr bwMode="auto">
                <a:xfrm>
                  <a:off x="1935" y="3696"/>
                  <a:ext cx="270" cy="12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035" name="Rectangle 75"/>
                <p:cNvSpPr>
                  <a:spLocks noChangeArrowheads="1"/>
                </p:cNvSpPr>
                <p:nvPr/>
              </p:nvSpPr>
              <p:spPr bwMode="auto">
                <a:xfrm>
                  <a:off x="2205" y="3696"/>
                  <a:ext cx="270" cy="12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036" name="Rectangle 76"/>
                <p:cNvSpPr>
                  <a:spLocks noChangeArrowheads="1"/>
                </p:cNvSpPr>
                <p:nvPr/>
              </p:nvSpPr>
              <p:spPr bwMode="auto">
                <a:xfrm>
                  <a:off x="2475" y="3696"/>
                  <a:ext cx="270" cy="124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037" name="Rectangle 77"/>
                <p:cNvSpPr>
                  <a:spLocks noChangeArrowheads="1"/>
                </p:cNvSpPr>
                <p:nvPr/>
              </p:nvSpPr>
              <p:spPr bwMode="auto">
                <a:xfrm>
                  <a:off x="2745" y="3696"/>
                  <a:ext cx="269" cy="12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53038" name="Text Box 78"/>
              <p:cNvSpPr txBox="1">
                <a:spLocks noChangeArrowheads="1"/>
              </p:cNvSpPr>
              <p:nvPr/>
            </p:nvSpPr>
            <p:spPr bwMode="auto">
              <a:xfrm>
                <a:off x="4934" y="3770"/>
                <a:ext cx="82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时钟周期</a:t>
                </a:r>
              </a:p>
            </p:txBody>
          </p:sp>
        </p:grpSp>
        <p:sp>
          <p:nvSpPr>
            <p:cNvPr id="553039" name="Text Box 79"/>
            <p:cNvSpPr txBox="1">
              <a:spLocks noChangeArrowheads="1"/>
            </p:cNvSpPr>
            <p:nvPr/>
          </p:nvSpPr>
          <p:spPr bwMode="auto">
            <a:xfrm>
              <a:off x="381" y="2276"/>
              <a:ext cx="82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指令序列</a:t>
              </a:r>
            </a:p>
          </p:txBody>
        </p:sp>
      </p:grpSp>
      <p:sp>
        <p:nvSpPr>
          <p:cNvPr id="553040" name="AutoShape 8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1" name="灯片编号占位符 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82" name="页脚占位符 8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2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2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52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2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2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3" grpId="0" autoUpdateAnimBg="0"/>
      <p:bldP spid="552964" grpId="0" autoUpdateAnimBg="0"/>
      <p:bldP spid="552965" grpId="0" autoUpdateAnimBg="0"/>
      <p:bldP spid="552966" grpId="0" autoUpdateAnimBg="0"/>
      <p:bldP spid="552968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ChangeArrowheads="1"/>
          </p:cNvSpPr>
          <p:nvPr/>
        </p:nvSpPr>
        <p:spPr bwMode="auto">
          <a:xfrm>
            <a:off x="533400" y="228600"/>
            <a:ext cx="4759325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3.  超长指令字技术</a:t>
            </a:r>
          </a:p>
        </p:txBody>
      </p:sp>
      <p:sp>
        <p:nvSpPr>
          <p:cNvPr id="553987" name="Rectangle 3"/>
          <p:cNvSpPr>
            <a:spLocks noChangeArrowheads="1"/>
          </p:cNvSpPr>
          <p:nvPr/>
        </p:nvSpPr>
        <p:spPr bwMode="auto">
          <a:xfrm>
            <a:off x="1047750" y="259080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  <a:buClr>
                <a:schemeClr val="folHlink"/>
              </a:buClr>
              <a:buFont typeface="Wingdings" pitchFamily="2" charset="2"/>
              <a:buChar char="Ø"/>
            </a:pPr>
            <a:r>
              <a:rPr lang="zh-CN" altLang="en-US" sz="2400">
                <a:latin typeface="Times New Roman" pitchFamily="18" charset="0"/>
              </a:rPr>
              <a:t>  采用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多个处理部件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90600" y="838200"/>
            <a:ext cx="8307388" cy="1828800"/>
            <a:chOff x="624" y="528"/>
            <a:chExt cx="5233" cy="1152"/>
          </a:xfrm>
        </p:grpSpPr>
        <p:sp>
          <p:nvSpPr>
            <p:cNvPr id="553989" name="Rectangle 5"/>
            <p:cNvSpPr>
              <a:spLocks noChangeArrowheads="1"/>
            </p:cNvSpPr>
            <p:nvPr/>
          </p:nvSpPr>
          <p:spPr bwMode="auto">
            <a:xfrm>
              <a:off x="912" y="1248"/>
              <a:ext cx="4945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具有 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多个操作码字段 </a:t>
              </a:r>
              <a:r>
                <a:rPr lang="zh-CN" altLang="en-US" sz="2400">
                  <a:latin typeface="Times New Roman" pitchFamily="18" charset="0"/>
                </a:rPr>
                <a:t>的 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超长指令字</a:t>
              </a:r>
              <a:r>
                <a:rPr lang="zh-CN" altLang="en-US" sz="2400">
                  <a:latin typeface="Times New Roman" pitchFamily="18" charset="0"/>
                </a:rPr>
                <a:t>（可达几百位）</a:t>
              </a:r>
            </a:p>
          </p:txBody>
        </p:sp>
        <p:sp>
          <p:nvSpPr>
            <p:cNvPr id="553990" name="Rectangle 6"/>
            <p:cNvSpPr>
              <a:spLocks noChangeArrowheads="1"/>
            </p:cNvSpPr>
            <p:nvPr/>
          </p:nvSpPr>
          <p:spPr bwMode="auto">
            <a:xfrm>
              <a:off x="624" y="528"/>
              <a:ext cx="3792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marL="457200" indent="-457200">
                <a:lnSpc>
                  <a:spcPct val="135000"/>
                </a:lnSpc>
                <a:spcBef>
                  <a:spcPct val="0"/>
                </a:spcBef>
                <a:buClr>
                  <a:schemeClr val="folHlink"/>
                </a:buClr>
                <a:buFont typeface="Wingdings" pitchFamily="2" charset="2"/>
                <a:buChar char="Ø"/>
              </a:pPr>
              <a:r>
                <a:rPr lang="zh-CN" altLang="en-US" sz="2400">
                  <a:latin typeface="Times New Roman" pitchFamily="18" charset="0"/>
                </a:rPr>
                <a:t>由编译程序 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挖掘 </a:t>
              </a:r>
              <a:r>
                <a:rPr lang="zh-CN" altLang="en-US" sz="2400">
                  <a:latin typeface="Times New Roman" pitchFamily="18" charset="0"/>
                </a:rPr>
                <a:t>出指令间 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潜在 </a:t>
              </a:r>
              <a:r>
                <a:rPr lang="zh-CN" altLang="en-US" sz="2400">
                  <a:latin typeface="Times New Roman" pitchFamily="18" charset="0"/>
                </a:rPr>
                <a:t>的 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并行性</a:t>
              </a:r>
              <a:r>
                <a:rPr lang="zh-CN" altLang="en-US" sz="2400">
                  <a:latin typeface="Times New Roman" pitchFamily="18" charset="0"/>
                </a:rPr>
                <a:t>，</a:t>
              </a:r>
              <a:endParaRPr lang="zh-CN" altLang="en-US" sz="24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553991" name="Text Box 7"/>
            <p:cNvSpPr txBox="1">
              <a:spLocks noChangeArrowheads="1"/>
            </p:cNvSpPr>
            <p:nvPr/>
          </p:nvSpPr>
          <p:spPr bwMode="auto">
            <a:xfrm>
              <a:off x="876" y="871"/>
              <a:ext cx="3444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35000"/>
                </a:lnSpc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将 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多条 </a:t>
              </a:r>
              <a:r>
                <a:rPr lang="zh-CN" altLang="en-US" sz="2400">
                  <a:latin typeface="Times New Roman" pitchFamily="18" charset="0"/>
                </a:rPr>
                <a:t>能 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并行操作 </a:t>
              </a:r>
              <a:r>
                <a:rPr lang="zh-CN" altLang="en-US" sz="2400">
                  <a:latin typeface="Times New Roman" pitchFamily="18" charset="0"/>
                </a:rPr>
                <a:t>的指令组合成 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一条</a:t>
              </a:r>
              <a:endParaRPr lang="zh-CN" altLang="en-US" sz="2400">
                <a:latin typeface="Times New Roman" pitchFamily="18" charset="0"/>
              </a:endParaRPr>
            </a:p>
          </p:txBody>
        </p:sp>
      </p:grpSp>
      <p:sp>
        <p:nvSpPr>
          <p:cNvPr id="553992" name="Rectangle 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8.3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04813" y="3311525"/>
            <a:ext cx="8701087" cy="3165475"/>
            <a:chOff x="255" y="2086"/>
            <a:chExt cx="5481" cy="1994"/>
          </a:xfrm>
        </p:grpSpPr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912" y="2145"/>
              <a:ext cx="4824" cy="1935"/>
              <a:chOff x="912" y="2145"/>
              <a:chExt cx="4824" cy="1935"/>
            </a:xfrm>
          </p:grpSpPr>
          <p:grpSp>
            <p:nvGrpSpPr>
              <p:cNvPr id="5" name="Group 11"/>
              <p:cNvGrpSpPr>
                <a:grpSpLocks/>
              </p:cNvGrpSpPr>
              <p:nvPr/>
            </p:nvGrpSpPr>
            <p:grpSpPr bwMode="auto">
              <a:xfrm>
                <a:off x="912" y="2145"/>
                <a:ext cx="4090" cy="1935"/>
                <a:chOff x="614" y="801"/>
                <a:chExt cx="4090" cy="1935"/>
              </a:xfrm>
            </p:grpSpPr>
            <p:sp>
              <p:nvSpPr>
                <p:cNvPr id="553996" name="Rectangle 12"/>
                <p:cNvSpPr>
                  <a:spLocks noChangeArrowheads="1"/>
                </p:cNvSpPr>
                <p:nvPr/>
              </p:nvSpPr>
              <p:spPr bwMode="auto">
                <a:xfrm>
                  <a:off x="672" y="897"/>
                  <a:ext cx="288" cy="14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997" name="Rectangle 13"/>
                <p:cNvSpPr>
                  <a:spLocks noChangeArrowheads="1"/>
                </p:cNvSpPr>
                <p:nvPr/>
              </p:nvSpPr>
              <p:spPr bwMode="auto">
                <a:xfrm>
                  <a:off x="960" y="897"/>
                  <a:ext cx="288" cy="14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998" name="Rectangle 14"/>
                <p:cNvSpPr>
                  <a:spLocks noChangeArrowheads="1"/>
                </p:cNvSpPr>
                <p:nvPr/>
              </p:nvSpPr>
              <p:spPr bwMode="auto">
                <a:xfrm>
                  <a:off x="1248" y="897"/>
                  <a:ext cx="288" cy="144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999" name="Rectangle 15"/>
                <p:cNvSpPr>
                  <a:spLocks noChangeArrowheads="1"/>
                </p:cNvSpPr>
                <p:nvPr/>
              </p:nvSpPr>
              <p:spPr bwMode="auto">
                <a:xfrm>
                  <a:off x="1536" y="897"/>
                  <a:ext cx="288" cy="14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4000" name="Rectangle 16"/>
                <p:cNvSpPr>
                  <a:spLocks noChangeArrowheads="1"/>
                </p:cNvSpPr>
                <p:nvPr/>
              </p:nvSpPr>
              <p:spPr bwMode="auto">
                <a:xfrm>
                  <a:off x="1248" y="1041"/>
                  <a:ext cx="288" cy="144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4001" name="Rectangle 17"/>
                <p:cNvSpPr>
                  <a:spLocks noChangeArrowheads="1"/>
                </p:cNvSpPr>
                <p:nvPr/>
              </p:nvSpPr>
              <p:spPr bwMode="auto">
                <a:xfrm>
                  <a:off x="1248" y="1185"/>
                  <a:ext cx="288" cy="144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4002" name="Rectangle 18"/>
                <p:cNvSpPr>
                  <a:spLocks noChangeArrowheads="1"/>
                </p:cNvSpPr>
                <p:nvPr/>
              </p:nvSpPr>
              <p:spPr bwMode="auto">
                <a:xfrm>
                  <a:off x="960" y="1329"/>
                  <a:ext cx="288" cy="14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4003" name="Rectangle 19"/>
                <p:cNvSpPr>
                  <a:spLocks noChangeArrowheads="1"/>
                </p:cNvSpPr>
                <p:nvPr/>
              </p:nvSpPr>
              <p:spPr bwMode="auto">
                <a:xfrm>
                  <a:off x="1248" y="1329"/>
                  <a:ext cx="288" cy="14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4004" name="Rectangle 20"/>
                <p:cNvSpPr>
                  <a:spLocks noChangeArrowheads="1"/>
                </p:cNvSpPr>
                <p:nvPr/>
              </p:nvSpPr>
              <p:spPr bwMode="auto">
                <a:xfrm>
                  <a:off x="1536" y="1329"/>
                  <a:ext cx="288" cy="144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4005" name="Rectangle 21"/>
                <p:cNvSpPr>
                  <a:spLocks noChangeArrowheads="1"/>
                </p:cNvSpPr>
                <p:nvPr/>
              </p:nvSpPr>
              <p:spPr bwMode="auto">
                <a:xfrm>
                  <a:off x="1824" y="1329"/>
                  <a:ext cx="288" cy="14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4006" name="Rectangle 22"/>
                <p:cNvSpPr>
                  <a:spLocks noChangeArrowheads="1"/>
                </p:cNvSpPr>
                <p:nvPr/>
              </p:nvSpPr>
              <p:spPr bwMode="auto">
                <a:xfrm>
                  <a:off x="1536" y="1473"/>
                  <a:ext cx="288" cy="144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4007" name="Rectangle 23"/>
                <p:cNvSpPr>
                  <a:spLocks noChangeArrowheads="1"/>
                </p:cNvSpPr>
                <p:nvPr/>
              </p:nvSpPr>
              <p:spPr bwMode="auto">
                <a:xfrm>
                  <a:off x="1536" y="1617"/>
                  <a:ext cx="288" cy="144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4008" name="Rectangle 24"/>
                <p:cNvSpPr>
                  <a:spLocks noChangeArrowheads="1"/>
                </p:cNvSpPr>
                <p:nvPr/>
              </p:nvSpPr>
              <p:spPr bwMode="auto">
                <a:xfrm>
                  <a:off x="1248" y="1761"/>
                  <a:ext cx="288" cy="14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4009" name="Rectangle 25"/>
                <p:cNvSpPr>
                  <a:spLocks noChangeArrowheads="1"/>
                </p:cNvSpPr>
                <p:nvPr/>
              </p:nvSpPr>
              <p:spPr bwMode="auto">
                <a:xfrm>
                  <a:off x="1536" y="1761"/>
                  <a:ext cx="288" cy="14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4010" name="Rectangle 26"/>
                <p:cNvSpPr>
                  <a:spLocks noChangeArrowheads="1"/>
                </p:cNvSpPr>
                <p:nvPr/>
              </p:nvSpPr>
              <p:spPr bwMode="auto">
                <a:xfrm>
                  <a:off x="1824" y="1761"/>
                  <a:ext cx="288" cy="144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4011" name="Rectangle 27"/>
                <p:cNvSpPr>
                  <a:spLocks noChangeArrowheads="1"/>
                </p:cNvSpPr>
                <p:nvPr/>
              </p:nvSpPr>
              <p:spPr bwMode="auto">
                <a:xfrm>
                  <a:off x="2112" y="1761"/>
                  <a:ext cx="288" cy="14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4012" name="Rectangle 28"/>
                <p:cNvSpPr>
                  <a:spLocks noChangeArrowheads="1"/>
                </p:cNvSpPr>
                <p:nvPr/>
              </p:nvSpPr>
              <p:spPr bwMode="auto">
                <a:xfrm>
                  <a:off x="1824" y="1905"/>
                  <a:ext cx="288" cy="144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4013" name="Rectangle 29"/>
                <p:cNvSpPr>
                  <a:spLocks noChangeArrowheads="1"/>
                </p:cNvSpPr>
                <p:nvPr/>
              </p:nvSpPr>
              <p:spPr bwMode="auto">
                <a:xfrm>
                  <a:off x="1824" y="2049"/>
                  <a:ext cx="288" cy="144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4014" name="Rectangle 30"/>
                <p:cNvSpPr>
                  <a:spLocks noChangeArrowheads="1"/>
                </p:cNvSpPr>
                <p:nvPr/>
              </p:nvSpPr>
              <p:spPr bwMode="auto">
                <a:xfrm>
                  <a:off x="2928" y="897"/>
                  <a:ext cx="288" cy="14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4015" name="Rectangle 31"/>
                <p:cNvSpPr>
                  <a:spLocks noChangeArrowheads="1"/>
                </p:cNvSpPr>
                <p:nvPr/>
              </p:nvSpPr>
              <p:spPr bwMode="auto">
                <a:xfrm>
                  <a:off x="3216" y="897"/>
                  <a:ext cx="288" cy="14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4016" name="Rectangle 32"/>
                <p:cNvSpPr>
                  <a:spLocks noChangeArrowheads="1"/>
                </p:cNvSpPr>
                <p:nvPr/>
              </p:nvSpPr>
              <p:spPr bwMode="auto">
                <a:xfrm>
                  <a:off x="3504" y="897"/>
                  <a:ext cx="288" cy="144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4017" name="Rectangle 33"/>
                <p:cNvSpPr>
                  <a:spLocks noChangeArrowheads="1"/>
                </p:cNvSpPr>
                <p:nvPr/>
              </p:nvSpPr>
              <p:spPr bwMode="auto">
                <a:xfrm>
                  <a:off x="3792" y="897"/>
                  <a:ext cx="288" cy="14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4018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2918" y="1478"/>
                  <a:ext cx="1210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IF   ID  </a:t>
                  </a:r>
                  <a:r>
                    <a:rPr lang="en-US" altLang="zh-CN" sz="1800">
                      <a:latin typeface="Times New Roman" pitchFamily="18" charset="0"/>
                    </a:rPr>
                    <a:t>EX   WR</a:t>
                  </a:r>
                </a:p>
              </p:txBody>
            </p:sp>
            <p:sp>
              <p:nvSpPr>
                <p:cNvPr id="554019" name="Line 35"/>
                <p:cNvSpPr>
                  <a:spLocks noChangeShapeType="1"/>
                </p:cNvSpPr>
                <p:nvPr/>
              </p:nvSpPr>
              <p:spPr bwMode="auto">
                <a:xfrm>
                  <a:off x="672" y="801"/>
                  <a:ext cx="0" cy="163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4020" name="Line 36"/>
                <p:cNvSpPr>
                  <a:spLocks noChangeShapeType="1"/>
                </p:cNvSpPr>
                <p:nvPr/>
              </p:nvSpPr>
              <p:spPr bwMode="auto">
                <a:xfrm>
                  <a:off x="672" y="2433"/>
                  <a:ext cx="403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4021" name="Line 37"/>
                <p:cNvSpPr>
                  <a:spLocks noChangeShapeType="1"/>
                </p:cNvSpPr>
                <p:nvPr/>
              </p:nvSpPr>
              <p:spPr bwMode="auto">
                <a:xfrm>
                  <a:off x="960" y="2385"/>
                  <a:ext cx="0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4022" name="Line 38"/>
                <p:cNvSpPr>
                  <a:spLocks noChangeShapeType="1"/>
                </p:cNvSpPr>
                <p:nvPr/>
              </p:nvSpPr>
              <p:spPr bwMode="auto">
                <a:xfrm>
                  <a:off x="1248" y="2385"/>
                  <a:ext cx="0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4023" name="Line 39"/>
                <p:cNvSpPr>
                  <a:spLocks noChangeShapeType="1"/>
                </p:cNvSpPr>
                <p:nvPr/>
              </p:nvSpPr>
              <p:spPr bwMode="auto">
                <a:xfrm>
                  <a:off x="1536" y="2385"/>
                  <a:ext cx="0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4024" name="Line 40"/>
                <p:cNvSpPr>
                  <a:spLocks noChangeShapeType="1"/>
                </p:cNvSpPr>
                <p:nvPr/>
              </p:nvSpPr>
              <p:spPr bwMode="auto">
                <a:xfrm>
                  <a:off x="1824" y="2385"/>
                  <a:ext cx="0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4025" name="Line 41"/>
                <p:cNvSpPr>
                  <a:spLocks noChangeShapeType="1"/>
                </p:cNvSpPr>
                <p:nvPr/>
              </p:nvSpPr>
              <p:spPr bwMode="auto">
                <a:xfrm>
                  <a:off x="2112" y="2385"/>
                  <a:ext cx="0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4026" name="Line 42"/>
                <p:cNvSpPr>
                  <a:spLocks noChangeShapeType="1"/>
                </p:cNvSpPr>
                <p:nvPr/>
              </p:nvSpPr>
              <p:spPr bwMode="auto">
                <a:xfrm>
                  <a:off x="2400" y="2385"/>
                  <a:ext cx="0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4027" name="Line 43"/>
                <p:cNvSpPr>
                  <a:spLocks noChangeShapeType="1"/>
                </p:cNvSpPr>
                <p:nvPr/>
              </p:nvSpPr>
              <p:spPr bwMode="auto">
                <a:xfrm>
                  <a:off x="2688" y="2385"/>
                  <a:ext cx="0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4028" name="Line 44"/>
                <p:cNvSpPr>
                  <a:spLocks noChangeShapeType="1"/>
                </p:cNvSpPr>
                <p:nvPr/>
              </p:nvSpPr>
              <p:spPr bwMode="auto">
                <a:xfrm>
                  <a:off x="2976" y="2385"/>
                  <a:ext cx="0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4029" name="Line 45"/>
                <p:cNvSpPr>
                  <a:spLocks noChangeShapeType="1"/>
                </p:cNvSpPr>
                <p:nvPr/>
              </p:nvSpPr>
              <p:spPr bwMode="auto">
                <a:xfrm>
                  <a:off x="3264" y="2385"/>
                  <a:ext cx="0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4030" name="Line 46"/>
                <p:cNvSpPr>
                  <a:spLocks noChangeShapeType="1"/>
                </p:cNvSpPr>
                <p:nvPr/>
              </p:nvSpPr>
              <p:spPr bwMode="auto">
                <a:xfrm>
                  <a:off x="3552" y="2385"/>
                  <a:ext cx="0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4031" name="Line 47"/>
                <p:cNvSpPr>
                  <a:spLocks noChangeShapeType="1"/>
                </p:cNvSpPr>
                <p:nvPr/>
              </p:nvSpPr>
              <p:spPr bwMode="auto">
                <a:xfrm>
                  <a:off x="3840" y="2385"/>
                  <a:ext cx="0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4032" name="Line 48"/>
                <p:cNvSpPr>
                  <a:spLocks noChangeShapeType="1"/>
                </p:cNvSpPr>
                <p:nvPr/>
              </p:nvSpPr>
              <p:spPr bwMode="auto">
                <a:xfrm>
                  <a:off x="4128" y="2385"/>
                  <a:ext cx="0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4033" name="Line 49"/>
                <p:cNvSpPr>
                  <a:spLocks noChangeShapeType="1"/>
                </p:cNvSpPr>
                <p:nvPr/>
              </p:nvSpPr>
              <p:spPr bwMode="auto">
                <a:xfrm>
                  <a:off x="4416" y="2385"/>
                  <a:ext cx="0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4034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614" y="2505"/>
                  <a:ext cx="396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1800">
                      <a:latin typeface="Times New Roman" pitchFamily="18" charset="0"/>
                    </a:rPr>
                    <a:t>0     1      2      3      4      5      6      7      8      9      10    11    12    13</a:t>
                  </a:r>
                </a:p>
              </p:txBody>
            </p:sp>
            <p:sp>
              <p:nvSpPr>
                <p:cNvPr id="554035" name="Rectangle 51"/>
                <p:cNvSpPr>
                  <a:spLocks noChangeArrowheads="1"/>
                </p:cNvSpPr>
                <p:nvPr/>
              </p:nvSpPr>
              <p:spPr bwMode="auto">
                <a:xfrm>
                  <a:off x="3504" y="1056"/>
                  <a:ext cx="288" cy="144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4036" name="Rectangle 52"/>
                <p:cNvSpPr>
                  <a:spLocks noChangeArrowheads="1"/>
                </p:cNvSpPr>
                <p:nvPr/>
              </p:nvSpPr>
              <p:spPr bwMode="auto">
                <a:xfrm>
                  <a:off x="3504" y="1200"/>
                  <a:ext cx="288" cy="144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54037" name="Text Box 53"/>
              <p:cNvSpPr txBox="1">
                <a:spLocks noChangeArrowheads="1"/>
              </p:cNvSpPr>
              <p:nvPr/>
            </p:nvSpPr>
            <p:spPr bwMode="auto">
              <a:xfrm>
                <a:off x="5040" y="3758"/>
                <a:ext cx="6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时钟周期</a:t>
                </a:r>
              </a:p>
            </p:txBody>
          </p:sp>
        </p:grpSp>
        <p:sp>
          <p:nvSpPr>
            <p:cNvPr id="554038" name="Text Box 54"/>
            <p:cNvSpPr txBox="1">
              <a:spLocks noChangeArrowheads="1"/>
            </p:cNvSpPr>
            <p:nvPr/>
          </p:nvSpPr>
          <p:spPr bwMode="auto">
            <a:xfrm>
              <a:off x="255" y="2086"/>
              <a:ext cx="6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指令序列</a:t>
              </a:r>
            </a:p>
          </p:txBody>
        </p:sp>
      </p:grpSp>
      <p:sp>
        <p:nvSpPr>
          <p:cNvPr id="554039" name="AutoShape 5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6" name="灯片编号占位符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57" name="页脚占位符 5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3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7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ChangeArrowheads="1"/>
          </p:cNvSpPr>
          <p:nvPr/>
        </p:nvSpPr>
        <p:spPr bwMode="auto">
          <a:xfrm>
            <a:off x="609600" y="228600"/>
            <a:ext cx="539908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六、流水线结构</a:t>
            </a:r>
          </a:p>
        </p:txBody>
      </p:sp>
      <p:sp>
        <p:nvSpPr>
          <p:cNvPr id="555011" name="Rectangle 3"/>
          <p:cNvSpPr>
            <a:spLocks noChangeArrowheads="1"/>
          </p:cNvSpPr>
          <p:nvPr/>
        </p:nvSpPr>
        <p:spPr bwMode="auto">
          <a:xfrm>
            <a:off x="1066800" y="990600"/>
            <a:ext cx="3352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1.  指令流水线结构</a:t>
            </a:r>
          </a:p>
        </p:txBody>
      </p:sp>
      <p:sp>
        <p:nvSpPr>
          <p:cNvPr id="555012" name="Rectangle 4"/>
          <p:cNvSpPr>
            <a:spLocks noChangeArrowheads="1"/>
          </p:cNvSpPr>
          <p:nvPr/>
        </p:nvSpPr>
        <p:spPr bwMode="auto">
          <a:xfrm>
            <a:off x="1524000" y="1600200"/>
            <a:ext cx="6553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完成一条指令分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7 段</a:t>
            </a:r>
            <a:r>
              <a:rPr lang="zh-CN" altLang="en-US" sz="2400">
                <a:latin typeface="Times New Roman" pitchFamily="18" charset="0"/>
              </a:rPr>
              <a:t>， 每段需一个时钟周期</a:t>
            </a:r>
          </a:p>
        </p:txBody>
      </p:sp>
      <p:sp>
        <p:nvSpPr>
          <p:cNvPr id="555013" name="Rectangle 5"/>
          <p:cNvSpPr>
            <a:spLocks noChangeArrowheads="1"/>
          </p:cNvSpPr>
          <p:nvPr/>
        </p:nvSpPr>
        <p:spPr bwMode="auto">
          <a:xfrm>
            <a:off x="1219200" y="4876800"/>
            <a:ext cx="3352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若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流水线不出现断流</a:t>
            </a:r>
          </a:p>
        </p:txBody>
      </p:sp>
      <p:sp>
        <p:nvSpPr>
          <p:cNvPr id="555014" name="Rectangle 6"/>
          <p:cNvSpPr>
            <a:spLocks noChangeArrowheads="1"/>
          </p:cNvSpPr>
          <p:nvPr/>
        </p:nvSpPr>
        <p:spPr bwMode="auto">
          <a:xfrm>
            <a:off x="4648200" y="4876800"/>
            <a:ext cx="3429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1  </a:t>
            </a:r>
            <a:r>
              <a:rPr lang="zh-CN" altLang="en-US" sz="2400">
                <a:latin typeface="Times New Roman" pitchFamily="18" charset="0"/>
              </a:rPr>
              <a:t>个时钟周期出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  1 </a:t>
            </a:r>
            <a:r>
              <a:rPr lang="zh-CN" altLang="en-US" sz="2400">
                <a:latin typeface="Times New Roman" pitchFamily="18" charset="0"/>
              </a:rPr>
              <a:t> 结果</a:t>
            </a:r>
          </a:p>
        </p:txBody>
      </p:sp>
      <p:sp>
        <p:nvSpPr>
          <p:cNvPr id="555015" name="Rectangle 7"/>
          <p:cNvSpPr>
            <a:spLocks noChangeArrowheads="1"/>
          </p:cNvSpPr>
          <p:nvPr/>
        </p:nvSpPr>
        <p:spPr bwMode="auto">
          <a:xfrm>
            <a:off x="1219200" y="5448300"/>
            <a:ext cx="297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不采用流水技术</a:t>
            </a:r>
          </a:p>
        </p:txBody>
      </p:sp>
      <p:sp>
        <p:nvSpPr>
          <p:cNvPr id="555016" name="Rectangle 8"/>
          <p:cNvSpPr>
            <a:spLocks noChangeArrowheads="1"/>
          </p:cNvSpPr>
          <p:nvPr/>
        </p:nvSpPr>
        <p:spPr bwMode="auto">
          <a:xfrm>
            <a:off x="4648200" y="5448300"/>
            <a:ext cx="3429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7  </a:t>
            </a:r>
            <a:r>
              <a:rPr lang="zh-CN" altLang="en-US" sz="2400">
                <a:latin typeface="Times New Roman" pitchFamily="18" charset="0"/>
              </a:rPr>
              <a:t>个时钟周期出 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1 </a:t>
            </a:r>
            <a:r>
              <a:rPr lang="zh-CN" altLang="en-US" sz="2400">
                <a:latin typeface="Times New Roman" pitchFamily="18" charset="0"/>
              </a:rPr>
              <a:t> 结果</a:t>
            </a:r>
          </a:p>
        </p:txBody>
      </p:sp>
      <p:sp>
        <p:nvSpPr>
          <p:cNvPr id="555017" name="Rectangle 9"/>
          <p:cNvSpPr>
            <a:spLocks noChangeArrowheads="1"/>
          </p:cNvSpPr>
          <p:nvPr/>
        </p:nvSpPr>
        <p:spPr bwMode="auto">
          <a:xfrm>
            <a:off x="1219200" y="6019800"/>
            <a:ext cx="7620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理想情况下，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7 级流水 </a:t>
            </a:r>
            <a:r>
              <a:rPr lang="zh-CN" altLang="en-US" sz="2400">
                <a:latin typeface="Times New Roman" pitchFamily="18" charset="0"/>
              </a:rPr>
              <a:t>的速度是不采用流水技术的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7 倍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440113" y="2438400"/>
            <a:ext cx="488950" cy="2209800"/>
            <a:chOff x="2167" y="1536"/>
            <a:chExt cx="308" cy="1392"/>
          </a:xfrm>
        </p:grpSpPr>
        <p:sp>
          <p:nvSpPr>
            <p:cNvPr id="555019" name="Text Box 11"/>
            <p:cNvSpPr txBox="1">
              <a:spLocks noChangeArrowheads="1"/>
            </p:cNvSpPr>
            <p:nvPr/>
          </p:nvSpPr>
          <p:spPr bwMode="auto">
            <a:xfrm>
              <a:off x="2167" y="1727"/>
              <a:ext cx="308" cy="1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地址形成部件</a:t>
              </a:r>
            </a:p>
          </p:txBody>
        </p:sp>
        <p:sp>
          <p:nvSpPr>
            <p:cNvPr id="555020" name="Rectangle 12"/>
            <p:cNvSpPr>
              <a:spLocks noChangeArrowheads="1"/>
            </p:cNvSpPr>
            <p:nvPr/>
          </p:nvSpPr>
          <p:spPr bwMode="auto">
            <a:xfrm>
              <a:off x="2177" y="1536"/>
              <a:ext cx="288" cy="13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2582863" y="2438400"/>
            <a:ext cx="488950" cy="2209800"/>
            <a:chOff x="1627" y="1536"/>
            <a:chExt cx="308" cy="1392"/>
          </a:xfrm>
        </p:grpSpPr>
        <p:sp>
          <p:nvSpPr>
            <p:cNvPr id="555022" name="Text Box 14"/>
            <p:cNvSpPr txBox="1">
              <a:spLocks noChangeArrowheads="1"/>
            </p:cNvSpPr>
            <p:nvPr/>
          </p:nvSpPr>
          <p:spPr bwMode="auto">
            <a:xfrm>
              <a:off x="1627" y="1727"/>
              <a:ext cx="308" cy="1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指令译码部件</a:t>
              </a:r>
            </a:p>
          </p:txBody>
        </p:sp>
        <p:sp>
          <p:nvSpPr>
            <p:cNvPr id="555023" name="Rectangle 15"/>
            <p:cNvSpPr>
              <a:spLocks noChangeArrowheads="1"/>
            </p:cNvSpPr>
            <p:nvPr/>
          </p:nvSpPr>
          <p:spPr bwMode="auto">
            <a:xfrm>
              <a:off x="1632" y="1536"/>
              <a:ext cx="288" cy="13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4289425" y="2438400"/>
            <a:ext cx="488950" cy="2209800"/>
            <a:chOff x="2702" y="1536"/>
            <a:chExt cx="308" cy="1392"/>
          </a:xfrm>
        </p:grpSpPr>
        <p:sp>
          <p:nvSpPr>
            <p:cNvPr id="555025" name="Text Box 17"/>
            <p:cNvSpPr txBox="1">
              <a:spLocks noChangeArrowheads="1"/>
            </p:cNvSpPr>
            <p:nvPr/>
          </p:nvSpPr>
          <p:spPr bwMode="auto">
            <a:xfrm>
              <a:off x="2702" y="1727"/>
              <a:ext cx="308" cy="1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取操作数部件</a:t>
              </a:r>
            </a:p>
          </p:txBody>
        </p:sp>
        <p:sp>
          <p:nvSpPr>
            <p:cNvPr id="555026" name="Rectangle 18"/>
            <p:cNvSpPr>
              <a:spLocks noChangeArrowheads="1"/>
            </p:cNvSpPr>
            <p:nvPr/>
          </p:nvSpPr>
          <p:spPr bwMode="auto">
            <a:xfrm>
              <a:off x="2705" y="1536"/>
              <a:ext cx="288" cy="13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1752600" y="2438400"/>
            <a:ext cx="488950" cy="2209800"/>
            <a:chOff x="1104" y="1536"/>
            <a:chExt cx="308" cy="1392"/>
          </a:xfrm>
        </p:grpSpPr>
        <p:sp>
          <p:nvSpPr>
            <p:cNvPr id="555028" name="Text Box 20"/>
            <p:cNvSpPr txBox="1">
              <a:spLocks noChangeArrowheads="1"/>
            </p:cNvSpPr>
            <p:nvPr/>
          </p:nvSpPr>
          <p:spPr bwMode="auto">
            <a:xfrm>
              <a:off x="1104" y="1825"/>
              <a:ext cx="308" cy="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取指令部件</a:t>
              </a:r>
            </a:p>
          </p:txBody>
        </p:sp>
        <p:sp>
          <p:nvSpPr>
            <p:cNvPr id="555029" name="Rectangle 21"/>
            <p:cNvSpPr>
              <a:spLocks noChangeArrowheads="1"/>
            </p:cNvSpPr>
            <p:nvPr/>
          </p:nvSpPr>
          <p:spPr bwMode="auto">
            <a:xfrm>
              <a:off x="1104" y="1536"/>
              <a:ext cx="288" cy="13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5138738" y="2438400"/>
            <a:ext cx="488950" cy="2209800"/>
            <a:chOff x="3237" y="1536"/>
            <a:chExt cx="308" cy="1392"/>
          </a:xfrm>
        </p:grpSpPr>
        <p:sp>
          <p:nvSpPr>
            <p:cNvPr id="555031" name="Text Box 23"/>
            <p:cNvSpPr txBox="1">
              <a:spLocks noChangeArrowheads="1"/>
            </p:cNvSpPr>
            <p:nvPr/>
          </p:nvSpPr>
          <p:spPr bwMode="auto">
            <a:xfrm>
              <a:off x="3237" y="1727"/>
              <a:ext cx="308" cy="1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操作执行部件</a:t>
              </a:r>
            </a:p>
          </p:txBody>
        </p:sp>
        <p:sp>
          <p:nvSpPr>
            <p:cNvPr id="555032" name="Rectangle 24"/>
            <p:cNvSpPr>
              <a:spLocks noChangeArrowheads="1"/>
            </p:cNvSpPr>
            <p:nvPr/>
          </p:nvSpPr>
          <p:spPr bwMode="auto">
            <a:xfrm>
              <a:off x="3244" y="1536"/>
              <a:ext cx="288" cy="13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6034088" y="2438400"/>
            <a:ext cx="488950" cy="2362200"/>
            <a:chOff x="3801" y="1536"/>
            <a:chExt cx="308" cy="1488"/>
          </a:xfrm>
        </p:grpSpPr>
        <p:sp>
          <p:nvSpPr>
            <p:cNvPr id="555034" name="Text Box 26"/>
            <p:cNvSpPr txBox="1">
              <a:spLocks noChangeArrowheads="1"/>
            </p:cNvSpPr>
            <p:nvPr/>
          </p:nvSpPr>
          <p:spPr bwMode="auto">
            <a:xfrm>
              <a:off x="3801" y="1727"/>
              <a:ext cx="308" cy="1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回写结果部件</a:t>
              </a:r>
            </a:p>
          </p:txBody>
        </p:sp>
        <p:sp>
          <p:nvSpPr>
            <p:cNvPr id="555035" name="Rectangle 27"/>
            <p:cNvSpPr>
              <a:spLocks noChangeArrowheads="1"/>
            </p:cNvSpPr>
            <p:nvPr/>
          </p:nvSpPr>
          <p:spPr bwMode="auto">
            <a:xfrm>
              <a:off x="3809" y="1536"/>
              <a:ext cx="288" cy="13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6872288" y="2438400"/>
            <a:ext cx="488950" cy="2209800"/>
            <a:chOff x="4329" y="1536"/>
            <a:chExt cx="308" cy="1392"/>
          </a:xfrm>
        </p:grpSpPr>
        <p:sp>
          <p:nvSpPr>
            <p:cNvPr id="555037" name="Text Box 29"/>
            <p:cNvSpPr txBox="1">
              <a:spLocks noChangeArrowheads="1"/>
            </p:cNvSpPr>
            <p:nvPr/>
          </p:nvSpPr>
          <p:spPr bwMode="auto">
            <a:xfrm>
              <a:off x="4329" y="1568"/>
              <a:ext cx="308" cy="1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修改指令指针部件</a:t>
              </a:r>
            </a:p>
          </p:txBody>
        </p:sp>
        <p:sp>
          <p:nvSpPr>
            <p:cNvPr id="555038" name="Rectangle 30"/>
            <p:cNvSpPr>
              <a:spLocks noChangeArrowheads="1"/>
            </p:cNvSpPr>
            <p:nvPr/>
          </p:nvSpPr>
          <p:spPr bwMode="auto">
            <a:xfrm>
              <a:off x="4337" y="1536"/>
              <a:ext cx="288" cy="13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5039" name="Line 31"/>
          <p:cNvSpPr>
            <a:spLocks noChangeShapeType="1"/>
          </p:cNvSpPr>
          <p:nvPr/>
        </p:nvSpPr>
        <p:spPr bwMode="auto">
          <a:xfrm>
            <a:off x="2209800" y="3429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5040" name="Line 32"/>
          <p:cNvSpPr>
            <a:spLocks noChangeShapeType="1"/>
          </p:cNvSpPr>
          <p:nvPr/>
        </p:nvSpPr>
        <p:spPr bwMode="auto">
          <a:xfrm>
            <a:off x="3041650" y="3429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5041" name="Line 33"/>
          <p:cNvSpPr>
            <a:spLocks noChangeShapeType="1"/>
          </p:cNvSpPr>
          <p:nvPr/>
        </p:nvSpPr>
        <p:spPr bwMode="auto">
          <a:xfrm>
            <a:off x="3910013" y="3429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5042" name="Line 34"/>
          <p:cNvSpPr>
            <a:spLocks noChangeShapeType="1"/>
          </p:cNvSpPr>
          <p:nvPr/>
        </p:nvSpPr>
        <p:spPr bwMode="auto">
          <a:xfrm>
            <a:off x="4778375" y="3429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5043" name="Line 35"/>
          <p:cNvSpPr>
            <a:spLocks noChangeShapeType="1"/>
          </p:cNvSpPr>
          <p:nvPr/>
        </p:nvSpPr>
        <p:spPr bwMode="auto">
          <a:xfrm>
            <a:off x="5638800" y="3429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5044" name="Line 36"/>
          <p:cNvSpPr>
            <a:spLocks noChangeShapeType="1"/>
          </p:cNvSpPr>
          <p:nvPr/>
        </p:nvSpPr>
        <p:spPr bwMode="auto">
          <a:xfrm>
            <a:off x="6515100" y="3429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9" name="Group 37"/>
          <p:cNvGrpSpPr>
            <a:grpSpLocks/>
          </p:cNvGrpSpPr>
          <p:nvPr/>
        </p:nvGrpSpPr>
        <p:grpSpPr bwMode="auto">
          <a:xfrm>
            <a:off x="2209800" y="3962400"/>
            <a:ext cx="4724400" cy="587375"/>
            <a:chOff x="1392" y="2484"/>
            <a:chExt cx="2976" cy="370"/>
          </a:xfrm>
        </p:grpSpPr>
        <p:grpSp>
          <p:nvGrpSpPr>
            <p:cNvPr id="10" name="Group 38"/>
            <p:cNvGrpSpPr>
              <a:grpSpLocks/>
            </p:cNvGrpSpPr>
            <p:nvPr/>
          </p:nvGrpSpPr>
          <p:grpSpPr bwMode="auto">
            <a:xfrm>
              <a:off x="1392" y="2484"/>
              <a:ext cx="1344" cy="358"/>
              <a:chOff x="1392" y="2484"/>
              <a:chExt cx="1344" cy="358"/>
            </a:xfrm>
          </p:grpSpPr>
          <p:sp>
            <p:nvSpPr>
              <p:cNvPr id="555047" name="Text Box 39"/>
              <p:cNvSpPr txBox="1">
                <a:spLocks noChangeArrowheads="1"/>
              </p:cNvSpPr>
              <p:nvPr/>
            </p:nvSpPr>
            <p:spPr bwMode="auto">
              <a:xfrm>
                <a:off x="1392" y="2496"/>
                <a:ext cx="289" cy="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800">
                    <a:solidFill>
                      <a:schemeClr val="folHlink"/>
                    </a:solidFill>
                    <a:latin typeface="Times New Roman" pitchFamily="18" charset="0"/>
                  </a:rPr>
                  <a:t>锁存</a:t>
                </a:r>
              </a:p>
            </p:txBody>
          </p:sp>
          <p:sp>
            <p:nvSpPr>
              <p:cNvPr id="555048" name="Text Box 40"/>
              <p:cNvSpPr txBox="1">
                <a:spLocks noChangeArrowheads="1"/>
              </p:cNvSpPr>
              <p:nvPr/>
            </p:nvSpPr>
            <p:spPr bwMode="auto">
              <a:xfrm>
                <a:off x="1920" y="2496"/>
                <a:ext cx="289" cy="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800">
                    <a:solidFill>
                      <a:schemeClr val="folHlink"/>
                    </a:solidFill>
                    <a:latin typeface="Times New Roman" pitchFamily="18" charset="0"/>
                  </a:rPr>
                  <a:t>锁存</a:t>
                </a:r>
              </a:p>
            </p:txBody>
          </p:sp>
          <p:sp>
            <p:nvSpPr>
              <p:cNvPr id="555049" name="Text Box 41"/>
              <p:cNvSpPr txBox="1">
                <a:spLocks noChangeArrowheads="1"/>
              </p:cNvSpPr>
              <p:nvPr/>
            </p:nvSpPr>
            <p:spPr bwMode="auto">
              <a:xfrm>
                <a:off x="2447" y="2484"/>
                <a:ext cx="289" cy="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800">
                    <a:solidFill>
                      <a:schemeClr val="folHlink"/>
                    </a:solidFill>
                    <a:latin typeface="Times New Roman" pitchFamily="18" charset="0"/>
                  </a:rPr>
                  <a:t>锁存</a:t>
                </a:r>
              </a:p>
            </p:txBody>
          </p:sp>
        </p:grpSp>
        <p:grpSp>
          <p:nvGrpSpPr>
            <p:cNvPr id="11" name="Group 42"/>
            <p:cNvGrpSpPr>
              <a:grpSpLocks/>
            </p:cNvGrpSpPr>
            <p:nvPr/>
          </p:nvGrpSpPr>
          <p:grpSpPr bwMode="auto">
            <a:xfrm>
              <a:off x="2999" y="2496"/>
              <a:ext cx="1369" cy="358"/>
              <a:chOff x="2999" y="2496"/>
              <a:chExt cx="1369" cy="358"/>
            </a:xfrm>
          </p:grpSpPr>
          <p:sp>
            <p:nvSpPr>
              <p:cNvPr id="555051" name="Text Box 43"/>
              <p:cNvSpPr txBox="1">
                <a:spLocks noChangeArrowheads="1"/>
              </p:cNvSpPr>
              <p:nvPr/>
            </p:nvSpPr>
            <p:spPr bwMode="auto">
              <a:xfrm>
                <a:off x="2999" y="2508"/>
                <a:ext cx="289" cy="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800">
                    <a:solidFill>
                      <a:schemeClr val="folHlink"/>
                    </a:solidFill>
                    <a:latin typeface="Times New Roman" pitchFamily="18" charset="0"/>
                  </a:rPr>
                  <a:t>锁存</a:t>
                </a:r>
              </a:p>
            </p:txBody>
          </p:sp>
          <p:sp>
            <p:nvSpPr>
              <p:cNvPr id="555052" name="Text Box 44"/>
              <p:cNvSpPr txBox="1">
                <a:spLocks noChangeArrowheads="1"/>
              </p:cNvSpPr>
              <p:nvPr/>
            </p:nvSpPr>
            <p:spPr bwMode="auto">
              <a:xfrm>
                <a:off x="3552" y="2508"/>
                <a:ext cx="289" cy="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800">
                    <a:solidFill>
                      <a:schemeClr val="folHlink"/>
                    </a:solidFill>
                    <a:latin typeface="Times New Roman" pitchFamily="18" charset="0"/>
                  </a:rPr>
                  <a:t>锁存</a:t>
                </a:r>
              </a:p>
            </p:txBody>
          </p:sp>
          <p:sp>
            <p:nvSpPr>
              <p:cNvPr id="555053" name="Text Box 45"/>
              <p:cNvSpPr txBox="1">
                <a:spLocks noChangeArrowheads="1"/>
              </p:cNvSpPr>
              <p:nvPr/>
            </p:nvSpPr>
            <p:spPr bwMode="auto">
              <a:xfrm>
                <a:off x="4079" y="2496"/>
                <a:ext cx="289" cy="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800">
                    <a:solidFill>
                      <a:schemeClr val="folHlink"/>
                    </a:solidFill>
                    <a:latin typeface="Times New Roman" pitchFamily="18" charset="0"/>
                  </a:rPr>
                  <a:t>锁存</a:t>
                </a:r>
              </a:p>
            </p:txBody>
          </p:sp>
        </p:grpSp>
      </p:grpSp>
      <p:sp>
        <p:nvSpPr>
          <p:cNvPr id="555054" name="Rectangle 4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8.3</a:t>
            </a:r>
          </a:p>
        </p:txBody>
      </p:sp>
      <p:sp>
        <p:nvSpPr>
          <p:cNvPr id="555055" name="AutoShape 4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49" name="页脚占位符 4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5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5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555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555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555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555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555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6" dur="500"/>
                                        <p:tgtEl>
                                          <p:spTgt spid="555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555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555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555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555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555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11" grpId="0" autoUpdateAnimBg="0"/>
      <p:bldP spid="555012" grpId="0" autoUpdateAnimBg="0"/>
      <p:bldP spid="555013" grpId="0" autoUpdateAnimBg="0"/>
      <p:bldP spid="555014" grpId="0" autoUpdateAnimBg="0"/>
      <p:bldP spid="555015" grpId="0" autoUpdateAnimBg="0"/>
      <p:bldP spid="555016" grpId="0" autoUpdateAnimBg="0"/>
      <p:bldP spid="555017" grpId="0" autoUpdateAnimBg="0"/>
      <p:bldP spid="555039" grpId="0" animBg="1"/>
      <p:bldP spid="555040" grpId="0" animBg="1"/>
      <p:bldP spid="555041" grpId="0" animBg="1"/>
      <p:bldP spid="555042" grpId="0" animBg="1"/>
      <p:bldP spid="555043" grpId="0" animBg="1"/>
      <p:bldP spid="55504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ChangeArrowheads="1"/>
          </p:cNvSpPr>
          <p:nvPr/>
        </p:nvSpPr>
        <p:spPr bwMode="auto">
          <a:xfrm>
            <a:off x="685800" y="381000"/>
            <a:ext cx="3352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2.  运算流水线</a:t>
            </a:r>
          </a:p>
        </p:txBody>
      </p:sp>
      <p:sp>
        <p:nvSpPr>
          <p:cNvPr id="556035" name="Rectangle 3"/>
          <p:cNvSpPr>
            <a:spLocks noChangeArrowheads="1"/>
          </p:cNvSpPr>
          <p:nvPr/>
        </p:nvSpPr>
        <p:spPr bwMode="auto">
          <a:xfrm>
            <a:off x="1981200" y="1143000"/>
            <a:ext cx="6477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完成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浮点加减 </a:t>
            </a:r>
            <a:r>
              <a:rPr lang="zh-CN" altLang="en-US" sz="2400">
                <a:latin typeface="Times New Roman" pitchFamily="18" charset="0"/>
              </a:rPr>
              <a:t>运算  可分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对阶</a:t>
            </a:r>
            <a:r>
              <a:rPr lang="zh-CN" altLang="en-US" sz="2400">
                <a:latin typeface="Times New Roman" pitchFamily="18" charset="0"/>
              </a:rPr>
              <a:t>、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尾数求和</a:t>
            </a:r>
            <a:r>
              <a:rPr lang="zh-CN" altLang="en-US" sz="2400">
                <a:latin typeface="Times New Roman" pitchFamily="18" charset="0"/>
              </a:rPr>
              <a:t>、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规格化 </a:t>
            </a:r>
            <a:r>
              <a:rPr lang="zh-CN" altLang="en-US" sz="2400">
                <a:latin typeface="Times New Roman" pitchFamily="18" charset="0"/>
              </a:rPr>
              <a:t>三段</a:t>
            </a:r>
          </a:p>
        </p:txBody>
      </p:sp>
      <p:sp>
        <p:nvSpPr>
          <p:cNvPr id="556036" name="Rectangle 4"/>
          <p:cNvSpPr>
            <a:spLocks noChangeArrowheads="1"/>
          </p:cNvSpPr>
          <p:nvPr/>
        </p:nvSpPr>
        <p:spPr bwMode="auto">
          <a:xfrm>
            <a:off x="1981200" y="5715000"/>
            <a:ext cx="5715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分段原则     每段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操作时间 </a:t>
            </a:r>
            <a:r>
              <a:rPr lang="zh-CN" altLang="en-US" sz="2400">
                <a:latin typeface="Times New Roman" pitchFamily="18" charset="0"/>
              </a:rPr>
              <a:t>尽量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一致</a:t>
            </a:r>
          </a:p>
        </p:txBody>
      </p:sp>
      <p:sp>
        <p:nvSpPr>
          <p:cNvPr id="556037" name="Line 5"/>
          <p:cNvSpPr>
            <a:spLocks noChangeShapeType="1"/>
          </p:cNvSpPr>
          <p:nvPr/>
        </p:nvSpPr>
        <p:spPr bwMode="auto">
          <a:xfrm>
            <a:off x="3270250" y="365442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6038" name="Line 6"/>
          <p:cNvSpPr>
            <a:spLocks noChangeShapeType="1"/>
          </p:cNvSpPr>
          <p:nvPr/>
        </p:nvSpPr>
        <p:spPr bwMode="auto">
          <a:xfrm>
            <a:off x="5006975" y="365442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978025" y="2663825"/>
            <a:ext cx="1450975" cy="2678113"/>
            <a:chOff x="1246" y="1678"/>
            <a:chExt cx="914" cy="1687"/>
          </a:xfrm>
        </p:grpSpPr>
        <p:sp>
          <p:nvSpPr>
            <p:cNvPr id="556040" name="Line 8"/>
            <p:cNvSpPr>
              <a:spLocks noChangeShapeType="1"/>
            </p:cNvSpPr>
            <p:nvPr/>
          </p:nvSpPr>
          <p:spPr bwMode="auto">
            <a:xfrm>
              <a:off x="1248" y="316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1246" y="1678"/>
              <a:ext cx="914" cy="1687"/>
              <a:chOff x="1246" y="1678"/>
              <a:chExt cx="914" cy="1687"/>
            </a:xfrm>
          </p:grpSpPr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1246" y="1678"/>
                <a:ext cx="837" cy="1392"/>
                <a:chOff x="1246" y="1678"/>
                <a:chExt cx="837" cy="1392"/>
              </a:xfrm>
            </p:grpSpPr>
            <p:grpSp>
              <p:nvGrpSpPr>
                <p:cNvPr id="5" name="Group 11"/>
                <p:cNvGrpSpPr>
                  <a:grpSpLocks/>
                </p:cNvGrpSpPr>
                <p:nvPr/>
              </p:nvGrpSpPr>
              <p:grpSpPr bwMode="auto">
                <a:xfrm>
                  <a:off x="1775" y="1678"/>
                  <a:ext cx="308" cy="1392"/>
                  <a:chOff x="1775" y="1678"/>
                  <a:chExt cx="308" cy="1392"/>
                </a:xfrm>
              </p:grpSpPr>
              <p:sp>
                <p:nvSpPr>
                  <p:cNvPr id="556044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75" y="2064"/>
                    <a:ext cx="308" cy="54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vert="eaVert" wrap="none">
                    <a:sp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zh-CN" altLang="en-US" sz="2000">
                        <a:solidFill>
                          <a:schemeClr val="folHlink"/>
                        </a:solidFill>
                        <a:latin typeface="Times New Roman" pitchFamily="18" charset="0"/>
                      </a:rPr>
                      <a:t>锁存器</a:t>
                    </a:r>
                  </a:p>
                </p:txBody>
              </p:sp>
              <p:sp>
                <p:nvSpPr>
                  <p:cNvPr id="556045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1678"/>
                    <a:ext cx="288" cy="139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" name="Group 14"/>
                <p:cNvGrpSpPr>
                  <a:grpSpLocks/>
                </p:cNvGrpSpPr>
                <p:nvPr/>
              </p:nvGrpSpPr>
              <p:grpSpPr bwMode="auto">
                <a:xfrm>
                  <a:off x="1246" y="1678"/>
                  <a:ext cx="308" cy="1392"/>
                  <a:chOff x="1246" y="1678"/>
                  <a:chExt cx="308" cy="1392"/>
                </a:xfrm>
              </p:grpSpPr>
              <p:sp>
                <p:nvSpPr>
                  <p:cNvPr id="556047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46" y="1856"/>
                    <a:ext cx="308" cy="102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vert="eaVert" wrap="none">
                    <a:sp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对阶功能部件</a:t>
                    </a:r>
                  </a:p>
                </p:txBody>
              </p:sp>
              <p:sp>
                <p:nvSpPr>
                  <p:cNvPr id="556048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678"/>
                    <a:ext cx="288" cy="139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56049" name="Line 17"/>
                <p:cNvSpPr>
                  <a:spLocks noChangeShapeType="1"/>
                </p:cNvSpPr>
                <p:nvPr/>
              </p:nvSpPr>
              <p:spPr bwMode="auto">
                <a:xfrm>
                  <a:off x="1536" y="2302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56050" name="Line 18"/>
              <p:cNvSpPr>
                <a:spLocks noChangeShapeType="1"/>
              </p:cNvSpPr>
              <p:nvPr/>
            </p:nvSpPr>
            <p:spPr bwMode="auto">
              <a:xfrm>
                <a:off x="2160" y="3168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6051" name="Line 19"/>
              <p:cNvSpPr>
                <a:spLocks noChangeShapeType="1"/>
              </p:cNvSpPr>
              <p:nvPr/>
            </p:nvSpPr>
            <p:spPr bwMode="auto">
              <a:xfrm flipH="1">
                <a:off x="1248" y="3264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6052" name="Line 20"/>
              <p:cNvSpPr>
                <a:spLocks noChangeShapeType="1"/>
              </p:cNvSpPr>
              <p:nvPr/>
            </p:nvSpPr>
            <p:spPr bwMode="auto">
              <a:xfrm rot="10800000" flipH="1">
                <a:off x="1930" y="3262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6053" name="Text Box 21"/>
              <p:cNvSpPr txBox="1">
                <a:spLocks noChangeArrowheads="1"/>
              </p:cNvSpPr>
              <p:nvPr/>
            </p:nvSpPr>
            <p:spPr bwMode="auto">
              <a:xfrm>
                <a:off x="1465" y="3153"/>
                <a:ext cx="50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600">
                    <a:solidFill>
                      <a:schemeClr val="folHlink"/>
                    </a:solidFill>
                    <a:latin typeface="Times New Roman" pitchFamily="18" charset="0"/>
                  </a:rPr>
                  <a:t>第一段</a:t>
                </a:r>
              </a:p>
            </p:txBody>
          </p:sp>
        </p:grpSp>
      </p:grp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3429000" y="2663825"/>
            <a:ext cx="1828800" cy="2670175"/>
            <a:chOff x="2160" y="1678"/>
            <a:chExt cx="1152" cy="1682"/>
          </a:xfrm>
        </p:grpSpPr>
        <p:grpSp>
          <p:nvGrpSpPr>
            <p:cNvPr id="8" name="Group 23"/>
            <p:cNvGrpSpPr>
              <a:grpSpLocks/>
            </p:cNvGrpSpPr>
            <p:nvPr/>
          </p:nvGrpSpPr>
          <p:grpSpPr bwMode="auto">
            <a:xfrm>
              <a:off x="2316" y="1678"/>
              <a:ext cx="841" cy="1392"/>
              <a:chOff x="2316" y="1678"/>
              <a:chExt cx="841" cy="1392"/>
            </a:xfrm>
          </p:grpSpPr>
          <p:grpSp>
            <p:nvGrpSpPr>
              <p:cNvPr id="9" name="Group 24"/>
              <p:cNvGrpSpPr>
                <a:grpSpLocks/>
              </p:cNvGrpSpPr>
              <p:nvPr/>
            </p:nvGrpSpPr>
            <p:grpSpPr bwMode="auto">
              <a:xfrm>
                <a:off x="2316" y="1678"/>
                <a:ext cx="308" cy="1392"/>
                <a:chOff x="2316" y="1678"/>
                <a:chExt cx="308" cy="1392"/>
              </a:xfrm>
            </p:grpSpPr>
            <p:sp>
              <p:nvSpPr>
                <p:cNvPr id="556057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316" y="1969"/>
                  <a:ext cx="308" cy="8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vert="eaVert"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尾数加部件</a:t>
                  </a:r>
                </a:p>
              </p:txBody>
            </p:sp>
            <p:sp>
              <p:nvSpPr>
                <p:cNvPr id="556058" name="Rectangle 26"/>
                <p:cNvSpPr>
                  <a:spLocks noChangeArrowheads="1"/>
                </p:cNvSpPr>
                <p:nvPr/>
              </p:nvSpPr>
              <p:spPr bwMode="auto">
                <a:xfrm>
                  <a:off x="2321" y="1678"/>
                  <a:ext cx="288" cy="13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" name="Group 27"/>
              <p:cNvGrpSpPr>
                <a:grpSpLocks/>
              </p:cNvGrpSpPr>
              <p:nvPr/>
            </p:nvGrpSpPr>
            <p:grpSpPr bwMode="auto">
              <a:xfrm>
                <a:off x="2849" y="1678"/>
                <a:ext cx="308" cy="1392"/>
                <a:chOff x="2849" y="1678"/>
                <a:chExt cx="308" cy="1392"/>
              </a:xfrm>
            </p:grpSpPr>
            <p:sp>
              <p:nvSpPr>
                <p:cNvPr id="556060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849" y="2064"/>
                  <a:ext cx="308" cy="54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vert="eaVert"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锁存器</a:t>
                  </a:r>
                </a:p>
              </p:txBody>
            </p:sp>
            <p:sp>
              <p:nvSpPr>
                <p:cNvPr id="556061" name="Rectangle 29"/>
                <p:cNvSpPr>
                  <a:spLocks noChangeArrowheads="1"/>
                </p:cNvSpPr>
                <p:nvPr/>
              </p:nvSpPr>
              <p:spPr bwMode="auto">
                <a:xfrm>
                  <a:off x="2849" y="1678"/>
                  <a:ext cx="288" cy="13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56062" name="Line 30"/>
              <p:cNvSpPr>
                <a:spLocks noChangeShapeType="1"/>
              </p:cNvSpPr>
              <p:nvPr/>
            </p:nvSpPr>
            <p:spPr bwMode="auto">
              <a:xfrm>
                <a:off x="2607" y="230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56063" name="Line 31"/>
            <p:cNvSpPr>
              <a:spLocks noChangeShapeType="1"/>
            </p:cNvSpPr>
            <p:nvPr/>
          </p:nvSpPr>
          <p:spPr bwMode="auto">
            <a:xfrm>
              <a:off x="3312" y="316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6064" name="Line 32"/>
            <p:cNvSpPr>
              <a:spLocks noChangeShapeType="1"/>
            </p:cNvSpPr>
            <p:nvPr/>
          </p:nvSpPr>
          <p:spPr bwMode="auto">
            <a:xfrm flipH="1">
              <a:off x="2160" y="3259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6065" name="Line 33"/>
            <p:cNvSpPr>
              <a:spLocks noChangeShapeType="1"/>
            </p:cNvSpPr>
            <p:nvPr/>
          </p:nvSpPr>
          <p:spPr bwMode="auto">
            <a:xfrm rot="10800000" flipH="1">
              <a:off x="3085" y="3257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6066" name="Text Box 34"/>
            <p:cNvSpPr txBox="1">
              <a:spLocks noChangeArrowheads="1"/>
            </p:cNvSpPr>
            <p:nvPr/>
          </p:nvSpPr>
          <p:spPr bwMode="auto">
            <a:xfrm>
              <a:off x="2476" y="3148"/>
              <a:ext cx="50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600">
                  <a:solidFill>
                    <a:schemeClr val="folHlink"/>
                  </a:solidFill>
                  <a:latin typeface="Times New Roman" pitchFamily="18" charset="0"/>
                </a:rPr>
                <a:t>第二段</a:t>
              </a:r>
            </a:p>
          </p:txBody>
        </p:sp>
      </p:grpSp>
      <p:grpSp>
        <p:nvGrpSpPr>
          <p:cNvPr id="11" name="Group 35"/>
          <p:cNvGrpSpPr>
            <a:grpSpLocks/>
          </p:cNvGrpSpPr>
          <p:nvPr/>
        </p:nvGrpSpPr>
        <p:grpSpPr bwMode="auto">
          <a:xfrm>
            <a:off x="5257800" y="2663825"/>
            <a:ext cx="1500188" cy="2670175"/>
            <a:chOff x="3312" y="1678"/>
            <a:chExt cx="945" cy="1682"/>
          </a:xfrm>
        </p:grpSpPr>
        <p:grpSp>
          <p:nvGrpSpPr>
            <p:cNvPr id="12" name="Group 36"/>
            <p:cNvGrpSpPr>
              <a:grpSpLocks/>
            </p:cNvGrpSpPr>
            <p:nvPr/>
          </p:nvGrpSpPr>
          <p:grpSpPr bwMode="auto">
            <a:xfrm>
              <a:off x="3382" y="1678"/>
              <a:ext cx="875" cy="1392"/>
              <a:chOff x="3382" y="1678"/>
              <a:chExt cx="875" cy="1392"/>
            </a:xfrm>
          </p:grpSpPr>
          <p:grpSp>
            <p:nvGrpSpPr>
              <p:cNvPr id="13" name="Group 37"/>
              <p:cNvGrpSpPr>
                <a:grpSpLocks/>
              </p:cNvGrpSpPr>
              <p:nvPr/>
            </p:nvGrpSpPr>
            <p:grpSpPr bwMode="auto">
              <a:xfrm>
                <a:off x="3382" y="1678"/>
                <a:ext cx="308" cy="1392"/>
                <a:chOff x="3382" y="1678"/>
                <a:chExt cx="308" cy="1392"/>
              </a:xfrm>
            </p:grpSpPr>
            <p:sp>
              <p:nvSpPr>
                <p:cNvPr id="556070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3382" y="1969"/>
                  <a:ext cx="308" cy="8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vert="eaVert"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规格化部件</a:t>
                  </a:r>
                </a:p>
              </p:txBody>
            </p:sp>
            <p:sp>
              <p:nvSpPr>
                <p:cNvPr id="556071" name="Rectangle 39"/>
                <p:cNvSpPr>
                  <a:spLocks noChangeArrowheads="1"/>
                </p:cNvSpPr>
                <p:nvPr/>
              </p:nvSpPr>
              <p:spPr bwMode="auto">
                <a:xfrm>
                  <a:off x="3388" y="1678"/>
                  <a:ext cx="288" cy="13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" name="Group 40"/>
              <p:cNvGrpSpPr>
                <a:grpSpLocks/>
              </p:cNvGrpSpPr>
              <p:nvPr/>
            </p:nvGrpSpPr>
            <p:grpSpPr bwMode="auto">
              <a:xfrm>
                <a:off x="3949" y="1678"/>
                <a:ext cx="308" cy="1392"/>
                <a:chOff x="3949" y="1678"/>
                <a:chExt cx="308" cy="1392"/>
              </a:xfrm>
            </p:grpSpPr>
            <p:sp>
              <p:nvSpPr>
                <p:cNvPr id="55607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949" y="2064"/>
                  <a:ext cx="308" cy="54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vert="eaVert"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锁存器</a:t>
                  </a:r>
                </a:p>
              </p:txBody>
            </p:sp>
            <p:sp>
              <p:nvSpPr>
                <p:cNvPr id="556074" name="Rectangle 42"/>
                <p:cNvSpPr>
                  <a:spLocks noChangeArrowheads="1"/>
                </p:cNvSpPr>
                <p:nvPr/>
              </p:nvSpPr>
              <p:spPr bwMode="auto">
                <a:xfrm>
                  <a:off x="3953" y="1678"/>
                  <a:ext cx="288" cy="13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56075" name="Line 43"/>
              <p:cNvSpPr>
                <a:spLocks noChangeShapeType="1"/>
              </p:cNvSpPr>
              <p:nvPr/>
            </p:nvSpPr>
            <p:spPr bwMode="auto">
              <a:xfrm>
                <a:off x="3696" y="230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56076" name="Line 44"/>
            <p:cNvSpPr>
              <a:spLocks noChangeShapeType="1"/>
            </p:cNvSpPr>
            <p:nvPr/>
          </p:nvSpPr>
          <p:spPr bwMode="auto">
            <a:xfrm>
              <a:off x="4224" y="316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6077" name="Line 45"/>
            <p:cNvSpPr>
              <a:spLocks noChangeShapeType="1"/>
            </p:cNvSpPr>
            <p:nvPr/>
          </p:nvSpPr>
          <p:spPr bwMode="auto">
            <a:xfrm flipH="1">
              <a:off x="3312" y="3259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6078" name="Line 46"/>
            <p:cNvSpPr>
              <a:spLocks noChangeShapeType="1"/>
            </p:cNvSpPr>
            <p:nvPr/>
          </p:nvSpPr>
          <p:spPr bwMode="auto">
            <a:xfrm rot="10800000" flipH="1">
              <a:off x="3994" y="3257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6079" name="Text Box 47"/>
            <p:cNvSpPr txBox="1">
              <a:spLocks noChangeArrowheads="1"/>
            </p:cNvSpPr>
            <p:nvPr/>
          </p:nvSpPr>
          <p:spPr bwMode="auto">
            <a:xfrm>
              <a:off x="3529" y="3148"/>
              <a:ext cx="50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600">
                  <a:solidFill>
                    <a:schemeClr val="folHlink"/>
                  </a:solidFill>
                  <a:latin typeface="Times New Roman" pitchFamily="18" charset="0"/>
                </a:rPr>
                <a:t>第三段</a:t>
              </a:r>
            </a:p>
          </p:txBody>
        </p:sp>
      </p:grpSp>
      <p:sp>
        <p:nvSpPr>
          <p:cNvPr id="556080" name="Rectangle 4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8.3</a:t>
            </a:r>
          </a:p>
        </p:txBody>
      </p:sp>
      <p:sp>
        <p:nvSpPr>
          <p:cNvPr id="556082" name="AutoShape 5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0" name="灯片编号占位符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33</a:t>
            </a:fld>
            <a:endParaRPr lang="zh-CN" altLang="en-US"/>
          </a:p>
        </p:txBody>
      </p:sp>
      <p:sp>
        <p:nvSpPr>
          <p:cNvPr id="51" name="页脚占位符 5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6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556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556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56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35" grpId="0" autoUpdateAnimBg="0"/>
      <p:bldP spid="556036" grpId="0" autoUpdateAnimBg="0"/>
      <p:bldP spid="556037" grpId="0" animBg="1"/>
      <p:bldP spid="55603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zh-CN" altLang="en-US" b="1"/>
              <a:t>8.4 中断系统</a:t>
            </a:r>
          </a:p>
        </p:txBody>
      </p:sp>
      <p:sp>
        <p:nvSpPr>
          <p:cNvPr id="557059" name="Rectangle 3"/>
          <p:cNvSpPr>
            <a:spLocks noChangeArrowheads="1"/>
          </p:cNvSpPr>
          <p:nvPr/>
        </p:nvSpPr>
        <p:spPr bwMode="auto">
          <a:xfrm>
            <a:off x="533400" y="1066800"/>
            <a:ext cx="1752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一、概述</a:t>
            </a:r>
          </a:p>
        </p:txBody>
      </p:sp>
      <p:sp>
        <p:nvSpPr>
          <p:cNvPr id="557060" name="Rectangle 4"/>
          <p:cNvSpPr>
            <a:spLocks noChangeArrowheads="1"/>
          </p:cNvSpPr>
          <p:nvPr/>
        </p:nvSpPr>
        <p:spPr bwMode="auto">
          <a:xfrm>
            <a:off x="838200" y="1752600"/>
            <a:ext cx="3886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1.  引起中断的各种因素</a:t>
            </a:r>
          </a:p>
        </p:txBody>
      </p:sp>
      <p:sp>
        <p:nvSpPr>
          <p:cNvPr id="557061" name="Rectangle 5"/>
          <p:cNvSpPr>
            <a:spLocks noChangeArrowheads="1"/>
          </p:cNvSpPr>
          <p:nvPr/>
        </p:nvSpPr>
        <p:spPr bwMode="auto">
          <a:xfrm>
            <a:off x="1143000" y="2286000"/>
            <a:ext cx="3886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(1) 人为设置的中断</a:t>
            </a:r>
          </a:p>
        </p:txBody>
      </p:sp>
      <p:sp>
        <p:nvSpPr>
          <p:cNvPr id="557062" name="Rectangle 6"/>
          <p:cNvSpPr>
            <a:spLocks noChangeArrowheads="1"/>
          </p:cNvSpPr>
          <p:nvPr/>
        </p:nvSpPr>
        <p:spPr bwMode="auto">
          <a:xfrm>
            <a:off x="1143000" y="4495800"/>
            <a:ext cx="2362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(2) 程序性事故</a:t>
            </a:r>
          </a:p>
        </p:txBody>
      </p:sp>
      <p:sp>
        <p:nvSpPr>
          <p:cNvPr id="557063" name="Rectangle 7"/>
          <p:cNvSpPr>
            <a:spLocks noChangeArrowheads="1"/>
          </p:cNvSpPr>
          <p:nvPr/>
        </p:nvSpPr>
        <p:spPr bwMode="auto">
          <a:xfrm>
            <a:off x="1524000" y="2819400"/>
            <a:ext cx="3124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如   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转管指令</a:t>
            </a:r>
          </a:p>
        </p:txBody>
      </p:sp>
      <p:sp>
        <p:nvSpPr>
          <p:cNvPr id="557064" name="Rectangle 8"/>
          <p:cNvSpPr>
            <a:spLocks noChangeArrowheads="1"/>
          </p:cNvSpPr>
          <p:nvPr/>
        </p:nvSpPr>
        <p:spPr bwMode="auto">
          <a:xfrm>
            <a:off x="3429000" y="4495800"/>
            <a:ext cx="5257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溢出、操作码不能识别、除法非法</a:t>
            </a:r>
          </a:p>
        </p:txBody>
      </p:sp>
      <p:sp>
        <p:nvSpPr>
          <p:cNvPr id="557065" name="Rectangle 9"/>
          <p:cNvSpPr>
            <a:spLocks noChangeArrowheads="1"/>
          </p:cNvSpPr>
          <p:nvPr/>
        </p:nvSpPr>
        <p:spPr bwMode="auto">
          <a:xfrm>
            <a:off x="1143000" y="6019800"/>
            <a:ext cx="2362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(5)  外部事件</a:t>
            </a:r>
          </a:p>
        </p:txBody>
      </p:sp>
      <p:sp>
        <p:nvSpPr>
          <p:cNvPr id="557066" name="Rectangle 10"/>
          <p:cNvSpPr>
            <a:spLocks noChangeArrowheads="1"/>
          </p:cNvSpPr>
          <p:nvPr/>
        </p:nvSpPr>
        <p:spPr bwMode="auto">
          <a:xfrm>
            <a:off x="1143000" y="5511800"/>
            <a:ext cx="2362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(4)  </a:t>
            </a:r>
            <a:r>
              <a:rPr lang="en-US" altLang="zh-CN" sz="2400">
                <a:latin typeface="Times New Roman" pitchFamily="18" charset="0"/>
              </a:rPr>
              <a:t>I/O </a:t>
            </a:r>
            <a:r>
              <a:rPr lang="zh-CN" altLang="en-US" sz="2400">
                <a:latin typeface="Times New Roman" pitchFamily="18" charset="0"/>
              </a:rPr>
              <a:t>设备</a:t>
            </a:r>
          </a:p>
        </p:txBody>
      </p:sp>
      <p:sp>
        <p:nvSpPr>
          <p:cNvPr id="557067" name="Rectangle 11"/>
          <p:cNvSpPr>
            <a:spLocks noChangeArrowheads="1"/>
          </p:cNvSpPr>
          <p:nvPr/>
        </p:nvSpPr>
        <p:spPr bwMode="auto">
          <a:xfrm>
            <a:off x="1143000" y="5003800"/>
            <a:ext cx="2362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(3)  硬件故障</a:t>
            </a:r>
          </a:p>
        </p:txBody>
      </p:sp>
      <p:sp>
        <p:nvSpPr>
          <p:cNvPr id="557068" name="Rectangle 12"/>
          <p:cNvSpPr>
            <a:spLocks noChangeArrowheads="1"/>
          </p:cNvSpPr>
          <p:nvPr/>
        </p:nvSpPr>
        <p:spPr bwMode="auto">
          <a:xfrm>
            <a:off x="3429000" y="6019800"/>
            <a:ext cx="3352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用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键盘中断 </a:t>
            </a:r>
            <a:r>
              <a:rPr lang="zh-CN" altLang="en-US" sz="2400">
                <a:latin typeface="Times New Roman" pitchFamily="18" charset="0"/>
              </a:rPr>
              <a:t>现行程序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876800" y="2057400"/>
            <a:ext cx="3352800" cy="2209800"/>
            <a:chOff x="3072" y="1296"/>
            <a:chExt cx="2112" cy="1392"/>
          </a:xfrm>
        </p:grpSpPr>
        <p:sp>
          <p:nvSpPr>
            <p:cNvPr id="557070" name="Rectangle 14"/>
            <p:cNvSpPr>
              <a:spLocks noChangeArrowheads="1"/>
            </p:cNvSpPr>
            <p:nvPr/>
          </p:nvSpPr>
          <p:spPr bwMode="auto">
            <a:xfrm>
              <a:off x="3072" y="1296"/>
              <a:ext cx="816" cy="12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7071" name="Line 15"/>
            <p:cNvSpPr>
              <a:spLocks noChangeShapeType="1"/>
            </p:cNvSpPr>
            <p:nvPr/>
          </p:nvSpPr>
          <p:spPr bwMode="auto">
            <a:xfrm>
              <a:off x="3072" y="1920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7072" name="Line 16"/>
            <p:cNvSpPr>
              <a:spLocks noChangeShapeType="1"/>
            </p:cNvSpPr>
            <p:nvPr/>
          </p:nvSpPr>
          <p:spPr bwMode="auto">
            <a:xfrm>
              <a:off x="3072" y="2160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7073" name="Text Box 17"/>
            <p:cNvSpPr txBox="1">
              <a:spLocks noChangeArrowheads="1"/>
            </p:cNvSpPr>
            <p:nvPr/>
          </p:nvSpPr>
          <p:spPr bwMode="auto">
            <a:xfrm>
              <a:off x="3168" y="1920"/>
              <a:ext cx="7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solidFill>
                    <a:schemeClr val="folHlink"/>
                  </a:solidFill>
                  <a:latin typeface="Times New Roman" pitchFamily="18" charset="0"/>
                </a:rPr>
                <a:t>转管指令</a:t>
              </a:r>
            </a:p>
          </p:txBody>
        </p:sp>
        <p:sp>
          <p:nvSpPr>
            <p:cNvPr id="557074" name="Text Box 18"/>
            <p:cNvSpPr txBox="1">
              <a:spLocks noChangeArrowheads="1"/>
            </p:cNvSpPr>
            <p:nvPr/>
          </p:nvSpPr>
          <p:spPr bwMode="auto">
            <a:xfrm>
              <a:off x="3360" y="1440"/>
              <a:ext cx="346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557075" name="Text Box 19"/>
            <p:cNvSpPr txBox="1">
              <a:spLocks noChangeArrowheads="1"/>
            </p:cNvSpPr>
            <p:nvPr/>
          </p:nvSpPr>
          <p:spPr bwMode="auto">
            <a:xfrm>
              <a:off x="3360" y="2256"/>
              <a:ext cx="346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557076" name="Rectangle 20"/>
            <p:cNvSpPr>
              <a:spLocks noChangeArrowheads="1"/>
            </p:cNvSpPr>
            <p:nvPr/>
          </p:nvSpPr>
          <p:spPr bwMode="auto">
            <a:xfrm>
              <a:off x="4368" y="1728"/>
              <a:ext cx="816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7077" name="Text Box 21"/>
            <p:cNvSpPr txBox="1">
              <a:spLocks noChangeArrowheads="1"/>
            </p:cNvSpPr>
            <p:nvPr/>
          </p:nvSpPr>
          <p:spPr bwMode="auto">
            <a:xfrm>
              <a:off x="4464" y="2025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solidFill>
                    <a:schemeClr val="folHlink"/>
                  </a:solidFill>
                  <a:latin typeface="Times New Roman" pitchFamily="18" charset="0"/>
                </a:rPr>
                <a:t>管理程序</a:t>
              </a:r>
            </a:p>
          </p:txBody>
        </p:sp>
        <p:sp>
          <p:nvSpPr>
            <p:cNvPr id="557078" name="Line 22"/>
            <p:cNvSpPr>
              <a:spLocks noChangeShapeType="1"/>
            </p:cNvSpPr>
            <p:nvPr/>
          </p:nvSpPr>
          <p:spPr bwMode="auto">
            <a:xfrm flipV="1">
              <a:off x="3888" y="1728"/>
              <a:ext cx="48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7079" name="Line 23"/>
            <p:cNvSpPr>
              <a:spLocks noChangeShapeType="1"/>
            </p:cNvSpPr>
            <p:nvPr/>
          </p:nvSpPr>
          <p:spPr bwMode="auto">
            <a:xfrm flipH="1" flipV="1">
              <a:off x="3888" y="2160"/>
              <a:ext cx="48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7080" name="AutoShape 2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34</a:t>
            </a:fld>
            <a:endParaRPr lang="zh-CN" altLang="en-US"/>
          </a:p>
        </p:txBody>
      </p:sp>
      <p:sp>
        <p:nvSpPr>
          <p:cNvPr id="26" name="页脚占位符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7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7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57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57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57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57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57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57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59" grpId="0" autoUpdateAnimBg="0"/>
      <p:bldP spid="557060" grpId="0" autoUpdateAnimBg="0"/>
      <p:bldP spid="557061" grpId="0" autoUpdateAnimBg="0"/>
      <p:bldP spid="557062" grpId="0" autoUpdateAnimBg="0"/>
      <p:bldP spid="557063" grpId="0" autoUpdateAnimBg="0"/>
      <p:bldP spid="557064" grpId="0" autoUpdateAnimBg="0"/>
      <p:bldP spid="557065" grpId="0" autoUpdateAnimBg="0"/>
      <p:bldP spid="557066" grpId="0" autoUpdateAnimBg="0"/>
      <p:bldP spid="557067" grpId="0" autoUpdateAnimBg="0"/>
      <p:bldP spid="557068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ChangeArrowheads="1"/>
          </p:cNvSpPr>
          <p:nvPr/>
        </p:nvSpPr>
        <p:spPr bwMode="auto">
          <a:xfrm>
            <a:off x="685800" y="228600"/>
            <a:ext cx="5943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2.  中断系统需解决的问题</a:t>
            </a:r>
          </a:p>
        </p:txBody>
      </p:sp>
      <p:sp>
        <p:nvSpPr>
          <p:cNvPr id="558083" name="Rectangle 3"/>
          <p:cNvSpPr>
            <a:spLocks noChangeArrowheads="1"/>
          </p:cNvSpPr>
          <p:nvPr/>
        </p:nvSpPr>
        <p:spPr bwMode="auto">
          <a:xfrm>
            <a:off x="1295400" y="1143000"/>
            <a:ext cx="6248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(1)  各中断源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如何 </a:t>
            </a:r>
            <a:r>
              <a:rPr lang="zh-CN" altLang="en-US" sz="2400">
                <a:latin typeface="Times New Roman" pitchFamily="18" charset="0"/>
              </a:rPr>
              <a:t>向 </a:t>
            </a:r>
            <a:r>
              <a:rPr lang="en-US" altLang="zh-CN" sz="2400">
                <a:latin typeface="Times New Roman" pitchFamily="18" charset="0"/>
              </a:rPr>
              <a:t>CPU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提出请求 </a:t>
            </a:r>
            <a:r>
              <a:rPr lang="zh-CN" altLang="en-US" sz="2400">
                <a:latin typeface="Times New Roman" pitchFamily="18" charset="0"/>
              </a:rPr>
              <a:t>？</a:t>
            </a:r>
          </a:p>
        </p:txBody>
      </p:sp>
      <p:sp>
        <p:nvSpPr>
          <p:cNvPr id="558084" name="Rectangle 4"/>
          <p:cNvSpPr>
            <a:spLocks noChangeArrowheads="1"/>
          </p:cNvSpPr>
          <p:nvPr/>
        </p:nvSpPr>
        <p:spPr bwMode="auto">
          <a:xfrm>
            <a:off x="1295400" y="1676400"/>
            <a:ext cx="5791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(2)  各中断源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同时 </a:t>
            </a:r>
            <a:r>
              <a:rPr lang="zh-CN" altLang="en-US" sz="2400">
                <a:latin typeface="Times New Roman" pitchFamily="18" charset="0"/>
              </a:rPr>
              <a:t>提出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请求 </a:t>
            </a:r>
            <a:r>
              <a:rPr lang="zh-CN" altLang="en-US" sz="2400">
                <a:latin typeface="Times New Roman" pitchFamily="18" charset="0"/>
              </a:rPr>
              <a:t>怎么办 ？</a:t>
            </a:r>
          </a:p>
        </p:txBody>
      </p:sp>
      <p:sp>
        <p:nvSpPr>
          <p:cNvPr id="558085" name="Rectangle 5"/>
          <p:cNvSpPr>
            <a:spLocks noChangeArrowheads="1"/>
          </p:cNvSpPr>
          <p:nvPr/>
        </p:nvSpPr>
        <p:spPr bwMode="auto">
          <a:xfrm>
            <a:off x="1295400" y="3886200"/>
            <a:ext cx="441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(5)  如何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寻找入口地址 </a:t>
            </a:r>
            <a:r>
              <a:rPr lang="zh-CN" altLang="en-US" sz="2400">
                <a:latin typeface="Times New Roman" pitchFamily="18" charset="0"/>
              </a:rPr>
              <a:t>？</a:t>
            </a:r>
          </a:p>
        </p:txBody>
      </p:sp>
      <p:sp>
        <p:nvSpPr>
          <p:cNvPr id="558086" name="Rectangle 6"/>
          <p:cNvSpPr>
            <a:spLocks noChangeArrowheads="1"/>
          </p:cNvSpPr>
          <p:nvPr/>
        </p:nvSpPr>
        <p:spPr bwMode="auto">
          <a:xfrm>
            <a:off x="1295400" y="3276600"/>
            <a:ext cx="403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(4)  如何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保护现场 </a:t>
            </a:r>
            <a:r>
              <a:rPr lang="zh-CN" altLang="en-US" sz="2400">
                <a:latin typeface="Times New Roman" pitchFamily="18" charset="0"/>
              </a:rPr>
              <a:t>？</a:t>
            </a:r>
          </a:p>
        </p:txBody>
      </p:sp>
      <p:sp>
        <p:nvSpPr>
          <p:cNvPr id="558087" name="Rectangle 7"/>
          <p:cNvSpPr>
            <a:spLocks noChangeArrowheads="1"/>
          </p:cNvSpPr>
          <p:nvPr/>
        </p:nvSpPr>
        <p:spPr bwMode="auto">
          <a:xfrm>
            <a:off x="1295400" y="2209800"/>
            <a:ext cx="7848600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(3)  </a:t>
            </a:r>
            <a:r>
              <a:rPr lang="en-US" altLang="zh-CN" sz="2400">
                <a:latin typeface="Times New Roman" pitchFamily="18" charset="0"/>
              </a:rPr>
              <a:t>CPU </a:t>
            </a:r>
            <a:r>
              <a:rPr lang="zh-CN" altLang="en-US" sz="2400">
                <a:latin typeface="Times New Roman" pitchFamily="18" charset="0"/>
              </a:rPr>
              <a:t>什么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条件</a:t>
            </a:r>
            <a:r>
              <a:rPr lang="zh-CN" altLang="en-US" sz="2400">
                <a:latin typeface="Times New Roman" pitchFamily="18" charset="0"/>
              </a:rPr>
              <a:t>、什么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时间</a:t>
            </a:r>
            <a:r>
              <a:rPr lang="en-US" altLang="zh-CN" sz="2400">
                <a:latin typeface="Times New Roman" pitchFamily="18" charset="0"/>
              </a:rPr>
              <a:t>、</a:t>
            </a:r>
            <a:r>
              <a:rPr lang="zh-CN" altLang="en-US" sz="2400">
                <a:latin typeface="Times New Roman" pitchFamily="18" charset="0"/>
              </a:rPr>
              <a:t>以什么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方式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      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响应中断 </a:t>
            </a:r>
            <a:r>
              <a:rPr lang="zh-CN" altLang="en-US" sz="2400">
                <a:latin typeface="Times New Roman" pitchFamily="18" charset="0"/>
              </a:rPr>
              <a:t>？</a:t>
            </a:r>
          </a:p>
        </p:txBody>
      </p:sp>
      <p:sp>
        <p:nvSpPr>
          <p:cNvPr id="558088" name="Rectangle 8"/>
          <p:cNvSpPr>
            <a:spLocks noChangeArrowheads="1"/>
          </p:cNvSpPr>
          <p:nvPr/>
        </p:nvSpPr>
        <p:spPr bwMode="auto">
          <a:xfrm>
            <a:off x="1295400" y="4495800"/>
            <a:ext cx="5181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(6)  如何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恢复现场</a:t>
            </a:r>
            <a:r>
              <a:rPr lang="zh-CN" altLang="en-US" sz="2400">
                <a:latin typeface="Times New Roman" pitchFamily="18" charset="0"/>
              </a:rPr>
              <a:t>，如何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返回 </a:t>
            </a:r>
            <a:r>
              <a:rPr lang="zh-CN" altLang="en-US" sz="2400">
                <a:latin typeface="Times New Roman" pitchFamily="18" charset="0"/>
              </a:rPr>
              <a:t>？</a:t>
            </a:r>
          </a:p>
        </p:txBody>
      </p:sp>
      <p:sp>
        <p:nvSpPr>
          <p:cNvPr id="558089" name="Rectangle 9"/>
          <p:cNvSpPr>
            <a:spLocks noChangeArrowheads="1"/>
          </p:cNvSpPr>
          <p:nvPr/>
        </p:nvSpPr>
        <p:spPr bwMode="auto">
          <a:xfrm>
            <a:off x="1295400" y="51054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(7)  处理中断的过程中又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出现新的中断 </a:t>
            </a:r>
            <a:r>
              <a:rPr lang="zh-CN" altLang="en-US" sz="2400">
                <a:latin typeface="Times New Roman" pitchFamily="18" charset="0"/>
              </a:rPr>
              <a:t>怎么办 ？</a:t>
            </a:r>
          </a:p>
        </p:txBody>
      </p:sp>
      <p:sp>
        <p:nvSpPr>
          <p:cNvPr id="558090" name="Rectangle 10"/>
          <p:cNvSpPr>
            <a:spLocks noChangeArrowheads="1"/>
          </p:cNvSpPr>
          <p:nvPr/>
        </p:nvSpPr>
        <p:spPr bwMode="auto">
          <a:xfrm>
            <a:off x="1752600" y="5715000"/>
            <a:ext cx="2590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硬件</a:t>
            </a:r>
            <a:r>
              <a:rPr lang="zh-CN" altLang="en-US" sz="2800"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＋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软件</a:t>
            </a:r>
          </a:p>
        </p:txBody>
      </p:sp>
      <p:sp>
        <p:nvSpPr>
          <p:cNvPr id="558091" name="Rectangle 1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8.4</a:t>
            </a:r>
          </a:p>
        </p:txBody>
      </p:sp>
      <p:sp>
        <p:nvSpPr>
          <p:cNvPr id="558092" name="AutoShape 1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35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8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58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58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58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58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3" grpId="0" autoUpdateAnimBg="0"/>
      <p:bldP spid="558084" grpId="0" autoUpdateAnimBg="0"/>
      <p:bldP spid="558085" grpId="0" autoUpdateAnimBg="0"/>
      <p:bldP spid="558086" grpId="0" autoUpdateAnimBg="0"/>
      <p:bldP spid="558087" grpId="0" autoUpdateAnimBg="0"/>
      <p:bldP spid="558088" grpId="0" autoUpdateAnimBg="0"/>
      <p:bldP spid="558089" grpId="0" autoUpdateAnimBg="0"/>
      <p:bldP spid="558090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ChangeArrowheads="1"/>
          </p:cNvSpPr>
          <p:nvPr/>
        </p:nvSpPr>
        <p:spPr bwMode="auto">
          <a:xfrm>
            <a:off x="228600" y="304800"/>
            <a:ext cx="715168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3400">
                <a:latin typeface="Times New Roman" pitchFamily="18" charset="0"/>
              </a:rPr>
              <a:t>二、中断请求标记和中断判优逻辑</a:t>
            </a:r>
          </a:p>
        </p:txBody>
      </p:sp>
      <p:sp>
        <p:nvSpPr>
          <p:cNvPr id="559107" name="Rectangle 3"/>
          <p:cNvSpPr>
            <a:spLocks noChangeArrowheads="1"/>
          </p:cNvSpPr>
          <p:nvPr/>
        </p:nvSpPr>
        <p:spPr bwMode="auto">
          <a:xfrm>
            <a:off x="685800" y="99060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3000">
                <a:latin typeface="Times New Roman" pitchFamily="18" charset="0"/>
              </a:rPr>
              <a:t>1.  中断请求标记        </a:t>
            </a:r>
            <a:r>
              <a:rPr lang="en-US" altLang="zh-CN" sz="3000">
                <a:solidFill>
                  <a:schemeClr val="folHlink"/>
                </a:solidFill>
                <a:latin typeface="Times New Roman" pitchFamily="18" charset="0"/>
              </a:rPr>
              <a:t>INTR</a:t>
            </a:r>
          </a:p>
        </p:txBody>
      </p:sp>
      <p:sp>
        <p:nvSpPr>
          <p:cNvPr id="559108" name="Rectangle 4"/>
          <p:cNvSpPr>
            <a:spLocks noChangeArrowheads="1"/>
          </p:cNvSpPr>
          <p:nvPr/>
        </p:nvSpPr>
        <p:spPr bwMode="auto">
          <a:xfrm>
            <a:off x="1219200" y="1600200"/>
            <a:ext cx="6934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一个请求源</a:t>
            </a:r>
            <a:r>
              <a:rPr lang="zh-CN" altLang="en-US" sz="2400">
                <a:latin typeface="Times New Roman" pitchFamily="18" charset="0"/>
              </a:rPr>
              <a:t>    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一个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INTR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中断请求标记触发器</a:t>
            </a:r>
          </a:p>
        </p:txBody>
      </p:sp>
      <p:sp>
        <p:nvSpPr>
          <p:cNvPr id="559109" name="Rectangle 5"/>
          <p:cNvSpPr>
            <a:spLocks noChangeArrowheads="1"/>
          </p:cNvSpPr>
          <p:nvPr/>
        </p:nvSpPr>
        <p:spPr bwMode="auto">
          <a:xfrm>
            <a:off x="1219200" y="2209800"/>
            <a:ext cx="7010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多个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INTR</a:t>
            </a:r>
            <a:r>
              <a:rPr lang="en-US" altLang="zh-CN" sz="2400">
                <a:latin typeface="Times New Roman" pitchFamily="18" charset="0"/>
              </a:rPr>
              <a:t>       </a:t>
            </a:r>
            <a:r>
              <a:rPr lang="zh-CN" altLang="en-US" sz="2400">
                <a:latin typeface="Times New Roman" pitchFamily="18" charset="0"/>
              </a:rPr>
              <a:t>组成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中断请求标记寄存器</a:t>
            </a:r>
          </a:p>
        </p:txBody>
      </p:sp>
      <p:sp>
        <p:nvSpPr>
          <p:cNvPr id="559110" name="Rectangle 6"/>
          <p:cNvSpPr>
            <a:spLocks noChangeArrowheads="1"/>
          </p:cNvSpPr>
          <p:nvPr/>
        </p:nvSpPr>
        <p:spPr bwMode="auto">
          <a:xfrm>
            <a:off x="1219200" y="5562600"/>
            <a:ext cx="6324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</a:rPr>
              <a:t>INTR 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分散 </a:t>
            </a:r>
            <a:r>
              <a:rPr lang="zh-CN" altLang="en-US" sz="2400">
                <a:latin typeface="Times New Roman" pitchFamily="18" charset="0"/>
              </a:rPr>
              <a:t>在各个中断源的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接口电路中</a:t>
            </a:r>
          </a:p>
        </p:txBody>
      </p:sp>
      <p:sp>
        <p:nvSpPr>
          <p:cNvPr id="559111" name="Rectangle 7"/>
          <p:cNvSpPr>
            <a:spLocks noChangeArrowheads="1"/>
          </p:cNvSpPr>
          <p:nvPr/>
        </p:nvSpPr>
        <p:spPr bwMode="auto">
          <a:xfrm>
            <a:off x="1219200" y="6096000"/>
            <a:ext cx="502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</a:rPr>
              <a:t>INTR  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集中 </a:t>
            </a:r>
            <a:r>
              <a:rPr lang="zh-CN" altLang="en-US" sz="2400">
                <a:latin typeface="Times New Roman" pitchFamily="18" charset="0"/>
              </a:rPr>
              <a:t>在 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CPU 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的中断系统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内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1219200" y="2965450"/>
            <a:ext cx="6145213" cy="2487613"/>
            <a:chOff x="768" y="1868"/>
            <a:chExt cx="3871" cy="1567"/>
          </a:xfrm>
        </p:grpSpPr>
        <p:sp>
          <p:nvSpPr>
            <p:cNvPr id="559113" name="Line 9"/>
            <p:cNvSpPr>
              <a:spLocks noChangeShapeType="1"/>
            </p:cNvSpPr>
            <p:nvPr/>
          </p:nvSpPr>
          <p:spPr bwMode="auto">
            <a:xfrm>
              <a:off x="768" y="1868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9114" name="Line 10"/>
            <p:cNvSpPr>
              <a:spLocks noChangeShapeType="1"/>
            </p:cNvSpPr>
            <p:nvPr/>
          </p:nvSpPr>
          <p:spPr bwMode="auto">
            <a:xfrm>
              <a:off x="768" y="221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9115" name="Line 11"/>
            <p:cNvSpPr>
              <a:spLocks noChangeShapeType="1"/>
            </p:cNvSpPr>
            <p:nvPr/>
          </p:nvSpPr>
          <p:spPr bwMode="auto">
            <a:xfrm>
              <a:off x="768" y="1868"/>
              <a:ext cx="0" cy="34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9116" name="Line 12"/>
            <p:cNvSpPr>
              <a:spLocks noChangeShapeType="1"/>
            </p:cNvSpPr>
            <p:nvPr/>
          </p:nvSpPr>
          <p:spPr bwMode="auto">
            <a:xfrm>
              <a:off x="1056" y="1868"/>
              <a:ext cx="0" cy="3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9117" name="Line 13"/>
            <p:cNvSpPr>
              <a:spLocks noChangeShapeType="1"/>
            </p:cNvSpPr>
            <p:nvPr/>
          </p:nvSpPr>
          <p:spPr bwMode="auto">
            <a:xfrm>
              <a:off x="1344" y="1868"/>
              <a:ext cx="0" cy="3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9118" name="Line 14"/>
            <p:cNvSpPr>
              <a:spLocks noChangeShapeType="1"/>
            </p:cNvSpPr>
            <p:nvPr/>
          </p:nvSpPr>
          <p:spPr bwMode="auto">
            <a:xfrm>
              <a:off x="1632" y="1868"/>
              <a:ext cx="0" cy="3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9119" name="Line 15"/>
            <p:cNvSpPr>
              <a:spLocks noChangeShapeType="1"/>
            </p:cNvSpPr>
            <p:nvPr/>
          </p:nvSpPr>
          <p:spPr bwMode="auto">
            <a:xfrm>
              <a:off x="1920" y="1868"/>
              <a:ext cx="0" cy="3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9120" name="Line 16"/>
            <p:cNvSpPr>
              <a:spLocks noChangeShapeType="1"/>
            </p:cNvSpPr>
            <p:nvPr/>
          </p:nvSpPr>
          <p:spPr bwMode="auto">
            <a:xfrm>
              <a:off x="2208" y="1868"/>
              <a:ext cx="0" cy="3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9121" name="Line 17"/>
            <p:cNvSpPr>
              <a:spLocks noChangeShapeType="1"/>
            </p:cNvSpPr>
            <p:nvPr/>
          </p:nvSpPr>
          <p:spPr bwMode="auto">
            <a:xfrm>
              <a:off x="4032" y="1868"/>
              <a:ext cx="0" cy="3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9122" name="Line 18"/>
            <p:cNvSpPr>
              <a:spLocks noChangeShapeType="1"/>
            </p:cNvSpPr>
            <p:nvPr/>
          </p:nvSpPr>
          <p:spPr bwMode="auto">
            <a:xfrm>
              <a:off x="4320" y="1868"/>
              <a:ext cx="0" cy="3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9123" name="Line 19"/>
            <p:cNvSpPr>
              <a:spLocks noChangeShapeType="1"/>
            </p:cNvSpPr>
            <p:nvPr/>
          </p:nvSpPr>
          <p:spPr bwMode="auto">
            <a:xfrm>
              <a:off x="4608" y="1868"/>
              <a:ext cx="0" cy="34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9124" name="Text Box 20"/>
            <p:cNvSpPr txBox="1">
              <a:spLocks noChangeArrowheads="1"/>
            </p:cNvSpPr>
            <p:nvPr/>
          </p:nvSpPr>
          <p:spPr bwMode="auto">
            <a:xfrm>
              <a:off x="816" y="191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59125" name="Text Box 21"/>
            <p:cNvSpPr txBox="1">
              <a:spLocks noChangeArrowheads="1"/>
            </p:cNvSpPr>
            <p:nvPr/>
          </p:nvSpPr>
          <p:spPr bwMode="auto">
            <a:xfrm>
              <a:off x="1104" y="191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59126" name="Text Box 22"/>
            <p:cNvSpPr txBox="1">
              <a:spLocks noChangeArrowheads="1"/>
            </p:cNvSpPr>
            <p:nvPr/>
          </p:nvSpPr>
          <p:spPr bwMode="auto">
            <a:xfrm>
              <a:off x="1392" y="191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59127" name="Text Box 23"/>
            <p:cNvSpPr txBox="1">
              <a:spLocks noChangeArrowheads="1"/>
            </p:cNvSpPr>
            <p:nvPr/>
          </p:nvSpPr>
          <p:spPr bwMode="auto">
            <a:xfrm>
              <a:off x="1680" y="191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559128" name="Text Box 24"/>
            <p:cNvSpPr txBox="1">
              <a:spLocks noChangeArrowheads="1"/>
            </p:cNvSpPr>
            <p:nvPr/>
          </p:nvSpPr>
          <p:spPr bwMode="auto">
            <a:xfrm>
              <a:off x="1968" y="191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559129" name="Text Box 25"/>
            <p:cNvSpPr txBox="1">
              <a:spLocks noChangeArrowheads="1"/>
            </p:cNvSpPr>
            <p:nvPr/>
          </p:nvSpPr>
          <p:spPr bwMode="auto">
            <a:xfrm>
              <a:off x="4364" y="1916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559130" name="Text Box 26"/>
            <p:cNvSpPr txBox="1">
              <a:spLocks noChangeArrowheads="1"/>
            </p:cNvSpPr>
            <p:nvPr/>
          </p:nvSpPr>
          <p:spPr bwMode="auto">
            <a:xfrm>
              <a:off x="768" y="2271"/>
              <a:ext cx="308" cy="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掉电</a:t>
              </a:r>
            </a:p>
          </p:txBody>
        </p:sp>
        <p:sp>
          <p:nvSpPr>
            <p:cNvPr id="559131" name="Text Box 27"/>
            <p:cNvSpPr txBox="1">
              <a:spLocks noChangeArrowheads="1"/>
            </p:cNvSpPr>
            <p:nvPr/>
          </p:nvSpPr>
          <p:spPr bwMode="auto">
            <a:xfrm>
              <a:off x="1056" y="2271"/>
              <a:ext cx="308" cy="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过热</a:t>
              </a:r>
            </a:p>
          </p:txBody>
        </p:sp>
        <p:sp>
          <p:nvSpPr>
            <p:cNvPr id="559132" name="Text Box 28"/>
            <p:cNvSpPr txBox="1">
              <a:spLocks noChangeArrowheads="1"/>
            </p:cNvSpPr>
            <p:nvPr/>
          </p:nvSpPr>
          <p:spPr bwMode="auto">
            <a:xfrm>
              <a:off x="1643" y="2271"/>
              <a:ext cx="308" cy="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阶上溢</a:t>
              </a:r>
            </a:p>
          </p:txBody>
        </p:sp>
        <p:sp>
          <p:nvSpPr>
            <p:cNvPr id="559133" name="Text Box 29"/>
            <p:cNvSpPr txBox="1">
              <a:spLocks noChangeArrowheads="1"/>
            </p:cNvSpPr>
            <p:nvPr/>
          </p:nvSpPr>
          <p:spPr bwMode="auto">
            <a:xfrm>
              <a:off x="1324" y="2271"/>
              <a:ext cx="308" cy="1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主存读写校验错</a:t>
              </a:r>
            </a:p>
          </p:txBody>
        </p:sp>
        <p:sp>
          <p:nvSpPr>
            <p:cNvPr id="559134" name="Text Box 30"/>
            <p:cNvSpPr txBox="1">
              <a:spLocks noChangeArrowheads="1"/>
            </p:cNvSpPr>
            <p:nvPr/>
          </p:nvSpPr>
          <p:spPr bwMode="auto">
            <a:xfrm>
              <a:off x="1920" y="2271"/>
              <a:ext cx="308" cy="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非法除法</a:t>
              </a:r>
            </a:p>
          </p:txBody>
        </p:sp>
        <p:sp>
          <p:nvSpPr>
            <p:cNvPr id="559135" name="Text Box 31"/>
            <p:cNvSpPr txBox="1">
              <a:spLocks noChangeArrowheads="1"/>
            </p:cNvSpPr>
            <p:nvPr/>
          </p:nvSpPr>
          <p:spPr bwMode="auto">
            <a:xfrm>
              <a:off x="4043" y="2271"/>
              <a:ext cx="308" cy="7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键盘输入</a:t>
              </a:r>
            </a:p>
          </p:txBody>
        </p:sp>
        <p:sp>
          <p:nvSpPr>
            <p:cNvPr id="559136" name="Text Box 32"/>
            <p:cNvSpPr txBox="1">
              <a:spLocks noChangeArrowheads="1"/>
            </p:cNvSpPr>
            <p:nvPr/>
          </p:nvSpPr>
          <p:spPr bwMode="auto">
            <a:xfrm>
              <a:off x="4331" y="2271"/>
              <a:ext cx="308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打印机输出</a:t>
              </a:r>
            </a:p>
          </p:txBody>
        </p:sp>
      </p:grpSp>
      <p:sp>
        <p:nvSpPr>
          <p:cNvPr id="559137" name="Rectangle 3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8.4</a:t>
            </a:r>
          </a:p>
        </p:txBody>
      </p:sp>
      <p:sp>
        <p:nvSpPr>
          <p:cNvPr id="559138" name="AutoShape 3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36</a:t>
            </a:fld>
            <a:endParaRPr lang="zh-CN" altLang="en-US"/>
          </a:p>
        </p:txBody>
      </p:sp>
      <p:sp>
        <p:nvSpPr>
          <p:cNvPr id="36" name="页脚占位符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9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9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9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9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59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7" grpId="0" autoUpdateAnimBg="0"/>
      <p:bldP spid="559108" grpId="0" autoUpdateAnimBg="0"/>
      <p:bldP spid="559109" grpId="0" autoUpdateAnimBg="0"/>
      <p:bldP spid="559110" grpId="0" autoUpdateAnimBg="0"/>
      <p:bldP spid="559111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ChangeArrowheads="1"/>
          </p:cNvSpPr>
          <p:nvPr/>
        </p:nvSpPr>
        <p:spPr bwMode="auto">
          <a:xfrm>
            <a:off x="381000" y="304800"/>
            <a:ext cx="3886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2.  中断判优逻辑</a:t>
            </a:r>
          </a:p>
        </p:txBody>
      </p:sp>
      <p:sp>
        <p:nvSpPr>
          <p:cNvPr id="560131" name="Rectangle 3"/>
          <p:cNvSpPr>
            <a:spLocks noChangeArrowheads="1"/>
          </p:cNvSpPr>
          <p:nvPr/>
        </p:nvSpPr>
        <p:spPr bwMode="auto">
          <a:xfrm>
            <a:off x="1143000" y="1524000"/>
            <a:ext cx="7543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①</a:t>
            </a:r>
            <a:r>
              <a:rPr lang="zh-CN" alt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分散 </a:t>
            </a:r>
            <a:r>
              <a:rPr lang="zh-CN" altLang="en-US" sz="2400">
                <a:latin typeface="Times New Roman" pitchFamily="18" charset="0"/>
              </a:rPr>
              <a:t>在各个中断源的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接口电路中    链式排队器</a:t>
            </a:r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1143000" y="2362200"/>
            <a:ext cx="5257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②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集中 </a:t>
            </a:r>
            <a:r>
              <a:rPr lang="zh-CN" altLang="en-US" sz="2400">
                <a:latin typeface="Times New Roman" pitchFamily="18" charset="0"/>
              </a:rPr>
              <a:t>在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CPU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内</a:t>
            </a:r>
          </a:p>
        </p:txBody>
      </p:sp>
      <p:sp>
        <p:nvSpPr>
          <p:cNvPr id="560133" name="Rectangle 5"/>
          <p:cNvSpPr>
            <a:spLocks noChangeArrowheads="1"/>
          </p:cNvSpPr>
          <p:nvPr/>
        </p:nvSpPr>
        <p:spPr bwMode="auto">
          <a:xfrm>
            <a:off x="838200" y="990600"/>
            <a:ext cx="5257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(1) 硬件实现（排队器）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981200" y="3352800"/>
            <a:ext cx="609600" cy="2197100"/>
            <a:chOff x="1248" y="2112"/>
            <a:chExt cx="384" cy="1384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248" y="2112"/>
              <a:ext cx="384" cy="1384"/>
              <a:chOff x="1248" y="2112"/>
              <a:chExt cx="384" cy="1384"/>
            </a:xfrm>
          </p:grpSpPr>
          <p:sp>
            <p:nvSpPr>
              <p:cNvPr id="560136" name="Text Box 8"/>
              <p:cNvSpPr txBox="1">
                <a:spLocks noChangeArrowheads="1"/>
              </p:cNvSpPr>
              <p:nvPr/>
            </p:nvSpPr>
            <p:spPr bwMode="auto">
              <a:xfrm>
                <a:off x="1305" y="2321"/>
                <a:ext cx="2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 1</a:t>
                </a:r>
              </a:p>
            </p:txBody>
          </p:sp>
          <p:grpSp>
            <p:nvGrpSpPr>
              <p:cNvPr id="4" name="Group 9"/>
              <p:cNvGrpSpPr>
                <a:grpSpLocks/>
              </p:cNvGrpSpPr>
              <p:nvPr/>
            </p:nvGrpSpPr>
            <p:grpSpPr bwMode="auto">
              <a:xfrm>
                <a:off x="1248" y="2112"/>
                <a:ext cx="384" cy="1384"/>
                <a:chOff x="1248" y="2112"/>
                <a:chExt cx="384" cy="1384"/>
              </a:xfrm>
            </p:grpSpPr>
            <p:sp>
              <p:nvSpPr>
                <p:cNvPr id="560138" name="Rectangle 10"/>
                <p:cNvSpPr>
                  <a:spLocks noChangeArrowheads="1"/>
                </p:cNvSpPr>
                <p:nvPr/>
              </p:nvSpPr>
              <p:spPr bwMode="auto">
                <a:xfrm>
                  <a:off x="1248" y="2365"/>
                  <a:ext cx="384" cy="17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0139" name="Oval 11"/>
                <p:cNvSpPr>
                  <a:spLocks noChangeArrowheads="1"/>
                </p:cNvSpPr>
                <p:nvPr/>
              </p:nvSpPr>
              <p:spPr bwMode="auto">
                <a:xfrm>
                  <a:off x="1415" y="2323"/>
                  <a:ext cx="48" cy="3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0140" name="Freeform 12"/>
                <p:cNvSpPr>
                  <a:spLocks/>
                </p:cNvSpPr>
                <p:nvPr/>
              </p:nvSpPr>
              <p:spPr bwMode="auto">
                <a:xfrm>
                  <a:off x="1442" y="2540"/>
                  <a:ext cx="1" cy="25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345"/>
                    </a:cxn>
                  </a:cxnLst>
                  <a:rect l="0" t="0" r="r" b="b"/>
                  <a:pathLst>
                    <a:path w="1" h="345">
                      <a:moveTo>
                        <a:pt x="0" y="0"/>
                      </a:moveTo>
                      <a:lnTo>
                        <a:pt x="0" y="345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60141" name="Freeform 13"/>
                <p:cNvSpPr>
                  <a:spLocks/>
                </p:cNvSpPr>
                <p:nvPr/>
              </p:nvSpPr>
              <p:spPr bwMode="auto">
                <a:xfrm>
                  <a:off x="1439" y="2112"/>
                  <a:ext cx="3" cy="218"/>
                </a:xfrm>
                <a:custGeom>
                  <a:avLst/>
                  <a:gdLst/>
                  <a:ahLst/>
                  <a:cxnLst>
                    <a:cxn ang="0">
                      <a:pos x="0" y="294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294">
                      <a:moveTo>
                        <a:pt x="0" y="294"/>
                      </a:moveTo>
                      <a:lnTo>
                        <a:pt x="3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stealth" w="med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60142" name="Rectangle 14"/>
                <p:cNvSpPr>
                  <a:spLocks noChangeArrowheads="1"/>
                </p:cNvSpPr>
                <p:nvPr/>
              </p:nvSpPr>
              <p:spPr bwMode="auto">
                <a:xfrm>
                  <a:off x="1248" y="2823"/>
                  <a:ext cx="384" cy="17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0143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305" y="2784"/>
                  <a:ext cx="2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 1</a:t>
                  </a:r>
                </a:p>
              </p:txBody>
            </p:sp>
            <p:sp>
              <p:nvSpPr>
                <p:cNvPr id="560144" name="Line 16"/>
                <p:cNvSpPr>
                  <a:spLocks noChangeShapeType="1"/>
                </p:cNvSpPr>
                <p:nvPr/>
              </p:nvSpPr>
              <p:spPr bwMode="auto">
                <a:xfrm>
                  <a:off x="1440" y="3002"/>
                  <a:ext cx="0" cy="4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60145" name="Oval 17"/>
            <p:cNvSpPr>
              <a:spLocks noChangeArrowheads="1"/>
            </p:cNvSpPr>
            <p:nvPr/>
          </p:nvSpPr>
          <p:spPr bwMode="auto">
            <a:xfrm>
              <a:off x="1415" y="2788"/>
              <a:ext cx="48" cy="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3454400" y="3352800"/>
            <a:ext cx="609600" cy="2197100"/>
            <a:chOff x="2176" y="2112"/>
            <a:chExt cx="384" cy="1384"/>
          </a:xfrm>
        </p:grpSpPr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2176" y="2112"/>
              <a:ext cx="384" cy="1384"/>
              <a:chOff x="2176" y="2112"/>
              <a:chExt cx="384" cy="1384"/>
            </a:xfrm>
          </p:grpSpPr>
          <p:sp>
            <p:nvSpPr>
              <p:cNvPr id="560148" name="Rectangle 20"/>
              <p:cNvSpPr>
                <a:spLocks noChangeArrowheads="1"/>
              </p:cNvSpPr>
              <p:nvPr/>
            </p:nvSpPr>
            <p:spPr bwMode="auto">
              <a:xfrm>
                <a:off x="2176" y="2365"/>
                <a:ext cx="384" cy="17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0149" name="Text Box 21"/>
              <p:cNvSpPr txBox="1">
                <a:spLocks noChangeArrowheads="1"/>
              </p:cNvSpPr>
              <p:nvPr/>
            </p:nvSpPr>
            <p:spPr bwMode="auto">
              <a:xfrm>
                <a:off x="2232" y="2321"/>
                <a:ext cx="2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 1</a:t>
                </a:r>
              </a:p>
            </p:txBody>
          </p:sp>
          <p:sp>
            <p:nvSpPr>
              <p:cNvPr id="560150" name="Oval 22"/>
              <p:cNvSpPr>
                <a:spLocks noChangeArrowheads="1"/>
              </p:cNvSpPr>
              <p:nvPr/>
            </p:nvSpPr>
            <p:spPr bwMode="auto">
              <a:xfrm>
                <a:off x="2343" y="2323"/>
                <a:ext cx="48" cy="3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0151" name="Freeform 23"/>
              <p:cNvSpPr>
                <a:spLocks/>
              </p:cNvSpPr>
              <p:nvPr/>
            </p:nvSpPr>
            <p:spPr bwMode="auto">
              <a:xfrm>
                <a:off x="2370" y="2540"/>
                <a:ext cx="1" cy="25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45"/>
                  </a:cxn>
                </a:cxnLst>
                <a:rect l="0" t="0" r="r" b="b"/>
                <a:pathLst>
                  <a:path w="1" h="345">
                    <a:moveTo>
                      <a:pt x="0" y="0"/>
                    </a:moveTo>
                    <a:lnTo>
                      <a:pt x="0" y="345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0152" name="Freeform 24"/>
              <p:cNvSpPr>
                <a:spLocks/>
              </p:cNvSpPr>
              <p:nvPr/>
            </p:nvSpPr>
            <p:spPr bwMode="auto">
              <a:xfrm>
                <a:off x="2367" y="2112"/>
                <a:ext cx="3" cy="218"/>
              </a:xfrm>
              <a:custGeom>
                <a:avLst/>
                <a:gdLst/>
                <a:ahLst/>
                <a:cxnLst>
                  <a:cxn ang="0">
                    <a:pos x="0" y="294"/>
                  </a:cxn>
                  <a:cxn ang="0">
                    <a:pos x="3" y="0"/>
                  </a:cxn>
                </a:cxnLst>
                <a:rect l="0" t="0" r="r" b="b"/>
                <a:pathLst>
                  <a:path w="3" h="294">
                    <a:moveTo>
                      <a:pt x="0" y="294"/>
                    </a:moveTo>
                    <a:lnTo>
                      <a:pt x="3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0153" name="Rectangle 25"/>
              <p:cNvSpPr>
                <a:spLocks noChangeArrowheads="1"/>
              </p:cNvSpPr>
              <p:nvPr/>
            </p:nvSpPr>
            <p:spPr bwMode="auto">
              <a:xfrm>
                <a:off x="2176" y="2823"/>
                <a:ext cx="384" cy="17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0154" name="Text Box 26"/>
              <p:cNvSpPr txBox="1">
                <a:spLocks noChangeArrowheads="1"/>
              </p:cNvSpPr>
              <p:nvPr/>
            </p:nvSpPr>
            <p:spPr bwMode="auto">
              <a:xfrm>
                <a:off x="2219" y="2799"/>
                <a:ext cx="2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 &amp;</a:t>
                </a:r>
              </a:p>
            </p:txBody>
          </p:sp>
          <p:sp>
            <p:nvSpPr>
              <p:cNvPr id="560155" name="Line 27"/>
              <p:cNvSpPr>
                <a:spLocks noChangeShapeType="1"/>
              </p:cNvSpPr>
              <p:nvPr/>
            </p:nvSpPr>
            <p:spPr bwMode="auto">
              <a:xfrm>
                <a:off x="2448" y="3002"/>
                <a:ext cx="0" cy="4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60156" name="Oval 28"/>
            <p:cNvSpPr>
              <a:spLocks noChangeArrowheads="1"/>
            </p:cNvSpPr>
            <p:nvPr/>
          </p:nvSpPr>
          <p:spPr bwMode="auto">
            <a:xfrm>
              <a:off x="2343" y="2788"/>
              <a:ext cx="48" cy="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4953000" y="3352800"/>
            <a:ext cx="609600" cy="2197100"/>
            <a:chOff x="3120" y="2112"/>
            <a:chExt cx="384" cy="1384"/>
          </a:xfrm>
        </p:grpSpPr>
        <p:grpSp>
          <p:nvGrpSpPr>
            <p:cNvPr id="8" name="Group 30"/>
            <p:cNvGrpSpPr>
              <a:grpSpLocks/>
            </p:cNvGrpSpPr>
            <p:nvPr/>
          </p:nvGrpSpPr>
          <p:grpSpPr bwMode="auto">
            <a:xfrm>
              <a:off x="3120" y="2112"/>
              <a:ext cx="384" cy="1384"/>
              <a:chOff x="3120" y="2112"/>
              <a:chExt cx="384" cy="1384"/>
            </a:xfrm>
          </p:grpSpPr>
          <p:sp>
            <p:nvSpPr>
              <p:cNvPr id="560159" name="Rectangle 31"/>
              <p:cNvSpPr>
                <a:spLocks noChangeArrowheads="1"/>
              </p:cNvSpPr>
              <p:nvPr/>
            </p:nvSpPr>
            <p:spPr bwMode="auto">
              <a:xfrm>
                <a:off x="3120" y="2365"/>
                <a:ext cx="384" cy="17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0160" name="Text Box 32"/>
              <p:cNvSpPr txBox="1">
                <a:spLocks noChangeArrowheads="1"/>
              </p:cNvSpPr>
              <p:nvPr/>
            </p:nvSpPr>
            <p:spPr bwMode="auto">
              <a:xfrm>
                <a:off x="3168" y="2321"/>
                <a:ext cx="2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 1</a:t>
                </a:r>
              </a:p>
            </p:txBody>
          </p:sp>
          <p:sp>
            <p:nvSpPr>
              <p:cNvPr id="560161" name="Oval 33"/>
              <p:cNvSpPr>
                <a:spLocks noChangeArrowheads="1"/>
              </p:cNvSpPr>
              <p:nvPr/>
            </p:nvSpPr>
            <p:spPr bwMode="auto">
              <a:xfrm>
                <a:off x="3287" y="2323"/>
                <a:ext cx="48" cy="3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0162" name="Freeform 34"/>
              <p:cNvSpPr>
                <a:spLocks/>
              </p:cNvSpPr>
              <p:nvPr/>
            </p:nvSpPr>
            <p:spPr bwMode="auto">
              <a:xfrm>
                <a:off x="3314" y="2540"/>
                <a:ext cx="1" cy="25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45"/>
                  </a:cxn>
                </a:cxnLst>
                <a:rect l="0" t="0" r="r" b="b"/>
                <a:pathLst>
                  <a:path w="1" h="345">
                    <a:moveTo>
                      <a:pt x="0" y="0"/>
                    </a:moveTo>
                    <a:lnTo>
                      <a:pt x="0" y="345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0163" name="Freeform 35"/>
              <p:cNvSpPr>
                <a:spLocks/>
              </p:cNvSpPr>
              <p:nvPr/>
            </p:nvSpPr>
            <p:spPr bwMode="auto">
              <a:xfrm>
                <a:off x="3311" y="2112"/>
                <a:ext cx="3" cy="218"/>
              </a:xfrm>
              <a:custGeom>
                <a:avLst/>
                <a:gdLst/>
                <a:ahLst/>
                <a:cxnLst>
                  <a:cxn ang="0">
                    <a:pos x="0" y="294"/>
                  </a:cxn>
                  <a:cxn ang="0">
                    <a:pos x="3" y="0"/>
                  </a:cxn>
                </a:cxnLst>
                <a:rect l="0" t="0" r="r" b="b"/>
                <a:pathLst>
                  <a:path w="3" h="294">
                    <a:moveTo>
                      <a:pt x="0" y="294"/>
                    </a:moveTo>
                    <a:lnTo>
                      <a:pt x="3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0164" name="Rectangle 36"/>
              <p:cNvSpPr>
                <a:spLocks noChangeArrowheads="1"/>
              </p:cNvSpPr>
              <p:nvPr/>
            </p:nvSpPr>
            <p:spPr bwMode="auto">
              <a:xfrm>
                <a:off x="3120" y="2823"/>
                <a:ext cx="384" cy="17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0165" name="Text Box 37"/>
              <p:cNvSpPr txBox="1">
                <a:spLocks noChangeArrowheads="1"/>
              </p:cNvSpPr>
              <p:nvPr/>
            </p:nvSpPr>
            <p:spPr bwMode="auto">
              <a:xfrm>
                <a:off x="3155" y="2774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 </a:t>
                </a:r>
                <a:r>
                  <a:rPr lang="zh-CN" altLang="en-US" sz="1800">
                    <a:latin typeface="Times New Roman" pitchFamily="18" charset="0"/>
                  </a:rPr>
                  <a:t>&amp;</a:t>
                </a:r>
              </a:p>
            </p:txBody>
          </p:sp>
          <p:sp>
            <p:nvSpPr>
              <p:cNvPr id="560166" name="Line 38"/>
              <p:cNvSpPr>
                <a:spLocks noChangeShapeType="1"/>
              </p:cNvSpPr>
              <p:nvPr/>
            </p:nvSpPr>
            <p:spPr bwMode="auto">
              <a:xfrm>
                <a:off x="3456" y="3002"/>
                <a:ext cx="0" cy="4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60167" name="Oval 39"/>
            <p:cNvSpPr>
              <a:spLocks noChangeArrowheads="1"/>
            </p:cNvSpPr>
            <p:nvPr/>
          </p:nvSpPr>
          <p:spPr bwMode="auto">
            <a:xfrm>
              <a:off x="3287" y="2788"/>
              <a:ext cx="48" cy="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40"/>
          <p:cNvGrpSpPr>
            <a:grpSpLocks/>
          </p:cNvGrpSpPr>
          <p:nvPr/>
        </p:nvGrpSpPr>
        <p:grpSpPr bwMode="auto">
          <a:xfrm>
            <a:off x="6477000" y="3352800"/>
            <a:ext cx="609600" cy="2197100"/>
            <a:chOff x="4080" y="2112"/>
            <a:chExt cx="384" cy="1384"/>
          </a:xfrm>
        </p:grpSpPr>
        <p:grpSp>
          <p:nvGrpSpPr>
            <p:cNvPr id="10" name="Group 41"/>
            <p:cNvGrpSpPr>
              <a:grpSpLocks/>
            </p:cNvGrpSpPr>
            <p:nvPr/>
          </p:nvGrpSpPr>
          <p:grpSpPr bwMode="auto">
            <a:xfrm>
              <a:off x="4080" y="2112"/>
              <a:ext cx="384" cy="1384"/>
              <a:chOff x="4080" y="2112"/>
              <a:chExt cx="384" cy="1384"/>
            </a:xfrm>
          </p:grpSpPr>
          <p:sp>
            <p:nvSpPr>
              <p:cNvPr id="560170" name="Rectangle 42"/>
              <p:cNvSpPr>
                <a:spLocks noChangeArrowheads="1"/>
              </p:cNvSpPr>
              <p:nvPr/>
            </p:nvSpPr>
            <p:spPr bwMode="auto">
              <a:xfrm>
                <a:off x="4080" y="2365"/>
                <a:ext cx="384" cy="17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0171" name="Text Box 43"/>
              <p:cNvSpPr txBox="1">
                <a:spLocks noChangeArrowheads="1"/>
              </p:cNvSpPr>
              <p:nvPr/>
            </p:nvSpPr>
            <p:spPr bwMode="auto">
              <a:xfrm>
                <a:off x="4137" y="2321"/>
                <a:ext cx="2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 1</a:t>
                </a:r>
              </a:p>
            </p:txBody>
          </p:sp>
          <p:sp>
            <p:nvSpPr>
              <p:cNvPr id="560172" name="Oval 44"/>
              <p:cNvSpPr>
                <a:spLocks noChangeArrowheads="1"/>
              </p:cNvSpPr>
              <p:nvPr/>
            </p:nvSpPr>
            <p:spPr bwMode="auto">
              <a:xfrm>
                <a:off x="4247" y="2323"/>
                <a:ext cx="48" cy="3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0173" name="Freeform 45"/>
              <p:cNvSpPr>
                <a:spLocks/>
              </p:cNvSpPr>
              <p:nvPr/>
            </p:nvSpPr>
            <p:spPr bwMode="auto">
              <a:xfrm>
                <a:off x="4274" y="2540"/>
                <a:ext cx="1" cy="25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45"/>
                  </a:cxn>
                </a:cxnLst>
                <a:rect l="0" t="0" r="r" b="b"/>
                <a:pathLst>
                  <a:path w="1" h="345">
                    <a:moveTo>
                      <a:pt x="0" y="0"/>
                    </a:moveTo>
                    <a:lnTo>
                      <a:pt x="0" y="345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0174" name="Freeform 46"/>
              <p:cNvSpPr>
                <a:spLocks/>
              </p:cNvSpPr>
              <p:nvPr/>
            </p:nvSpPr>
            <p:spPr bwMode="auto">
              <a:xfrm>
                <a:off x="4271" y="2112"/>
                <a:ext cx="3" cy="218"/>
              </a:xfrm>
              <a:custGeom>
                <a:avLst/>
                <a:gdLst/>
                <a:ahLst/>
                <a:cxnLst>
                  <a:cxn ang="0">
                    <a:pos x="0" y="294"/>
                  </a:cxn>
                  <a:cxn ang="0">
                    <a:pos x="3" y="0"/>
                  </a:cxn>
                </a:cxnLst>
                <a:rect l="0" t="0" r="r" b="b"/>
                <a:pathLst>
                  <a:path w="3" h="294">
                    <a:moveTo>
                      <a:pt x="0" y="294"/>
                    </a:moveTo>
                    <a:lnTo>
                      <a:pt x="3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0175" name="Rectangle 47"/>
              <p:cNvSpPr>
                <a:spLocks noChangeArrowheads="1"/>
              </p:cNvSpPr>
              <p:nvPr/>
            </p:nvSpPr>
            <p:spPr bwMode="auto">
              <a:xfrm>
                <a:off x="4080" y="2823"/>
                <a:ext cx="384" cy="17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0176" name="Text Box 48"/>
              <p:cNvSpPr txBox="1">
                <a:spLocks noChangeArrowheads="1"/>
              </p:cNvSpPr>
              <p:nvPr/>
            </p:nvSpPr>
            <p:spPr bwMode="auto">
              <a:xfrm>
                <a:off x="4125" y="2792"/>
                <a:ext cx="2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 &amp;</a:t>
                </a:r>
              </a:p>
            </p:txBody>
          </p:sp>
          <p:sp>
            <p:nvSpPr>
              <p:cNvPr id="560177" name="Line 49"/>
              <p:cNvSpPr>
                <a:spLocks noChangeShapeType="1"/>
              </p:cNvSpPr>
              <p:nvPr/>
            </p:nvSpPr>
            <p:spPr bwMode="auto">
              <a:xfrm>
                <a:off x="4416" y="3002"/>
                <a:ext cx="0" cy="4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60178" name="Oval 50"/>
            <p:cNvSpPr>
              <a:spLocks noChangeArrowheads="1"/>
            </p:cNvSpPr>
            <p:nvPr/>
          </p:nvSpPr>
          <p:spPr bwMode="auto">
            <a:xfrm>
              <a:off x="4247" y="2788"/>
              <a:ext cx="48" cy="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51"/>
          <p:cNvGrpSpPr>
            <a:grpSpLocks/>
          </p:cNvGrpSpPr>
          <p:nvPr/>
        </p:nvGrpSpPr>
        <p:grpSpPr bwMode="auto">
          <a:xfrm>
            <a:off x="2286000" y="4267200"/>
            <a:ext cx="4267200" cy="762000"/>
            <a:chOff x="1200" y="2688"/>
            <a:chExt cx="2688" cy="480"/>
          </a:xfrm>
        </p:grpSpPr>
        <p:sp>
          <p:nvSpPr>
            <p:cNvPr id="560180" name="Freeform 52"/>
            <p:cNvSpPr>
              <a:spLocks/>
            </p:cNvSpPr>
            <p:nvPr/>
          </p:nvSpPr>
          <p:spPr bwMode="auto">
            <a:xfrm>
              <a:off x="1200" y="2688"/>
              <a:ext cx="2688" cy="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0" y="0"/>
                </a:cxn>
                <a:cxn ang="0">
                  <a:pos x="440" y="480"/>
                </a:cxn>
                <a:cxn ang="0">
                  <a:pos x="2688" y="480"/>
                </a:cxn>
                <a:cxn ang="0">
                  <a:pos x="2688" y="312"/>
                </a:cxn>
              </a:cxnLst>
              <a:rect l="0" t="0" r="r" b="b"/>
              <a:pathLst>
                <a:path w="2688" h="480">
                  <a:moveTo>
                    <a:pt x="0" y="0"/>
                  </a:moveTo>
                  <a:lnTo>
                    <a:pt x="440" y="0"/>
                  </a:lnTo>
                  <a:lnTo>
                    <a:pt x="440" y="480"/>
                  </a:lnTo>
                  <a:lnTo>
                    <a:pt x="2688" y="480"/>
                  </a:lnTo>
                  <a:lnTo>
                    <a:pt x="2688" y="312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81" name="Freeform 53"/>
            <p:cNvSpPr>
              <a:spLocks/>
            </p:cNvSpPr>
            <p:nvPr/>
          </p:nvSpPr>
          <p:spPr bwMode="auto">
            <a:xfrm>
              <a:off x="2065" y="2997"/>
              <a:ext cx="2" cy="171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71"/>
                </a:cxn>
              </a:cxnLst>
              <a:rect l="0" t="0" r="r" b="b"/>
              <a:pathLst>
                <a:path w="2" h="171">
                  <a:moveTo>
                    <a:pt x="2" y="0"/>
                  </a:moveTo>
                  <a:lnTo>
                    <a:pt x="0" y="171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82" name="Freeform 54"/>
            <p:cNvSpPr>
              <a:spLocks/>
            </p:cNvSpPr>
            <p:nvPr/>
          </p:nvSpPr>
          <p:spPr bwMode="auto">
            <a:xfrm>
              <a:off x="2928" y="2997"/>
              <a:ext cx="2" cy="171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71"/>
                </a:cxn>
              </a:cxnLst>
              <a:rect l="0" t="0" r="r" b="b"/>
              <a:pathLst>
                <a:path w="2" h="171">
                  <a:moveTo>
                    <a:pt x="2" y="0"/>
                  </a:moveTo>
                  <a:lnTo>
                    <a:pt x="0" y="171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Group 55"/>
          <p:cNvGrpSpPr>
            <a:grpSpLocks/>
          </p:cNvGrpSpPr>
          <p:nvPr/>
        </p:nvGrpSpPr>
        <p:grpSpPr bwMode="auto">
          <a:xfrm>
            <a:off x="3757613" y="4267200"/>
            <a:ext cx="2952750" cy="990600"/>
            <a:chOff x="2127" y="2688"/>
            <a:chExt cx="1860" cy="624"/>
          </a:xfrm>
        </p:grpSpPr>
        <p:sp>
          <p:nvSpPr>
            <p:cNvPr id="560184" name="Freeform 56"/>
            <p:cNvSpPr>
              <a:spLocks/>
            </p:cNvSpPr>
            <p:nvPr/>
          </p:nvSpPr>
          <p:spPr bwMode="auto">
            <a:xfrm>
              <a:off x="2127" y="2688"/>
              <a:ext cx="1860" cy="6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7" y="0"/>
                </a:cxn>
                <a:cxn ang="0">
                  <a:pos x="417" y="624"/>
                </a:cxn>
                <a:cxn ang="0">
                  <a:pos x="1857" y="624"/>
                </a:cxn>
                <a:cxn ang="0">
                  <a:pos x="1860" y="312"/>
                </a:cxn>
              </a:cxnLst>
              <a:rect l="0" t="0" r="r" b="b"/>
              <a:pathLst>
                <a:path w="1860" h="624">
                  <a:moveTo>
                    <a:pt x="0" y="0"/>
                  </a:moveTo>
                  <a:lnTo>
                    <a:pt x="417" y="0"/>
                  </a:lnTo>
                  <a:lnTo>
                    <a:pt x="417" y="624"/>
                  </a:lnTo>
                  <a:lnTo>
                    <a:pt x="1857" y="624"/>
                  </a:lnTo>
                  <a:lnTo>
                    <a:pt x="1860" y="312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85" name="Freeform 57"/>
            <p:cNvSpPr>
              <a:spLocks/>
            </p:cNvSpPr>
            <p:nvPr/>
          </p:nvSpPr>
          <p:spPr bwMode="auto">
            <a:xfrm>
              <a:off x="3073" y="3000"/>
              <a:ext cx="2" cy="312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312"/>
                </a:cxn>
              </a:cxnLst>
              <a:rect l="0" t="0" r="r" b="b"/>
              <a:pathLst>
                <a:path w="2" h="312">
                  <a:moveTo>
                    <a:pt x="2" y="0"/>
                  </a:moveTo>
                  <a:lnTo>
                    <a:pt x="0" y="312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0186" name="Text Box 58"/>
          <p:cNvSpPr txBox="1">
            <a:spLocks noChangeArrowheads="1"/>
          </p:cNvSpPr>
          <p:nvPr/>
        </p:nvSpPr>
        <p:spPr bwMode="auto">
          <a:xfrm>
            <a:off x="6248400" y="2133600"/>
            <a:ext cx="2362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Times New Roman" pitchFamily="18" charset="0"/>
              </a:rPr>
              <a:t>参见 第五章</a:t>
            </a:r>
          </a:p>
        </p:txBody>
      </p:sp>
      <p:sp>
        <p:nvSpPr>
          <p:cNvPr id="560187" name="Text Box 59"/>
          <p:cNvSpPr txBox="1">
            <a:spLocks noChangeArrowheads="1"/>
          </p:cNvSpPr>
          <p:nvPr/>
        </p:nvSpPr>
        <p:spPr bwMode="auto">
          <a:xfrm>
            <a:off x="1905000" y="556260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INTR</a:t>
            </a:r>
            <a:r>
              <a:rPr lang="en-US" altLang="zh-CN" sz="180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560188" name="Text Box 60"/>
          <p:cNvSpPr txBox="1">
            <a:spLocks noChangeArrowheads="1"/>
          </p:cNvSpPr>
          <p:nvPr/>
        </p:nvSpPr>
        <p:spPr bwMode="auto">
          <a:xfrm>
            <a:off x="3505200" y="556260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INTR</a:t>
            </a:r>
            <a:r>
              <a:rPr lang="en-US" altLang="zh-CN" sz="1800" baseline="-25000">
                <a:latin typeface="Times New Roman" pitchFamily="18" charset="0"/>
              </a:rPr>
              <a:t>2</a:t>
            </a:r>
          </a:p>
        </p:txBody>
      </p:sp>
      <p:sp>
        <p:nvSpPr>
          <p:cNvPr id="560189" name="Text Box 61"/>
          <p:cNvSpPr txBox="1">
            <a:spLocks noChangeArrowheads="1"/>
          </p:cNvSpPr>
          <p:nvPr/>
        </p:nvSpPr>
        <p:spPr bwMode="auto">
          <a:xfrm>
            <a:off x="5105400" y="556260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INTR</a:t>
            </a:r>
            <a:r>
              <a:rPr lang="en-US" altLang="zh-CN" sz="1800" baseline="-25000">
                <a:latin typeface="Times New Roman" pitchFamily="18" charset="0"/>
              </a:rPr>
              <a:t>3</a:t>
            </a:r>
          </a:p>
        </p:txBody>
      </p:sp>
      <p:sp>
        <p:nvSpPr>
          <p:cNvPr id="560190" name="Text Box 62"/>
          <p:cNvSpPr txBox="1">
            <a:spLocks noChangeArrowheads="1"/>
          </p:cNvSpPr>
          <p:nvPr/>
        </p:nvSpPr>
        <p:spPr bwMode="auto">
          <a:xfrm>
            <a:off x="6629400" y="556260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INTR</a:t>
            </a:r>
            <a:r>
              <a:rPr lang="en-US" altLang="zh-CN" sz="1800" baseline="-25000">
                <a:latin typeface="Times New Roman" pitchFamily="18" charset="0"/>
              </a:rPr>
              <a:t>4</a:t>
            </a:r>
          </a:p>
        </p:txBody>
      </p:sp>
      <p:sp>
        <p:nvSpPr>
          <p:cNvPr id="560191" name="Text Box 63"/>
          <p:cNvSpPr txBox="1">
            <a:spLocks noChangeArrowheads="1"/>
          </p:cNvSpPr>
          <p:nvPr/>
        </p:nvSpPr>
        <p:spPr bwMode="auto">
          <a:xfrm>
            <a:off x="1371600" y="6172200"/>
            <a:ext cx="708660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Times New Roman" pitchFamily="18" charset="0"/>
              </a:rPr>
              <a:t>INTR</a:t>
            </a:r>
            <a:r>
              <a:rPr lang="en-US" altLang="zh-CN" sz="1800" baseline="-25000">
                <a:latin typeface="Times New Roman" pitchFamily="18" charset="0"/>
              </a:rPr>
              <a:t>1</a:t>
            </a:r>
            <a:r>
              <a:rPr lang="en-US" altLang="zh-CN" sz="1800">
                <a:latin typeface="Times New Roman" pitchFamily="18" charset="0"/>
              </a:rPr>
              <a:t> 、</a:t>
            </a:r>
            <a:r>
              <a:rPr lang="en-US" altLang="zh-CN" sz="1800" baseline="-25000">
                <a:latin typeface="Times New Roman" pitchFamily="18" charset="0"/>
              </a:rPr>
              <a:t> </a:t>
            </a:r>
            <a:r>
              <a:rPr lang="en-US" altLang="zh-CN" sz="2000">
                <a:latin typeface="Times New Roman" pitchFamily="18" charset="0"/>
              </a:rPr>
              <a:t>INTR</a:t>
            </a:r>
            <a:r>
              <a:rPr lang="en-US" altLang="zh-CN" sz="1800" baseline="-25000">
                <a:latin typeface="Times New Roman" pitchFamily="18" charset="0"/>
              </a:rPr>
              <a:t>2 </a:t>
            </a:r>
            <a:r>
              <a:rPr lang="en-US" altLang="zh-CN" sz="1800">
                <a:latin typeface="Times New Roman" pitchFamily="18" charset="0"/>
              </a:rPr>
              <a:t>、</a:t>
            </a:r>
            <a:r>
              <a:rPr lang="en-US" altLang="zh-CN" sz="1800" baseline="-25000">
                <a:latin typeface="Times New Roman" pitchFamily="18" charset="0"/>
              </a:rPr>
              <a:t> </a:t>
            </a:r>
            <a:r>
              <a:rPr lang="en-US" altLang="zh-CN" sz="2000">
                <a:latin typeface="Times New Roman" pitchFamily="18" charset="0"/>
              </a:rPr>
              <a:t>INTR</a:t>
            </a:r>
            <a:r>
              <a:rPr lang="en-US" altLang="zh-CN" sz="1800" baseline="-25000">
                <a:latin typeface="Times New Roman" pitchFamily="18" charset="0"/>
              </a:rPr>
              <a:t>3 </a:t>
            </a:r>
            <a:r>
              <a:rPr lang="en-US" altLang="zh-CN" sz="1800">
                <a:latin typeface="Times New Roman" pitchFamily="18" charset="0"/>
              </a:rPr>
              <a:t>、</a:t>
            </a:r>
            <a:r>
              <a:rPr lang="en-US" altLang="zh-CN" sz="1800" baseline="-25000">
                <a:latin typeface="Times New Roman" pitchFamily="18" charset="0"/>
              </a:rPr>
              <a:t> </a:t>
            </a:r>
            <a:r>
              <a:rPr lang="en-US" altLang="zh-CN" sz="2000">
                <a:latin typeface="Times New Roman" pitchFamily="18" charset="0"/>
              </a:rPr>
              <a:t>INTR</a:t>
            </a:r>
            <a:r>
              <a:rPr lang="en-US" altLang="zh-CN" sz="1800" baseline="-25000">
                <a:latin typeface="Times New Roman" pitchFamily="18" charset="0"/>
              </a:rPr>
              <a:t>4</a:t>
            </a:r>
            <a:r>
              <a:rPr lang="en-US" altLang="zh-CN" sz="1800">
                <a:latin typeface="Times New Roman" pitchFamily="18" charset="0"/>
              </a:rPr>
              <a:t>  </a:t>
            </a: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优先级 </a:t>
            </a:r>
            <a:r>
              <a:rPr lang="zh-CN" altLang="en-US" sz="2000">
                <a:latin typeface="Times New Roman" pitchFamily="18" charset="0"/>
              </a:rPr>
              <a:t>按 </a:t>
            </a: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降序 </a:t>
            </a:r>
            <a:r>
              <a:rPr lang="zh-CN" altLang="en-US" sz="2000">
                <a:latin typeface="Times New Roman" pitchFamily="18" charset="0"/>
              </a:rPr>
              <a:t>排列</a:t>
            </a:r>
            <a:endParaRPr lang="en-US" altLang="zh-CN" sz="1800" baseline="-2500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1800" baseline="-25000">
                <a:latin typeface="Times New Roman" pitchFamily="18" charset="0"/>
              </a:rPr>
              <a:t> </a:t>
            </a:r>
            <a:endParaRPr lang="zh-CN" altLang="en-US" sz="1800" baseline="-25000">
              <a:latin typeface="Times New Roman" pitchFamily="18" charset="0"/>
            </a:endParaRPr>
          </a:p>
        </p:txBody>
      </p:sp>
      <p:sp>
        <p:nvSpPr>
          <p:cNvPr id="560192" name="Freeform 64"/>
          <p:cNvSpPr>
            <a:spLocks/>
          </p:cNvSpPr>
          <p:nvPr/>
        </p:nvSpPr>
        <p:spPr bwMode="auto">
          <a:xfrm>
            <a:off x="5257800" y="4267200"/>
            <a:ext cx="1600200" cy="1219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0" y="0"/>
              </a:cxn>
              <a:cxn ang="0">
                <a:pos x="480" y="768"/>
              </a:cxn>
              <a:cxn ang="0">
                <a:pos x="1008" y="768"/>
              </a:cxn>
              <a:cxn ang="0">
                <a:pos x="1008" y="318"/>
              </a:cxn>
            </a:cxnLst>
            <a:rect l="0" t="0" r="r" b="b"/>
            <a:pathLst>
              <a:path w="1008" h="768">
                <a:moveTo>
                  <a:pt x="0" y="0"/>
                </a:moveTo>
                <a:lnTo>
                  <a:pt x="480" y="0"/>
                </a:lnTo>
                <a:lnTo>
                  <a:pt x="480" y="768"/>
                </a:lnTo>
                <a:lnTo>
                  <a:pt x="1008" y="768"/>
                </a:lnTo>
                <a:lnTo>
                  <a:pt x="1008" y="318"/>
                </a:lnTo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3" name="Group 65"/>
          <p:cNvGrpSpPr>
            <a:grpSpLocks/>
          </p:cNvGrpSpPr>
          <p:nvPr/>
        </p:nvGrpSpPr>
        <p:grpSpPr bwMode="auto">
          <a:xfrm>
            <a:off x="1905000" y="2971800"/>
            <a:ext cx="5562600" cy="396875"/>
            <a:chOff x="1200" y="1872"/>
            <a:chExt cx="3504" cy="250"/>
          </a:xfrm>
        </p:grpSpPr>
        <p:sp>
          <p:nvSpPr>
            <p:cNvPr id="560194" name="Text Box 66"/>
            <p:cNvSpPr txBox="1">
              <a:spLocks noChangeArrowheads="1"/>
            </p:cNvSpPr>
            <p:nvPr/>
          </p:nvSpPr>
          <p:spPr bwMode="auto">
            <a:xfrm>
              <a:off x="1200" y="1872"/>
              <a:ext cx="6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Times New Roman" pitchFamily="18" charset="0"/>
                </a:rPr>
                <a:t>INTP</a:t>
              </a:r>
              <a:r>
                <a:rPr lang="en-US" altLang="zh-CN" sz="18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60195" name="Text Box 67"/>
            <p:cNvSpPr txBox="1">
              <a:spLocks noChangeArrowheads="1"/>
            </p:cNvSpPr>
            <p:nvPr/>
          </p:nvSpPr>
          <p:spPr bwMode="auto">
            <a:xfrm>
              <a:off x="2112" y="1872"/>
              <a:ext cx="6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Times New Roman" pitchFamily="18" charset="0"/>
                </a:rPr>
                <a:t>INTP</a:t>
              </a:r>
              <a:r>
                <a:rPr lang="en-US" altLang="zh-CN" sz="18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60196" name="Text Box 68"/>
            <p:cNvSpPr txBox="1">
              <a:spLocks noChangeArrowheads="1"/>
            </p:cNvSpPr>
            <p:nvPr/>
          </p:nvSpPr>
          <p:spPr bwMode="auto">
            <a:xfrm>
              <a:off x="3072" y="1872"/>
              <a:ext cx="6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Times New Roman" pitchFamily="18" charset="0"/>
                </a:rPr>
                <a:t>INTP</a:t>
              </a:r>
              <a:r>
                <a:rPr lang="en-US" altLang="zh-CN" sz="18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60197" name="Text Box 69"/>
            <p:cNvSpPr txBox="1">
              <a:spLocks noChangeArrowheads="1"/>
            </p:cNvSpPr>
            <p:nvPr/>
          </p:nvSpPr>
          <p:spPr bwMode="auto">
            <a:xfrm>
              <a:off x="4032" y="1872"/>
              <a:ext cx="6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Times New Roman" pitchFamily="18" charset="0"/>
                </a:rPr>
                <a:t>INTP</a:t>
              </a:r>
              <a:r>
                <a:rPr lang="en-US" altLang="zh-CN" sz="1800" baseline="-25000">
                  <a:latin typeface="Times New Roman" pitchFamily="18" charset="0"/>
                </a:rPr>
                <a:t>4</a:t>
              </a:r>
            </a:p>
          </p:txBody>
        </p:sp>
      </p:grpSp>
      <p:sp>
        <p:nvSpPr>
          <p:cNvPr id="560198" name="Rectangle 70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8.4</a:t>
            </a:r>
          </a:p>
        </p:txBody>
      </p:sp>
      <p:sp>
        <p:nvSpPr>
          <p:cNvPr id="560199" name="AutoShape 7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2" name="灯片编号占位符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37</a:t>
            </a:fld>
            <a:endParaRPr lang="zh-CN" altLang="en-US"/>
          </a:p>
        </p:txBody>
      </p:sp>
      <p:sp>
        <p:nvSpPr>
          <p:cNvPr id="73" name="页脚占位符 7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0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6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6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6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6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56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1" grpId="0" autoUpdateAnimBg="0"/>
      <p:bldP spid="560132" grpId="0" autoUpdateAnimBg="0"/>
      <p:bldP spid="560133" grpId="0" autoUpdateAnimBg="0"/>
      <p:bldP spid="560186" grpId="0" autoUpdateAnimBg="0"/>
      <p:bldP spid="560187" grpId="0" autoUpdateAnimBg="0"/>
      <p:bldP spid="560188" grpId="0" autoUpdateAnimBg="0"/>
      <p:bldP spid="560189" grpId="0" autoUpdateAnimBg="0"/>
      <p:bldP spid="560190" grpId="0" autoUpdateAnimBg="0"/>
      <p:bldP spid="560191" grpId="0" autoUpdateAnimBg="0"/>
      <p:bldP spid="56019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ChangeArrowheads="1"/>
          </p:cNvSpPr>
          <p:nvPr/>
        </p:nvSpPr>
        <p:spPr bwMode="auto">
          <a:xfrm>
            <a:off x="1371600" y="1066800"/>
            <a:ext cx="5257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、B、C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优先级按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降序 </a:t>
            </a:r>
            <a:r>
              <a:rPr lang="zh-CN" altLang="en-US" sz="2400">
                <a:latin typeface="Times New Roman" pitchFamily="18" charset="0"/>
              </a:rPr>
              <a:t>排列</a:t>
            </a:r>
          </a:p>
        </p:txBody>
      </p:sp>
      <p:sp>
        <p:nvSpPr>
          <p:cNvPr id="561155" name="Rectangle 3"/>
          <p:cNvSpPr>
            <a:spLocks noChangeArrowheads="1"/>
          </p:cNvSpPr>
          <p:nvPr/>
        </p:nvSpPr>
        <p:spPr bwMode="auto">
          <a:xfrm>
            <a:off x="685800" y="381000"/>
            <a:ext cx="5257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(2) 软件实现（程序查询）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98800" y="2971800"/>
            <a:ext cx="635000" cy="457200"/>
            <a:chOff x="1952" y="1872"/>
            <a:chExt cx="400" cy="288"/>
          </a:xfrm>
        </p:grpSpPr>
        <p:sp>
          <p:nvSpPr>
            <p:cNvPr id="561157" name="Text Box 5"/>
            <p:cNvSpPr txBox="1">
              <a:spLocks noChangeArrowheads="1"/>
            </p:cNvSpPr>
            <p:nvPr/>
          </p:nvSpPr>
          <p:spPr bwMode="auto">
            <a:xfrm>
              <a:off x="1968" y="1872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否</a:t>
              </a:r>
            </a:p>
          </p:txBody>
        </p:sp>
        <p:sp>
          <p:nvSpPr>
            <p:cNvPr id="561158" name="Line 6"/>
            <p:cNvSpPr>
              <a:spLocks noChangeShapeType="1"/>
            </p:cNvSpPr>
            <p:nvPr/>
          </p:nvSpPr>
          <p:spPr bwMode="auto">
            <a:xfrm>
              <a:off x="1952" y="187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1159" name="Text Box 7"/>
          <p:cNvSpPr txBox="1">
            <a:spLocks noChangeArrowheads="1"/>
          </p:cNvSpPr>
          <p:nvPr/>
        </p:nvSpPr>
        <p:spPr bwMode="auto">
          <a:xfrm>
            <a:off x="2940050" y="6019800"/>
            <a:ext cx="48895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…</a:t>
            </a:r>
          </a:p>
        </p:txBody>
      </p:sp>
      <p:sp>
        <p:nvSpPr>
          <p:cNvPr id="561160" name="Line 8"/>
          <p:cNvSpPr>
            <a:spLocks noChangeShapeType="1"/>
          </p:cNvSpPr>
          <p:nvPr/>
        </p:nvSpPr>
        <p:spPr bwMode="auto">
          <a:xfrm>
            <a:off x="3098800" y="16764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1161" name="Text Box 9"/>
          <p:cNvSpPr txBox="1">
            <a:spLocks noChangeArrowheads="1"/>
          </p:cNvSpPr>
          <p:nvPr/>
        </p:nvSpPr>
        <p:spPr bwMode="auto">
          <a:xfrm>
            <a:off x="7010400" y="2971800"/>
            <a:ext cx="16764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400">
              <a:latin typeface="Times New Roman" pitchFamily="18" charset="0"/>
            </a:endParaRP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006600" y="2133600"/>
            <a:ext cx="2278063" cy="838200"/>
            <a:chOff x="1264" y="1344"/>
            <a:chExt cx="1435" cy="528"/>
          </a:xfrm>
        </p:grpSpPr>
        <p:sp>
          <p:nvSpPr>
            <p:cNvPr id="561163" name="AutoShape 11"/>
            <p:cNvSpPr>
              <a:spLocks noChangeArrowheads="1"/>
            </p:cNvSpPr>
            <p:nvPr/>
          </p:nvSpPr>
          <p:spPr bwMode="auto">
            <a:xfrm>
              <a:off x="1264" y="1344"/>
              <a:ext cx="1392" cy="528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1164" name="Text Box 12"/>
            <p:cNvSpPr txBox="1">
              <a:spLocks noChangeArrowheads="1"/>
            </p:cNvSpPr>
            <p:nvPr/>
          </p:nvSpPr>
          <p:spPr bwMode="auto">
            <a:xfrm>
              <a:off x="1504" y="1507"/>
              <a:ext cx="1195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是否 </a:t>
              </a:r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A</a:t>
              </a:r>
              <a:r>
                <a:rPr lang="en-US" altLang="zh-CN" sz="2000">
                  <a:latin typeface="Times New Roman" pitchFamily="18" charset="0"/>
                </a:rPr>
                <a:t> </a:t>
              </a:r>
              <a:r>
                <a:rPr lang="zh-CN" altLang="en-US" sz="2000">
                  <a:latin typeface="Times New Roman" pitchFamily="18" charset="0"/>
                </a:rPr>
                <a:t>请求？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006600" y="3429000"/>
            <a:ext cx="2349500" cy="838200"/>
            <a:chOff x="1264" y="2160"/>
            <a:chExt cx="1480" cy="528"/>
          </a:xfrm>
        </p:grpSpPr>
        <p:sp>
          <p:nvSpPr>
            <p:cNvPr id="561166" name="AutoShape 14"/>
            <p:cNvSpPr>
              <a:spLocks noChangeArrowheads="1"/>
            </p:cNvSpPr>
            <p:nvPr/>
          </p:nvSpPr>
          <p:spPr bwMode="auto">
            <a:xfrm>
              <a:off x="1264" y="2160"/>
              <a:ext cx="1392" cy="528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1167" name="Text Box 15"/>
            <p:cNvSpPr txBox="1">
              <a:spLocks noChangeArrowheads="1"/>
            </p:cNvSpPr>
            <p:nvPr/>
          </p:nvSpPr>
          <p:spPr bwMode="auto">
            <a:xfrm>
              <a:off x="1504" y="2323"/>
              <a:ext cx="1240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是否 </a:t>
              </a:r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B</a:t>
              </a:r>
              <a:r>
                <a:rPr lang="en-US" altLang="zh-CN" sz="2000">
                  <a:latin typeface="Times New Roman" pitchFamily="18" charset="0"/>
                </a:rPr>
                <a:t> </a:t>
              </a:r>
              <a:r>
                <a:rPr lang="zh-CN" altLang="en-US" sz="2000">
                  <a:latin typeface="Times New Roman" pitchFamily="18" charset="0"/>
                </a:rPr>
                <a:t>请求？</a:t>
              </a: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2006600" y="4724400"/>
            <a:ext cx="2420938" cy="838200"/>
            <a:chOff x="1264" y="2976"/>
            <a:chExt cx="1525" cy="528"/>
          </a:xfrm>
        </p:grpSpPr>
        <p:sp>
          <p:nvSpPr>
            <p:cNvPr id="561169" name="AutoShape 17"/>
            <p:cNvSpPr>
              <a:spLocks noChangeArrowheads="1"/>
            </p:cNvSpPr>
            <p:nvPr/>
          </p:nvSpPr>
          <p:spPr bwMode="auto">
            <a:xfrm>
              <a:off x="1264" y="2976"/>
              <a:ext cx="1392" cy="528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1170" name="Text Box 18"/>
            <p:cNvSpPr txBox="1">
              <a:spLocks noChangeArrowheads="1"/>
            </p:cNvSpPr>
            <p:nvPr/>
          </p:nvSpPr>
          <p:spPr bwMode="auto">
            <a:xfrm>
              <a:off x="1504" y="3139"/>
              <a:ext cx="1285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是否 </a:t>
              </a:r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C</a:t>
              </a:r>
              <a:r>
                <a:rPr lang="en-US" altLang="zh-CN" sz="2000">
                  <a:latin typeface="Times New Roman" pitchFamily="18" charset="0"/>
                </a:rPr>
                <a:t> </a:t>
              </a:r>
              <a:r>
                <a:rPr lang="zh-CN" altLang="en-US" sz="2000">
                  <a:latin typeface="Times New Roman" pitchFamily="18" charset="0"/>
                </a:rPr>
                <a:t>请求？</a:t>
              </a:r>
            </a:p>
          </p:txBody>
        </p:sp>
      </p:grpSp>
      <p:sp>
        <p:nvSpPr>
          <p:cNvPr id="561171" name="Text Box 19"/>
          <p:cNvSpPr txBox="1">
            <a:spLocks noChangeArrowheads="1"/>
          </p:cNvSpPr>
          <p:nvPr/>
        </p:nvSpPr>
        <p:spPr bwMode="auto">
          <a:xfrm>
            <a:off x="5181600" y="2316163"/>
            <a:ext cx="35052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zh-CN" altLang="en-US" sz="2200">
                <a:latin typeface="Times New Roman" pitchFamily="18" charset="0"/>
              </a:rPr>
              <a:t>转 </a:t>
            </a:r>
            <a:r>
              <a:rPr lang="en-US" altLang="zh-CN" sz="2200">
                <a:solidFill>
                  <a:schemeClr val="folHlink"/>
                </a:solidFill>
                <a:latin typeface="Times New Roman" pitchFamily="18" charset="0"/>
              </a:rPr>
              <a:t>A</a:t>
            </a:r>
            <a:r>
              <a:rPr lang="en-US" altLang="zh-CN" sz="2200">
                <a:latin typeface="Times New Roman" pitchFamily="18" charset="0"/>
              </a:rPr>
              <a:t> </a:t>
            </a:r>
            <a:r>
              <a:rPr lang="zh-CN" altLang="en-US" sz="2200">
                <a:latin typeface="Times New Roman" pitchFamily="18" charset="0"/>
              </a:rPr>
              <a:t>的服务程序</a:t>
            </a:r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zh-CN" altLang="en-US" sz="2200">
                <a:solidFill>
                  <a:schemeClr val="folHlink"/>
                </a:solidFill>
                <a:latin typeface="Times New Roman" pitchFamily="18" charset="0"/>
              </a:rPr>
              <a:t>入口地址</a:t>
            </a:r>
          </a:p>
        </p:txBody>
      </p:sp>
      <p:sp>
        <p:nvSpPr>
          <p:cNvPr id="561172" name="Text Box 20"/>
          <p:cNvSpPr txBox="1">
            <a:spLocks noChangeArrowheads="1"/>
          </p:cNvSpPr>
          <p:nvPr/>
        </p:nvSpPr>
        <p:spPr bwMode="auto">
          <a:xfrm>
            <a:off x="5181600" y="3657600"/>
            <a:ext cx="35052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zh-CN" altLang="en-US" sz="2200">
                <a:latin typeface="Times New Roman" pitchFamily="18" charset="0"/>
              </a:rPr>
              <a:t>转 </a:t>
            </a:r>
            <a:r>
              <a:rPr lang="en-US" altLang="zh-CN" sz="2200">
                <a:solidFill>
                  <a:schemeClr val="folHlink"/>
                </a:solidFill>
                <a:latin typeface="Times New Roman" pitchFamily="18" charset="0"/>
              </a:rPr>
              <a:t>B</a:t>
            </a:r>
            <a:r>
              <a:rPr lang="en-US" altLang="zh-CN" sz="2200">
                <a:latin typeface="Times New Roman" pitchFamily="18" charset="0"/>
              </a:rPr>
              <a:t> </a:t>
            </a:r>
            <a:r>
              <a:rPr lang="zh-CN" altLang="en-US" sz="2200">
                <a:latin typeface="Times New Roman" pitchFamily="18" charset="0"/>
              </a:rPr>
              <a:t>的服务程序</a:t>
            </a:r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zh-CN" altLang="en-US" sz="2200">
                <a:solidFill>
                  <a:schemeClr val="folHlink"/>
                </a:solidFill>
                <a:latin typeface="Times New Roman" pitchFamily="18" charset="0"/>
              </a:rPr>
              <a:t>入口地址</a:t>
            </a:r>
          </a:p>
        </p:txBody>
      </p:sp>
      <p:sp>
        <p:nvSpPr>
          <p:cNvPr id="561173" name="Text Box 21"/>
          <p:cNvSpPr txBox="1">
            <a:spLocks noChangeArrowheads="1"/>
          </p:cNvSpPr>
          <p:nvPr/>
        </p:nvSpPr>
        <p:spPr bwMode="auto">
          <a:xfrm>
            <a:off x="5181600" y="4953000"/>
            <a:ext cx="35052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zh-CN" altLang="en-US" sz="2200">
                <a:latin typeface="Times New Roman" pitchFamily="18" charset="0"/>
              </a:rPr>
              <a:t>转 </a:t>
            </a:r>
            <a:r>
              <a:rPr lang="en-US" altLang="zh-CN" sz="2200">
                <a:solidFill>
                  <a:schemeClr val="folHlink"/>
                </a:solidFill>
                <a:latin typeface="Times New Roman" pitchFamily="18" charset="0"/>
              </a:rPr>
              <a:t>C</a:t>
            </a:r>
            <a:r>
              <a:rPr lang="en-US" altLang="zh-CN" sz="2200">
                <a:latin typeface="Times New Roman" pitchFamily="18" charset="0"/>
              </a:rPr>
              <a:t> </a:t>
            </a:r>
            <a:r>
              <a:rPr lang="zh-CN" altLang="en-US" sz="2200">
                <a:latin typeface="Times New Roman" pitchFamily="18" charset="0"/>
              </a:rPr>
              <a:t>的服务程序</a:t>
            </a:r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zh-CN" altLang="en-US" sz="2200">
                <a:solidFill>
                  <a:schemeClr val="folHlink"/>
                </a:solidFill>
                <a:latin typeface="Times New Roman" pitchFamily="18" charset="0"/>
              </a:rPr>
              <a:t>入口地址</a:t>
            </a:r>
          </a:p>
        </p:txBody>
      </p: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4191000" y="2144713"/>
            <a:ext cx="914400" cy="403225"/>
            <a:chOff x="2640" y="1351"/>
            <a:chExt cx="576" cy="254"/>
          </a:xfrm>
        </p:grpSpPr>
        <p:sp>
          <p:nvSpPr>
            <p:cNvPr id="561175" name="Line 23"/>
            <p:cNvSpPr>
              <a:spLocks noChangeShapeType="1"/>
            </p:cNvSpPr>
            <p:nvPr/>
          </p:nvSpPr>
          <p:spPr bwMode="auto">
            <a:xfrm>
              <a:off x="2640" y="1605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1176" name="Text Box 24"/>
            <p:cNvSpPr txBox="1">
              <a:spLocks noChangeArrowheads="1"/>
            </p:cNvSpPr>
            <p:nvPr/>
          </p:nvSpPr>
          <p:spPr bwMode="auto">
            <a:xfrm>
              <a:off x="2688" y="1351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是</a:t>
              </a:r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4191000" y="3429000"/>
            <a:ext cx="914400" cy="428625"/>
            <a:chOff x="2640" y="2160"/>
            <a:chExt cx="576" cy="270"/>
          </a:xfrm>
        </p:grpSpPr>
        <p:sp>
          <p:nvSpPr>
            <p:cNvPr id="561178" name="Line 26"/>
            <p:cNvSpPr>
              <a:spLocks noChangeShapeType="1"/>
            </p:cNvSpPr>
            <p:nvPr/>
          </p:nvSpPr>
          <p:spPr bwMode="auto">
            <a:xfrm>
              <a:off x="2640" y="2430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1179" name="Text Box 27"/>
            <p:cNvSpPr txBox="1">
              <a:spLocks noChangeArrowheads="1"/>
            </p:cNvSpPr>
            <p:nvPr/>
          </p:nvSpPr>
          <p:spPr bwMode="auto">
            <a:xfrm>
              <a:off x="2688" y="2160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是</a:t>
              </a:r>
            </a:p>
          </p:txBody>
        </p:sp>
      </p:grp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4191000" y="4724400"/>
            <a:ext cx="914400" cy="420688"/>
            <a:chOff x="2640" y="2976"/>
            <a:chExt cx="576" cy="265"/>
          </a:xfrm>
        </p:grpSpPr>
        <p:sp>
          <p:nvSpPr>
            <p:cNvPr id="561181" name="Line 29"/>
            <p:cNvSpPr>
              <a:spLocks noChangeShapeType="1"/>
            </p:cNvSpPr>
            <p:nvPr/>
          </p:nvSpPr>
          <p:spPr bwMode="auto">
            <a:xfrm>
              <a:off x="2640" y="3241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1182" name="Text Box 30"/>
            <p:cNvSpPr txBox="1">
              <a:spLocks noChangeArrowheads="1"/>
            </p:cNvSpPr>
            <p:nvPr/>
          </p:nvSpPr>
          <p:spPr bwMode="auto">
            <a:xfrm>
              <a:off x="2688" y="2976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是</a:t>
              </a:r>
            </a:p>
          </p:txBody>
        </p:sp>
      </p:grp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3098800" y="4251325"/>
            <a:ext cx="635000" cy="473075"/>
            <a:chOff x="1952" y="2678"/>
            <a:chExt cx="400" cy="298"/>
          </a:xfrm>
        </p:grpSpPr>
        <p:sp>
          <p:nvSpPr>
            <p:cNvPr id="561184" name="Line 32"/>
            <p:cNvSpPr>
              <a:spLocks noChangeShapeType="1"/>
            </p:cNvSpPr>
            <p:nvPr/>
          </p:nvSpPr>
          <p:spPr bwMode="auto">
            <a:xfrm>
              <a:off x="1952" y="268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1185" name="Text Box 33"/>
            <p:cNvSpPr txBox="1">
              <a:spLocks noChangeArrowheads="1"/>
            </p:cNvSpPr>
            <p:nvPr/>
          </p:nvSpPr>
          <p:spPr bwMode="auto">
            <a:xfrm>
              <a:off x="1968" y="2678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否</a:t>
              </a:r>
            </a:p>
          </p:txBody>
        </p:sp>
      </p:grpSp>
      <p:grpSp>
        <p:nvGrpSpPr>
          <p:cNvPr id="10" name="Group 34"/>
          <p:cNvGrpSpPr>
            <a:grpSpLocks/>
          </p:cNvGrpSpPr>
          <p:nvPr/>
        </p:nvGrpSpPr>
        <p:grpSpPr bwMode="auto">
          <a:xfrm>
            <a:off x="3098800" y="5546725"/>
            <a:ext cx="635000" cy="473075"/>
            <a:chOff x="1952" y="3494"/>
            <a:chExt cx="400" cy="298"/>
          </a:xfrm>
        </p:grpSpPr>
        <p:sp>
          <p:nvSpPr>
            <p:cNvPr id="561187" name="Line 35"/>
            <p:cNvSpPr>
              <a:spLocks noChangeShapeType="1"/>
            </p:cNvSpPr>
            <p:nvPr/>
          </p:nvSpPr>
          <p:spPr bwMode="auto">
            <a:xfrm>
              <a:off x="1952" y="350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1188" name="Text Box 36"/>
            <p:cNvSpPr txBox="1">
              <a:spLocks noChangeArrowheads="1"/>
            </p:cNvSpPr>
            <p:nvPr/>
          </p:nvSpPr>
          <p:spPr bwMode="auto">
            <a:xfrm>
              <a:off x="1968" y="3494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否</a:t>
              </a:r>
            </a:p>
          </p:txBody>
        </p:sp>
      </p:grpSp>
      <p:sp>
        <p:nvSpPr>
          <p:cNvPr id="561189" name="Rectangle 37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8.4</a:t>
            </a:r>
          </a:p>
        </p:txBody>
      </p:sp>
      <p:sp>
        <p:nvSpPr>
          <p:cNvPr id="561190" name="AutoShape 3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38</a:t>
            </a:fld>
            <a:endParaRPr lang="zh-CN" altLang="en-US"/>
          </a:p>
        </p:txBody>
      </p:sp>
      <p:sp>
        <p:nvSpPr>
          <p:cNvPr id="40" name="页脚占位符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56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6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6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7" dur="500"/>
                                        <p:tgtEl>
                                          <p:spTgt spid="56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154" grpId="0" autoUpdateAnimBg="0"/>
      <p:bldP spid="561159" grpId="0"/>
      <p:bldP spid="561160" grpId="0" animBg="1"/>
      <p:bldP spid="561171" grpId="0" autoUpdateAnimBg="0"/>
      <p:bldP spid="561172" grpId="0" autoUpdateAnimBg="0"/>
      <p:bldP spid="561173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ChangeArrowheads="1"/>
          </p:cNvSpPr>
          <p:nvPr/>
        </p:nvSpPr>
        <p:spPr bwMode="auto">
          <a:xfrm>
            <a:off x="381000" y="381000"/>
            <a:ext cx="8686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三、中断服务程序入口地址的寻找</a:t>
            </a:r>
          </a:p>
        </p:txBody>
      </p:sp>
      <p:sp>
        <p:nvSpPr>
          <p:cNvPr id="562179" name="Rectangle 3"/>
          <p:cNvSpPr>
            <a:spLocks noChangeArrowheads="1"/>
          </p:cNvSpPr>
          <p:nvPr/>
        </p:nvSpPr>
        <p:spPr bwMode="auto">
          <a:xfrm>
            <a:off x="990600" y="1143000"/>
            <a:ext cx="3886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1.  硬件向量法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72200" y="2286000"/>
            <a:ext cx="2514600" cy="2746375"/>
            <a:chOff x="4032" y="1440"/>
            <a:chExt cx="1584" cy="1730"/>
          </a:xfrm>
        </p:grpSpPr>
        <p:sp>
          <p:nvSpPr>
            <p:cNvPr id="562181" name="Text Box 5"/>
            <p:cNvSpPr txBox="1">
              <a:spLocks noChangeArrowheads="1"/>
            </p:cNvSpPr>
            <p:nvPr/>
          </p:nvSpPr>
          <p:spPr bwMode="auto">
            <a:xfrm>
              <a:off x="4550" y="2056"/>
              <a:ext cx="10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入口地址 </a:t>
              </a: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200</a:t>
              </a:r>
            </a:p>
          </p:txBody>
        </p:sp>
        <p:sp>
          <p:nvSpPr>
            <p:cNvPr id="562182" name="Rectangle 6"/>
            <p:cNvSpPr>
              <a:spLocks noChangeArrowheads="1"/>
            </p:cNvSpPr>
            <p:nvPr/>
          </p:nvSpPr>
          <p:spPr bwMode="auto">
            <a:xfrm>
              <a:off x="4464" y="2018"/>
              <a:ext cx="115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2183" name="Text Box 7"/>
            <p:cNvSpPr txBox="1">
              <a:spLocks noChangeArrowheads="1"/>
            </p:cNvSpPr>
            <p:nvPr/>
          </p:nvSpPr>
          <p:spPr bwMode="auto">
            <a:xfrm>
              <a:off x="4550" y="2344"/>
              <a:ext cx="10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入口地址 </a:t>
              </a: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300</a:t>
              </a:r>
            </a:p>
          </p:txBody>
        </p:sp>
        <p:sp>
          <p:nvSpPr>
            <p:cNvPr id="562184" name="Rectangle 8"/>
            <p:cNvSpPr>
              <a:spLocks noChangeArrowheads="1"/>
            </p:cNvSpPr>
            <p:nvPr/>
          </p:nvSpPr>
          <p:spPr bwMode="auto">
            <a:xfrm>
              <a:off x="4464" y="2306"/>
              <a:ext cx="115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2185" name="Text Box 9"/>
            <p:cNvSpPr txBox="1">
              <a:spLocks noChangeArrowheads="1"/>
            </p:cNvSpPr>
            <p:nvPr/>
          </p:nvSpPr>
          <p:spPr bwMode="auto">
            <a:xfrm>
              <a:off x="4550" y="2632"/>
              <a:ext cx="10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入口地址 </a:t>
              </a: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400</a:t>
              </a:r>
            </a:p>
          </p:txBody>
        </p:sp>
        <p:sp>
          <p:nvSpPr>
            <p:cNvPr id="562186" name="Rectangle 10"/>
            <p:cNvSpPr>
              <a:spLocks noChangeArrowheads="1"/>
            </p:cNvSpPr>
            <p:nvPr/>
          </p:nvSpPr>
          <p:spPr bwMode="auto">
            <a:xfrm>
              <a:off x="4464" y="2594"/>
              <a:ext cx="115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2187" name="Rectangle 11"/>
            <p:cNvSpPr>
              <a:spLocks noChangeArrowheads="1"/>
            </p:cNvSpPr>
            <p:nvPr/>
          </p:nvSpPr>
          <p:spPr bwMode="auto">
            <a:xfrm>
              <a:off x="4464" y="1730"/>
              <a:ext cx="115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2188" name="Rectangle 12"/>
            <p:cNvSpPr>
              <a:spLocks noChangeArrowheads="1"/>
            </p:cNvSpPr>
            <p:nvPr/>
          </p:nvSpPr>
          <p:spPr bwMode="auto">
            <a:xfrm>
              <a:off x="4464" y="2882"/>
              <a:ext cx="115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2189" name="Rectangle 13"/>
            <p:cNvSpPr>
              <a:spLocks noChangeArrowheads="1"/>
            </p:cNvSpPr>
            <p:nvPr/>
          </p:nvSpPr>
          <p:spPr bwMode="auto">
            <a:xfrm>
              <a:off x="4032" y="2018"/>
              <a:ext cx="38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12 </a:t>
              </a:r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562190" name="Rectangle 14"/>
            <p:cNvSpPr>
              <a:spLocks noChangeArrowheads="1"/>
            </p:cNvSpPr>
            <p:nvPr/>
          </p:nvSpPr>
          <p:spPr bwMode="auto">
            <a:xfrm>
              <a:off x="4032" y="2306"/>
              <a:ext cx="38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13 </a:t>
              </a:r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562191" name="Rectangle 15"/>
            <p:cNvSpPr>
              <a:spLocks noChangeArrowheads="1"/>
            </p:cNvSpPr>
            <p:nvPr/>
          </p:nvSpPr>
          <p:spPr bwMode="auto">
            <a:xfrm>
              <a:off x="4032" y="2594"/>
              <a:ext cx="38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14 </a:t>
              </a:r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562192" name="Text Box 16"/>
            <p:cNvSpPr txBox="1">
              <a:spLocks noChangeArrowheads="1"/>
            </p:cNvSpPr>
            <p:nvPr/>
          </p:nvSpPr>
          <p:spPr bwMode="auto">
            <a:xfrm>
              <a:off x="4842" y="1440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主存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2971800" y="2286000"/>
            <a:ext cx="2590800" cy="2743200"/>
            <a:chOff x="2016" y="1440"/>
            <a:chExt cx="1632" cy="1728"/>
          </a:xfrm>
        </p:grpSpPr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2016" y="1728"/>
              <a:ext cx="1632" cy="1440"/>
              <a:chOff x="2016" y="1728"/>
              <a:chExt cx="1632" cy="1440"/>
            </a:xfrm>
          </p:grpSpPr>
          <p:sp>
            <p:nvSpPr>
              <p:cNvPr id="562195" name="Rectangle 19"/>
              <p:cNvSpPr>
                <a:spLocks noChangeArrowheads="1"/>
              </p:cNvSpPr>
              <p:nvPr/>
            </p:nvSpPr>
            <p:spPr bwMode="auto">
              <a:xfrm>
                <a:off x="2016" y="2016"/>
                <a:ext cx="384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12 </a:t>
                </a:r>
                <a:r>
                  <a:rPr lang="en-US" altLang="zh-CN" sz="2000">
                    <a:solidFill>
                      <a:schemeClr val="folHlink"/>
                    </a:solidFill>
                    <a:latin typeface="Times New Roman" pitchFamily="18" charset="0"/>
                  </a:rPr>
                  <a:t>H</a:t>
                </a:r>
              </a:p>
            </p:txBody>
          </p:sp>
          <p:sp>
            <p:nvSpPr>
              <p:cNvPr id="562196" name="Rectangle 20"/>
              <p:cNvSpPr>
                <a:spLocks noChangeArrowheads="1"/>
              </p:cNvSpPr>
              <p:nvPr/>
            </p:nvSpPr>
            <p:spPr bwMode="auto">
              <a:xfrm>
                <a:off x="2016" y="2304"/>
                <a:ext cx="384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13 </a:t>
                </a:r>
                <a:r>
                  <a:rPr lang="en-US" altLang="zh-CN" sz="2000">
                    <a:solidFill>
                      <a:schemeClr val="folHlink"/>
                    </a:solidFill>
                    <a:latin typeface="Times New Roman" pitchFamily="18" charset="0"/>
                  </a:rPr>
                  <a:t>H</a:t>
                </a:r>
              </a:p>
            </p:txBody>
          </p:sp>
          <p:sp>
            <p:nvSpPr>
              <p:cNvPr id="562197" name="Rectangle 21"/>
              <p:cNvSpPr>
                <a:spLocks noChangeArrowheads="1"/>
              </p:cNvSpPr>
              <p:nvPr/>
            </p:nvSpPr>
            <p:spPr bwMode="auto">
              <a:xfrm>
                <a:off x="2016" y="2592"/>
                <a:ext cx="384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14 </a:t>
                </a:r>
                <a:r>
                  <a:rPr lang="en-US" altLang="zh-CN" sz="2000">
                    <a:solidFill>
                      <a:schemeClr val="folHlink"/>
                    </a:solidFill>
                    <a:latin typeface="Times New Roman" pitchFamily="18" charset="0"/>
                  </a:rPr>
                  <a:t>H</a:t>
                </a:r>
              </a:p>
            </p:txBody>
          </p:sp>
          <p:sp>
            <p:nvSpPr>
              <p:cNvPr id="562198" name="Text Box 22"/>
              <p:cNvSpPr txBox="1">
                <a:spLocks noChangeArrowheads="1"/>
              </p:cNvSpPr>
              <p:nvPr/>
            </p:nvSpPr>
            <p:spPr bwMode="auto">
              <a:xfrm>
                <a:off x="2496" y="2054"/>
                <a:ext cx="115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folHlink"/>
                    </a:solidFill>
                    <a:latin typeface="Times New Roman" pitchFamily="18" charset="0"/>
                  </a:rPr>
                  <a:t>JMP</a:t>
                </a:r>
                <a:r>
                  <a:rPr lang="en-US" altLang="zh-CN" sz="2000">
                    <a:latin typeface="Times New Roman" pitchFamily="18" charset="0"/>
                  </a:rPr>
                  <a:t>        200</a:t>
                </a:r>
              </a:p>
            </p:txBody>
          </p:sp>
          <p:sp>
            <p:nvSpPr>
              <p:cNvPr id="562199" name="Rectangle 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1152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2200" name="Rectangle 24"/>
              <p:cNvSpPr>
                <a:spLocks noChangeArrowheads="1"/>
              </p:cNvSpPr>
              <p:nvPr/>
            </p:nvSpPr>
            <p:spPr bwMode="auto">
              <a:xfrm>
                <a:off x="2448" y="2304"/>
                <a:ext cx="1152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2201" name="Rectangle 25"/>
              <p:cNvSpPr>
                <a:spLocks noChangeArrowheads="1"/>
              </p:cNvSpPr>
              <p:nvPr/>
            </p:nvSpPr>
            <p:spPr bwMode="auto">
              <a:xfrm>
                <a:off x="2448" y="2592"/>
                <a:ext cx="1152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2202" name="Rectangle 26"/>
              <p:cNvSpPr>
                <a:spLocks noChangeArrowheads="1"/>
              </p:cNvSpPr>
              <p:nvPr/>
            </p:nvSpPr>
            <p:spPr bwMode="auto">
              <a:xfrm>
                <a:off x="2448" y="1728"/>
                <a:ext cx="1152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2203" name="Rectangle 27"/>
              <p:cNvSpPr>
                <a:spLocks noChangeArrowheads="1"/>
              </p:cNvSpPr>
              <p:nvPr/>
            </p:nvSpPr>
            <p:spPr bwMode="auto">
              <a:xfrm>
                <a:off x="2448" y="2880"/>
                <a:ext cx="1152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2204" name="Text Box 28"/>
              <p:cNvSpPr txBox="1">
                <a:spLocks noChangeArrowheads="1"/>
              </p:cNvSpPr>
              <p:nvPr/>
            </p:nvSpPr>
            <p:spPr bwMode="auto">
              <a:xfrm>
                <a:off x="2496" y="2342"/>
                <a:ext cx="115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folHlink"/>
                    </a:solidFill>
                    <a:latin typeface="Times New Roman" pitchFamily="18" charset="0"/>
                  </a:rPr>
                  <a:t>JMP</a:t>
                </a:r>
                <a:r>
                  <a:rPr lang="en-US" altLang="zh-CN" sz="2000">
                    <a:latin typeface="Times New Roman" pitchFamily="18" charset="0"/>
                  </a:rPr>
                  <a:t>        300</a:t>
                </a:r>
              </a:p>
            </p:txBody>
          </p:sp>
          <p:sp>
            <p:nvSpPr>
              <p:cNvPr id="562205" name="Text Box 29"/>
              <p:cNvSpPr txBox="1">
                <a:spLocks noChangeArrowheads="1"/>
              </p:cNvSpPr>
              <p:nvPr/>
            </p:nvSpPr>
            <p:spPr bwMode="auto">
              <a:xfrm>
                <a:off x="2496" y="2630"/>
                <a:ext cx="115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folHlink"/>
                    </a:solidFill>
                    <a:latin typeface="Times New Roman" pitchFamily="18" charset="0"/>
                  </a:rPr>
                  <a:t>JMP</a:t>
                </a:r>
                <a:r>
                  <a:rPr lang="en-US" altLang="zh-CN" sz="2000">
                    <a:latin typeface="Times New Roman" pitchFamily="18" charset="0"/>
                  </a:rPr>
                  <a:t>        400</a:t>
                </a:r>
              </a:p>
            </p:txBody>
          </p:sp>
        </p:grpSp>
        <p:sp>
          <p:nvSpPr>
            <p:cNvPr id="562206" name="Text Box 30"/>
            <p:cNvSpPr txBox="1">
              <a:spLocks noChangeArrowheads="1"/>
            </p:cNvSpPr>
            <p:nvPr/>
          </p:nvSpPr>
          <p:spPr bwMode="auto">
            <a:xfrm>
              <a:off x="2826" y="1440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主存</a:t>
              </a:r>
            </a:p>
          </p:txBody>
        </p:sp>
      </p:grp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533400" y="2286000"/>
            <a:ext cx="2286000" cy="3003550"/>
            <a:chOff x="336" y="1440"/>
            <a:chExt cx="1440" cy="1892"/>
          </a:xfrm>
        </p:grpSpPr>
        <p:grpSp>
          <p:nvGrpSpPr>
            <p:cNvPr id="6" name="Group 48"/>
            <p:cNvGrpSpPr>
              <a:grpSpLocks/>
            </p:cNvGrpSpPr>
            <p:nvPr/>
          </p:nvGrpSpPr>
          <p:grpSpPr bwMode="auto">
            <a:xfrm>
              <a:off x="336" y="1738"/>
              <a:ext cx="1104" cy="1296"/>
              <a:chOff x="336" y="1738"/>
              <a:chExt cx="1104" cy="1296"/>
            </a:xfrm>
          </p:grpSpPr>
          <p:sp>
            <p:nvSpPr>
              <p:cNvPr id="562209" name="Text Box 33"/>
              <p:cNvSpPr txBox="1">
                <a:spLocks noChangeArrowheads="1"/>
              </p:cNvSpPr>
              <p:nvPr/>
            </p:nvSpPr>
            <p:spPr bwMode="auto">
              <a:xfrm>
                <a:off x="518" y="2120"/>
                <a:ext cx="756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向量地址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形成部件</a:t>
                </a:r>
              </a:p>
            </p:txBody>
          </p:sp>
          <p:sp>
            <p:nvSpPr>
              <p:cNvPr id="562210" name="Rectangle 34"/>
              <p:cNvSpPr>
                <a:spLocks noChangeArrowheads="1"/>
              </p:cNvSpPr>
              <p:nvPr/>
            </p:nvSpPr>
            <p:spPr bwMode="auto">
              <a:xfrm>
                <a:off x="336" y="2074"/>
                <a:ext cx="1104" cy="62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2211" name="Line 35"/>
              <p:cNvSpPr>
                <a:spLocks noChangeShapeType="1"/>
              </p:cNvSpPr>
              <p:nvPr/>
            </p:nvSpPr>
            <p:spPr bwMode="auto">
              <a:xfrm flipV="1">
                <a:off x="480" y="1738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2212" name="Line 36"/>
              <p:cNvSpPr>
                <a:spLocks noChangeShapeType="1"/>
              </p:cNvSpPr>
              <p:nvPr/>
            </p:nvSpPr>
            <p:spPr bwMode="auto">
              <a:xfrm flipV="1">
                <a:off x="624" y="1738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2213" name="Line 37"/>
              <p:cNvSpPr>
                <a:spLocks noChangeShapeType="1"/>
              </p:cNvSpPr>
              <p:nvPr/>
            </p:nvSpPr>
            <p:spPr bwMode="auto">
              <a:xfrm flipV="1">
                <a:off x="1296" y="1738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2214" name="Text Box 38"/>
              <p:cNvSpPr txBox="1">
                <a:spLocks noChangeArrowheads="1"/>
              </p:cNvSpPr>
              <p:nvPr/>
            </p:nvSpPr>
            <p:spPr bwMode="auto">
              <a:xfrm>
                <a:off x="827" y="1750"/>
                <a:ext cx="276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562215" name="Line 39"/>
              <p:cNvSpPr>
                <a:spLocks noChangeShapeType="1"/>
              </p:cNvSpPr>
              <p:nvPr/>
            </p:nvSpPr>
            <p:spPr bwMode="auto">
              <a:xfrm flipV="1">
                <a:off x="480" y="2698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2216" name="Line 40"/>
              <p:cNvSpPr>
                <a:spLocks noChangeShapeType="1"/>
              </p:cNvSpPr>
              <p:nvPr/>
            </p:nvSpPr>
            <p:spPr bwMode="auto">
              <a:xfrm flipV="1">
                <a:off x="624" y="2698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2217" name="Line 41"/>
              <p:cNvSpPr>
                <a:spLocks noChangeShapeType="1"/>
              </p:cNvSpPr>
              <p:nvPr/>
            </p:nvSpPr>
            <p:spPr bwMode="auto">
              <a:xfrm flipV="1">
                <a:off x="1296" y="2698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2218" name="Text Box 42"/>
              <p:cNvSpPr txBox="1">
                <a:spLocks noChangeArrowheads="1"/>
              </p:cNvSpPr>
              <p:nvPr/>
            </p:nvSpPr>
            <p:spPr bwMode="auto">
              <a:xfrm>
                <a:off x="827" y="2710"/>
                <a:ext cx="276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…</a:t>
                </a:r>
              </a:p>
            </p:txBody>
          </p:sp>
        </p:grpSp>
        <p:sp>
          <p:nvSpPr>
            <p:cNvPr id="562219" name="Text Box 43"/>
            <p:cNvSpPr txBox="1">
              <a:spLocks noChangeArrowheads="1"/>
            </p:cNvSpPr>
            <p:nvPr/>
          </p:nvSpPr>
          <p:spPr bwMode="auto">
            <a:xfrm>
              <a:off x="480" y="1440"/>
              <a:ext cx="10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中断向量</a:t>
              </a:r>
            </a:p>
          </p:txBody>
        </p:sp>
        <p:sp>
          <p:nvSpPr>
            <p:cNvPr id="562220" name="Text Box 44"/>
            <p:cNvSpPr txBox="1">
              <a:spLocks noChangeArrowheads="1"/>
            </p:cNvSpPr>
            <p:nvPr/>
          </p:nvSpPr>
          <p:spPr bwMode="auto">
            <a:xfrm>
              <a:off x="432" y="3082"/>
              <a:ext cx="13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排队器输出</a:t>
              </a:r>
            </a:p>
          </p:txBody>
        </p:sp>
      </p:grpSp>
      <p:sp>
        <p:nvSpPr>
          <p:cNvPr id="562221" name="Text Box 45"/>
          <p:cNvSpPr txBox="1">
            <a:spLocks noChangeArrowheads="1"/>
          </p:cNvSpPr>
          <p:nvPr/>
        </p:nvSpPr>
        <p:spPr bwMode="auto">
          <a:xfrm>
            <a:off x="2438400" y="5486400"/>
            <a:ext cx="69342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向量地址</a:t>
            </a:r>
            <a:r>
              <a:rPr lang="zh-CN" altLang="en-US" sz="2400">
                <a:latin typeface="Times New Roman" pitchFamily="18" charset="0"/>
              </a:rPr>
              <a:t>   12</a:t>
            </a:r>
            <a:r>
              <a:rPr lang="en-US" altLang="zh-CN" sz="2400">
                <a:latin typeface="Times New Roman" pitchFamily="18" charset="0"/>
              </a:rPr>
              <a:t>H、13H、14H</a:t>
            </a:r>
          </a:p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入口地址</a:t>
            </a:r>
            <a:r>
              <a:rPr lang="zh-CN" altLang="en-US" sz="2400">
                <a:latin typeface="Times New Roman" pitchFamily="18" charset="0"/>
              </a:rPr>
              <a:t>   200、 300、 400</a:t>
            </a:r>
          </a:p>
        </p:txBody>
      </p:sp>
      <p:sp>
        <p:nvSpPr>
          <p:cNvPr id="562222" name="Rectangle 4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8.4</a:t>
            </a:r>
          </a:p>
        </p:txBody>
      </p:sp>
      <p:sp>
        <p:nvSpPr>
          <p:cNvPr id="562223" name="AutoShape 4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39</a:t>
            </a:fld>
            <a:endParaRPr lang="zh-CN" altLang="en-US"/>
          </a:p>
        </p:txBody>
      </p:sp>
      <p:sp>
        <p:nvSpPr>
          <p:cNvPr id="49" name="页脚占位符 4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2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2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79" grpId="0" autoUpdateAnimBg="0"/>
      <p:bldP spid="56222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Text Box 2"/>
          <p:cNvSpPr txBox="1">
            <a:spLocks noChangeArrowheads="1"/>
          </p:cNvSpPr>
          <p:nvPr/>
        </p:nvSpPr>
        <p:spPr bwMode="auto">
          <a:xfrm>
            <a:off x="762000" y="457200"/>
            <a:ext cx="464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2. </a:t>
            </a:r>
            <a:r>
              <a:rPr lang="en-US" altLang="zh-CN" sz="3200">
                <a:latin typeface="Times New Roman" pitchFamily="18" charset="0"/>
              </a:rPr>
              <a:t>CPU </a:t>
            </a:r>
            <a:r>
              <a:rPr lang="zh-CN" altLang="en-US" sz="3200">
                <a:latin typeface="Times New Roman" pitchFamily="18" charset="0"/>
              </a:rPr>
              <a:t>的内部结构</a:t>
            </a:r>
          </a:p>
        </p:txBody>
      </p:sp>
      <p:sp>
        <p:nvSpPr>
          <p:cNvPr id="526381" name="Rectangle 45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8.1</a:t>
            </a:r>
          </a:p>
        </p:txBody>
      </p:sp>
      <p:sp>
        <p:nvSpPr>
          <p:cNvPr id="526382" name="AutoShape 4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1731963" y="1828800"/>
            <a:ext cx="4821237" cy="3749675"/>
            <a:chOff x="1091" y="1152"/>
            <a:chExt cx="3037" cy="2362"/>
          </a:xfrm>
        </p:grpSpPr>
        <p:sp>
          <p:nvSpPr>
            <p:cNvPr id="526340" name="Text Box 4"/>
            <p:cNvSpPr txBox="1">
              <a:spLocks noChangeArrowheads="1"/>
            </p:cNvSpPr>
            <p:nvPr/>
          </p:nvSpPr>
          <p:spPr bwMode="auto">
            <a:xfrm>
              <a:off x="1513" y="2457"/>
              <a:ext cx="76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  算术和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布尔逻辑</a:t>
              </a:r>
            </a:p>
          </p:txBody>
        </p:sp>
        <p:sp>
          <p:nvSpPr>
            <p:cNvPr id="526341" name="Rectangle 5"/>
            <p:cNvSpPr>
              <a:spLocks noChangeArrowheads="1"/>
            </p:cNvSpPr>
            <p:nvPr/>
          </p:nvSpPr>
          <p:spPr bwMode="auto">
            <a:xfrm>
              <a:off x="1475" y="2448"/>
              <a:ext cx="81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6342" name="Rectangle 6"/>
            <p:cNvSpPr>
              <a:spLocks noChangeArrowheads="1"/>
            </p:cNvSpPr>
            <p:nvPr/>
          </p:nvSpPr>
          <p:spPr bwMode="auto">
            <a:xfrm>
              <a:off x="1475" y="2112"/>
              <a:ext cx="81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6343" name="Text Box 7"/>
            <p:cNvSpPr txBox="1">
              <a:spLocks noChangeArrowheads="1"/>
            </p:cNvSpPr>
            <p:nvPr/>
          </p:nvSpPr>
          <p:spPr bwMode="auto">
            <a:xfrm>
              <a:off x="1661" y="2102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取反</a:t>
              </a:r>
            </a:p>
          </p:txBody>
        </p:sp>
        <p:sp>
          <p:nvSpPr>
            <p:cNvPr id="526344" name="Rectangle 8"/>
            <p:cNvSpPr>
              <a:spLocks noChangeArrowheads="1"/>
            </p:cNvSpPr>
            <p:nvPr/>
          </p:nvSpPr>
          <p:spPr bwMode="auto">
            <a:xfrm>
              <a:off x="1475" y="1776"/>
              <a:ext cx="81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6345" name="Text Box 9"/>
            <p:cNvSpPr txBox="1">
              <a:spLocks noChangeArrowheads="1"/>
            </p:cNvSpPr>
            <p:nvPr/>
          </p:nvSpPr>
          <p:spPr bwMode="auto">
            <a:xfrm>
              <a:off x="1661" y="1766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移位</a:t>
              </a:r>
            </a:p>
          </p:txBody>
        </p:sp>
        <p:sp>
          <p:nvSpPr>
            <p:cNvPr id="526346" name="Rectangle 10"/>
            <p:cNvSpPr>
              <a:spLocks noChangeArrowheads="1"/>
            </p:cNvSpPr>
            <p:nvPr/>
          </p:nvSpPr>
          <p:spPr bwMode="auto">
            <a:xfrm>
              <a:off x="1475" y="1440"/>
              <a:ext cx="81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6347" name="Text Box 11"/>
            <p:cNvSpPr txBox="1">
              <a:spLocks noChangeArrowheads="1"/>
            </p:cNvSpPr>
            <p:nvPr/>
          </p:nvSpPr>
          <p:spPr bwMode="auto">
            <a:xfrm>
              <a:off x="1513" y="1430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状态标志</a:t>
              </a:r>
            </a:p>
          </p:txBody>
        </p:sp>
        <p:sp>
          <p:nvSpPr>
            <p:cNvPr id="526349" name="Text Box 13"/>
            <p:cNvSpPr txBox="1">
              <a:spLocks noChangeArrowheads="1"/>
            </p:cNvSpPr>
            <p:nvPr/>
          </p:nvSpPr>
          <p:spPr bwMode="auto">
            <a:xfrm>
              <a:off x="2758" y="1344"/>
              <a:ext cx="308" cy="15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内部             数据总线</a:t>
              </a:r>
              <a:endParaRPr lang="en-US" altLang="zh-CN" sz="2000">
                <a:latin typeface="Times New Roman" pitchFamily="18" charset="0"/>
              </a:endParaRPr>
            </a:p>
          </p:txBody>
        </p:sp>
        <p:sp>
          <p:nvSpPr>
            <p:cNvPr id="526351" name="Rectangle 15"/>
            <p:cNvSpPr>
              <a:spLocks noChangeArrowheads="1"/>
            </p:cNvSpPr>
            <p:nvPr/>
          </p:nvSpPr>
          <p:spPr bwMode="auto">
            <a:xfrm>
              <a:off x="2771" y="1152"/>
              <a:ext cx="288" cy="18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6352" name="Text Box 16"/>
            <p:cNvSpPr txBox="1">
              <a:spLocks noChangeArrowheads="1"/>
            </p:cNvSpPr>
            <p:nvPr/>
          </p:nvSpPr>
          <p:spPr bwMode="auto">
            <a:xfrm>
              <a:off x="3529" y="1536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寄存器</a:t>
              </a:r>
            </a:p>
          </p:txBody>
        </p:sp>
        <p:sp>
          <p:nvSpPr>
            <p:cNvPr id="526353" name="Rectangle 17"/>
            <p:cNvSpPr>
              <a:spLocks noChangeArrowheads="1"/>
            </p:cNvSpPr>
            <p:nvPr/>
          </p:nvSpPr>
          <p:spPr bwMode="auto">
            <a:xfrm>
              <a:off x="3539" y="1152"/>
              <a:ext cx="576" cy="1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6354" name="Text Box 18"/>
            <p:cNvSpPr txBox="1">
              <a:spLocks noChangeArrowheads="1"/>
            </p:cNvSpPr>
            <p:nvPr/>
          </p:nvSpPr>
          <p:spPr bwMode="auto">
            <a:xfrm>
              <a:off x="3635" y="2582"/>
              <a:ext cx="3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CU</a:t>
              </a:r>
            </a:p>
          </p:txBody>
        </p:sp>
        <p:sp>
          <p:nvSpPr>
            <p:cNvPr id="526355" name="Rectangle 19"/>
            <p:cNvSpPr>
              <a:spLocks noChangeArrowheads="1"/>
            </p:cNvSpPr>
            <p:nvPr/>
          </p:nvSpPr>
          <p:spPr bwMode="auto">
            <a:xfrm>
              <a:off x="3539" y="2592"/>
              <a:ext cx="57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6356" name="Text Box 20"/>
            <p:cNvSpPr txBox="1">
              <a:spLocks noChangeArrowheads="1"/>
            </p:cNvSpPr>
            <p:nvPr/>
          </p:nvSpPr>
          <p:spPr bwMode="auto">
            <a:xfrm>
              <a:off x="3629" y="3072"/>
              <a:ext cx="43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中断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系统</a:t>
              </a:r>
            </a:p>
          </p:txBody>
        </p:sp>
        <p:sp>
          <p:nvSpPr>
            <p:cNvPr id="526357" name="Rectangle 21"/>
            <p:cNvSpPr>
              <a:spLocks noChangeArrowheads="1"/>
            </p:cNvSpPr>
            <p:nvPr/>
          </p:nvSpPr>
          <p:spPr bwMode="auto">
            <a:xfrm>
              <a:off x="3539" y="3082"/>
              <a:ext cx="576" cy="4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6358" name="Line 22"/>
            <p:cNvSpPr>
              <a:spLocks noChangeShapeType="1"/>
            </p:cNvSpPr>
            <p:nvPr/>
          </p:nvSpPr>
          <p:spPr bwMode="auto">
            <a:xfrm>
              <a:off x="2291" y="1536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6359" name="Line 23"/>
            <p:cNvSpPr>
              <a:spLocks noChangeShapeType="1"/>
            </p:cNvSpPr>
            <p:nvPr/>
          </p:nvSpPr>
          <p:spPr bwMode="auto">
            <a:xfrm>
              <a:off x="2291" y="1872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6360" name="Line 24"/>
            <p:cNvSpPr>
              <a:spLocks noChangeShapeType="1"/>
            </p:cNvSpPr>
            <p:nvPr/>
          </p:nvSpPr>
          <p:spPr bwMode="auto">
            <a:xfrm>
              <a:off x="2291" y="2208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6361" name="Line 25"/>
            <p:cNvSpPr>
              <a:spLocks noChangeShapeType="1"/>
            </p:cNvSpPr>
            <p:nvPr/>
          </p:nvSpPr>
          <p:spPr bwMode="auto">
            <a:xfrm>
              <a:off x="2291" y="2688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6362" name="Line 26"/>
            <p:cNvSpPr>
              <a:spLocks noChangeShapeType="1"/>
            </p:cNvSpPr>
            <p:nvPr/>
          </p:nvSpPr>
          <p:spPr bwMode="auto">
            <a:xfrm>
              <a:off x="3059" y="1536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6363" name="Line 27"/>
            <p:cNvSpPr>
              <a:spLocks noChangeShapeType="1"/>
            </p:cNvSpPr>
            <p:nvPr/>
          </p:nvSpPr>
          <p:spPr bwMode="auto">
            <a:xfrm>
              <a:off x="3059" y="1680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6364" name="Line 28"/>
            <p:cNvSpPr>
              <a:spLocks noChangeShapeType="1"/>
            </p:cNvSpPr>
            <p:nvPr/>
          </p:nvSpPr>
          <p:spPr bwMode="auto">
            <a:xfrm>
              <a:off x="3059" y="2208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6365" name="Line 29"/>
            <p:cNvSpPr>
              <a:spLocks noChangeShapeType="1"/>
            </p:cNvSpPr>
            <p:nvPr/>
          </p:nvSpPr>
          <p:spPr bwMode="auto">
            <a:xfrm>
              <a:off x="1235" y="153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6366" name="Line 30"/>
            <p:cNvSpPr>
              <a:spLocks noChangeShapeType="1"/>
            </p:cNvSpPr>
            <p:nvPr/>
          </p:nvSpPr>
          <p:spPr bwMode="auto">
            <a:xfrm>
              <a:off x="1235" y="187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6367" name="Line 31"/>
            <p:cNvSpPr>
              <a:spLocks noChangeShapeType="1"/>
            </p:cNvSpPr>
            <p:nvPr/>
          </p:nvSpPr>
          <p:spPr bwMode="auto">
            <a:xfrm>
              <a:off x="1235" y="220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6368" name="Line 32"/>
            <p:cNvSpPr>
              <a:spLocks noChangeShapeType="1"/>
            </p:cNvSpPr>
            <p:nvPr/>
          </p:nvSpPr>
          <p:spPr bwMode="auto">
            <a:xfrm>
              <a:off x="1235" y="268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6369" name="Line 33"/>
            <p:cNvSpPr>
              <a:spLocks noChangeShapeType="1"/>
            </p:cNvSpPr>
            <p:nvPr/>
          </p:nvSpPr>
          <p:spPr bwMode="auto">
            <a:xfrm>
              <a:off x="1235" y="1536"/>
              <a:ext cx="0" cy="117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6370" name="Rectangle 34"/>
            <p:cNvSpPr>
              <a:spLocks noChangeArrowheads="1"/>
            </p:cNvSpPr>
            <p:nvPr/>
          </p:nvSpPr>
          <p:spPr bwMode="auto">
            <a:xfrm>
              <a:off x="1091" y="1152"/>
              <a:ext cx="1440" cy="18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lgDash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6371" name="Text Box 35"/>
            <p:cNvSpPr txBox="1">
              <a:spLocks noChangeArrowheads="1"/>
            </p:cNvSpPr>
            <p:nvPr/>
          </p:nvSpPr>
          <p:spPr bwMode="auto">
            <a:xfrm>
              <a:off x="1513" y="1161"/>
              <a:ext cx="4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ALU</a:t>
              </a:r>
            </a:p>
          </p:txBody>
        </p:sp>
        <p:sp>
          <p:nvSpPr>
            <p:cNvPr id="526372" name="AutoShape 36"/>
            <p:cNvSpPr>
              <a:spLocks noChangeArrowheads="1"/>
            </p:cNvSpPr>
            <p:nvPr/>
          </p:nvSpPr>
          <p:spPr bwMode="auto">
            <a:xfrm>
              <a:off x="3059" y="2640"/>
              <a:ext cx="480" cy="96"/>
            </a:xfrm>
            <a:prstGeom prst="leftRightArrow">
              <a:avLst>
                <a:gd name="adj1" fmla="val 50000"/>
                <a:gd name="adj2" fmla="val 100000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6373" name="AutoShape 37"/>
            <p:cNvSpPr>
              <a:spLocks noChangeArrowheads="1"/>
            </p:cNvSpPr>
            <p:nvPr/>
          </p:nvSpPr>
          <p:spPr bwMode="auto">
            <a:xfrm>
              <a:off x="3779" y="2832"/>
              <a:ext cx="96" cy="240"/>
            </a:xfrm>
            <a:prstGeom prst="upArrow">
              <a:avLst>
                <a:gd name="adj1" fmla="val 50000"/>
                <a:gd name="adj2" fmla="val 62500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26374" name="AutoShape 38"/>
            <p:cNvSpPr>
              <a:spLocks noChangeArrowheads="1"/>
            </p:cNvSpPr>
            <p:nvPr/>
          </p:nvSpPr>
          <p:spPr bwMode="auto">
            <a:xfrm>
              <a:off x="3251" y="2208"/>
              <a:ext cx="109" cy="1248"/>
            </a:xfrm>
            <a:prstGeom prst="upArrow">
              <a:avLst>
                <a:gd name="adj1" fmla="val 50000"/>
                <a:gd name="adj2" fmla="val 122924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26375" name="AutoShape 39"/>
            <p:cNvSpPr>
              <a:spLocks noChangeArrowheads="1"/>
            </p:cNvSpPr>
            <p:nvPr/>
          </p:nvSpPr>
          <p:spPr bwMode="auto">
            <a:xfrm>
              <a:off x="1667" y="3024"/>
              <a:ext cx="109" cy="432"/>
            </a:xfrm>
            <a:prstGeom prst="upArrow">
              <a:avLst>
                <a:gd name="adj1" fmla="val 50000"/>
                <a:gd name="adj2" fmla="val 99083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26376" name="Rectangle 40"/>
            <p:cNvSpPr>
              <a:spLocks noChangeArrowheads="1"/>
            </p:cNvSpPr>
            <p:nvPr/>
          </p:nvSpPr>
          <p:spPr bwMode="auto">
            <a:xfrm>
              <a:off x="1715" y="3408"/>
              <a:ext cx="1584" cy="4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6377" name="Text Box 41"/>
            <p:cNvSpPr txBox="1">
              <a:spLocks noChangeArrowheads="1"/>
            </p:cNvSpPr>
            <p:nvPr/>
          </p:nvSpPr>
          <p:spPr bwMode="auto">
            <a:xfrm>
              <a:off x="2099" y="3177"/>
              <a:ext cx="6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控制信号</a:t>
              </a:r>
            </a:p>
          </p:txBody>
        </p:sp>
        <p:sp>
          <p:nvSpPr>
            <p:cNvPr id="526378" name="Text Box 42"/>
            <p:cNvSpPr txBox="1">
              <a:spLocks noChangeArrowheads="1"/>
            </p:cNvSpPr>
            <p:nvPr/>
          </p:nvSpPr>
          <p:spPr bwMode="auto">
            <a:xfrm>
              <a:off x="3206" y="1824"/>
              <a:ext cx="346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526379" name="AutoShape 43"/>
            <p:cNvSpPr>
              <a:spLocks noChangeArrowheads="1"/>
            </p:cNvSpPr>
            <p:nvPr/>
          </p:nvSpPr>
          <p:spPr bwMode="auto">
            <a:xfrm>
              <a:off x="3343" y="3216"/>
              <a:ext cx="192" cy="96"/>
            </a:xfrm>
            <a:prstGeom prst="leftRightArrow">
              <a:avLst>
                <a:gd name="adj1" fmla="val 50000"/>
                <a:gd name="adj2" fmla="val 40000"/>
              </a:avLst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6380" name="AutoShape 44"/>
            <p:cNvSpPr>
              <a:spLocks noChangeArrowheads="1"/>
            </p:cNvSpPr>
            <p:nvPr/>
          </p:nvSpPr>
          <p:spPr bwMode="auto">
            <a:xfrm>
              <a:off x="3779" y="2352"/>
              <a:ext cx="96" cy="24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6383" name="Text Box 47"/>
            <p:cNvSpPr txBox="1">
              <a:spLocks noChangeArrowheads="1"/>
            </p:cNvSpPr>
            <p:nvPr/>
          </p:nvSpPr>
          <p:spPr bwMode="auto">
            <a:xfrm>
              <a:off x="2763" y="1715"/>
              <a:ext cx="308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Times New Roman" pitchFamily="18" charset="0"/>
                </a:rPr>
                <a:t>C P U</a:t>
              </a:r>
            </a:p>
          </p:txBody>
        </p:sp>
      </p:grpSp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47" name="页脚占位符 4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ChangeArrowheads="1"/>
          </p:cNvSpPr>
          <p:nvPr/>
        </p:nvSpPr>
        <p:spPr bwMode="auto">
          <a:xfrm>
            <a:off x="304800" y="381000"/>
            <a:ext cx="3886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2. 软件查询法</a:t>
            </a:r>
          </a:p>
        </p:txBody>
      </p:sp>
      <p:sp>
        <p:nvSpPr>
          <p:cNvPr id="563215" name="Rectangle 15"/>
          <p:cNvSpPr>
            <a:spLocks noChangeArrowheads="1"/>
          </p:cNvSpPr>
          <p:nvPr/>
        </p:nvSpPr>
        <p:spPr bwMode="auto">
          <a:xfrm>
            <a:off x="838200" y="2819400"/>
            <a:ext cx="8382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   </a:t>
            </a:r>
            <a:r>
              <a:rPr lang="en-US" altLang="zh-CN" sz="2400">
                <a:latin typeface="Times New Roman" pitchFamily="18" charset="0"/>
              </a:rPr>
              <a:t>M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057400" y="3200400"/>
            <a:ext cx="5867400" cy="381000"/>
            <a:chOff x="1344" y="1968"/>
            <a:chExt cx="3696" cy="240"/>
          </a:xfrm>
        </p:grpSpPr>
        <p:sp>
          <p:nvSpPr>
            <p:cNvPr id="563217" name="Rectangle 17"/>
            <p:cNvSpPr>
              <a:spLocks noChangeArrowheads="1"/>
            </p:cNvSpPr>
            <p:nvPr/>
          </p:nvSpPr>
          <p:spPr bwMode="auto">
            <a:xfrm>
              <a:off x="1344" y="1968"/>
              <a:ext cx="134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   </a:t>
              </a:r>
              <a:r>
                <a:rPr lang="en-US" altLang="zh-CN" sz="2400">
                  <a:latin typeface="Times New Roman" pitchFamily="18" charset="0"/>
                </a:rPr>
                <a:t>JMP    1</a:t>
              </a:r>
              <a:r>
                <a:rPr lang="en-US" altLang="zh-CN" sz="2400" baseline="30000">
                  <a:latin typeface="Times New Roman" pitchFamily="18" charset="0"/>
                </a:rPr>
                <a:t># </a:t>
              </a:r>
              <a:r>
                <a:rPr lang="en-US" altLang="zh-CN" sz="2400">
                  <a:latin typeface="Times New Roman" pitchFamily="18" charset="0"/>
                </a:rPr>
                <a:t>SR</a:t>
              </a:r>
            </a:p>
          </p:txBody>
        </p:sp>
        <p:sp>
          <p:nvSpPr>
            <p:cNvPr id="563218" name="Rectangle 18"/>
            <p:cNvSpPr>
              <a:spLocks noChangeArrowheads="1"/>
            </p:cNvSpPr>
            <p:nvPr/>
          </p:nvSpPr>
          <p:spPr bwMode="auto">
            <a:xfrm>
              <a:off x="2976" y="1968"/>
              <a:ext cx="206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</a:t>
              </a:r>
              <a:r>
                <a:rPr lang="zh-CN" altLang="en-US" sz="2400" baseline="30000">
                  <a:latin typeface="Times New Roman" pitchFamily="18" charset="0"/>
                </a:rPr>
                <a:t>#    </a:t>
              </a:r>
              <a:r>
                <a:rPr lang="en-US" altLang="zh-CN" sz="2400">
                  <a:latin typeface="Times New Roman" pitchFamily="18" charset="0"/>
                </a:rPr>
                <a:t>D = 1 </a:t>
              </a:r>
              <a:r>
                <a:rPr lang="zh-CN" altLang="en-US" sz="2400">
                  <a:latin typeface="Times New Roman" pitchFamily="18" charset="0"/>
                </a:rPr>
                <a:t>转1</a:t>
              </a:r>
              <a:r>
                <a:rPr lang="zh-CN" altLang="en-US" sz="2400" baseline="30000">
                  <a:latin typeface="Times New Roman" pitchFamily="18" charset="0"/>
                </a:rPr>
                <a:t># </a:t>
              </a:r>
              <a:r>
                <a:rPr lang="zh-CN" altLang="en-US" sz="2400">
                  <a:latin typeface="Times New Roman" pitchFamily="18" charset="0"/>
                </a:rPr>
                <a:t>服务程序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057400" y="3657600"/>
            <a:ext cx="5867400" cy="762000"/>
            <a:chOff x="1344" y="2256"/>
            <a:chExt cx="3696" cy="480"/>
          </a:xfrm>
        </p:grpSpPr>
        <p:sp>
          <p:nvSpPr>
            <p:cNvPr id="563220" name="Rectangle 20"/>
            <p:cNvSpPr>
              <a:spLocks noChangeArrowheads="1"/>
            </p:cNvSpPr>
            <p:nvPr/>
          </p:nvSpPr>
          <p:spPr bwMode="auto">
            <a:xfrm>
              <a:off x="1344" y="2256"/>
              <a:ext cx="134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   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SKP</a:t>
              </a:r>
              <a:r>
                <a:rPr lang="en-US" altLang="zh-CN" sz="2400">
                  <a:latin typeface="Times New Roman" pitchFamily="18" charset="0"/>
                </a:rPr>
                <a:t>    DZ 2</a:t>
              </a:r>
              <a:r>
                <a:rPr lang="en-US" altLang="zh-CN" sz="2400" baseline="30000">
                  <a:latin typeface="Times New Roman" pitchFamily="18" charset="0"/>
                </a:rPr>
                <a:t>#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3221" name="Rectangle 21"/>
            <p:cNvSpPr>
              <a:spLocks noChangeArrowheads="1"/>
            </p:cNvSpPr>
            <p:nvPr/>
          </p:nvSpPr>
          <p:spPr bwMode="auto">
            <a:xfrm>
              <a:off x="1344" y="2496"/>
              <a:ext cx="134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   </a:t>
              </a:r>
              <a:r>
                <a:rPr lang="en-US" altLang="zh-CN" sz="2400">
                  <a:latin typeface="Times New Roman" pitchFamily="18" charset="0"/>
                </a:rPr>
                <a:t>JMP    2</a:t>
              </a:r>
              <a:r>
                <a:rPr lang="en-US" altLang="zh-CN" sz="2400" baseline="30000">
                  <a:latin typeface="Times New Roman" pitchFamily="18" charset="0"/>
                </a:rPr>
                <a:t># </a:t>
              </a:r>
              <a:r>
                <a:rPr lang="en-US" altLang="zh-CN" sz="2400">
                  <a:latin typeface="Times New Roman" pitchFamily="18" charset="0"/>
                </a:rPr>
                <a:t>SR</a:t>
              </a:r>
            </a:p>
          </p:txBody>
        </p:sp>
        <p:sp>
          <p:nvSpPr>
            <p:cNvPr id="563222" name="Rectangle 22"/>
            <p:cNvSpPr>
              <a:spLocks noChangeArrowheads="1"/>
            </p:cNvSpPr>
            <p:nvPr/>
          </p:nvSpPr>
          <p:spPr bwMode="auto">
            <a:xfrm>
              <a:off x="2976" y="2256"/>
              <a:ext cx="134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2</a:t>
              </a:r>
              <a:r>
                <a:rPr lang="zh-CN" altLang="en-US" sz="2400" baseline="30000">
                  <a:latin typeface="Times New Roman" pitchFamily="18" charset="0"/>
                </a:rPr>
                <a:t>#    </a:t>
              </a:r>
              <a:r>
                <a:rPr lang="en-US" altLang="zh-CN" sz="2400">
                  <a:latin typeface="Times New Roman" pitchFamily="18" charset="0"/>
                </a:rPr>
                <a:t>D = 0 </a:t>
              </a:r>
              <a:r>
                <a:rPr lang="zh-CN" altLang="en-US" sz="2400">
                  <a:latin typeface="Times New Roman" pitchFamily="18" charset="0"/>
                </a:rPr>
                <a:t>跳</a:t>
              </a:r>
            </a:p>
          </p:txBody>
        </p:sp>
        <p:sp>
          <p:nvSpPr>
            <p:cNvPr id="563223" name="Rectangle 23"/>
            <p:cNvSpPr>
              <a:spLocks noChangeArrowheads="1"/>
            </p:cNvSpPr>
            <p:nvPr/>
          </p:nvSpPr>
          <p:spPr bwMode="auto">
            <a:xfrm>
              <a:off x="2976" y="2496"/>
              <a:ext cx="206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2</a:t>
              </a:r>
              <a:r>
                <a:rPr lang="zh-CN" altLang="en-US" sz="2400" baseline="30000">
                  <a:latin typeface="Times New Roman" pitchFamily="18" charset="0"/>
                </a:rPr>
                <a:t>#    </a:t>
              </a:r>
              <a:r>
                <a:rPr lang="en-US" altLang="zh-CN" sz="2400">
                  <a:latin typeface="Times New Roman" pitchFamily="18" charset="0"/>
                </a:rPr>
                <a:t>D = 1 </a:t>
              </a:r>
              <a:r>
                <a:rPr lang="zh-CN" altLang="en-US" sz="2400">
                  <a:latin typeface="Times New Roman" pitchFamily="18" charset="0"/>
                </a:rPr>
                <a:t>转2</a:t>
              </a:r>
              <a:r>
                <a:rPr lang="zh-CN" altLang="en-US" sz="2400" baseline="30000">
                  <a:latin typeface="Times New Roman" pitchFamily="18" charset="0"/>
                </a:rPr>
                <a:t># </a:t>
              </a:r>
              <a:r>
                <a:rPr lang="zh-CN" altLang="en-US" sz="2400">
                  <a:latin typeface="Times New Roman" pitchFamily="18" charset="0"/>
                </a:rPr>
                <a:t>服务程序</a:t>
              </a: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2057400" y="5486400"/>
            <a:ext cx="5867400" cy="762000"/>
            <a:chOff x="1344" y="3408"/>
            <a:chExt cx="3696" cy="480"/>
          </a:xfrm>
        </p:grpSpPr>
        <p:sp>
          <p:nvSpPr>
            <p:cNvPr id="563225" name="Rectangle 25"/>
            <p:cNvSpPr>
              <a:spLocks noChangeArrowheads="1"/>
            </p:cNvSpPr>
            <p:nvPr/>
          </p:nvSpPr>
          <p:spPr bwMode="auto">
            <a:xfrm>
              <a:off x="1344" y="3408"/>
              <a:ext cx="134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   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SKP</a:t>
              </a:r>
              <a:r>
                <a:rPr lang="en-US" altLang="zh-CN" sz="2400">
                  <a:latin typeface="Times New Roman" pitchFamily="18" charset="0"/>
                </a:rPr>
                <a:t>    DZ 8</a:t>
              </a:r>
              <a:r>
                <a:rPr lang="en-US" altLang="zh-CN" sz="2400" baseline="30000">
                  <a:latin typeface="Times New Roman" pitchFamily="18" charset="0"/>
                </a:rPr>
                <a:t>#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63226" name="Rectangle 26"/>
            <p:cNvSpPr>
              <a:spLocks noChangeArrowheads="1"/>
            </p:cNvSpPr>
            <p:nvPr/>
          </p:nvSpPr>
          <p:spPr bwMode="auto">
            <a:xfrm>
              <a:off x="1344" y="3648"/>
              <a:ext cx="134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   </a:t>
              </a:r>
              <a:r>
                <a:rPr lang="en-US" altLang="zh-CN" sz="2400">
                  <a:latin typeface="Times New Roman" pitchFamily="18" charset="0"/>
                </a:rPr>
                <a:t>JMP    8</a:t>
              </a:r>
              <a:r>
                <a:rPr lang="en-US" altLang="zh-CN" sz="2400" baseline="30000">
                  <a:latin typeface="Times New Roman" pitchFamily="18" charset="0"/>
                </a:rPr>
                <a:t># </a:t>
              </a:r>
              <a:r>
                <a:rPr lang="en-US" altLang="zh-CN" sz="2400">
                  <a:latin typeface="Times New Roman" pitchFamily="18" charset="0"/>
                </a:rPr>
                <a:t>SR</a:t>
              </a:r>
            </a:p>
          </p:txBody>
        </p:sp>
        <p:sp>
          <p:nvSpPr>
            <p:cNvPr id="563227" name="Rectangle 27"/>
            <p:cNvSpPr>
              <a:spLocks noChangeArrowheads="1"/>
            </p:cNvSpPr>
            <p:nvPr/>
          </p:nvSpPr>
          <p:spPr bwMode="auto">
            <a:xfrm>
              <a:off x="2976" y="3408"/>
              <a:ext cx="134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8</a:t>
              </a:r>
              <a:r>
                <a:rPr lang="zh-CN" altLang="en-US" sz="2400" baseline="30000">
                  <a:latin typeface="Times New Roman" pitchFamily="18" charset="0"/>
                </a:rPr>
                <a:t>#    </a:t>
              </a:r>
              <a:r>
                <a:rPr lang="en-US" altLang="zh-CN" sz="2400">
                  <a:latin typeface="Times New Roman" pitchFamily="18" charset="0"/>
                </a:rPr>
                <a:t>D = 0 </a:t>
              </a:r>
              <a:r>
                <a:rPr lang="zh-CN" altLang="en-US" sz="2400">
                  <a:latin typeface="Times New Roman" pitchFamily="18" charset="0"/>
                </a:rPr>
                <a:t>跳</a:t>
              </a:r>
            </a:p>
          </p:txBody>
        </p:sp>
        <p:sp>
          <p:nvSpPr>
            <p:cNvPr id="563228" name="Rectangle 28"/>
            <p:cNvSpPr>
              <a:spLocks noChangeArrowheads="1"/>
            </p:cNvSpPr>
            <p:nvPr/>
          </p:nvSpPr>
          <p:spPr bwMode="auto">
            <a:xfrm>
              <a:off x="2976" y="3648"/>
              <a:ext cx="206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8</a:t>
              </a:r>
              <a:r>
                <a:rPr lang="zh-CN" altLang="en-US" sz="2400" baseline="30000">
                  <a:latin typeface="Times New Roman" pitchFamily="18" charset="0"/>
                </a:rPr>
                <a:t>#    </a:t>
              </a:r>
              <a:r>
                <a:rPr lang="en-US" altLang="zh-CN" sz="2400">
                  <a:latin typeface="Times New Roman" pitchFamily="18" charset="0"/>
                </a:rPr>
                <a:t>D = 1 </a:t>
              </a:r>
              <a:r>
                <a:rPr lang="zh-CN" altLang="en-US" sz="2400">
                  <a:latin typeface="Times New Roman" pitchFamily="18" charset="0"/>
                </a:rPr>
                <a:t>转8</a:t>
              </a:r>
              <a:r>
                <a:rPr lang="zh-CN" altLang="en-US" sz="2400" baseline="30000">
                  <a:latin typeface="Times New Roman" pitchFamily="18" charset="0"/>
                </a:rPr>
                <a:t># </a:t>
              </a:r>
              <a:r>
                <a:rPr lang="zh-CN" altLang="en-US" sz="2400">
                  <a:latin typeface="Times New Roman" pitchFamily="18" charset="0"/>
                </a:rPr>
                <a:t>服务程序</a:t>
              </a:r>
            </a:p>
          </p:txBody>
        </p:sp>
      </p:grpSp>
      <p:grpSp>
        <p:nvGrpSpPr>
          <p:cNvPr id="5" name="Group 48"/>
          <p:cNvGrpSpPr>
            <a:grpSpLocks/>
          </p:cNvGrpSpPr>
          <p:nvPr/>
        </p:nvGrpSpPr>
        <p:grpSpPr bwMode="auto">
          <a:xfrm>
            <a:off x="1143000" y="1066800"/>
            <a:ext cx="5181600" cy="533400"/>
            <a:chOff x="720" y="672"/>
            <a:chExt cx="3264" cy="336"/>
          </a:xfrm>
        </p:grpSpPr>
        <p:sp>
          <p:nvSpPr>
            <p:cNvPr id="563230" name="Rectangle 30"/>
            <p:cNvSpPr>
              <a:spLocks noChangeArrowheads="1"/>
            </p:cNvSpPr>
            <p:nvPr/>
          </p:nvSpPr>
          <p:spPr bwMode="auto">
            <a:xfrm>
              <a:off x="720" y="672"/>
              <a:ext cx="326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八个中断源 1，2，          8 按 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降序 </a:t>
              </a:r>
              <a:r>
                <a:rPr lang="zh-CN" altLang="en-US" sz="2400">
                  <a:latin typeface="Times New Roman" pitchFamily="18" charset="0"/>
                </a:rPr>
                <a:t>排列</a:t>
              </a:r>
            </a:p>
          </p:txBody>
        </p:sp>
        <p:sp>
          <p:nvSpPr>
            <p:cNvPr id="563231" name="Text Box 31"/>
            <p:cNvSpPr txBox="1">
              <a:spLocks noChangeArrowheads="1"/>
            </p:cNvSpPr>
            <p:nvPr/>
          </p:nvSpPr>
          <p:spPr bwMode="auto">
            <a:xfrm>
              <a:off x="2310" y="67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563232" name="Text Box 32"/>
          <p:cNvSpPr txBox="1">
            <a:spLocks noChangeArrowheads="1"/>
          </p:cNvSpPr>
          <p:nvPr/>
        </p:nvSpPr>
        <p:spPr bwMode="auto">
          <a:xfrm>
            <a:off x="2803525" y="4741863"/>
            <a:ext cx="549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…</a:t>
            </a:r>
          </a:p>
        </p:txBody>
      </p:sp>
      <p:sp>
        <p:nvSpPr>
          <p:cNvPr id="563233" name="Rectangle 3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8.4</a:t>
            </a:r>
          </a:p>
        </p:txBody>
      </p: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2057400" y="2770188"/>
            <a:ext cx="7391400" cy="457200"/>
            <a:chOff x="1296" y="1745"/>
            <a:chExt cx="4656" cy="288"/>
          </a:xfrm>
        </p:grpSpPr>
        <p:grpSp>
          <p:nvGrpSpPr>
            <p:cNvPr id="7" name="Group 35"/>
            <p:cNvGrpSpPr>
              <a:grpSpLocks/>
            </p:cNvGrpSpPr>
            <p:nvPr/>
          </p:nvGrpSpPr>
          <p:grpSpPr bwMode="auto">
            <a:xfrm>
              <a:off x="1296" y="1776"/>
              <a:ext cx="2976" cy="240"/>
              <a:chOff x="1296" y="1776"/>
              <a:chExt cx="2976" cy="240"/>
            </a:xfrm>
          </p:grpSpPr>
          <p:sp>
            <p:nvSpPr>
              <p:cNvPr id="563236" name="Rectangle 36"/>
              <p:cNvSpPr>
                <a:spLocks noChangeArrowheads="1"/>
              </p:cNvSpPr>
              <p:nvPr/>
            </p:nvSpPr>
            <p:spPr bwMode="auto">
              <a:xfrm>
                <a:off x="1296" y="1776"/>
                <a:ext cx="1344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solidFill>
                      <a:schemeClr val="folHlink"/>
                    </a:solidFill>
                    <a:latin typeface="Times New Roman" pitchFamily="18" charset="0"/>
                  </a:rPr>
                  <a:t>   </a:t>
                </a:r>
                <a:r>
                  <a:rPr lang="en-US" altLang="zh-CN" sz="2400">
                    <a:solidFill>
                      <a:schemeClr val="folHlink"/>
                    </a:solidFill>
                    <a:latin typeface="Times New Roman" pitchFamily="18" charset="0"/>
                  </a:rPr>
                  <a:t>SKP</a:t>
                </a:r>
                <a:r>
                  <a:rPr lang="en-US" altLang="zh-CN" sz="2400">
                    <a:latin typeface="Times New Roman" pitchFamily="18" charset="0"/>
                  </a:rPr>
                  <a:t>    DZ 1</a:t>
                </a:r>
                <a:r>
                  <a:rPr lang="en-US" altLang="zh-CN" sz="2400" baseline="30000">
                    <a:latin typeface="Times New Roman" pitchFamily="18" charset="0"/>
                  </a:rPr>
                  <a:t>#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563237" name="Rectangle 37"/>
              <p:cNvSpPr>
                <a:spLocks noChangeArrowheads="1"/>
              </p:cNvSpPr>
              <p:nvPr/>
            </p:nvSpPr>
            <p:spPr bwMode="auto">
              <a:xfrm>
                <a:off x="2928" y="1776"/>
                <a:ext cx="1344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1</a:t>
                </a:r>
                <a:r>
                  <a:rPr lang="zh-CN" altLang="en-US" sz="2400" baseline="30000">
                    <a:latin typeface="Times New Roman" pitchFamily="18" charset="0"/>
                  </a:rPr>
                  <a:t>#    </a:t>
                </a:r>
                <a:r>
                  <a:rPr lang="en-US" altLang="zh-CN" sz="2400">
                    <a:latin typeface="Times New Roman" pitchFamily="18" charset="0"/>
                  </a:rPr>
                  <a:t>D = 0 </a:t>
                </a:r>
                <a:r>
                  <a:rPr lang="zh-CN" altLang="en-US" sz="2400">
                    <a:latin typeface="Times New Roman" pitchFamily="18" charset="0"/>
                  </a:rPr>
                  <a:t>跳</a:t>
                </a:r>
              </a:p>
            </p:txBody>
          </p:sp>
        </p:grpSp>
        <p:sp>
          <p:nvSpPr>
            <p:cNvPr id="563238" name="Rectangle 38"/>
            <p:cNvSpPr>
              <a:spLocks noChangeArrowheads="1"/>
            </p:cNvSpPr>
            <p:nvPr/>
          </p:nvSpPr>
          <p:spPr bwMode="auto">
            <a:xfrm>
              <a:off x="3888" y="1745"/>
              <a:ext cx="20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（D</a:t>
              </a:r>
              <a:r>
                <a:rPr lang="zh-CN" altLang="en-US" sz="2000">
                  <a:latin typeface="Times New Roman" pitchFamily="18" charset="0"/>
                </a:rPr>
                <a:t>为完成触发器）</a:t>
              </a:r>
            </a:p>
          </p:txBody>
        </p:sp>
      </p:grpSp>
      <p:sp>
        <p:nvSpPr>
          <p:cNvPr id="563239" name="AutoShape 39"/>
          <p:cNvSpPr>
            <a:spLocks noChangeArrowheads="1"/>
          </p:cNvSpPr>
          <p:nvPr/>
        </p:nvSpPr>
        <p:spPr bwMode="auto">
          <a:xfrm>
            <a:off x="5334000" y="2209800"/>
            <a:ext cx="2209800" cy="5334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0"/>
              </a:spcBef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563240" name="AutoShape 4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8" name="Group 47"/>
          <p:cNvGrpSpPr>
            <a:grpSpLocks/>
          </p:cNvGrpSpPr>
          <p:nvPr/>
        </p:nvGrpSpPr>
        <p:grpSpPr bwMode="auto">
          <a:xfrm>
            <a:off x="762000" y="1676400"/>
            <a:ext cx="7553325" cy="4648200"/>
            <a:chOff x="480" y="1056"/>
            <a:chExt cx="4758" cy="2928"/>
          </a:xfrm>
        </p:grpSpPr>
        <p:grpSp>
          <p:nvGrpSpPr>
            <p:cNvPr id="9" name="Group 45"/>
            <p:cNvGrpSpPr>
              <a:grpSpLocks/>
            </p:cNvGrpSpPr>
            <p:nvPr/>
          </p:nvGrpSpPr>
          <p:grpSpPr bwMode="auto">
            <a:xfrm>
              <a:off x="480" y="1056"/>
              <a:ext cx="4758" cy="2928"/>
              <a:chOff x="480" y="1056"/>
              <a:chExt cx="4758" cy="2928"/>
            </a:xfrm>
          </p:grpSpPr>
          <p:sp>
            <p:nvSpPr>
              <p:cNvPr id="563204" name="Rectangle 4"/>
              <p:cNvSpPr>
                <a:spLocks noChangeArrowheads="1"/>
              </p:cNvSpPr>
              <p:nvPr/>
            </p:nvSpPr>
            <p:spPr bwMode="auto">
              <a:xfrm>
                <a:off x="720" y="1056"/>
                <a:ext cx="1584" cy="3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solidFill>
                      <a:schemeClr val="folHlink"/>
                    </a:solidFill>
                    <a:latin typeface="Times New Roman" pitchFamily="18" charset="0"/>
                  </a:rPr>
                  <a:t>中断识别程序</a:t>
                </a:r>
                <a:r>
                  <a:rPr lang="zh-CN" altLang="en-US" sz="2400">
                    <a:latin typeface="Times New Roman" pitchFamily="18" charset="0"/>
                  </a:rPr>
                  <a:t>（入口地址 </a:t>
                </a:r>
                <a:r>
                  <a:rPr lang="en-US" altLang="zh-CN" sz="2400">
                    <a:solidFill>
                      <a:schemeClr val="folHlink"/>
                    </a:solidFill>
                    <a:latin typeface="Times New Roman" pitchFamily="18" charset="0"/>
                  </a:rPr>
                  <a:t>M</a:t>
                </a:r>
                <a:r>
                  <a:rPr lang="en-US" altLang="zh-CN" sz="2400">
                    <a:latin typeface="Times New Roman" pitchFamily="18" charset="0"/>
                  </a:rPr>
                  <a:t>）</a:t>
                </a:r>
              </a:p>
            </p:txBody>
          </p:sp>
          <p:grpSp>
            <p:nvGrpSpPr>
              <p:cNvPr id="10" name="Group 44"/>
              <p:cNvGrpSpPr>
                <a:grpSpLocks/>
              </p:cNvGrpSpPr>
              <p:nvPr/>
            </p:nvGrpSpPr>
            <p:grpSpPr bwMode="auto">
              <a:xfrm>
                <a:off x="480" y="1368"/>
                <a:ext cx="4758" cy="2616"/>
                <a:chOff x="480" y="1368"/>
                <a:chExt cx="4758" cy="2616"/>
              </a:xfrm>
            </p:grpSpPr>
            <p:sp>
              <p:nvSpPr>
                <p:cNvPr id="563206" name="Freeform 6"/>
                <p:cNvSpPr>
                  <a:spLocks/>
                </p:cNvSpPr>
                <p:nvPr/>
              </p:nvSpPr>
              <p:spPr bwMode="auto">
                <a:xfrm>
                  <a:off x="480" y="3980"/>
                  <a:ext cx="4752" cy="4"/>
                </a:xfrm>
                <a:custGeom>
                  <a:avLst/>
                  <a:gdLst/>
                  <a:ahLst/>
                  <a:cxnLst>
                    <a:cxn ang="0">
                      <a:pos x="0" y="4"/>
                    </a:cxn>
                    <a:cxn ang="0">
                      <a:pos x="4752" y="0"/>
                    </a:cxn>
                  </a:cxnLst>
                  <a:rect l="0" t="0" r="r" b="b"/>
                  <a:pathLst>
                    <a:path w="4752" h="4">
                      <a:moveTo>
                        <a:pt x="0" y="4"/>
                      </a:moveTo>
                      <a:lnTo>
                        <a:pt x="4752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1" name="Group 43"/>
                <p:cNvGrpSpPr>
                  <a:grpSpLocks/>
                </p:cNvGrpSpPr>
                <p:nvPr/>
              </p:nvGrpSpPr>
              <p:grpSpPr bwMode="auto">
                <a:xfrm>
                  <a:off x="480" y="1368"/>
                  <a:ext cx="4758" cy="2616"/>
                  <a:chOff x="480" y="1368"/>
                  <a:chExt cx="4758" cy="2616"/>
                </a:xfrm>
              </p:grpSpPr>
              <p:sp>
                <p:nvSpPr>
                  <p:cNvPr id="563208" name="Freeform 8"/>
                  <p:cNvSpPr>
                    <a:spLocks/>
                  </p:cNvSpPr>
                  <p:nvPr/>
                </p:nvSpPr>
                <p:spPr bwMode="auto">
                  <a:xfrm>
                    <a:off x="480" y="1368"/>
                    <a:ext cx="4758" cy="6"/>
                  </a:xfrm>
                  <a:custGeom>
                    <a:avLst/>
                    <a:gdLst/>
                    <a:ahLst/>
                    <a:cxnLst>
                      <a:cxn ang="0">
                        <a:pos x="0" y="6"/>
                      </a:cxn>
                      <a:cxn ang="0">
                        <a:pos x="4758" y="0"/>
                      </a:cxn>
                    </a:cxnLst>
                    <a:rect l="0" t="0" r="r" b="b"/>
                    <a:pathLst>
                      <a:path w="4758" h="6">
                        <a:moveTo>
                          <a:pt x="0" y="6"/>
                        </a:moveTo>
                        <a:lnTo>
                          <a:pt x="4758" y="0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3209" name="Freeform 9"/>
                  <p:cNvSpPr>
                    <a:spLocks/>
                  </p:cNvSpPr>
                  <p:nvPr/>
                </p:nvSpPr>
                <p:spPr bwMode="auto">
                  <a:xfrm>
                    <a:off x="480" y="1688"/>
                    <a:ext cx="4752" cy="1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4752" y="0"/>
                      </a:cxn>
                    </a:cxnLst>
                    <a:rect l="0" t="0" r="r" b="b"/>
                    <a:pathLst>
                      <a:path w="4752" h="1">
                        <a:moveTo>
                          <a:pt x="0" y="1"/>
                        </a:moveTo>
                        <a:lnTo>
                          <a:pt x="4752" y="0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3210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594" y="1419"/>
                    <a:ext cx="672" cy="25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zh-CN" altLang="en-US" sz="2400">
                        <a:latin typeface="Times New Roman" pitchFamily="18" charset="0"/>
                      </a:rPr>
                      <a:t>地  址</a:t>
                    </a:r>
                  </a:p>
                </p:txBody>
              </p:sp>
              <p:sp>
                <p:nvSpPr>
                  <p:cNvPr id="563211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1419"/>
                    <a:ext cx="768" cy="25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zh-CN" altLang="en-US" sz="2400">
                        <a:latin typeface="Times New Roman" pitchFamily="18" charset="0"/>
                      </a:rPr>
                      <a:t>说   明</a:t>
                    </a:r>
                  </a:p>
                </p:txBody>
              </p:sp>
              <p:sp>
                <p:nvSpPr>
                  <p:cNvPr id="563212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1419"/>
                    <a:ext cx="816" cy="25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zh-CN" altLang="en-US" sz="2400">
                        <a:latin typeface="Times New Roman" pitchFamily="18" charset="0"/>
                      </a:rPr>
                      <a:t>指   令</a:t>
                    </a:r>
                  </a:p>
                </p:txBody>
              </p:sp>
              <p:sp>
                <p:nvSpPr>
                  <p:cNvPr id="563213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1200" y="1374"/>
                    <a:ext cx="0" cy="261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3214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2832" y="1374"/>
                    <a:ext cx="0" cy="261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12" name="Group 46"/>
            <p:cNvGrpSpPr>
              <a:grpSpLocks/>
            </p:cNvGrpSpPr>
            <p:nvPr/>
          </p:nvGrpSpPr>
          <p:grpSpPr bwMode="auto">
            <a:xfrm>
              <a:off x="485" y="1374"/>
              <a:ext cx="4744" cy="2610"/>
              <a:chOff x="485" y="1374"/>
              <a:chExt cx="4744" cy="2610"/>
            </a:xfrm>
          </p:grpSpPr>
          <p:sp>
            <p:nvSpPr>
              <p:cNvPr id="563241" name="Line 41"/>
              <p:cNvSpPr>
                <a:spLocks noChangeShapeType="1"/>
              </p:cNvSpPr>
              <p:nvPr/>
            </p:nvSpPr>
            <p:spPr bwMode="auto">
              <a:xfrm>
                <a:off x="485" y="1374"/>
                <a:ext cx="0" cy="261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242" name="Line 42"/>
              <p:cNvSpPr>
                <a:spLocks noChangeShapeType="1"/>
              </p:cNvSpPr>
              <p:nvPr/>
            </p:nvSpPr>
            <p:spPr bwMode="auto">
              <a:xfrm>
                <a:off x="5229" y="1374"/>
                <a:ext cx="0" cy="261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40</a:t>
            </a:fld>
            <a:endParaRPr lang="zh-CN" altLang="en-US"/>
          </a:p>
        </p:txBody>
      </p:sp>
      <p:sp>
        <p:nvSpPr>
          <p:cNvPr id="46" name="页脚占位符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3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" dur="500"/>
                                        <p:tgtEl>
                                          <p:spTgt spid="563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ChangeArrowheads="1"/>
          </p:cNvSpPr>
          <p:nvPr/>
        </p:nvSpPr>
        <p:spPr bwMode="auto">
          <a:xfrm>
            <a:off x="381000" y="381000"/>
            <a:ext cx="6324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四、中断响应</a:t>
            </a:r>
          </a:p>
        </p:txBody>
      </p:sp>
      <p:sp>
        <p:nvSpPr>
          <p:cNvPr id="564227" name="Rectangle 3"/>
          <p:cNvSpPr>
            <a:spLocks noChangeArrowheads="1"/>
          </p:cNvSpPr>
          <p:nvPr/>
        </p:nvSpPr>
        <p:spPr bwMode="auto">
          <a:xfrm>
            <a:off x="762000" y="1066800"/>
            <a:ext cx="3886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3000">
                <a:latin typeface="Times New Roman" pitchFamily="18" charset="0"/>
              </a:rPr>
              <a:t>1. 响应中断的 </a:t>
            </a:r>
            <a:r>
              <a:rPr lang="zh-CN" altLang="en-US" sz="3000">
                <a:solidFill>
                  <a:schemeClr val="folHlink"/>
                </a:solidFill>
                <a:latin typeface="Times New Roman" pitchFamily="18" charset="0"/>
              </a:rPr>
              <a:t>条件</a:t>
            </a:r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1143000" y="1651000"/>
            <a:ext cx="3886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允许中断触发器  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EINT = 1</a:t>
            </a:r>
          </a:p>
        </p:txBody>
      </p:sp>
      <p:sp>
        <p:nvSpPr>
          <p:cNvPr id="564229" name="Rectangle 5"/>
          <p:cNvSpPr>
            <a:spLocks noChangeArrowheads="1"/>
          </p:cNvSpPr>
          <p:nvPr/>
        </p:nvSpPr>
        <p:spPr bwMode="auto">
          <a:xfrm>
            <a:off x="762000" y="2235200"/>
            <a:ext cx="3886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3000">
                <a:latin typeface="Times New Roman" pitchFamily="18" charset="0"/>
              </a:rPr>
              <a:t>2. 响应中断的 </a:t>
            </a:r>
            <a:r>
              <a:rPr lang="zh-CN" altLang="en-US" sz="3000">
                <a:solidFill>
                  <a:schemeClr val="folHlink"/>
                </a:solidFill>
                <a:latin typeface="Times New Roman" pitchFamily="18" charset="0"/>
              </a:rPr>
              <a:t>时间</a:t>
            </a:r>
          </a:p>
        </p:txBody>
      </p:sp>
      <p:sp>
        <p:nvSpPr>
          <p:cNvPr id="564230" name="Rectangle 6"/>
          <p:cNvSpPr>
            <a:spLocks noChangeArrowheads="1"/>
          </p:cNvSpPr>
          <p:nvPr/>
        </p:nvSpPr>
        <p:spPr bwMode="auto">
          <a:xfrm>
            <a:off x="1143000" y="2819400"/>
            <a:ext cx="670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指令执行周期结束时刻由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CPU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发查询信号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438400" y="4083050"/>
            <a:ext cx="4495800" cy="457200"/>
            <a:chOff x="1536" y="2572"/>
            <a:chExt cx="2832" cy="288"/>
          </a:xfrm>
        </p:grpSpPr>
        <p:sp>
          <p:nvSpPr>
            <p:cNvPr id="564232" name="Line 8"/>
            <p:cNvSpPr>
              <a:spLocks noChangeShapeType="1"/>
            </p:cNvSpPr>
            <p:nvPr/>
          </p:nvSpPr>
          <p:spPr bwMode="auto">
            <a:xfrm flipV="1">
              <a:off x="1536" y="257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33" name="Line 9"/>
            <p:cNvSpPr>
              <a:spLocks noChangeShapeType="1"/>
            </p:cNvSpPr>
            <p:nvPr/>
          </p:nvSpPr>
          <p:spPr bwMode="auto">
            <a:xfrm flipV="1">
              <a:off x="2688" y="257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34" name="Line 10"/>
            <p:cNvSpPr>
              <a:spLocks noChangeShapeType="1"/>
            </p:cNvSpPr>
            <p:nvPr/>
          </p:nvSpPr>
          <p:spPr bwMode="auto">
            <a:xfrm flipV="1">
              <a:off x="4368" y="257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752600" y="5360988"/>
            <a:ext cx="5715000" cy="357187"/>
            <a:chOff x="1104" y="3377"/>
            <a:chExt cx="3600" cy="225"/>
          </a:xfrm>
        </p:grpSpPr>
        <p:sp>
          <p:nvSpPr>
            <p:cNvPr id="564236" name="Freeform 12"/>
            <p:cNvSpPr>
              <a:spLocks/>
            </p:cNvSpPr>
            <p:nvPr/>
          </p:nvSpPr>
          <p:spPr bwMode="auto">
            <a:xfrm>
              <a:off x="1104" y="3380"/>
              <a:ext cx="3600" cy="222"/>
            </a:xfrm>
            <a:custGeom>
              <a:avLst/>
              <a:gdLst/>
              <a:ahLst/>
              <a:cxnLst>
                <a:cxn ang="0">
                  <a:pos x="0" y="222"/>
                </a:cxn>
                <a:cxn ang="0">
                  <a:pos x="3600" y="222"/>
                </a:cxn>
                <a:cxn ang="0">
                  <a:pos x="3600" y="0"/>
                </a:cxn>
              </a:cxnLst>
              <a:rect l="0" t="0" r="r" b="b"/>
              <a:pathLst>
                <a:path w="3600" h="222">
                  <a:moveTo>
                    <a:pt x="0" y="222"/>
                  </a:moveTo>
                  <a:lnTo>
                    <a:pt x="3600" y="222"/>
                  </a:lnTo>
                  <a:lnTo>
                    <a:pt x="3600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37" name="Freeform 13"/>
            <p:cNvSpPr>
              <a:spLocks/>
            </p:cNvSpPr>
            <p:nvPr/>
          </p:nvSpPr>
          <p:spPr bwMode="auto">
            <a:xfrm>
              <a:off x="1872" y="3383"/>
              <a:ext cx="1" cy="2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19"/>
                </a:cxn>
              </a:cxnLst>
              <a:rect l="0" t="0" r="r" b="b"/>
              <a:pathLst>
                <a:path w="1" h="219">
                  <a:moveTo>
                    <a:pt x="0" y="0"/>
                  </a:moveTo>
                  <a:lnTo>
                    <a:pt x="1" y="219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38" name="Freeform 14"/>
            <p:cNvSpPr>
              <a:spLocks/>
            </p:cNvSpPr>
            <p:nvPr/>
          </p:nvSpPr>
          <p:spPr bwMode="auto">
            <a:xfrm>
              <a:off x="3024" y="3377"/>
              <a:ext cx="1" cy="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25"/>
                </a:cxn>
              </a:cxnLst>
              <a:rect l="0" t="0" r="r" b="b"/>
              <a:pathLst>
                <a:path w="1" h="225">
                  <a:moveTo>
                    <a:pt x="0" y="0"/>
                  </a:moveTo>
                  <a:lnTo>
                    <a:pt x="1" y="225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4239" name="Text Box 15"/>
          <p:cNvSpPr txBox="1">
            <a:spLocks noChangeArrowheads="1"/>
          </p:cNvSpPr>
          <p:nvPr/>
        </p:nvSpPr>
        <p:spPr bwMode="auto">
          <a:xfrm>
            <a:off x="685800" y="5427663"/>
            <a:ext cx="1201738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     </a:t>
            </a:r>
            <a:r>
              <a:rPr lang="en-US" altLang="zh-CN" sz="2000">
                <a:solidFill>
                  <a:schemeClr val="folHlink"/>
                </a:solidFill>
                <a:latin typeface="Times New Roman" pitchFamily="18" charset="0"/>
              </a:rPr>
              <a:t>CPU</a:t>
            </a:r>
          </a:p>
          <a:p>
            <a:pPr>
              <a:spcBef>
                <a:spcPct val="0"/>
              </a:spcBef>
            </a:pP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中断查询</a:t>
            </a:r>
          </a:p>
        </p:txBody>
      </p:sp>
      <p:sp>
        <p:nvSpPr>
          <p:cNvPr id="564240" name="AutoShape 16"/>
          <p:cNvSpPr>
            <a:spLocks/>
          </p:cNvSpPr>
          <p:nvPr/>
        </p:nvSpPr>
        <p:spPr bwMode="auto">
          <a:xfrm rot="5400000">
            <a:off x="4572000" y="1679575"/>
            <a:ext cx="228600" cy="4495800"/>
          </a:xfrm>
          <a:prstGeom prst="leftBrace">
            <a:avLst>
              <a:gd name="adj1" fmla="val 16388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965325" y="4498975"/>
            <a:ext cx="5807075" cy="2225675"/>
            <a:chOff x="1238" y="2834"/>
            <a:chExt cx="3658" cy="1402"/>
          </a:xfrm>
        </p:grpSpPr>
        <p:sp>
          <p:nvSpPr>
            <p:cNvPr id="564242" name="Text Box 18"/>
            <p:cNvSpPr txBox="1">
              <a:spLocks noChangeArrowheads="1"/>
            </p:cNvSpPr>
            <p:nvPr/>
          </p:nvSpPr>
          <p:spPr bwMode="auto">
            <a:xfrm>
              <a:off x="1478" y="2998"/>
              <a:ext cx="5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INTR</a:t>
              </a:r>
              <a:r>
                <a:rPr lang="en-US" altLang="zh-CN" sz="20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64243" name="Rectangle 19"/>
            <p:cNvSpPr>
              <a:spLocks noChangeArrowheads="1"/>
            </p:cNvSpPr>
            <p:nvPr/>
          </p:nvSpPr>
          <p:spPr bwMode="auto">
            <a:xfrm>
              <a:off x="1392" y="2854"/>
              <a:ext cx="672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4244" name="Text Box 20"/>
            <p:cNvSpPr txBox="1">
              <a:spLocks noChangeArrowheads="1"/>
            </p:cNvSpPr>
            <p:nvPr/>
          </p:nvSpPr>
          <p:spPr bwMode="auto">
            <a:xfrm>
              <a:off x="1424" y="3190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6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564245" name="Text Box 21"/>
            <p:cNvSpPr txBox="1">
              <a:spLocks noChangeArrowheads="1"/>
            </p:cNvSpPr>
            <p:nvPr/>
          </p:nvSpPr>
          <p:spPr bwMode="auto">
            <a:xfrm>
              <a:off x="1440" y="2834"/>
              <a:ext cx="2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600"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564246" name="AutoShape 22"/>
            <p:cNvSpPr>
              <a:spLocks noChangeArrowheads="1"/>
            </p:cNvSpPr>
            <p:nvPr/>
          </p:nvSpPr>
          <p:spPr bwMode="auto">
            <a:xfrm>
              <a:off x="1824" y="3286"/>
              <a:ext cx="96" cy="96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4247" name="Text Box 23"/>
            <p:cNvSpPr txBox="1">
              <a:spLocks noChangeArrowheads="1"/>
            </p:cNvSpPr>
            <p:nvPr/>
          </p:nvSpPr>
          <p:spPr bwMode="auto">
            <a:xfrm>
              <a:off x="2630" y="2998"/>
              <a:ext cx="5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INTR</a:t>
              </a:r>
              <a:r>
                <a:rPr lang="en-US" altLang="zh-CN" sz="20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64248" name="Rectangle 24"/>
            <p:cNvSpPr>
              <a:spLocks noChangeArrowheads="1"/>
            </p:cNvSpPr>
            <p:nvPr/>
          </p:nvSpPr>
          <p:spPr bwMode="auto">
            <a:xfrm>
              <a:off x="2544" y="2854"/>
              <a:ext cx="672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4249" name="Text Box 25"/>
            <p:cNvSpPr txBox="1">
              <a:spLocks noChangeArrowheads="1"/>
            </p:cNvSpPr>
            <p:nvPr/>
          </p:nvSpPr>
          <p:spPr bwMode="auto">
            <a:xfrm>
              <a:off x="2576" y="3190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6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564250" name="Text Box 26"/>
            <p:cNvSpPr txBox="1">
              <a:spLocks noChangeArrowheads="1"/>
            </p:cNvSpPr>
            <p:nvPr/>
          </p:nvSpPr>
          <p:spPr bwMode="auto">
            <a:xfrm>
              <a:off x="2592" y="2834"/>
              <a:ext cx="2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600"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564251" name="AutoShape 27"/>
            <p:cNvSpPr>
              <a:spLocks noChangeArrowheads="1"/>
            </p:cNvSpPr>
            <p:nvPr/>
          </p:nvSpPr>
          <p:spPr bwMode="auto">
            <a:xfrm>
              <a:off x="2976" y="3286"/>
              <a:ext cx="96" cy="96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4252" name="Text Box 28"/>
            <p:cNvSpPr txBox="1">
              <a:spLocks noChangeArrowheads="1"/>
            </p:cNvSpPr>
            <p:nvPr/>
          </p:nvSpPr>
          <p:spPr bwMode="auto">
            <a:xfrm>
              <a:off x="4310" y="2998"/>
              <a:ext cx="5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INTR</a:t>
              </a:r>
              <a:r>
                <a:rPr lang="en-US" altLang="zh-CN" sz="2000" i="1" baseline="-250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564253" name="Rectangle 29"/>
            <p:cNvSpPr>
              <a:spLocks noChangeArrowheads="1"/>
            </p:cNvSpPr>
            <p:nvPr/>
          </p:nvSpPr>
          <p:spPr bwMode="auto">
            <a:xfrm>
              <a:off x="4224" y="2854"/>
              <a:ext cx="672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4254" name="Text Box 30"/>
            <p:cNvSpPr txBox="1">
              <a:spLocks noChangeArrowheads="1"/>
            </p:cNvSpPr>
            <p:nvPr/>
          </p:nvSpPr>
          <p:spPr bwMode="auto">
            <a:xfrm>
              <a:off x="4256" y="3190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6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564255" name="Text Box 31"/>
            <p:cNvSpPr txBox="1">
              <a:spLocks noChangeArrowheads="1"/>
            </p:cNvSpPr>
            <p:nvPr/>
          </p:nvSpPr>
          <p:spPr bwMode="auto">
            <a:xfrm>
              <a:off x="4272" y="2834"/>
              <a:ext cx="2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600"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564256" name="AutoShape 32"/>
            <p:cNvSpPr>
              <a:spLocks noChangeArrowheads="1"/>
            </p:cNvSpPr>
            <p:nvPr/>
          </p:nvSpPr>
          <p:spPr bwMode="auto">
            <a:xfrm>
              <a:off x="4656" y="3286"/>
              <a:ext cx="96" cy="96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4257" name="Freeform 33"/>
            <p:cNvSpPr>
              <a:spLocks/>
            </p:cNvSpPr>
            <p:nvPr/>
          </p:nvSpPr>
          <p:spPr bwMode="auto">
            <a:xfrm>
              <a:off x="1532" y="3386"/>
              <a:ext cx="1" cy="602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602"/>
                </a:cxn>
              </a:cxnLst>
              <a:rect l="0" t="0" r="r" b="b"/>
              <a:pathLst>
                <a:path w="1" h="602">
                  <a:moveTo>
                    <a:pt x="1" y="0"/>
                  </a:moveTo>
                  <a:lnTo>
                    <a:pt x="0" y="60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58" name="Freeform 34"/>
            <p:cNvSpPr>
              <a:spLocks/>
            </p:cNvSpPr>
            <p:nvPr/>
          </p:nvSpPr>
          <p:spPr bwMode="auto">
            <a:xfrm>
              <a:off x="2684" y="3383"/>
              <a:ext cx="1" cy="601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601"/>
                </a:cxn>
              </a:cxnLst>
              <a:rect l="0" t="0" r="r" b="b"/>
              <a:pathLst>
                <a:path w="1" h="601">
                  <a:moveTo>
                    <a:pt x="1" y="0"/>
                  </a:moveTo>
                  <a:lnTo>
                    <a:pt x="0" y="601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59" name="Freeform 35"/>
            <p:cNvSpPr>
              <a:spLocks/>
            </p:cNvSpPr>
            <p:nvPr/>
          </p:nvSpPr>
          <p:spPr bwMode="auto">
            <a:xfrm>
              <a:off x="4364" y="3383"/>
              <a:ext cx="1" cy="601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601"/>
                </a:cxn>
              </a:cxnLst>
              <a:rect l="0" t="0" r="r" b="b"/>
              <a:pathLst>
                <a:path w="1" h="601">
                  <a:moveTo>
                    <a:pt x="1" y="0"/>
                  </a:moveTo>
                  <a:lnTo>
                    <a:pt x="0" y="601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60" name="Text Box 36"/>
            <p:cNvSpPr txBox="1">
              <a:spLocks noChangeArrowheads="1"/>
            </p:cNvSpPr>
            <p:nvPr/>
          </p:nvSpPr>
          <p:spPr bwMode="auto">
            <a:xfrm>
              <a:off x="1238" y="3976"/>
              <a:ext cx="713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中断源 1</a:t>
              </a:r>
            </a:p>
          </p:txBody>
        </p:sp>
        <p:sp>
          <p:nvSpPr>
            <p:cNvPr id="564261" name="Text Box 37"/>
            <p:cNvSpPr txBox="1">
              <a:spLocks noChangeArrowheads="1"/>
            </p:cNvSpPr>
            <p:nvPr/>
          </p:nvSpPr>
          <p:spPr bwMode="auto">
            <a:xfrm>
              <a:off x="2401" y="3986"/>
              <a:ext cx="713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中断源 2</a:t>
              </a:r>
            </a:p>
          </p:txBody>
        </p:sp>
        <p:sp>
          <p:nvSpPr>
            <p:cNvPr id="564262" name="Text Box 38"/>
            <p:cNvSpPr txBox="1">
              <a:spLocks noChangeArrowheads="1"/>
            </p:cNvSpPr>
            <p:nvPr/>
          </p:nvSpPr>
          <p:spPr bwMode="auto">
            <a:xfrm>
              <a:off x="3985" y="3986"/>
              <a:ext cx="725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中断源 </a:t>
              </a:r>
              <a:r>
                <a:rPr lang="en-US" altLang="zh-CN" sz="2000" i="1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564263" name="Text Box 39"/>
            <p:cNvSpPr txBox="1">
              <a:spLocks noChangeArrowheads="1"/>
            </p:cNvSpPr>
            <p:nvPr/>
          </p:nvSpPr>
          <p:spPr bwMode="auto">
            <a:xfrm>
              <a:off x="3494" y="2987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564264" name="Text Box 40"/>
          <p:cNvSpPr txBox="1">
            <a:spLocks noChangeArrowheads="1"/>
          </p:cNvSpPr>
          <p:nvPr/>
        </p:nvSpPr>
        <p:spPr bwMode="auto">
          <a:xfrm>
            <a:off x="4127500" y="3352800"/>
            <a:ext cx="1206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至排队器</a:t>
            </a:r>
          </a:p>
        </p:txBody>
      </p:sp>
      <p:sp>
        <p:nvSpPr>
          <p:cNvPr id="564265" name="Rectangle 4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8.4</a:t>
            </a:r>
          </a:p>
        </p:txBody>
      </p:sp>
      <p:sp>
        <p:nvSpPr>
          <p:cNvPr id="564266" name="AutoShape 4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41</a:t>
            </a:fld>
            <a:endParaRPr lang="zh-CN" altLang="en-US"/>
          </a:p>
        </p:txBody>
      </p:sp>
      <p:sp>
        <p:nvSpPr>
          <p:cNvPr id="44" name="页脚占位符 4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4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4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4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4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64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564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64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7" grpId="0" autoUpdateAnimBg="0"/>
      <p:bldP spid="564228" grpId="0" autoUpdateAnimBg="0"/>
      <p:bldP spid="564229" grpId="0" autoUpdateAnimBg="0"/>
      <p:bldP spid="564230" grpId="0" autoUpdateAnimBg="0"/>
      <p:bldP spid="564239" grpId="0" autoUpdateAnimBg="0"/>
      <p:bldP spid="564240" grpId="0" animBg="1"/>
      <p:bldP spid="564264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ChangeArrowheads="1"/>
          </p:cNvSpPr>
          <p:nvPr/>
        </p:nvSpPr>
        <p:spPr bwMode="auto">
          <a:xfrm>
            <a:off x="533400" y="152400"/>
            <a:ext cx="3886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3. 中断隐指令</a:t>
            </a:r>
          </a:p>
        </p:txBody>
      </p:sp>
      <p:sp>
        <p:nvSpPr>
          <p:cNvPr id="565251" name="Rectangle 3"/>
          <p:cNvSpPr>
            <a:spLocks noChangeArrowheads="1"/>
          </p:cNvSpPr>
          <p:nvPr/>
        </p:nvSpPr>
        <p:spPr bwMode="auto">
          <a:xfrm>
            <a:off x="609600" y="68580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(1) 保护程序断点</a:t>
            </a:r>
          </a:p>
        </p:txBody>
      </p:sp>
      <p:sp>
        <p:nvSpPr>
          <p:cNvPr id="565252" name="Rectangle 4"/>
          <p:cNvSpPr>
            <a:spLocks noChangeArrowheads="1"/>
          </p:cNvSpPr>
          <p:nvPr/>
        </p:nvSpPr>
        <p:spPr bwMode="auto">
          <a:xfrm>
            <a:off x="609600" y="190500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(2) 寻找服务程序入口地址</a:t>
            </a:r>
          </a:p>
        </p:txBody>
      </p:sp>
      <p:sp>
        <p:nvSpPr>
          <p:cNvPr id="565253" name="Rectangle 5"/>
          <p:cNvSpPr>
            <a:spLocks noChangeArrowheads="1"/>
          </p:cNvSpPr>
          <p:nvPr/>
        </p:nvSpPr>
        <p:spPr bwMode="auto">
          <a:xfrm>
            <a:off x="609600" y="3581400"/>
            <a:ext cx="2667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(3) 硬件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关中断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657600" y="4419600"/>
            <a:ext cx="1295400" cy="762000"/>
            <a:chOff x="2304" y="2784"/>
            <a:chExt cx="816" cy="480"/>
          </a:xfrm>
        </p:grpSpPr>
        <p:sp>
          <p:nvSpPr>
            <p:cNvPr id="565255" name="Text Box 7"/>
            <p:cNvSpPr txBox="1">
              <a:spLocks noChangeArrowheads="1"/>
            </p:cNvSpPr>
            <p:nvPr/>
          </p:nvSpPr>
          <p:spPr bwMode="auto">
            <a:xfrm>
              <a:off x="2364" y="2812"/>
              <a:ext cx="69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向量地址</a:t>
              </a:r>
            </a:p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形成部件</a:t>
              </a:r>
            </a:p>
          </p:txBody>
        </p:sp>
        <p:sp>
          <p:nvSpPr>
            <p:cNvPr id="565256" name="Rectangle 8"/>
            <p:cNvSpPr>
              <a:spLocks noChangeArrowheads="1"/>
            </p:cNvSpPr>
            <p:nvPr/>
          </p:nvSpPr>
          <p:spPr bwMode="auto">
            <a:xfrm>
              <a:off x="2304" y="2784"/>
              <a:ext cx="81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096000" y="3733800"/>
            <a:ext cx="1066800" cy="908050"/>
            <a:chOff x="3840" y="2352"/>
            <a:chExt cx="672" cy="572"/>
          </a:xfrm>
        </p:grpSpPr>
        <p:sp>
          <p:nvSpPr>
            <p:cNvPr id="565258" name="Text Box 10"/>
            <p:cNvSpPr txBox="1">
              <a:spLocks noChangeArrowheads="1"/>
            </p:cNvSpPr>
            <p:nvPr/>
          </p:nvSpPr>
          <p:spPr bwMode="auto">
            <a:xfrm>
              <a:off x="4015" y="2516"/>
              <a:ext cx="40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INT</a:t>
              </a:r>
              <a:endParaRPr lang="en-US" altLang="zh-CN" sz="2000" baseline="-25000">
                <a:latin typeface="Times New Roman" pitchFamily="18" charset="0"/>
              </a:endParaRPr>
            </a:p>
          </p:txBody>
        </p:sp>
        <p:sp>
          <p:nvSpPr>
            <p:cNvPr id="565259" name="Rectangle 11"/>
            <p:cNvSpPr>
              <a:spLocks noChangeArrowheads="1"/>
            </p:cNvSpPr>
            <p:nvPr/>
          </p:nvSpPr>
          <p:spPr bwMode="auto">
            <a:xfrm>
              <a:off x="3840" y="2372"/>
              <a:ext cx="672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5260" name="Text Box 12"/>
            <p:cNvSpPr txBox="1">
              <a:spLocks noChangeArrowheads="1"/>
            </p:cNvSpPr>
            <p:nvPr/>
          </p:nvSpPr>
          <p:spPr bwMode="auto">
            <a:xfrm>
              <a:off x="3888" y="269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565261" name="Text Box 13"/>
            <p:cNvSpPr txBox="1">
              <a:spLocks noChangeArrowheads="1"/>
            </p:cNvSpPr>
            <p:nvPr/>
          </p:nvSpPr>
          <p:spPr bwMode="auto">
            <a:xfrm>
              <a:off x="3888" y="2352"/>
              <a:ext cx="2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600"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565262" name="Text Box 14"/>
            <p:cNvSpPr txBox="1">
              <a:spLocks noChangeArrowheads="1"/>
            </p:cNvSpPr>
            <p:nvPr/>
          </p:nvSpPr>
          <p:spPr bwMode="auto">
            <a:xfrm>
              <a:off x="4272" y="2693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R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7815263" y="3733800"/>
            <a:ext cx="1066800" cy="920750"/>
            <a:chOff x="4923" y="2352"/>
            <a:chExt cx="672" cy="580"/>
          </a:xfrm>
        </p:grpSpPr>
        <p:sp>
          <p:nvSpPr>
            <p:cNvPr id="565264" name="Text Box 16"/>
            <p:cNvSpPr txBox="1">
              <a:spLocks noChangeArrowheads="1"/>
            </p:cNvSpPr>
            <p:nvPr/>
          </p:nvSpPr>
          <p:spPr bwMode="auto">
            <a:xfrm>
              <a:off x="5012" y="2516"/>
              <a:ext cx="50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EINT</a:t>
              </a:r>
              <a:endParaRPr lang="en-US" altLang="zh-CN" sz="2000" baseline="-25000">
                <a:latin typeface="Times New Roman" pitchFamily="18" charset="0"/>
              </a:endParaRPr>
            </a:p>
          </p:txBody>
        </p:sp>
        <p:sp>
          <p:nvSpPr>
            <p:cNvPr id="565265" name="Rectangle 17"/>
            <p:cNvSpPr>
              <a:spLocks noChangeArrowheads="1"/>
            </p:cNvSpPr>
            <p:nvPr/>
          </p:nvSpPr>
          <p:spPr bwMode="auto">
            <a:xfrm>
              <a:off x="4923" y="2372"/>
              <a:ext cx="672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5266" name="Text Box 18"/>
            <p:cNvSpPr txBox="1">
              <a:spLocks noChangeArrowheads="1"/>
            </p:cNvSpPr>
            <p:nvPr/>
          </p:nvSpPr>
          <p:spPr bwMode="auto">
            <a:xfrm>
              <a:off x="4971" y="269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565267" name="Text Box 19"/>
            <p:cNvSpPr txBox="1">
              <a:spLocks noChangeArrowheads="1"/>
            </p:cNvSpPr>
            <p:nvPr/>
          </p:nvSpPr>
          <p:spPr bwMode="auto">
            <a:xfrm>
              <a:off x="4971" y="2352"/>
              <a:ext cx="2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600"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565268" name="Text Box 20"/>
            <p:cNvSpPr txBox="1">
              <a:spLocks noChangeArrowheads="1"/>
            </p:cNvSpPr>
            <p:nvPr/>
          </p:nvSpPr>
          <p:spPr bwMode="auto">
            <a:xfrm>
              <a:off x="5328" y="2701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R</a:t>
              </a:r>
            </a:p>
          </p:txBody>
        </p:sp>
      </p:grpSp>
      <p:sp>
        <p:nvSpPr>
          <p:cNvPr id="565269" name="Rectangle 21"/>
          <p:cNvSpPr>
            <a:spLocks noChangeArrowheads="1"/>
          </p:cNvSpPr>
          <p:nvPr/>
        </p:nvSpPr>
        <p:spPr bwMode="auto">
          <a:xfrm>
            <a:off x="3657600" y="3810000"/>
            <a:ext cx="1295400" cy="304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PC</a:t>
            </a:r>
          </a:p>
        </p:txBody>
      </p: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8305800" y="4868863"/>
            <a:ext cx="609600" cy="377825"/>
            <a:chOff x="5232" y="3067"/>
            <a:chExt cx="384" cy="238"/>
          </a:xfrm>
        </p:grpSpPr>
        <p:sp>
          <p:nvSpPr>
            <p:cNvPr id="565271" name="Oval 23"/>
            <p:cNvSpPr>
              <a:spLocks noChangeArrowheads="1"/>
            </p:cNvSpPr>
            <p:nvPr/>
          </p:nvSpPr>
          <p:spPr bwMode="auto">
            <a:xfrm>
              <a:off x="5384" y="3067"/>
              <a:ext cx="48" cy="35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5272" name="Rectangle 24"/>
            <p:cNvSpPr>
              <a:spLocks noChangeArrowheads="1"/>
            </p:cNvSpPr>
            <p:nvPr/>
          </p:nvSpPr>
          <p:spPr bwMode="auto">
            <a:xfrm>
              <a:off x="5232" y="3105"/>
              <a:ext cx="384" cy="177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5273" name="Text Box 25"/>
            <p:cNvSpPr txBox="1">
              <a:spLocks noChangeArrowheads="1"/>
            </p:cNvSpPr>
            <p:nvPr/>
          </p:nvSpPr>
          <p:spPr bwMode="auto">
            <a:xfrm>
              <a:off x="5284" y="3074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 </a:t>
              </a:r>
              <a:r>
                <a:rPr lang="zh-CN" altLang="en-US" sz="1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565274" name="Freeform 26"/>
          <p:cNvSpPr>
            <a:spLocks/>
          </p:cNvSpPr>
          <p:nvPr/>
        </p:nvSpPr>
        <p:spPr bwMode="auto">
          <a:xfrm>
            <a:off x="8601075" y="4610100"/>
            <a:ext cx="1588" cy="2809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77"/>
              </a:cxn>
            </a:cxnLst>
            <a:rect l="0" t="0" r="r" b="b"/>
            <a:pathLst>
              <a:path w="1" h="177">
                <a:moveTo>
                  <a:pt x="0" y="0"/>
                </a:moveTo>
                <a:lnTo>
                  <a:pt x="0" y="177"/>
                </a:lnTo>
              </a:path>
            </a:pathLst>
          </a:custGeom>
          <a:noFill/>
          <a:ln w="28575" cmpd="sng">
            <a:solidFill>
              <a:schemeClr val="folHlink"/>
            </a:solidFill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6096000" y="4868863"/>
            <a:ext cx="609600" cy="373062"/>
            <a:chOff x="3840" y="3067"/>
            <a:chExt cx="384" cy="235"/>
          </a:xfrm>
        </p:grpSpPr>
        <p:sp>
          <p:nvSpPr>
            <p:cNvPr id="565276" name="Oval 28"/>
            <p:cNvSpPr>
              <a:spLocks noChangeArrowheads="1"/>
            </p:cNvSpPr>
            <p:nvPr/>
          </p:nvSpPr>
          <p:spPr bwMode="auto">
            <a:xfrm>
              <a:off x="4007" y="3067"/>
              <a:ext cx="48" cy="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5277" name="Rectangle 29"/>
            <p:cNvSpPr>
              <a:spLocks noChangeArrowheads="1"/>
            </p:cNvSpPr>
            <p:nvPr/>
          </p:nvSpPr>
          <p:spPr bwMode="auto">
            <a:xfrm>
              <a:off x="3840" y="3105"/>
              <a:ext cx="384" cy="17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5278" name="Text Box 30"/>
            <p:cNvSpPr txBox="1">
              <a:spLocks noChangeArrowheads="1"/>
            </p:cNvSpPr>
            <p:nvPr/>
          </p:nvSpPr>
          <p:spPr bwMode="auto">
            <a:xfrm>
              <a:off x="3888" y="3071"/>
              <a:ext cx="2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 &amp;</a:t>
              </a:r>
            </a:p>
          </p:txBody>
        </p:sp>
      </p:grpSp>
      <p:sp>
        <p:nvSpPr>
          <p:cNvPr id="565279" name="Freeform 31"/>
          <p:cNvSpPr>
            <a:spLocks/>
          </p:cNvSpPr>
          <p:nvPr/>
        </p:nvSpPr>
        <p:spPr bwMode="auto">
          <a:xfrm>
            <a:off x="6399213" y="4595813"/>
            <a:ext cx="1587" cy="2905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83"/>
              </a:cxn>
            </a:cxnLst>
            <a:rect l="0" t="0" r="r" b="b"/>
            <a:pathLst>
              <a:path w="1" h="183">
                <a:moveTo>
                  <a:pt x="0" y="0"/>
                </a:moveTo>
                <a:lnTo>
                  <a:pt x="0" y="183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5791200" y="5459413"/>
            <a:ext cx="914400" cy="366712"/>
            <a:chOff x="3648" y="3439"/>
            <a:chExt cx="576" cy="231"/>
          </a:xfrm>
        </p:grpSpPr>
        <p:sp>
          <p:nvSpPr>
            <p:cNvPr id="565281" name="Text Box 33"/>
            <p:cNvSpPr txBox="1">
              <a:spLocks noChangeArrowheads="1"/>
            </p:cNvSpPr>
            <p:nvPr/>
          </p:nvSpPr>
          <p:spPr bwMode="auto">
            <a:xfrm>
              <a:off x="3785" y="3439"/>
              <a:ext cx="33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≥1</a:t>
              </a:r>
            </a:p>
          </p:txBody>
        </p:sp>
        <p:sp>
          <p:nvSpPr>
            <p:cNvPr id="565282" name="Rectangle 34"/>
            <p:cNvSpPr>
              <a:spLocks noChangeArrowheads="1"/>
            </p:cNvSpPr>
            <p:nvPr/>
          </p:nvSpPr>
          <p:spPr bwMode="auto">
            <a:xfrm>
              <a:off x="3648" y="3456"/>
              <a:ext cx="576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5830888" y="6384925"/>
            <a:ext cx="950912" cy="396875"/>
            <a:chOff x="3673" y="4070"/>
            <a:chExt cx="599" cy="250"/>
          </a:xfrm>
        </p:grpSpPr>
        <p:sp>
          <p:nvSpPr>
            <p:cNvPr id="565284" name="Text Box 36"/>
            <p:cNvSpPr txBox="1">
              <a:spLocks noChangeArrowheads="1"/>
            </p:cNvSpPr>
            <p:nvPr/>
          </p:nvSpPr>
          <p:spPr bwMode="auto">
            <a:xfrm>
              <a:off x="3673" y="4070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排队器</a:t>
              </a:r>
            </a:p>
          </p:txBody>
        </p:sp>
        <p:sp>
          <p:nvSpPr>
            <p:cNvPr id="565285" name="Rectangle 37"/>
            <p:cNvSpPr>
              <a:spLocks noChangeArrowheads="1"/>
            </p:cNvSpPr>
            <p:nvPr/>
          </p:nvSpPr>
          <p:spPr bwMode="auto">
            <a:xfrm>
              <a:off x="3683" y="4070"/>
              <a:ext cx="57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65286" name="AutoShape 38"/>
          <p:cNvSpPr>
            <a:spLocks noChangeArrowheads="1"/>
          </p:cNvSpPr>
          <p:nvPr/>
        </p:nvSpPr>
        <p:spPr bwMode="auto">
          <a:xfrm>
            <a:off x="4191000" y="4114800"/>
            <a:ext cx="152400" cy="304800"/>
          </a:xfrm>
          <a:prstGeom prst="upArrow">
            <a:avLst>
              <a:gd name="adj1" fmla="val 50000"/>
              <a:gd name="adj2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grpSp>
        <p:nvGrpSpPr>
          <p:cNvPr id="9" name="Group 39"/>
          <p:cNvGrpSpPr>
            <a:grpSpLocks/>
          </p:cNvGrpSpPr>
          <p:nvPr/>
        </p:nvGrpSpPr>
        <p:grpSpPr bwMode="auto">
          <a:xfrm>
            <a:off x="3810000" y="5181600"/>
            <a:ext cx="2800350" cy="1066800"/>
            <a:chOff x="2400" y="3312"/>
            <a:chExt cx="1764" cy="672"/>
          </a:xfrm>
        </p:grpSpPr>
        <p:sp>
          <p:nvSpPr>
            <p:cNvPr id="565288" name="Freeform 40"/>
            <p:cNvSpPr>
              <a:spLocks/>
            </p:cNvSpPr>
            <p:nvPr/>
          </p:nvSpPr>
          <p:spPr bwMode="auto">
            <a:xfrm>
              <a:off x="2976" y="3312"/>
              <a:ext cx="1188" cy="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80"/>
                </a:cxn>
                <a:cxn ang="0">
                  <a:pos x="1188" y="477"/>
                </a:cxn>
              </a:cxnLst>
              <a:rect l="0" t="0" r="r" b="b"/>
              <a:pathLst>
                <a:path w="1188" h="480">
                  <a:moveTo>
                    <a:pt x="0" y="0"/>
                  </a:moveTo>
                  <a:lnTo>
                    <a:pt x="0" y="480"/>
                  </a:lnTo>
                  <a:lnTo>
                    <a:pt x="1188" y="477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stealth" w="med" len="med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5289" name="Freeform 41"/>
            <p:cNvSpPr>
              <a:spLocks/>
            </p:cNvSpPr>
            <p:nvPr/>
          </p:nvSpPr>
          <p:spPr bwMode="auto">
            <a:xfrm>
              <a:off x="2544" y="3312"/>
              <a:ext cx="1332" cy="5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76"/>
                </a:cxn>
                <a:cxn ang="0">
                  <a:pos x="1332" y="576"/>
                </a:cxn>
              </a:cxnLst>
              <a:rect l="0" t="0" r="r" b="b"/>
              <a:pathLst>
                <a:path w="1332" h="576">
                  <a:moveTo>
                    <a:pt x="0" y="0"/>
                  </a:moveTo>
                  <a:lnTo>
                    <a:pt x="0" y="576"/>
                  </a:lnTo>
                  <a:lnTo>
                    <a:pt x="1332" y="57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stealth" w="med" len="med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5290" name="Freeform 42"/>
            <p:cNvSpPr>
              <a:spLocks/>
            </p:cNvSpPr>
            <p:nvPr/>
          </p:nvSpPr>
          <p:spPr bwMode="auto">
            <a:xfrm>
              <a:off x="2400" y="3312"/>
              <a:ext cx="1377" cy="6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72"/>
                </a:cxn>
                <a:cxn ang="0">
                  <a:pos x="1377" y="672"/>
                </a:cxn>
              </a:cxnLst>
              <a:rect l="0" t="0" r="r" b="b"/>
              <a:pathLst>
                <a:path w="1377" h="672">
                  <a:moveTo>
                    <a:pt x="0" y="0"/>
                  </a:moveTo>
                  <a:lnTo>
                    <a:pt x="0" y="672"/>
                  </a:lnTo>
                  <a:lnTo>
                    <a:pt x="1377" y="67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stealth" w="med" len="med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5291" name="Text Box 43"/>
            <p:cNvSpPr txBox="1">
              <a:spLocks noChangeArrowheads="1"/>
            </p:cNvSpPr>
            <p:nvPr/>
          </p:nvSpPr>
          <p:spPr bwMode="auto">
            <a:xfrm>
              <a:off x="2630" y="3465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10" name="Group 44"/>
          <p:cNvGrpSpPr>
            <a:grpSpLocks/>
          </p:cNvGrpSpPr>
          <p:nvPr/>
        </p:nvGrpSpPr>
        <p:grpSpPr bwMode="auto">
          <a:xfrm>
            <a:off x="5995988" y="5786438"/>
            <a:ext cx="614362" cy="600075"/>
            <a:chOff x="3777" y="3645"/>
            <a:chExt cx="387" cy="378"/>
          </a:xfrm>
        </p:grpSpPr>
        <p:sp>
          <p:nvSpPr>
            <p:cNvPr id="565293" name="Freeform 45"/>
            <p:cNvSpPr>
              <a:spLocks/>
            </p:cNvSpPr>
            <p:nvPr/>
          </p:nvSpPr>
          <p:spPr bwMode="auto">
            <a:xfrm>
              <a:off x="3777" y="3645"/>
              <a:ext cx="2" cy="3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375"/>
                </a:cxn>
              </a:cxnLst>
              <a:rect l="0" t="0" r="r" b="b"/>
              <a:pathLst>
                <a:path w="2" h="375">
                  <a:moveTo>
                    <a:pt x="0" y="0"/>
                  </a:moveTo>
                  <a:lnTo>
                    <a:pt x="2" y="375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5294" name="Freeform 46"/>
            <p:cNvSpPr>
              <a:spLocks/>
            </p:cNvSpPr>
            <p:nvPr/>
          </p:nvSpPr>
          <p:spPr bwMode="auto">
            <a:xfrm>
              <a:off x="3875" y="3648"/>
              <a:ext cx="1" cy="37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375"/>
                </a:cxn>
              </a:cxnLst>
              <a:rect l="0" t="0" r="r" b="b"/>
              <a:pathLst>
                <a:path w="1" h="375">
                  <a:moveTo>
                    <a:pt x="1" y="0"/>
                  </a:moveTo>
                  <a:lnTo>
                    <a:pt x="0" y="375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5295" name="Freeform 47"/>
            <p:cNvSpPr>
              <a:spLocks/>
            </p:cNvSpPr>
            <p:nvPr/>
          </p:nvSpPr>
          <p:spPr bwMode="auto">
            <a:xfrm>
              <a:off x="4160" y="3651"/>
              <a:ext cx="4" cy="372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372"/>
                </a:cxn>
              </a:cxnLst>
              <a:rect l="0" t="0" r="r" b="b"/>
              <a:pathLst>
                <a:path w="4" h="372">
                  <a:moveTo>
                    <a:pt x="4" y="0"/>
                  </a:moveTo>
                  <a:lnTo>
                    <a:pt x="0" y="37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5296" name="Text Box 48"/>
            <p:cNvSpPr txBox="1">
              <a:spLocks noChangeArrowheads="1"/>
            </p:cNvSpPr>
            <p:nvPr/>
          </p:nvSpPr>
          <p:spPr bwMode="auto">
            <a:xfrm>
              <a:off x="3888" y="3753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565297" name="Freeform 49"/>
          <p:cNvSpPr>
            <a:spLocks/>
          </p:cNvSpPr>
          <p:nvPr/>
        </p:nvSpPr>
        <p:spPr bwMode="auto">
          <a:xfrm>
            <a:off x="6248400" y="5210175"/>
            <a:ext cx="1588" cy="276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174"/>
              </a:cxn>
            </a:cxnLst>
            <a:rect l="0" t="0" r="r" b="b"/>
            <a:pathLst>
              <a:path w="1" h="174">
                <a:moveTo>
                  <a:pt x="0" y="0"/>
                </a:moveTo>
                <a:lnTo>
                  <a:pt x="1" y="174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5298" name="Freeform 50"/>
          <p:cNvSpPr>
            <a:spLocks/>
          </p:cNvSpPr>
          <p:nvPr/>
        </p:nvSpPr>
        <p:spPr bwMode="auto">
          <a:xfrm>
            <a:off x="6553200" y="3509963"/>
            <a:ext cx="1528763" cy="1828800"/>
          </a:xfrm>
          <a:custGeom>
            <a:avLst/>
            <a:gdLst/>
            <a:ahLst/>
            <a:cxnLst>
              <a:cxn ang="0">
                <a:pos x="0" y="1071"/>
              </a:cxn>
              <a:cxn ang="0">
                <a:pos x="0" y="1152"/>
              </a:cxn>
              <a:cxn ang="0">
                <a:pos x="693" y="1149"/>
              </a:cxn>
              <a:cxn ang="0">
                <a:pos x="693" y="3"/>
              </a:cxn>
              <a:cxn ang="0">
                <a:pos x="963" y="0"/>
              </a:cxn>
              <a:cxn ang="0">
                <a:pos x="963" y="156"/>
              </a:cxn>
            </a:cxnLst>
            <a:rect l="0" t="0" r="r" b="b"/>
            <a:pathLst>
              <a:path w="963" h="1152">
                <a:moveTo>
                  <a:pt x="0" y="1071"/>
                </a:moveTo>
                <a:lnTo>
                  <a:pt x="0" y="1152"/>
                </a:lnTo>
                <a:lnTo>
                  <a:pt x="693" y="1149"/>
                </a:lnTo>
                <a:lnTo>
                  <a:pt x="693" y="3"/>
                </a:lnTo>
                <a:lnTo>
                  <a:pt x="963" y="0"/>
                </a:lnTo>
                <a:lnTo>
                  <a:pt x="963" y="15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5299" name="Freeform 51"/>
          <p:cNvSpPr>
            <a:spLocks/>
          </p:cNvSpPr>
          <p:nvPr/>
        </p:nvSpPr>
        <p:spPr bwMode="auto">
          <a:xfrm>
            <a:off x="6324600" y="3505200"/>
            <a:ext cx="2286000" cy="2133600"/>
          </a:xfrm>
          <a:custGeom>
            <a:avLst/>
            <a:gdLst/>
            <a:ahLst/>
            <a:cxnLst>
              <a:cxn ang="0">
                <a:pos x="1440" y="1080"/>
              </a:cxn>
              <a:cxn ang="0">
                <a:pos x="1440" y="1344"/>
              </a:cxn>
              <a:cxn ang="0">
                <a:pos x="672" y="1344"/>
              </a:cxn>
              <a:cxn ang="0">
                <a:pos x="672" y="0"/>
              </a:cxn>
              <a:cxn ang="0">
                <a:pos x="0" y="0"/>
              </a:cxn>
              <a:cxn ang="0">
                <a:pos x="0" y="168"/>
              </a:cxn>
            </a:cxnLst>
            <a:rect l="0" t="0" r="r" b="b"/>
            <a:pathLst>
              <a:path w="1440" h="1344">
                <a:moveTo>
                  <a:pt x="1440" y="1080"/>
                </a:moveTo>
                <a:lnTo>
                  <a:pt x="1440" y="1344"/>
                </a:lnTo>
                <a:lnTo>
                  <a:pt x="672" y="1344"/>
                </a:lnTo>
                <a:lnTo>
                  <a:pt x="672" y="0"/>
                </a:lnTo>
                <a:lnTo>
                  <a:pt x="0" y="0"/>
                </a:lnTo>
                <a:lnTo>
                  <a:pt x="0" y="168"/>
                </a:lnTo>
              </a:path>
            </a:pathLst>
          </a:custGeom>
          <a:noFill/>
          <a:ln w="28575" cmpd="sng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5300" name="Text Box 52"/>
          <p:cNvSpPr txBox="1">
            <a:spLocks noChangeArrowheads="1"/>
          </p:cNvSpPr>
          <p:nvPr/>
        </p:nvSpPr>
        <p:spPr bwMode="auto">
          <a:xfrm>
            <a:off x="1066800" y="1295400"/>
            <a:ext cx="533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断点存于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特定地址</a:t>
            </a:r>
            <a:r>
              <a:rPr lang="zh-CN" altLang="en-US" sz="2400">
                <a:latin typeface="Times New Roman" pitchFamily="18" charset="0"/>
              </a:rPr>
              <a:t>（ 0 号地址） 内</a:t>
            </a:r>
          </a:p>
        </p:txBody>
      </p:sp>
      <p:sp>
        <p:nvSpPr>
          <p:cNvPr id="565301" name="Text Box 53"/>
          <p:cNvSpPr txBox="1">
            <a:spLocks noChangeArrowheads="1"/>
          </p:cNvSpPr>
          <p:nvPr/>
        </p:nvSpPr>
        <p:spPr bwMode="auto">
          <a:xfrm>
            <a:off x="6248400" y="130651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断点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进栈</a:t>
            </a:r>
          </a:p>
        </p:txBody>
      </p:sp>
      <p:sp>
        <p:nvSpPr>
          <p:cNvPr id="565302" name="Text Box 54"/>
          <p:cNvSpPr txBox="1">
            <a:spLocks noChangeArrowheads="1"/>
          </p:cNvSpPr>
          <p:nvPr/>
        </p:nvSpPr>
        <p:spPr bwMode="auto">
          <a:xfrm>
            <a:off x="1066800" y="4738688"/>
            <a:ext cx="1722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INT </a:t>
            </a:r>
            <a:r>
              <a:rPr lang="zh-CN" altLang="en-US" sz="2000">
                <a:latin typeface="Times New Roman" pitchFamily="18" charset="0"/>
              </a:rPr>
              <a:t>中断标记</a:t>
            </a:r>
          </a:p>
        </p:txBody>
      </p:sp>
      <p:sp>
        <p:nvSpPr>
          <p:cNvPr id="565303" name="Text Box 55"/>
          <p:cNvSpPr txBox="1">
            <a:spLocks noChangeArrowheads="1"/>
          </p:cNvSpPr>
          <p:nvPr/>
        </p:nvSpPr>
        <p:spPr bwMode="auto">
          <a:xfrm>
            <a:off x="1066800" y="5310188"/>
            <a:ext cx="1892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EINT </a:t>
            </a:r>
            <a:r>
              <a:rPr lang="zh-CN" altLang="en-US" sz="2000">
                <a:latin typeface="Times New Roman" pitchFamily="18" charset="0"/>
              </a:rPr>
              <a:t>允许中断</a:t>
            </a:r>
          </a:p>
        </p:txBody>
      </p:sp>
      <p:sp>
        <p:nvSpPr>
          <p:cNvPr id="565304" name="Text Box 56"/>
          <p:cNvSpPr txBox="1">
            <a:spLocks noChangeArrowheads="1"/>
          </p:cNvSpPr>
          <p:nvPr/>
        </p:nvSpPr>
        <p:spPr bwMode="auto">
          <a:xfrm>
            <a:off x="1066800" y="5856288"/>
            <a:ext cx="160813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R 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zh-CN" sz="220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>
                <a:latin typeface="Times New Roman" pitchFamily="18" charset="0"/>
              </a:rPr>
              <a:t>触发器</a:t>
            </a:r>
          </a:p>
        </p:txBody>
      </p:sp>
      <p:sp>
        <p:nvSpPr>
          <p:cNvPr id="565305" name="Rectangle 57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8.4</a:t>
            </a:r>
          </a:p>
        </p:txBody>
      </p:sp>
      <p:grpSp>
        <p:nvGrpSpPr>
          <p:cNvPr id="11" name="Group 58"/>
          <p:cNvGrpSpPr>
            <a:grpSpLocks/>
          </p:cNvGrpSpPr>
          <p:nvPr/>
        </p:nvGrpSpPr>
        <p:grpSpPr bwMode="auto">
          <a:xfrm>
            <a:off x="1143000" y="2438400"/>
            <a:ext cx="6723063" cy="533400"/>
            <a:chOff x="720" y="1536"/>
            <a:chExt cx="4235" cy="336"/>
          </a:xfrm>
        </p:grpSpPr>
        <p:grpSp>
          <p:nvGrpSpPr>
            <p:cNvPr id="12" name="Group 59"/>
            <p:cNvGrpSpPr>
              <a:grpSpLocks/>
            </p:cNvGrpSpPr>
            <p:nvPr/>
          </p:nvGrpSpPr>
          <p:grpSpPr bwMode="auto">
            <a:xfrm>
              <a:off x="720" y="1536"/>
              <a:ext cx="1488" cy="336"/>
              <a:chOff x="720" y="1536"/>
              <a:chExt cx="1488" cy="336"/>
            </a:xfrm>
          </p:grpSpPr>
          <p:sp>
            <p:nvSpPr>
              <p:cNvPr id="565308" name="Rectangle 60"/>
              <p:cNvSpPr>
                <a:spLocks noChangeArrowheads="1"/>
              </p:cNvSpPr>
              <p:nvPr/>
            </p:nvSpPr>
            <p:spPr bwMode="auto">
              <a:xfrm>
                <a:off x="720" y="1536"/>
                <a:ext cx="816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solidFill>
                      <a:schemeClr val="folHlink"/>
                    </a:solidFill>
                    <a:latin typeface="Times New Roman" pitchFamily="18" charset="0"/>
                  </a:rPr>
                  <a:t>向量地址</a:t>
                </a:r>
              </a:p>
            </p:txBody>
          </p:sp>
          <p:sp>
            <p:nvSpPr>
              <p:cNvPr id="565309" name="Rectangle 61"/>
              <p:cNvSpPr>
                <a:spLocks noChangeArrowheads="1"/>
              </p:cNvSpPr>
              <p:nvPr/>
            </p:nvSpPr>
            <p:spPr bwMode="auto">
              <a:xfrm>
                <a:off x="1920" y="1536"/>
                <a:ext cx="288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solidFill>
                      <a:schemeClr val="folHlink"/>
                    </a:solidFill>
                    <a:latin typeface="Times New Roman" pitchFamily="18" charset="0"/>
                  </a:rPr>
                  <a:t>PC</a:t>
                </a:r>
              </a:p>
            </p:txBody>
          </p:sp>
          <p:sp>
            <p:nvSpPr>
              <p:cNvPr id="565310" name="Line 62"/>
              <p:cNvSpPr>
                <a:spLocks noChangeShapeType="1"/>
              </p:cNvSpPr>
              <p:nvPr/>
            </p:nvSpPr>
            <p:spPr bwMode="auto">
              <a:xfrm>
                <a:off x="1536" y="1728"/>
                <a:ext cx="295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stealth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65311" name="Text Box 63"/>
            <p:cNvSpPr txBox="1">
              <a:spLocks noChangeArrowheads="1"/>
            </p:cNvSpPr>
            <p:nvPr/>
          </p:nvSpPr>
          <p:spPr bwMode="auto">
            <a:xfrm>
              <a:off x="2267" y="1564"/>
              <a:ext cx="26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（硬件向量法）</a:t>
              </a:r>
            </a:p>
          </p:txBody>
        </p:sp>
      </p:grpSp>
      <p:grpSp>
        <p:nvGrpSpPr>
          <p:cNvPr id="13" name="Group 64"/>
          <p:cNvGrpSpPr>
            <a:grpSpLocks/>
          </p:cNvGrpSpPr>
          <p:nvPr/>
        </p:nvGrpSpPr>
        <p:grpSpPr bwMode="auto">
          <a:xfrm>
            <a:off x="1143000" y="2933700"/>
            <a:ext cx="8991600" cy="571500"/>
            <a:chOff x="720" y="1848"/>
            <a:chExt cx="5664" cy="360"/>
          </a:xfrm>
        </p:grpSpPr>
        <p:grpSp>
          <p:nvGrpSpPr>
            <p:cNvPr id="14" name="Group 65"/>
            <p:cNvGrpSpPr>
              <a:grpSpLocks/>
            </p:cNvGrpSpPr>
            <p:nvPr/>
          </p:nvGrpSpPr>
          <p:grpSpPr bwMode="auto">
            <a:xfrm>
              <a:off x="720" y="1848"/>
              <a:ext cx="2976" cy="360"/>
              <a:chOff x="816" y="1872"/>
              <a:chExt cx="2976" cy="360"/>
            </a:xfrm>
          </p:grpSpPr>
          <p:sp>
            <p:nvSpPr>
              <p:cNvPr id="565314" name="Rectangle 66"/>
              <p:cNvSpPr>
                <a:spLocks noChangeArrowheads="1"/>
              </p:cNvSpPr>
              <p:nvPr/>
            </p:nvSpPr>
            <p:spPr bwMode="auto">
              <a:xfrm>
                <a:off x="816" y="1872"/>
                <a:ext cx="2016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solidFill>
                      <a:schemeClr val="folHlink"/>
                    </a:solidFill>
                    <a:latin typeface="Times New Roman" pitchFamily="18" charset="0"/>
                  </a:rPr>
                  <a:t>中断识别程序 </a:t>
                </a:r>
                <a:r>
                  <a:rPr lang="zh-CN" altLang="en-US" sz="2400">
                    <a:latin typeface="Times New Roman" pitchFamily="18" charset="0"/>
                  </a:rPr>
                  <a:t>入口地址</a:t>
                </a:r>
              </a:p>
            </p:txBody>
          </p:sp>
          <p:sp>
            <p:nvSpPr>
              <p:cNvPr id="565315" name="Rectangle 67"/>
              <p:cNvSpPr>
                <a:spLocks noChangeArrowheads="1"/>
              </p:cNvSpPr>
              <p:nvPr/>
            </p:nvSpPr>
            <p:spPr bwMode="auto">
              <a:xfrm>
                <a:off x="2880" y="1896"/>
                <a:ext cx="288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solidFill>
                      <a:schemeClr val="folHlink"/>
                    </a:solidFill>
                    <a:latin typeface="Times New Roman" pitchFamily="18" charset="0"/>
                  </a:rPr>
                  <a:t>M</a:t>
                </a:r>
              </a:p>
            </p:txBody>
          </p:sp>
          <p:sp>
            <p:nvSpPr>
              <p:cNvPr id="565316" name="Rectangle 68"/>
              <p:cNvSpPr>
                <a:spLocks noChangeArrowheads="1"/>
              </p:cNvSpPr>
              <p:nvPr/>
            </p:nvSpPr>
            <p:spPr bwMode="auto">
              <a:xfrm>
                <a:off x="3504" y="1896"/>
                <a:ext cx="288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solidFill>
                      <a:schemeClr val="folHlink"/>
                    </a:solidFill>
                    <a:latin typeface="Times New Roman" pitchFamily="18" charset="0"/>
                  </a:rPr>
                  <a:t>PC</a:t>
                </a:r>
              </a:p>
            </p:txBody>
          </p:sp>
          <p:sp>
            <p:nvSpPr>
              <p:cNvPr id="565317" name="Line 69"/>
              <p:cNvSpPr>
                <a:spLocks noChangeShapeType="1"/>
              </p:cNvSpPr>
              <p:nvPr/>
            </p:nvSpPr>
            <p:spPr bwMode="auto">
              <a:xfrm>
                <a:off x="3120" y="2064"/>
                <a:ext cx="295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stealth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65318" name="Text Box 70"/>
            <p:cNvSpPr txBox="1">
              <a:spLocks noChangeArrowheads="1"/>
            </p:cNvSpPr>
            <p:nvPr/>
          </p:nvSpPr>
          <p:spPr bwMode="auto">
            <a:xfrm>
              <a:off x="3696" y="1872"/>
              <a:ext cx="26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（软件查询法）</a:t>
              </a:r>
            </a:p>
          </p:txBody>
        </p:sp>
      </p:grpSp>
      <p:sp>
        <p:nvSpPr>
          <p:cNvPr id="565319" name="AutoShape 7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2" name="灯片编号占位符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42</a:t>
            </a:fld>
            <a:endParaRPr lang="zh-CN" altLang="en-US"/>
          </a:p>
        </p:txBody>
      </p:sp>
      <p:sp>
        <p:nvSpPr>
          <p:cNvPr id="73" name="页脚占位符 7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5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5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65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6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6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6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56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1" dur="500"/>
                                        <p:tgtEl>
                                          <p:spTgt spid="565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6" dur="500"/>
                                        <p:tgtEl>
                                          <p:spTgt spid="565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1" dur="500"/>
                                        <p:tgtEl>
                                          <p:spTgt spid="56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0" dur="500"/>
                                        <p:tgtEl>
                                          <p:spTgt spid="565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5" dur="500"/>
                                        <p:tgtEl>
                                          <p:spTgt spid="565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9" dur="500"/>
                                        <p:tgtEl>
                                          <p:spTgt spid="565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251" grpId="0" autoUpdateAnimBg="0"/>
      <p:bldP spid="565252" grpId="0" autoUpdateAnimBg="0"/>
      <p:bldP spid="565253" grpId="0" autoUpdateAnimBg="0"/>
      <p:bldP spid="565269" grpId="0" animBg="1" autoUpdateAnimBg="0"/>
      <p:bldP spid="565274" grpId="0" animBg="1"/>
      <p:bldP spid="565279" grpId="0" animBg="1"/>
      <p:bldP spid="565286" grpId="0" animBg="1"/>
      <p:bldP spid="565297" grpId="0" animBg="1"/>
      <p:bldP spid="565298" grpId="0" animBg="1"/>
      <p:bldP spid="565299" grpId="0" animBg="1"/>
      <p:bldP spid="565300" grpId="0" autoUpdateAnimBg="0"/>
      <p:bldP spid="565301" grpId="0" autoUpdateAnimBg="0"/>
      <p:bldP spid="565302" grpId="0" autoUpdateAnimBg="0"/>
      <p:bldP spid="565303" grpId="0" autoUpdateAnimBg="0"/>
      <p:bldP spid="565304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ChangeArrowheads="1"/>
          </p:cNvSpPr>
          <p:nvPr/>
        </p:nvSpPr>
        <p:spPr bwMode="auto">
          <a:xfrm>
            <a:off x="304800" y="228600"/>
            <a:ext cx="6324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五、保护现场和恢复现场</a:t>
            </a:r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990600" y="1143000"/>
            <a:ext cx="1752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1. 保护现场</a:t>
            </a:r>
          </a:p>
        </p:txBody>
      </p:sp>
      <p:sp>
        <p:nvSpPr>
          <p:cNvPr id="566276" name="Rectangle 4"/>
          <p:cNvSpPr>
            <a:spLocks noChangeArrowheads="1"/>
          </p:cNvSpPr>
          <p:nvPr/>
        </p:nvSpPr>
        <p:spPr bwMode="auto">
          <a:xfrm>
            <a:off x="990600" y="2057400"/>
            <a:ext cx="1828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2. 恢复现场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819400" y="914400"/>
            <a:ext cx="1981200" cy="1066800"/>
            <a:chOff x="1776" y="576"/>
            <a:chExt cx="1248" cy="672"/>
          </a:xfrm>
        </p:grpSpPr>
        <p:sp>
          <p:nvSpPr>
            <p:cNvPr id="566278" name="Rectangle 6"/>
            <p:cNvSpPr>
              <a:spLocks noChangeArrowheads="1"/>
            </p:cNvSpPr>
            <p:nvPr/>
          </p:nvSpPr>
          <p:spPr bwMode="auto">
            <a:xfrm>
              <a:off x="1776" y="912"/>
              <a:ext cx="124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寄存器 </a:t>
              </a:r>
              <a:r>
                <a:rPr lang="zh-CN" altLang="en-US" sz="2400">
                  <a:latin typeface="Times New Roman" pitchFamily="18" charset="0"/>
                </a:rPr>
                <a:t>内容</a:t>
              </a:r>
            </a:p>
          </p:txBody>
        </p:sp>
        <p:sp>
          <p:nvSpPr>
            <p:cNvPr id="566279" name="Rectangle 7"/>
            <p:cNvSpPr>
              <a:spLocks noChangeArrowheads="1"/>
            </p:cNvSpPr>
            <p:nvPr/>
          </p:nvSpPr>
          <p:spPr bwMode="auto">
            <a:xfrm>
              <a:off x="1776" y="576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断点</a:t>
              </a:r>
              <a:endParaRPr lang="zh-CN" altLang="en-US" sz="2400">
                <a:latin typeface="Times New Roman" pitchFamily="18" charset="0"/>
              </a:endParaRPr>
            </a:p>
          </p:txBody>
        </p:sp>
      </p:grpSp>
      <p:sp>
        <p:nvSpPr>
          <p:cNvPr id="566280" name="AutoShape 8"/>
          <p:cNvSpPr>
            <a:spLocks/>
          </p:cNvSpPr>
          <p:nvPr/>
        </p:nvSpPr>
        <p:spPr bwMode="auto">
          <a:xfrm>
            <a:off x="2597150" y="1066800"/>
            <a:ext cx="146050" cy="685800"/>
          </a:xfrm>
          <a:prstGeom prst="leftBrace">
            <a:avLst>
              <a:gd name="adj1" fmla="val 3913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6281" name="Rectangle 9"/>
          <p:cNvSpPr>
            <a:spLocks noChangeArrowheads="1"/>
          </p:cNvSpPr>
          <p:nvPr/>
        </p:nvSpPr>
        <p:spPr bwMode="auto">
          <a:xfrm>
            <a:off x="3048000" y="2971800"/>
            <a:ext cx="1979613" cy="6477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 algn="ctr"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保护现场</a:t>
            </a:r>
          </a:p>
        </p:txBody>
      </p:sp>
      <p:sp>
        <p:nvSpPr>
          <p:cNvPr id="566282" name="Rectangle 10"/>
          <p:cNvSpPr>
            <a:spLocks noChangeArrowheads="1"/>
          </p:cNvSpPr>
          <p:nvPr/>
        </p:nvSpPr>
        <p:spPr bwMode="auto">
          <a:xfrm>
            <a:off x="3048000" y="4000500"/>
            <a:ext cx="1979613" cy="6477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 algn="ctr"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其它服务程序</a:t>
            </a:r>
          </a:p>
        </p:txBody>
      </p:sp>
      <p:sp>
        <p:nvSpPr>
          <p:cNvPr id="566283" name="Rectangle 11"/>
          <p:cNvSpPr>
            <a:spLocks noChangeArrowheads="1"/>
          </p:cNvSpPr>
          <p:nvPr/>
        </p:nvSpPr>
        <p:spPr bwMode="auto">
          <a:xfrm>
            <a:off x="3048000" y="4991100"/>
            <a:ext cx="1979613" cy="6477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 algn="ctr"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恢复现场</a:t>
            </a:r>
          </a:p>
        </p:txBody>
      </p:sp>
      <p:sp>
        <p:nvSpPr>
          <p:cNvPr id="566284" name="Rectangle 12"/>
          <p:cNvSpPr>
            <a:spLocks noChangeArrowheads="1"/>
          </p:cNvSpPr>
          <p:nvPr/>
        </p:nvSpPr>
        <p:spPr bwMode="auto">
          <a:xfrm>
            <a:off x="3048000" y="5981700"/>
            <a:ext cx="1979613" cy="6477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 algn="ctr"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中断返回</a:t>
            </a:r>
          </a:p>
        </p:txBody>
      </p:sp>
      <p:sp>
        <p:nvSpPr>
          <p:cNvPr id="566285" name="Rectangle 13"/>
          <p:cNvSpPr>
            <a:spLocks noChangeArrowheads="1"/>
          </p:cNvSpPr>
          <p:nvPr/>
        </p:nvSpPr>
        <p:spPr bwMode="auto">
          <a:xfrm>
            <a:off x="5486400" y="3048000"/>
            <a:ext cx="1905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</a:rPr>
              <a:t>PUSH</a:t>
            </a:r>
          </a:p>
        </p:txBody>
      </p:sp>
      <p:sp>
        <p:nvSpPr>
          <p:cNvPr id="566286" name="Rectangle 14"/>
          <p:cNvSpPr>
            <a:spLocks noChangeArrowheads="1"/>
          </p:cNvSpPr>
          <p:nvPr/>
        </p:nvSpPr>
        <p:spPr bwMode="auto">
          <a:xfrm>
            <a:off x="5410200" y="4038600"/>
            <a:ext cx="2590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视不同请求源而定</a:t>
            </a:r>
          </a:p>
        </p:txBody>
      </p:sp>
      <p:sp>
        <p:nvSpPr>
          <p:cNvPr id="566287" name="Rectangle 15"/>
          <p:cNvSpPr>
            <a:spLocks noChangeArrowheads="1"/>
          </p:cNvSpPr>
          <p:nvPr/>
        </p:nvSpPr>
        <p:spPr bwMode="auto">
          <a:xfrm>
            <a:off x="5486400" y="5029200"/>
            <a:ext cx="1905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</a:rPr>
              <a:t>POP</a:t>
            </a:r>
          </a:p>
        </p:txBody>
      </p:sp>
      <p:sp>
        <p:nvSpPr>
          <p:cNvPr id="566288" name="Text Box 16"/>
          <p:cNvSpPr txBox="1">
            <a:spLocks noChangeArrowheads="1"/>
          </p:cNvSpPr>
          <p:nvPr/>
        </p:nvSpPr>
        <p:spPr bwMode="auto">
          <a:xfrm>
            <a:off x="2743200" y="2078038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中断服务程序 </a:t>
            </a:r>
            <a:r>
              <a:rPr lang="zh-CN" altLang="en-US" sz="2400">
                <a:latin typeface="Times New Roman" pitchFamily="18" charset="0"/>
              </a:rPr>
              <a:t>完成</a:t>
            </a:r>
          </a:p>
        </p:txBody>
      </p:sp>
      <p:sp>
        <p:nvSpPr>
          <p:cNvPr id="566289" name="Text Box 17"/>
          <p:cNvSpPr txBox="1">
            <a:spLocks noChangeArrowheads="1"/>
          </p:cNvSpPr>
          <p:nvPr/>
        </p:nvSpPr>
        <p:spPr bwMode="auto">
          <a:xfrm>
            <a:off x="2100263" y="3657600"/>
            <a:ext cx="490537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中</a:t>
            </a:r>
          </a:p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断</a:t>
            </a:r>
          </a:p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服</a:t>
            </a:r>
          </a:p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务</a:t>
            </a:r>
          </a:p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程</a:t>
            </a:r>
          </a:p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序</a:t>
            </a:r>
          </a:p>
        </p:txBody>
      </p:sp>
      <p:sp>
        <p:nvSpPr>
          <p:cNvPr id="566290" name="AutoShape 18"/>
          <p:cNvSpPr>
            <a:spLocks/>
          </p:cNvSpPr>
          <p:nvPr/>
        </p:nvSpPr>
        <p:spPr bwMode="auto">
          <a:xfrm>
            <a:off x="2667000" y="2971800"/>
            <a:ext cx="304800" cy="3657600"/>
          </a:xfrm>
          <a:prstGeom prst="leftBrace">
            <a:avLst>
              <a:gd name="adj1" fmla="val 1000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66291" name="Text Box 19"/>
          <p:cNvSpPr txBox="1">
            <a:spLocks noChangeArrowheads="1"/>
          </p:cNvSpPr>
          <p:nvPr/>
        </p:nvSpPr>
        <p:spPr bwMode="auto">
          <a:xfrm>
            <a:off x="4876800" y="914400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中断隐指令 </a:t>
            </a:r>
            <a:r>
              <a:rPr lang="zh-CN" altLang="en-US" sz="2400">
                <a:latin typeface="Times New Roman" pitchFamily="18" charset="0"/>
              </a:rPr>
              <a:t>完成</a:t>
            </a:r>
            <a:endParaRPr lang="zh-CN" altLang="en-US" sz="2400" b="0">
              <a:latin typeface="Times New Roman" pitchFamily="18" charset="0"/>
            </a:endParaRPr>
          </a:p>
        </p:txBody>
      </p:sp>
      <p:sp>
        <p:nvSpPr>
          <p:cNvPr id="566292" name="Rectangle 20"/>
          <p:cNvSpPr>
            <a:spLocks noChangeArrowheads="1"/>
          </p:cNvSpPr>
          <p:nvPr/>
        </p:nvSpPr>
        <p:spPr bwMode="auto">
          <a:xfrm>
            <a:off x="4962525" y="1447800"/>
            <a:ext cx="3810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中断服务程序 </a:t>
            </a:r>
            <a:r>
              <a:rPr lang="zh-CN" altLang="en-US" sz="2400">
                <a:latin typeface="Times New Roman" pitchFamily="18" charset="0"/>
              </a:rPr>
              <a:t>完成</a:t>
            </a:r>
          </a:p>
        </p:txBody>
      </p:sp>
      <p:sp>
        <p:nvSpPr>
          <p:cNvPr id="566293" name="Rectangle 2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8.4</a:t>
            </a:r>
          </a:p>
        </p:txBody>
      </p:sp>
      <p:sp>
        <p:nvSpPr>
          <p:cNvPr id="566294" name="Rectangle 22"/>
          <p:cNvSpPr>
            <a:spLocks noChangeArrowheads="1"/>
          </p:cNvSpPr>
          <p:nvPr/>
        </p:nvSpPr>
        <p:spPr bwMode="auto">
          <a:xfrm>
            <a:off x="5486400" y="6019800"/>
            <a:ext cx="1905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</a:rPr>
              <a:t>IRET</a:t>
            </a:r>
          </a:p>
        </p:txBody>
      </p:sp>
      <p:sp>
        <p:nvSpPr>
          <p:cNvPr id="566295" name="AutoShape 2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43</a:t>
            </a:fld>
            <a:endParaRPr lang="zh-CN" altLang="en-US"/>
          </a:p>
        </p:txBody>
      </p:sp>
      <p:sp>
        <p:nvSpPr>
          <p:cNvPr id="25" name="页脚占位符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6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566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66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66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66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66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66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5" dur="500"/>
                                        <p:tgtEl>
                                          <p:spTgt spid="566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66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66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66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566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66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566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566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56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5" grpId="0" autoUpdateAnimBg="0"/>
      <p:bldP spid="566276" grpId="0" autoUpdateAnimBg="0"/>
      <p:bldP spid="566280" grpId="0" animBg="1"/>
      <p:bldP spid="566281" grpId="0" animBg="1" autoUpdateAnimBg="0"/>
      <p:bldP spid="566282" grpId="0" animBg="1" autoUpdateAnimBg="0"/>
      <p:bldP spid="566283" grpId="0" animBg="1" autoUpdateAnimBg="0"/>
      <p:bldP spid="566284" grpId="0" animBg="1" autoUpdateAnimBg="0"/>
      <p:bldP spid="566285" grpId="0" autoUpdateAnimBg="0"/>
      <p:bldP spid="566286" grpId="0" autoUpdateAnimBg="0"/>
      <p:bldP spid="566287" grpId="0" autoUpdateAnimBg="0"/>
      <p:bldP spid="566288" grpId="0" autoUpdateAnimBg="0"/>
      <p:bldP spid="566289" grpId="0" autoUpdateAnimBg="0"/>
      <p:bldP spid="566290" grpId="0" animBg="1"/>
      <p:bldP spid="566291" grpId="0" autoUpdateAnimBg="0"/>
      <p:bldP spid="566292" grpId="0" autoUpdateAnimBg="0"/>
      <p:bldP spid="566294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ChangeArrowheads="1"/>
          </p:cNvSpPr>
          <p:nvPr/>
        </p:nvSpPr>
        <p:spPr bwMode="auto">
          <a:xfrm>
            <a:off x="1104900" y="1244600"/>
            <a:ext cx="32385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1. 多重中断的概念</a:t>
            </a:r>
          </a:p>
        </p:txBody>
      </p:sp>
      <p:sp>
        <p:nvSpPr>
          <p:cNvPr id="567299" name="Line 3"/>
          <p:cNvSpPr>
            <a:spLocks noChangeShapeType="1"/>
          </p:cNvSpPr>
          <p:nvPr/>
        </p:nvSpPr>
        <p:spPr bwMode="auto">
          <a:xfrm>
            <a:off x="3124200" y="2193925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67300" name="Line 4"/>
          <p:cNvSpPr>
            <a:spLocks noChangeShapeType="1"/>
          </p:cNvSpPr>
          <p:nvPr/>
        </p:nvSpPr>
        <p:spPr bwMode="auto">
          <a:xfrm>
            <a:off x="4038600" y="2193925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67301" name="Line 5"/>
          <p:cNvSpPr>
            <a:spLocks noChangeShapeType="1"/>
          </p:cNvSpPr>
          <p:nvPr/>
        </p:nvSpPr>
        <p:spPr bwMode="auto">
          <a:xfrm flipV="1">
            <a:off x="3124200" y="2193925"/>
            <a:ext cx="9144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67302" name="Line 6"/>
          <p:cNvSpPr>
            <a:spLocks noChangeShapeType="1"/>
          </p:cNvSpPr>
          <p:nvPr/>
        </p:nvSpPr>
        <p:spPr bwMode="auto">
          <a:xfrm>
            <a:off x="4953000" y="2193925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67303" name="Line 7"/>
          <p:cNvSpPr>
            <a:spLocks noChangeShapeType="1"/>
          </p:cNvSpPr>
          <p:nvPr/>
        </p:nvSpPr>
        <p:spPr bwMode="auto">
          <a:xfrm flipV="1">
            <a:off x="4038600" y="2193925"/>
            <a:ext cx="9144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67304" name="Line 8"/>
          <p:cNvSpPr>
            <a:spLocks noChangeShapeType="1"/>
          </p:cNvSpPr>
          <p:nvPr/>
        </p:nvSpPr>
        <p:spPr bwMode="auto">
          <a:xfrm>
            <a:off x="5867400" y="2193925"/>
            <a:ext cx="0" cy="2209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67305" name="Line 9"/>
          <p:cNvSpPr>
            <a:spLocks noChangeShapeType="1"/>
          </p:cNvSpPr>
          <p:nvPr/>
        </p:nvSpPr>
        <p:spPr bwMode="auto">
          <a:xfrm flipV="1">
            <a:off x="4953000" y="2193925"/>
            <a:ext cx="9144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67306" name="Line 10"/>
          <p:cNvSpPr>
            <a:spLocks noChangeShapeType="1"/>
          </p:cNvSpPr>
          <p:nvPr/>
        </p:nvSpPr>
        <p:spPr bwMode="auto">
          <a:xfrm rot="16200000" flipV="1">
            <a:off x="4953000" y="3489325"/>
            <a:ext cx="9144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67307" name="Line 11"/>
          <p:cNvSpPr>
            <a:spLocks noChangeShapeType="1"/>
          </p:cNvSpPr>
          <p:nvPr/>
        </p:nvSpPr>
        <p:spPr bwMode="auto">
          <a:xfrm>
            <a:off x="4953000" y="3489325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67308" name="Line 12"/>
          <p:cNvSpPr>
            <a:spLocks noChangeShapeType="1"/>
          </p:cNvSpPr>
          <p:nvPr/>
        </p:nvSpPr>
        <p:spPr bwMode="auto">
          <a:xfrm rot="16200000" flipV="1">
            <a:off x="4038600" y="3489325"/>
            <a:ext cx="9144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67309" name="Line 13"/>
          <p:cNvSpPr>
            <a:spLocks noChangeShapeType="1"/>
          </p:cNvSpPr>
          <p:nvPr/>
        </p:nvSpPr>
        <p:spPr bwMode="auto">
          <a:xfrm>
            <a:off x="4038600" y="3489325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67310" name="Line 14"/>
          <p:cNvSpPr>
            <a:spLocks noChangeShapeType="1"/>
          </p:cNvSpPr>
          <p:nvPr/>
        </p:nvSpPr>
        <p:spPr bwMode="auto">
          <a:xfrm rot="16200000" flipV="1">
            <a:off x="3124200" y="3489325"/>
            <a:ext cx="9144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67311" name="Line 15"/>
          <p:cNvSpPr>
            <a:spLocks noChangeShapeType="1"/>
          </p:cNvSpPr>
          <p:nvPr/>
        </p:nvSpPr>
        <p:spPr bwMode="auto">
          <a:xfrm>
            <a:off x="3124200" y="3489325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67312" name="Text Box 16"/>
          <p:cNvSpPr txBox="1">
            <a:spLocks noChangeArrowheads="1"/>
          </p:cNvSpPr>
          <p:nvPr/>
        </p:nvSpPr>
        <p:spPr bwMode="auto">
          <a:xfrm>
            <a:off x="2743200" y="28940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latin typeface="Times New Roman" pitchFamily="18" charset="0"/>
              </a:rPr>
              <a:t>k</a:t>
            </a:r>
          </a:p>
        </p:txBody>
      </p:sp>
      <p:sp>
        <p:nvSpPr>
          <p:cNvPr id="567313" name="Text Box 17"/>
          <p:cNvSpPr txBox="1">
            <a:spLocks noChangeArrowheads="1"/>
          </p:cNvSpPr>
          <p:nvPr/>
        </p:nvSpPr>
        <p:spPr bwMode="auto">
          <a:xfrm>
            <a:off x="3717925" y="2894013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latin typeface="Times New Roman" pitchFamily="18" charset="0"/>
              </a:rPr>
              <a:t>l</a:t>
            </a:r>
          </a:p>
        </p:txBody>
      </p:sp>
      <p:sp>
        <p:nvSpPr>
          <p:cNvPr id="567314" name="Text Box 18"/>
          <p:cNvSpPr txBox="1">
            <a:spLocks noChangeArrowheads="1"/>
          </p:cNvSpPr>
          <p:nvPr/>
        </p:nvSpPr>
        <p:spPr bwMode="auto">
          <a:xfrm>
            <a:off x="4632325" y="2894013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latin typeface="Times New Roman" pitchFamily="18" charset="0"/>
              </a:rPr>
              <a:t>m</a:t>
            </a:r>
          </a:p>
        </p:txBody>
      </p:sp>
      <p:sp>
        <p:nvSpPr>
          <p:cNvPr id="567315" name="Text Box 19"/>
          <p:cNvSpPr txBox="1">
            <a:spLocks noChangeArrowheads="1"/>
          </p:cNvSpPr>
          <p:nvPr/>
        </p:nvSpPr>
        <p:spPr bwMode="auto">
          <a:xfrm>
            <a:off x="2527300" y="3351213"/>
            <a:ext cx="633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folHlink"/>
                </a:solidFill>
                <a:latin typeface="Times New Roman" pitchFamily="18" charset="0"/>
              </a:rPr>
              <a:t>k</a:t>
            </a:r>
            <a:r>
              <a:rPr lang="en-US" altLang="zh-CN" i="1">
                <a:solidFill>
                  <a:schemeClr val="folHlink"/>
                </a:solidFill>
                <a:latin typeface="Times New Roman" pitchFamily="18" charset="0"/>
              </a:rPr>
              <a:t>  </a:t>
            </a:r>
            <a:r>
              <a:rPr lang="en-US" altLang="zh-CN" sz="2000">
                <a:solidFill>
                  <a:schemeClr val="folHlink"/>
                </a:solidFill>
                <a:latin typeface="Times New Roman" pitchFamily="18" charset="0"/>
              </a:rPr>
              <a:t>+1</a:t>
            </a:r>
          </a:p>
        </p:txBody>
      </p:sp>
      <p:sp>
        <p:nvSpPr>
          <p:cNvPr id="567316" name="Text Box 20"/>
          <p:cNvSpPr txBox="1">
            <a:spLocks noChangeArrowheads="1"/>
          </p:cNvSpPr>
          <p:nvPr/>
        </p:nvSpPr>
        <p:spPr bwMode="auto">
          <a:xfrm>
            <a:off x="3489325" y="3351213"/>
            <a:ext cx="576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folHlink"/>
                </a:solidFill>
                <a:latin typeface="Times New Roman" pitchFamily="18" charset="0"/>
              </a:rPr>
              <a:t>l</a:t>
            </a:r>
            <a:r>
              <a:rPr lang="en-US" altLang="zh-CN" i="1">
                <a:solidFill>
                  <a:schemeClr val="folHlink"/>
                </a:solidFill>
                <a:latin typeface="Times New Roman" pitchFamily="18" charset="0"/>
              </a:rPr>
              <a:t>  </a:t>
            </a:r>
            <a:r>
              <a:rPr lang="en-US" altLang="zh-CN" sz="2000">
                <a:solidFill>
                  <a:schemeClr val="folHlink"/>
                </a:solidFill>
                <a:latin typeface="Times New Roman" pitchFamily="18" charset="0"/>
              </a:rPr>
              <a:t>+1</a:t>
            </a:r>
          </a:p>
        </p:txBody>
      </p:sp>
      <p:sp>
        <p:nvSpPr>
          <p:cNvPr id="567317" name="Text Box 21"/>
          <p:cNvSpPr txBox="1">
            <a:spLocks noChangeArrowheads="1"/>
          </p:cNvSpPr>
          <p:nvPr/>
        </p:nvSpPr>
        <p:spPr bwMode="auto">
          <a:xfrm>
            <a:off x="4343400" y="3351213"/>
            <a:ext cx="703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folHlink"/>
                </a:solidFill>
                <a:latin typeface="Times New Roman" pitchFamily="18" charset="0"/>
              </a:rPr>
              <a:t>m</a:t>
            </a:r>
            <a:r>
              <a:rPr lang="en-US" altLang="zh-CN" i="1">
                <a:solidFill>
                  <a:schemeClr val="folHlink"/>
                </a:solidFill>
                <a:latin typeface="Times New Roman" pitchFamily="18" charset="0"/>
              </a:rPr>
              <a:t>  </a:t>
            </a:r>
            <a:r>
              <a:rPr lang="en-US" altLang="zh-CN" sz="2000">
                <a:solidFill>
                  <a:schemeClr val="folHlink"/>
                </a:solidFill>
                <a:latin typeface="Times New Roman" pitchFamily="18" charset="0"/>
              </a:rPr>
              <a:t>+1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2667000" y="4476750"/>
            <a:ext cx="3008313" cy="704850"/>
            <a:chOff x="1680" y="2820"/>
            <a:chExt cx="1895" cy="444"/>
          </a:xfrm>
        </p:grpSpPr>
        <p:sp>
          <p:nvSpPr>
            <p:cNvPr id="567319" name="Text Box 23"/>
            <p:cNvSpPr txBox="1">
              <a:spLocks noChangeArrowheads="1"/>
            </p:cNvSpPr>
            <p:nvPr/>
          </p:nvSpPr>
          <p:spPr bwMode="auto">
            <a:xfrm>
              <a:off x="1680" y="2820"/>
              <a:ext cx="599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第一次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 中断</a:t>
              </a:r>
            </a:p>
          </p:txBody>
        </p:sp>
        <p:sp>
          <p:nvSpPr>
            <p:cNvPr id="567320" name="Text Box 24"/>
            <p:cNvSpPr txBox="1">
              <a:spLocks noChangeArrowheads="1"/>
            </p:cNvSpPr>
            <p:nvPr/>
          </p:nvSpPr>
          <p:spPr bwMode="auto">
            <a:xfrm>
              <a:off x="2329" y="2822"/>
              <a:ext cx="599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第二次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 中断</a:t>
              </a:r>
            </a:p>
          </p:txBody>
        </p:sp>
        <p:sp>
          <p:nvSpPr>
            <p:cNvPr id="567321" name="Text Box 25"/>
            <p:cNvSpPr txBox="1">
              <a:spLocks noChangeArrowheads="1"/>
            </p:cNvSpPr>
            <p:nvPr/>
          </p:nvSpPr>
          <p:spPr bwMode="auto">
            <a:xfrm>
              <a:off x="2976" y="2822"/>
              <a:ext cx="599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第三次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 中断</a:t>
              </a:r>
            </a:p>
          </p:txBody>
        </p:sp>
      </p:grpSp>
      <p:sp>
        <p:nvSpPr>
          <p:cNvPr id="567322" name="Text Box 26"/>
          <p:cNvSpPr txBox="1">
            <a:spLocks noChangeArrowheads="1"/>
          </p:cNvSpPr>
          <p:nvPr/>
        </p:nvSpPr>
        <p:spPr bwMode="auto">
          <a:xfrm>
            <a:off x="2293938" y="5410200"/>
            <a:ext cx="4411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程序断点   </a:t>
            </a:r>
            <a:r>
              <a:rPr lang="en-US" altLang="zh-CN" sz="2400" i="1">
                <a:solidFill>
                  <a:schemeClr val="folHlink"/>
                </a:solidFill>
                <a:latin typeface="Times New Roman" pitchFamily="18" charset="0"/>
              </a:rPr>
              <a:t>k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+1 ,   </a:t>
            </a:r>
            <a:r>
              <a:rPr lang="en-US" altLang="zh-CN" sz="2400" i="1">
                <a:solidFill>
                  <a:schemeClr val="folHlink"/>
                </a:solidFill>
                <a:latin typeface="Times New Roman" pitchFamily="18" charset="0"/>
              </a:rPr>
              <a:t>l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+1 ,   </a:t>
            </a:r>
            <a:r>
              <a:rPr lang="en-US" altLang="zh-CN" sz="2400" i="1">
                <a:solidFill>
                  <a:schemeClr val="folHlink"/>
                </a:solidFill>
                <a:latin typeface="Times New Roman" pitchFamily="18" charset="0"/>
              </a:rPr>
              <a:t>m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+1</a:t>
            </a:r>
          </a:p>
        </p:txBody>
      </p:sp>
      <p:sp>
        <p:nvSpPr>
          <p:cNvPr id="567323" name="Text Box 27"/>
          <p:cNvSpPr txBox="1">
            <a:spLocks noChangeArrowheads="1"/>
          </p:cNvSpPr>
          <p:nvPr/>
        </p:nvSpPr>
        <p:spPr bwMode="auto">
          <a:xfrm>
            <a:off x="533400" y="349250"/>
            <a:ext cx="3854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六、中断屏蔽技术</a:t>
            </a:r>
          </a:p>
        </p:txBody>
      </p:sp>
      <p:sp>
        <p:nvSpPr>
          <p:cNvPr id="567324" name="Rectangle 2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8.4</a:t>
            </a:r>
          </a:p>
        </p:txBody>
      </p:sp>
      <p:sp>
        <p:nvSpPr>
          <p:cNvPr id="567325" name="AutoShape 2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44</a:t>
            </a:fld>
            <a:endParaRPr lang="zh-CN" altLang="en-US"/>
          </a:p>
        </p:txBody>
      </p:sp>
      <p:sp>
        <p:nvSpPr>
          <p:cNvPr id="31" name="页脚占位符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7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567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7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567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567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67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567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567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67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9" dur="500"/>
                                        <p:tgtEl>
                                          <p:spTgt spid="567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3" dur="500"/>
                                        <p:tgtEl>
                                          <p:spTgt spid="567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7" dur="500"/>
                                        <p:tgtEl>
                                          <p:spTgt spid="567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67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7" dur="500"/>
                                        <p:tgtEl>
                                          <p:spTgt spid="567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1" dur="500"/>
                                        <p:tgtEl>
                                          <p:spTgt spid="567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567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1" dur="500"/>
                                        <p:tgtEl>
                                          <p:spTgt spid="567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5" dur="500"/>
                                        <p:tgtEl>
                                          <p:spTgt spid="567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567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5" dur="500"/>
                                        <p:tgtEl>
                                          <p:spTgt spid="567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567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298" grpId="0" autoUpdateAnimBg="0"/>
      <p:bldP spid="567299" grpId="0" animBg="1"/>
      <p:bldP spid="567300" grpId="0" animBg="1"/>
      <p:bldP spid="567301" grpId="0" animBg="1"/>
      <p:bldP spid="567302" grpId="0" animBg="1"/>
      <p:bldP spid="567303" grpId="0" animBg="1"/>
      <p:bldP spid="567304" grpId="0" animBg="1"/>
      <p:bldP spid="567305" grpId="0" animBg="1"/>
      <p:bldP spid="567306" grpId="0" animBg="1"/>
      <p:bldP spid="567307" grpId="0" animBg="1"/>
      <p:bldP spid="567308" grpId="0" animBg="1"/>
      <p:bldP spid="567309" grpId="0" animBg="1"/>
      <p:bldP spid="567310" grpId="0" animBg="1"/>
      <p:bldP spid="567311" grpId="0" animBg="1"/>
      <p:bldP spid="567312" grpId="0" autoUpdateAnimBg="0"/>
      <p:bldP spid="567313" grpId="0" autoUpdateAnimBg="0"/>
      <p:bldP spid="567314" grpId="0" autoUpdateAnimBg="0"/>
      <p:bldP spid="567315" grpId="0" autoUpdateAnimBg="0"/>
      <p:bldP spid="567316" grpId="0" autoUpdateAnimBg="0"/>
      <p:bldP spid="567317" grpId="0" autoUpdateAnimBg="0"/>
      <p:bldP spid="567322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ChangeArrowheads="1"/>
          </p:cNvSpPr>
          <p:nvPr/>
        </p:nvSpPr>
        <p:spPr bwMode="auto">
          <a:xfrm>
            <a:off x="381000" y="254000"/>
            <a:ext cx="53990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2.  实现多重中断的条件</a:t>
            </a:r>
          </a:p>
        </p:txBody>
      </p:sp>
      <p:sp>
        <p:nvSpPr>
          <p:cNvPr id="568323" name="Line 3"/>
          <p:cNvSpPr>
            <a:spLocks noChangeShapeType="1"/>
          </p:cNvSpPr>
          <p:nvPr/>
        </p:nvSpPr>
        <p:spPr bwMode="auto">
          <a:xfrm>
            <a:off x="2057400" y="3170238"/>
            <a:ext cx="0" cy="6540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057400" y="3824288"/>
            <a:ext cx="2743200" cy="0"/>
            <a:chOff x="1296" y="2409"/>
            <a:chExt cx="1728" cy="0"/>
          </a:xfrm>
        </p:grpSpPr>
        <p:sp>
          <p:nvSpPr>
            <p:cNvPr id="568325" name="Line 5"/>
            <p:cNvSpPr>
              <a:spLocks noChangeShapeType="1"/>
            </p:cNvSpPr>
            <p:nvPr/>
          </p:nvSpPr>
          <p:spPr bwMode="auto">
            <a:xfrm>
              <a:off x="1296" y="2409"/>
              <a:ext cx="17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8326" name="Line 6"/>
            <p:cNvSpPr>
              <a:spLocks noChangeShapeType="1"/>
            </p:cNvSpPr>
            <p:nvPr/>
          </p:nvSpPr>
          <p:spPr bwMode="auto">
            <a:xfrm>
              <a:off x="2160" y="2409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057400" y="4217988"/>
            <a:ext cx="2743200" cy="0"/>
            <a:chOff x="1296" y="2657"/>
            <a:chExt cx="1728" cy="0"/>
          </a:xfrm>
        </p:grpSpPr>
        <p:sp>
          <p:nvSpPr>
            <p:cNvPr id="568328" name="Line 8"/>
            <p:cNvSpPr>
              <a:spLocks noChangeShapeType="1"/>
            </p:cNvSpPr>
            <p:nvPr/>
          </p:nvSpPr>
          <p:spPr bwMode="auto">
            <a:xfrm>
              <a:off x="1296" y="2657"/>
              <a:ext cx="17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8329" name="Line 9"/>
            <p:cNvSpPr>
              <a:spLocks noChangeShapeType="1"/>
            </p:cNvSpPr>
            <p:nvPr/>
          </p:nvSpPr>
          <p:spPr bwMode="auto">
            <a:xfrm rot="10800000">
              <a:off x="2352" y="265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057400" y="4545013"/>
            <a:ext cx="4114800" cy="0"/>
            <a:chOff x="1296" y="2863"/>
            <a:chExt cx="2592" cy="0"/>
          </a:xfrm>
        </p:grpSpPr>
        <p:sp>
          <p:nvSpPr>
            <p:cNvPr id="568331" name="Line 11"/>
            <p:cNvSpPr>
              <a:spLocks noChangeShapeType="1"/>
            </p:cNvSpPr>
            <p:nvPr/>
          </p:nvSpPr>
          <p:spPr bwMode="auto">
            <a:xfrm>
              <a:off x="1296" y="2863"/>
              <a:ext cx="25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8332" name="Line 12"/>
            <p:cNvSpPr>
              <a:spLocks noChangeShapeType="1"/>
            </p:cNvSpPr>
            <p:nvPr/>
          </p:nvSpPr>
          <p:spPr bwMode="auto">
            <a:xfrm>
              <a:off x="3024" y="2863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2057400" y="4937125"/>
            <a:ext cx="4114800" cy="0"/>
            <a:chOff x="1296" y="3110"/>
            <a:chExt cx="2592" cy="0"/>
          </a:xfrm>
        </p:grpSpPr>
        <p:sp>
          <p:nvSpPr>
            <p:cNvPr id="568334" name="Line 14"/>
            <p:cNvSpPr>
              <a:spLocks noChangeShapeType="1"/>
            </p:cNvSpPr>
            <p:nvPr/>
          </p:nvSpPr>
          <p:spPr bwMode="auto">
            <a:xfrm>
              <a:off x="1296" y="3110"/>
              <a:ext cx="25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8335" name="Line 15"/>
            <p:cNvSpPr>
              <a:spLocks noChangeShapeType="1"/>
            </p:cNvSpPr>
            <p:nvPr/>
          </p:nvSpPr>
          <p:spPr bwMode="auto">
            <a:xfrm rot="10800000">
              <a:off x="3216" y="311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68336" name="Freeform 16"/>
          <p:cNvSpPr>
            <a:spLocks/>
          </p:cNvSpPr>
          <p:nvPr/>
        </p:nvSpPr>
        <p:spPr bwMode="auto">
          <a:xfrm>
            <a:off x="2065338" y="4217988"/>
            <a:ext cx="1587" cy="3159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9"/>
              </a:cxn>
            </a:cxnLst>
            <a:rect l="0" t="0" r="r" b="b"/>
            <a:pathLst>
              <a:path w="1" h="199">
                <a:moveTo>
                  <a:pt x="0" y="0"/>
                </a:moveTo>
                <a:lnTo>
                  <a:pt x="0" y="199"/>
                </a:lnTo>
              </a:path>
            </a:pathLst>
          </a:custGeom>
          <a:noFill/>
          <a:ln w="57150" cmpd="sng">
            <a:solidFill>
              <a:schemeClr val="tx1"/>
            </a:solidFill>
            <a:round/>
            <a:headEnd type="none" w="med" len="med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2057400" y="5265738"/>
            <a:ext cx="5486400" cy="0"/>
            <a:chOff x="1296" y="3317"/>
            <a:chExt cx="3456" cy="0"/>
          </a:xfrm>
        </p:grpSpPr>
        <p:sp>
          <p:nvSpPr>
            <p:cNvPr id="568338" name="Line 18"/>
            <p:cNvSpPr>
              <a:spLocks noChangeShapeType="1"/>
            </p:cNvSpPr>
            <p:nvPr/>
          </p:nvSpPr>
          <p:spPr bwMode="auto">
            <a:xfrm>
              <a:off x="1296" y="3317"/>
              <a:ext cx="34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8339" name="Line 19"/>
            <p:cNvSpPr>
              <a:spLocks noChangeShapeType="1"/>
            </p:cNvSpPr>
            <p:nvPr/>
          </p:nvSpPr>
          <p:spPr bwMode="auto">
            <a:xfrm>
              <a:off x="3888" y="331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3429000" y="5657850"/>
            <a:ext cx="4114800" cy="0"/>
            <a:chOff x="2160" y="3564"/>
            <a:chExt cx="2592" cy="0"/>
          </a:xfrm>
        </p:grpSpPr>
        <p:sp>
          <p:nvSpPr>
            <p:cNvPr id="568341" name="Line 21"/>
            <p:cNvSpPr>
              <a:spLocks noChangeShapeType="1"/>
            </p:cNvSpPr>
            <p:nvPr/>
          </p:nvSpPr>
          <p:spPr bwMode="auto">
            <a:xfrm>
              <a:off x="2160" y="3564"/>
              <a:ext cx="25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8342" name="Line 22"/>
            <p:cNvSpPr>
              <a:spLocks noChangeShapeType="1"/>
            </p:cNvSpPr>
            <p:nvPr/>
          </p:nvSpPr>
          <p:spPr bwMode="auto">
            <a:xfrm rot="10800000">
              <a:off x="3888" y="356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68343" name="Freeform 23"/>
          <p:cNvSpPr>
            <a:spLocks/>
          </p:cNvSpPr>
          <p:nvPr/>
        </p:nvSpPr>
        <p:spPr bwMode="auto">
          <a:xfrm>
            <a:off x="2065338" y="4937125"/>
            <a:ext cx="1587" cy="3159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9"/>
              </a:cxn>
            </a:cxnLst>
            <a:rect l="0" t="0" r="r" b="b"/>
            <a:pathLst>
              <a:path w="1" h="199">
                <a:moveTo>
                  <a:pt x="0" y="0"/>
                </a:moveTo>
                <a:lnTo>
                  <a:pt x="0" y="199"/>
                </a:lnTo>
              </a:path>
            </a:pathLst>
          </a:custGeom>
          <a:noFill/>
          <a:ln w="57150" cmpd="sng">
            <a:solidFill>
              <a:schemeClr val="tx1"/>
            </a:solidFill>
            <a:round/>
            <a:headEnd type="none" w="med" len="med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3429000" y="5984875"/>
            <a:ext cx="4114800" cy="0"/>
            <a:chOff x="2160" y="3770"/>
            <a:chExt cx="2592" cy="0"/>
          </a:xfrm>
        </p:grpSpPr>
        <p:sp>
          <p:nvSpPr>
            <p:cNvPr id="568345" name="Line 25"/>
            <p:cNvSpPr>
              <a:spLocks noChangeShapeType="1"/>
            </p:cNvSpPr>
            <p:nvPr/>
          </p:nvSpPr>
          <p:spPr bwMode="auto">
            <a:xfrm>
              <a:off x="2160" y="3770"/>
              <a:ext cx="25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8346" name="Line 26"/>
            <p:cNvSpPr>
              <a:spLocks noChangeShapeType="1"/>
            </p:cNvSpPr>
            <p:nvPr/>
          </p:nvSpPr>
          <p:spPr bwMode="auto">
            <a:xfrm>
              <a:off x="3024" y="377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" name="Group 27"/>
          <p:cNvGrpSpPr>
            <a:grpSpLocks/>
          </p:cNvGrpSpPr>
          <p:nvPr/>
        </p:nvGrpSpPr>
        <p:grpSpPr bwMode="auto">
          <a:xfrm>
            <a:off x="2057400" y="6378575"/>
            <a:ext cx="5486400" cy="0"/>
            <a:chOff x="1296" y="4018"/>
            <a:chExt cx="3456" cy="0"/>
          </a:xfrm>
        </p:grpSpPr>
        <p:sp>
          <p:nvSpPr>
            <p:cNvPr id="568348" name="Line 28"/>
            <p:cNvSpPr>
              <a:spLocks noChangeShapeType="1"/>
            </p:cNvSpPr>
            <p:nvPr/>
          </p:nvSpPr>
          <p:spPr bwMode="auto">
            <a:xfrm>
              <a:off x="1296" y="4018"/>
              <a:ext cx="34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8349" name="Line 29"/>
            <p:cNvSpPr>
              <a:spLocks noChangeShapeType="1"/>
            </p:cNvSpPr>
            <p:nvPr/>
          </p:nvSpPr>
          <p:spPr bwMode="auto">
            <a:xfrm rot="10800000">
              <a:off x="3216" y="401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68350" name="Freeform 30"/>
          <p:cNvSpPr>
            <a:spLocks/>
          </p:cNvSpPr>
          <p:nvPr/>
        </p:nvSpPr>
        <p:spPr bwMode="auto">
          <a:xfrm>
            <a:off x="2065338" y="6388100"/>
            <a:ext cx="1587" cy="298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88"/>
              </a:cxn>
            </a:cxnLst>
            <a:rect l="0" t="0" r="r" b="b"/>
            <a:pathLst>
              <a:path w="1" h="188">
                <a:moveTo>
                  <a:pt x="0" y="0"/>
                </a:moveTo>
                <a:lnTo>
                  <a:pt x="0" y="188"/>
                </a:lnTo>
              </a:path>
            </a:pathLst>
          </a:custGeom>
          <a:noFill/>
          <a:ln w="57150" cmpd="sng">
            <a:solidFill>
              <a:schemeClr val="tx1"/>
            </a:solidFill>
            <a:round/>
            <a:headEnd type="none" w="med" len="med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0" name="Group 66"/>
          <p:cNvGrpSpPr>
            <a:grpSpLocks/>
          </p:cNvGrpSpPr>
          <p:nvPr/>
        </p:nvGrpSpPr>
        <p:grpSpPr bwMode="auto">
          <a:xfrm>
            <a:off x="593725" y="3640138"/>
            <a:ext cx="1296988" cy="396875"/>
            <a:chOff x="374" y="2293"/>
            <a:chExt cx="817" cy="250"/>
          </a:xfrm>
        </p:grpSpPr>
        <p:sp>
          <p:nvSpPr>
            <p:cNvPr id="568352" name="Line 32"/>
            <p:cNvSpPr>
              <a:spLocks noChangeShapeType="1"/>
            </p:cNvSpPr>
            <p:nvPr/>
          </p:nvSpPr>
          <p:spPr bwMode="auto">
            <a:xfrm>
              <a:off x="903" y="2409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8353" name="Text Box 33"/>
            <p:cNvSpPr txBox="1">
              <a:spLocks noChangeArrowheads="1"/>
            </p:cNvSpPr>
            <p:nvPr/>
          </p:nvSpPr>
          <p:spPr bwMode="auto">
            <a:xfrm>
              <a:off x="374" y="2293"/>
              <a:ext cx="5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B</a:t>
              </a:r>
              <a:r>
                <a:rPr lang="zh-CN" altLang="en-US" sz="2000">
                  <a:latin typeface="Times New Roman" pitchFamily="18" charset="0"/>
                </a:rPr>
                <a:t>、</a:t>
              </a:r>
              <a:r>
                <a:rPr lang="en-US" altLang="zh-CN" sz="2000">
                  <a:latin typeface="Times New Roman" pitchFamily="18" charset="0"/>
                </a:rPr>
                <a:t>C</a:t>
              </a:r>
            </a:p>
          </p:txBody>
        </p:sp>
      </p:grpSp>
      <p:grpSp>
        <p:nvGrpSpPr>
          <p:cNvPr id="11" name="Group 34"/>
          <p:cNvGrpSpPr>
            <a:grpSpLocks/>
          </p:cNvGrpSpPr>
          <p:nvPr/>
        </p:nvGrpSpPr>
        <p:grpSpPr bwMode="auto">
          <a:xfrm>
            <a:off x="1066800" y="5562600"/>
            <a:ext cx="2362200" cy="396875"/>
            <a:chOff x="672" y="3504"/>
            <a:chExt cx="1488" cy="250"/>
          </a:xfrm>
        </p:grpSpPr>
        <p:sp>
          <p:nvSpPr>
            <p:cNvPr id="568355" name="Line 35"/>
            <p:cNvSpPr>
              <a:spLocks noChangeShapeType="1"/>
            </p:cNvSpPr>
            <p:nvPr/>
          </p:nvSpPr>
          <p:spPr bwMode="auto">
            <a:xfrm flipH="1">
              <a:off x="1296" y="3564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2" name="Group 36"/>
            <p:cNvGrpSpPr>
              <a:grpSpLocks/>
            </p:cNvGrpSpPr>
            <p:nvPr/>
          </p:nvGrpSpPr>
          <p:grpSpPr bwMode="auto">
            <a:xfrm>
              <a:off x="672" y="3504"/>
              <a:ext cx="528" cy="250"/>
              <a:chOff x="672" y="3489"/>
              <a:chExt cx="528" cy="250"/>
            </a:xfrm>
          </p:grpSpPr>
          <p:sp>
            <p:nvSpPr>
              <p:cNvPr id="568357" name="Line 37"/>
              <p:cNvSpPr>
                <a:spLocks noChangeShapeType="1"/>
              </p:cNvSpPr>
              <p:nvPr/>
            </p:nvSpPr>
            <p:spPr bwMode="auto">
              <a:xfrm>
                <a:off x="912" y="356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8358" name="Text Box 38"/>
              <p:cNvSpPr txBox="1">
                <a:spLocks noChangeArrowheads="1"/>
              </p:cNvSpPr>
              <p:nvPr/>
            </p:nvSpPr>
            <p:spPr bwMode="auto">
              <a:xfrm>
                <a:off x="672" y="3489"/>
                <a:ext cx="2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A</a:t>
                </a:r>
              </a:p>
            </p:txBody>
          </p:sp>
        </p:grpSp>
      </p:grpSp>
      <p:sp>
        <p:nvSpPr>
          <p:cNvPr id="568359" name="Text Box 39"/>
          <p:cNvSpPr txBox="1">
            <a:spLocks noChangeArrowheads="1"/>
          </p:cNvSpPr>
          <p:nvPr/>
        </p:nvSpPr>
        <p:spPr bwMode="auto">
          <a:xfrm>
            <a:off x="642938" y="2955925"/>
            <a:ext cx="6953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中断</a:t>
            </a:r>
          </a:p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请求</a:t>
            </a:r>
          </a:p>
        </p:txBody>
      </p:sp>
      <p:sp>
        <p:nvSpPr>
          <p:cNvPr id="568360" name="Text Box 40"/>
          <p:cNvSpPr txBox="1">
            <a:spLocks noChangeArrowheads="1"/>
          </p:cNvSpPr>
          <p:nvPr/>
        </p:nvSpPr>
        <p:spPr bwMode="auto">
          <a:xfrm>
            <a:off x="1563688" y="2133600"/>
            <a:ext cx="9509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主程序</a:t>
            </a:r>
          </a:p>
        </p:txBody>
      </p:sp>
      <p:sp>
        <p:nvSpPr>
          <p:cNvPr id="568361" name="Text Box 41"/>
          <p:cNvSpPr txBox="1">
            <a:spLocks noChangeArrowheads="1"/>
          </p:cNvSpPr>
          <p:nvPr/>
        </p:nvSpPr>
        <p:spPr bwMode="auto">
          <a:xfrm>
            <a:off x="541338" y="1524000"/>
            <a:ext cx="8145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(2)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优先级别高 </a:t>
            </a:r>
            <a:r>
              <a:rPr lang="zh-CN" altLang="en-US" sz="2400">
                <a:latin typeface="Times New Roman" pitchFamily="18" charset="0"/>
              </a:rPr>
              <a:t>的中断源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有权中断优先级别低 </a:t>
            </a:r>
            <a:r>
              <a:rPr lang="zh-CN" altLang="en-US" sz="2400">
                <a:latin typeface="Times New Roman" pitchFamily="18" charset="0"/>
              </a:rPr>
              <a:t>的中断源</a:t>
            </a:r>
          </a:p>
        </p:txBody>
      </p:sp>
      <p:sp>
        <p:nvSpPr>
          <p:cNvPr id="568362" name="Text Box 42"/>
          <p:cNvSpPr txBox="1">
            <a:spLocks noChangeArrowheads="1"/>
          </p:cNvSpPr>
          <p:nvPr/>
        </p:nvSpPr>
        <p:spPr bwMode="auto">
          <a:xfrm>
            <a:off x="541338" y="914400"/>
            <a:ext cx="4106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(1)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提前 </a:t>
            </a:r>
            <a:r>
              <a:rPr lang="zh-CN" altLang="en-US" sz="2400">
                <a:latin typeface="Times New Roman" pitchFamily="18" charset="0"/>
              </a:rPr>
              <a:t>设置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开中断 </a:t>
            </a:r>
            <a:r>
              <a:rPr lang="zh-CN" altLang="en-US" sz="2400">
                <a:latin typeface="Times New Roman" pitchFamily="18" charset="0"/>
              </a:rPr>
              <a:t>指令</a:t>
            </a:r>
          </a:p>
        </p:txBody>
      </p:sp>
      <p:grpSp>
        <p:nvGrpSpPr>
          <p:cNvPr id="13" name="Group 43"/>
          <p:cNvGrpSpPr>
            <a:grpSpLocks/>
          </p:cNvGrpSpPr>
          <p:nvPr/>
        </p:nvGrpSpPr>
        <p:grpSpPr bwMode="auto">
          <a:xfrm>
            <a:off x="3200400" y="2133600"/>
            <a:ext cx="4610100" cy="3883025"/>
            <a:chOff x="2016" y="1344"/>
            <a:chExt cx="2904" cy="2446"/>
          </a:xfrm>
        </p:grpSpPr>
        <p:sp>
          <p:nvSpPr>
            <p:cNvPr id="568364" name="Line 44"/>
            <p:cNvSpPr>
              <a:spLocks noChangeShapeType="1"/>
            </p:cNvSpPr>
            <p:nvPr/>
          </p:nvSpPr>
          <p:spPr bwMode="auto">
            <a:xfrm>
              <a:off x="2160" y="2162"/>
              <a:ext cx="0" cy="16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8365" name="Line 45"/>
            <p:cNvSpPr>
              <a:spLocks noChangeShapeType="1"/>
            </p:cNvSpPr>
            <p:nvPr/>
          </p:nvSpPr>
          <p:spPr bwMode="auto">
            <a:xfrm>
              <a:off x="3024" y="2162"/>
              <a:ext cx="0" cy="16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8366" name="Line 46"/>
            <p:cNvSpPr>
              <a:spLocks noChangeShapeType="1"/>
            </p:cNvSpPr>
            <p:nvPr/>
          </p:nvSpPr>
          <p:spPr bwMode="auto">
            <a:xfrm>
              <a:off x="3888" y="2162"/>
              <a:ext cx="0" cy="16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8367" name="Line 47"/>
            <p:cNvSpPr>
              <a:spLocks noChangeShapeType="1"/>
            </p:cNvSpPr>
            <p:nvPr/>
          </p:nvSpPr>
          <p:spPr bwMode="auto">
            <a:xfrm>
              <a:off x="4752" y="2162"/>
              <a:ext cx="0" cy="16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8368" name="Text Box 48"/>
            <p:cNvSpPr txBox="1">
              <a:spLocks noChangeArrowheads="1"/>
            </p:cNvSpPr>
            <p:nvPr/>
          </p:nvSpPr>
          <p:spPr bwMode="auto">
            <a:xfrm>
              <a:off x="2024" y="1963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68369" name="Text Box 49"/>
            <p:cNvSpPr txBox="1">
              <a:spLocks noChangeArrowheads="1"/>
            </p:cNvSpPr>
            <p:nvPr/>
          </p:nvSpPr>
          <p:spPr bwMode="auto">
            <a:xfrm>
              <a:off x="2928" y="1963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568370" name="Text Box 50"/>
            <p:cNvSpPr txBox="1">
              <a:spLocks noChangeArrowheads="1"/>
            </p:cNvSpPr>
            <p:nvPr/>
          </p:nvSpPr>
          <p:spPr bwMode="auto">
            <a:xfrm>
              <a:off x="3782" y="1963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568371" name="Text Box 51"/>
            <p:cNvSpPr txBox="1">
              <a:spLocks noChangeArrowheads="1"/>
            </p:cNvSpPr>
            <p:nvPr/>
          </p:nvSpPr>
          <p:spPr bwMode="auto">
            <a:xfrm>
              <a:off x="4616" y="1963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568372" name="AutoShape 52"/>
            <p:cNvSpPr>
              <a:spLocks/>
            </p:cNvSpPr>
            <p:nvPr/>
          </p:nvSpPr>
          <p:spPr bwMode="auto">
            <a:xfrm rot="5400000">
              <a:off x="3394" y="598"/>
              <a:ext cx="123" cy="2592"/>
            </a:xfrm>
            <a:prstGeom prst="leftBrace">
              <a:avLst>
                <a:gd name="adj1" fmla="val 17561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8373" name="Text Box 53"/>
            <p:cNvSpPr txBox="1">
              <a:spLocks noChangeArrowheads="1"/>
            </p:cNvSpPr>
            <p:nvPr/>
          </p:nvSpPr>
          <p:spPr bwMode="auto">
            <a:xfrm>
              <a:off x="2902" y="1344"/>
              <a:ext cx="108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中断服务程序</a:t>
              </a:r>
            </a:p>
          </p:txBody>
        </p:sp>
        <p:sp>
          <p:nvSpPr>
            <p:cNvPr id="568374" name="Text Box 54"/>
            <p:cNvSpPr txBox="1">
              <a:spLocks noChangeArrowheads="1"/>
            </p:cNvSpPr>
            <p:nvPr/>
          </p:nvSpPr>
          <p:spPr bwMode="auto">
            <a:xfrm>
              <a:off x="2016" y="1584"/>
              <a:ext cx="29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（ </a:t>
              </a:r>
              <a:r>
                <a:rPr lang="en-US" altLang="zh-CN" sz="2000">
                  <a:latin typeface="Times New Roman" pitchFamily="18" charset="0"/>
                </a:rPr>
                <a:t>A、B、 C、 D </a:t>
              </a:r>
              <a:r>
                <a:rPr lang="zh-CN" altLang="en-US" sz="2000">
                  <a:latin typeface="Times New Roman" pitchFamily="18" charset="0"/>
                </a:rPr>
                <a:t>优先级按 </a:t>
              </a: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降序 </a:t>
              </a:r>
              <a:r>
                <a:rPr lang="zh-CN" altLang="en-US" sz="2000">
                  <a:latin typeface="Times New Roman" pitchFamily="18" charset="0"/>
                </a:rPr>
                <a:t>排列）</a:t>
              </a:r>
            </a:p>
          </p:txBody>
        </p:sp>
      </p:grpSp>
      <p:sp>
        <p:nvSpPr>
          <p:cNvPr id="568375" name="Line 55"/>
          <p:cNvSpPr>
            <a:spLocks noChangeShapeType="1"/>
          </p:cNvSpPr>
          <p:nvPr/>
        </p:nvSpPr>
        <p:spPr bwMode="auto">
          <a:xfrm>
            <a:off x="4800600" y="3824288"/>
            <a:ext cx="0" cy="3937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68376" name="Line 56"/>
          <p:cNvSpPr>
            <a:spLocks noChangeShapeType="1"/>
          </p:cNvSpPr>
          <p:nvPr/>
        </p:nvSpPr>
        <p:spPr bwMode="auto">
          <a:xfrm>
            <a:off x="7543800" y="5265738"/>
            <a:ext cx="0" cy="392112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68377" name="Freeform 57"/>
          <p:cNvSpPr>
            <a:spLocks/>
          </p:cNvSpPr>
          <p:nvPr/>
        </p:nvSpPr>
        <p:spPr bwMode="auto">
          <a:xfrm>
            <a:off x="3429000" y="5657850"/>
            <a:ext cx="1588" cy="3190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01"/>
              </a:cxn>
            </a:cxnLst>
            <a:rect l="0" t="0" r="r" b="b"/>
            <a:pathLst>
              <a:path w="1" h="201">
                <a:moveTo>
                  <a:pt x="0" y="0"/>
                </a:moveTo>
                <a:lnTo>
                  <a:pt x="0" y="201"/>
                </a:lnTo>
              </a:path>
            </a:pathLst>
          </a:custGeom>
          <a:noFill/>
          <a:ln w="57150" cmpd="sng">
            <a:solidFill>
              <a:schemeClr val="folHlink"/>
            </a:solidFill>
            <a:round/>
            <a:headEnd type="none" w="med" len="med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68378" name="Line 58"/>
          <p:cNvSpPr>
            <a:spLocks noChangeShapeType="1"/>
          </p:cNvSpPr>
          <p:nvPr/>
        </p:nvSpPr>
        <p:spPr bwMode="auto">
          <a:xfrm>
            <a:off x="7543800" y="5984875"/>
            <a:ext cx="0" cy="3937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68379" name="Line 59"/>
          <p:cNvSpPr>
            <a:spLocks noChangeShapeType="1"/>
          </p:cNvSpPr>
          <p:nvPr/>
        </p:nvSpPr>
        <p:spPr bwMode="auto">
          <a:xfrm>
            <a:off x="6172200" y="4724400"/>
            <a:ext cx="0" cy="24765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4" name="Group 60"/>
          <p:cNvGrpSpPr>
            <a:grpSpLocks/>
          </p:cNvGrpSpPr>
          <p:nvPr/>
        </p:nvGrpSpPr>
        <p:grpSpPr bwMode="auto">
          <a:xfrm>
            <a:off x="1066800" y="4556125"/>
            <a:ext cx="838200" cy="396875"/>
            <a:chOff x="672" y="2870"/>
            <a:chExt cx="528" cy="250"/>
          </a:xfrm>
        </p:grpSpPr>
        <p:sp>
          <p:nvSpPr>
            <p:cNvPr id="568381" name="Line 61"/>
            <p:cNvSpPr>
              <a:spLocks noChangeShapeType="1"/>
            </p:cNvSpPr>
            <p:nvPr/>
          </p:nvSpPr>
          <p:spPr bwMode="auto">
            <a:xfrm>
              <a:off x="912" y="298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8382" name="Text Box 62"/>
            <p:cNvSpPr txBox="1">
              <a:spLocks noChangeArrowheads="1"/>
            </p:cNvSpPr>
            <p:nvPr/>
          </p:nvSpPr>
          <p:spPr bwMode="auto">
            <a:xfrm>
              <a:off x="672" y="2870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D</a:t>
              </a:r>
            </a:p>
          </p:txBody>
        </p:sp>
      </p:grpSp>
      <p:sp>
        <p:nvSpPr>
          <p:cNvPr id="568383" name="Freeform 63"/>
          <p:cNvSpPr>
            <a:spLocks/>
          </p:cNvSpPr>
          <p:nvPr/>
        </p:nvSpPr>
        <p:spPr bwMode="auto">
          <a:xfrm>
            <a:off x="6172200" y="4548188"/>
            <a:ext cx="1588" cy="1762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111"/>
              </a:cxn>
            </a:cxnLst>
            <a:rect l="0" t="0" r="r" b="b"/>
            <a:pathLst>
              <a:path w="1" h="111">
                <a:moveTo>
                  <a:pt x="0" y="0"/>
                </a:moveTo>
                <a:lnTo>
                  <a:pt x="1" y="111"/>
                </a:lnTo>
              </a:path>
            </a:pathLst>
          </a:custGeom>
          <a:noFill/>
          <a:ln w="57150" cmpd="sng">
            <a:solidFill>
              <a:schemeClr val="folHlink"/>
            </a:solidFill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68384" name="Rectangle 64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8.4</a:t>
            </a:r>
          </a:p>
        </p:txBody>
      </p:sp>
      <p:sp>
        <p:nvSpPr>
          <p:cNvPr id="568385" name="AutoShape 6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6" name="灯片编号占位符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45</a:t>
            </a:fld>
            <a:endParaRPr lang="zh-CN" altLang="en-US"/>
          </a:p>
        </p:txBody>
      </p:sp>
      <p:sp>
        <p:nvSpPr>
          <p:cNvPr id="67" name="页脚占位符 6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8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8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8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500"/>
                                        <p:tgtEl>
                                          <p:spTgt spid="56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68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5" dur="500"/>
                                        <p:tgtEl>
                                          <p:spTgt spid="56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5" dur="500"/>
                                        <p:tgtEl>
                                          <p:spTgt spid="568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5" dur="500"/>
                                        <p:tgtEl>
                                          <p:spTgt spid="56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3" dur="500"/>
                                        <p:tgtEl>
                                          <p:spTgt spid="56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3" dur="500"/>
                                        <p:tgtEl>
                                          <p:spTgt spid="568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3" dur="500"/>
                                        <p:tgtEl>
                                          <p:spTgt spid="56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8" dur="500"/>
                                        <p:tgtEl>
                                          <p:spTgt spid="56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8" dur="500"/>
                                        <p:tgtEl>
                                          <p:spTgt spid="56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8" dur="500"/>
                                        <p:tgtEl>
                                          <p:spTgt spid="568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8323" grpId="0" animBg="1"/>
      <p:bldP spid="568336" grpId="0" animBg="1"/>
      <p:bldP spid="568343" grpId="0" animBg="1"/>
      <p:bldP spid="568350" grpId="0" animBg="1"/>
      <p:bldP spid="568359" grpId="0" autoUpdateAnimBg="0"/>
      <p:bldP spid="568360" grpId="0" autoUpdateAnimBg="0"/>
      <p:bldP spid="568361" grpId="0" autoUpdateAnimBg="0"/>
      <p:bldP spid="568362" grpId="0" autoUpdateAnimBg="0"/>
      <p:bldP spid="568375" grpId="0" animBg="1"/>
      <p:bldP spid="568376" grpId="0" animBg="1"/>
      <p:bldP spid="568377" grpId="0" animBg="1"/>
      <p:bldP spid="568378" grpId="0" animBg="1"/>
      <p:bldP spid="568379" grpId="0" animBg="1"/>
      <p:bldP spid="56838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033463" y="3817938"/>
            <a:ext cx="685800" cy="398462"/>
            <a:chOff x="651" y="2405"/>
            <a:chExt cx="432" cy="251"/>
          </a:xfrm>
        </p:grpSpPr>
        <p:sp>
          <p:nvSpPr>
            <p:cNvPr id="569347" name="Text Box 3"/>
            <p:cNvSpPr txBox="1">
              <a:spLocks noChangeArrowheads="1"/>
            </p:cNvSpPr>
            <p:nvPr/>
          </p:nvSpPr>
          <p:spPr bwMode="auto">
            <a:xfrm>
              <a:off x="689" y="2425"/>
              <a:ext cx="292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 </a:t>
              </a:r>
              <a:r>
                <a:rPr lang="zh-CN" altLang="en-US" sz="1000">
                  <a:latin typeface="Times New Roman" pitchFamily="18" charset="0"/>
                </a:rPr>
                <a:t> </a:t>
              </a:r>
              <a:r>
                <a:rPr lang="zh-CN" altLang="en-US" sz="1800">
                  <a:latin typeface="Times New Roman" pitchFamily="18" charset="0"/>
                </a:rPr>
                <a:t>&amp;</a:t>
              </a:r>
            </a:p>
          </p:txBody>
        </p:sp>
        <p:sp>
          <p:nvSpPr>
            <p:cNvPr id="569348" name="Rectangle 4"/>
            <p:cNvSpPr>
              <a:spLocks noChangeArrowheads="1"/>
            </p:cNvSpPr>
            <p:nvPr/>
          </p:nvSpPr>
          <p:spPr bwMode="auto">
            <a:xfrm>
              <a:off x="651" y="2459"/>
              <a:ext cx="432" cy="17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9349" name="Oval 5"/>
            <p:cNvSpPr>
              <a:spLocks noChangeArrowheads="1"/>
            </p:cNvSpPr>
            <p:nvPr/>
          </p:nvSpPr>
          <p:spPr bwMode="auto">
            <a:xfrm>
              <a:off x="843" y="2405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zh-CN" sz="2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</p:grpSp>
      <p:sp>
        <p:nvSpPr>
          <p:cNvPr id="569350" name="Rectangle 6"/>
          <p:cNvSpPr>
            <a:spLocks noChangeArrowheads="1"/>
          </p:cNvSpPr>
          <p:nvPr/>
        </p:nvSpPr>
        <p:spPr bwMode="auto">
          <a:xfrm>
            <a:off x="506413" y="330200"/>
            <a:ext cx="32385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3. 屏蔽技术</a:t>
            </a:r>
          </a:p>
        </p:txBody>
      </p:sp>
      <p:sp>
        <p:nvSpPr>
          <p:cNvPr id="569351" name="Rectangle 7"/>
          <p:cNvSpPr>
            <a:spLocks noChangeArrowheads="1"/>
          </p:cNvSpPr>
          <p:nvPr/>
        </p:nvSpPr>
        <p:spPr bwMode="auto">
          <a:xfrm>
            <a:off x="468313" y="1066800"/>
            <a:ext cx="539908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(1) 屏蔽触发器的作用</a:t>
            </a:r>
          </a:p>
        </p:txBody>
      </p:sp>
      <p:sp>
        <p:nvSpPr>
          <p:cNvPr id="569352" name="Rectangle 8"/>
          <p:cNvSpPr>
            <a:spLocks noChangeArrowheads="1"/>
          </p:cNvSpPr>
          <p:nvPr/>
        </p:nvSpPr>
        <p:spPr bwMode="auto">
          <a:xfrm>
            <a:off x="990600" y="5588000"/>
            <a:ext cx="3429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</a:rPr>
              <a:t>MASK = 0（</a:t>
            </a:r>
            <a:r>
              <a:rPr lang="zh-CN" altLang="en-US" sz="2400">
                <a:latin typeface="Times New Roman" pitchFamily="18" charset="0"/>
              </a:rPr>
              <a:t>未屏蔽）</a:t>
            </a:r>
          </a:p>
        </p:txBody>
      </p:sp>
      <p:sp>
        <p:nvSpPr>
          <p:cNvPr id="569353" name="Rectangle 9"/>
          <p:cNvSpPr>
            <a:spLocks noChangeArrowheads="1"/>
          </p:cNvSpPr>
          <p:nvPr/>
        </p:nvSpPr>
        <p:spPr bwMode="auto">
          <a:xfrm>
            <a:off x="990600" y="6096000"/>
            <a:ext cx="2879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</a:rPr>
              <a:t>INTR   </a:t>
            </a:r>
            <a:r>
              <a:rPr lang="zh-CN" altLang="en-US" sz="2400">
                <a:latin typeface="Times New Roman" pitchFamily="18" charset="0"/>
              </a:rPr>
              <a:t>能被置 “1”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460750" y="1776413"/>
            <a:ext cx="5075238" cy="2933700"/>
            <a:chOff x="2180" y="1119"/>
            <a:chExt cx="3197" cy="1848"/>
          </a:xfrm>
        </p:grpSpPr>
        <p:sp>
          <p:nvSpPr>
            <p:cNvPr id="569355" name="Freeform 11"/>
            <p:cNvSpPr>
              <a:spLocks/>
            </p:cNvSpPr>
            <p:nvPr/>
          </p:nvSpPr>
          <p:spPr bwMode="auto">
            <a:xfrm>
              <a:off x="4245" y="1772"/>
              <a:ext cx="1" cy="2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45"/>
                </a:cxn>
              </a:cxnLst>
              <a:rect l="0" t="0" r="r" b="b"/>
              <a:pathLst>
                <a:path w="1" h="345">
                  <a:moveTo>
                    <a:pt x="0" y="0"/>
                  </a:moveTo>
                  <a:lnTo>
                    <a:pt x="0" y="345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9356" name="Rectangle 12"/>
            <p:cNvSpPr>
              <a:spLocks noChangeArrowheads="1"/>
            </p:cNvSpPr>
            <p:nvPr/>
          </p:nvSpPr>
          <p:spPr bwMode="auto">
            <a:xfrm>
              <a:off x="4082" y="2055"/>
              <a:ext cx="323" cy="17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9357" name="Freeform 13"/>
            <p:cNvSpPr>
              <a:spLocks/>
            </p:cNvSpPr>
            <p:nvPr/>
          </p:nvSpPr>
          <p:spPr bwMode="auto">
            <a:xfrm>
              <a:off x="3452" y="1772"/>
              <a:ext cx="1" cy="2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45"/>
                </a:cxn>
              </a:cxnLst>
              <a:rect l="0" t="0" r="r" b="b"/>
              <a:pathLst>
                <a:path w="1" h="345">
                  <a:moveTo>
                    <a:pt x="0" y="0"/>
                  </a:moveTo>
                  <a:lnTo>
                    <a:pt x="0" y="345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9358" name="Rectangle 14"/>
            <p:cNvSpPr>
              <a:spLocks noChangeArrowheads="1"/>
            </p:cNvSpPr>
            <p:nvPr/>
          </p:nvSpPr>
          <p:spPr bwMode="auto">
            <a:xfrm>
              <a:off x="3289" y="2055"/>
              <a:ext cx="323" cy="17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9359" name="Rectangle 15"/>
            <p:cNvSpPr>
              <a:spLocks noChangeArrowheads="1"/>
            </p:cNvSpPr>
            <p:nvPr/>
          </p:nvSpPr>
          <p:spPr bwMode="auto">
            <a:xfrm>
              <a:off x="2510" y="2055"/>
              <a:ext cx="322" cy="17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9360" name="Freeform 16"/>
            <p:cNvSpPr>
              <a:spLocks/>
            </p:cNvSpPr>
            <p:nvPr/>
          </p:nvSpPr>
          <p:spPr bwMode="auto">
            <a:xfrm>
              <a:off x="2673" y="1772"/>
              <a:ext cx="1" cy="2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45"/>
                </a:cxn>
              </a:cxnLst>
              <a:rect l="0" t="0" r="r" b="b"/>
              <a:pathLst>
                <a:path w="1" h="345">
                  <a:moveTo>
                    <a:pt x="0" y="0"/>
                  </a:moveTo>
                  <a:lnTo>
                    <a:pt x="0" y="345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9361" name="Text Box 17"/>
            <p:cNvSpPr txBox="1">
              <a:spLocks noChangeArrowheads="1"/>
            </p:cNvSpPr>
            <p:nvPr/>
          </p:nvSpPr>
          <p:spPr bwMode="auto">
            <a:xfrm>
              <a:off x="2469" y="2040"/>
              <a:ext cx="33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latin typeface="Times New Roman" pitchFamily="18" charset="0"/>
                </a:rPr>
                <a:t>       </a:t>
              </a:r>
              <a:r>
                <a:rPr lang="zh-CN" altLang="en-US" sz="1600">
                  <a:latin typeface="Times New Roman" pitchFamily="18" charset="0"/>
                </a:rPr>
                <a:t>&amp;</a:t>
              </a:r>
            </a:p>
          </p:txBody>
        </p:sp>
        <p:sp>
          <p:nvSpPr>
            <p:cNvPr id="569362" name="Text Box 18"/>
            <p:cNvSpPr txBox="1">
              <a:spLocks noChangeArrowheads="1"/>
            </p:cNvSpPr>
            <p:nvPr/>
          </p:nvSpPr>
          <p:spPr bwMode="auto">
            <a:xfrm>
              <a:off x="3249" y="2023"/>
              <a:ext cx="3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  </a:t>
              </a:r>
              <a:r>
                <a:rPr lang="zh-CN" altLang="en-US" sz="1000">
                  <a:latin typeface="Times New Roman" pitchFamily="18" charset="0"/>
                </a:rPr>
                <a:t> </a:t>
              </a:r>
              <a:r>
                <a:rPr lang="zh-CN" altLang="en-US" sz="1800">
                  <a:latin typeface="Times New Roman" pitchFamily="18" charset="0"/>
                </a:rPr>
                <a:t>&amp;</a:t>
              </a:r>
            </a:p>
          </p:txBody>
        </p:sp>
        <p:sp>
          <p:nvSpPr>
            <p:cNvPr id="569363" name="Text Box 19"/>
            <p:cNvSpPr txBox="1">
              <a:spLocks noChangeArrowheads="1"/>
            </p:cNvSpPr>
            <p:nvPr/>
          </p:nvSpPr>
          <p:spPr bwMode="auto">
            <a:xfrm>
              <a:off x="4035" y="2004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  </a:t>
              </a:r>
              <a:r>
                <a:rPr lang="zh-CN" altLang="en-US" sz="1000">
                  <a:latin typeface="Times New Roman" pitchFamily="18" charset="0"/>
                </a:rPr>
                <a:t> </a:t>
              </a:r>
              <a:r>
                <a:rPr lang="zh-CN" altLang="en-US" sz="1800">
                  <a:latin typeface="Times New Roman" pitchFamily="18" charset="0"/>
                </a:rPr>
                <a:t>&amp;</a:t>
              </a:r>
            </a:p>
          </p:txBody>
        </p:sp>
        <p:sp>
          <p:nvSpPr>
            <p:cNvPr id="569364" name="Freeform 20"/>
            <p:cNvSpPr>
              <a:spLocks/>
            </p:cNvSpPr>
            <p:nvPr/>
          </p:nvSpPr>
          <p:spPr bwMode="auto">
            <a:xfrm>
              <a:off x="5052" y="1772"/>
              <a:ext cx="1" cy="2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45"/>
                </a:cxn>
              </a:cxnLst>
              <a:rect l="0" t="0" r="r" b="b"/>
              <a:pathLst>
                <a:path w="1" h="345">
                  <a:moveTo>
                    <a:pt x="0" y="0"/>
                  </a:moveTo>
                  <a:lnTo>
                    <a:pt x="0" y="345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9365" name="Rectangle 21"/>
            <p:cNvSpPr>
              <a:spLocks noChangeArrowheads="1"/>
            </p:cNvSpPr>
            <p:nvPr/>
          </p:nvSpPr>
          <p:spPr bwMode="auto">
            <a:xfrm>
              <a:off x="4889" y="2055"/>
              <a:ext cx="322" cy="17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9366" name="Text Box 22"/>
            <p:cNvSpPr txBox="1">
              <a:spLocks noChangeArrowheads="1"/>
            </p:cNvSpPr>
            <p:nvPr/>
          </p:nvSpPr>
          <p:spPr bwMode="auto">
            <a:xfrm>
              <a:off x="4848" y="2023"/>
              <a:ext cx="3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  </a:t>
              </a:r>
              <a:r>
                <a:rPr lang="zh-CN" altLang="en-US" sz="1000">
                  <a:latin typeface="Times New Roman" pitchFamily="18" charset="0"/>
                </a:rPr>
                <a:t> </a:t>
              </a:r>
              <a:r>
                <a:rPr lang="zh-CN" altLang="en-US" sz="1800">
                  <a:latin typeface="Times New Roman" pitchFamily="18" charset="0"/>
                </a:rPr>
                <a:t>&amp;</a:t>
              </a:r>
            </a:p>
          </p:txBody>
        </p:sp>
        <p:sp>
          <p:nvSpPr>
            <p:cNvPr id="569367" name="Oval 23"/>
            <p:cNvSpPr>
              <a:spLocks noChangeArrowheads="1"/>
            </p:cNvSpPr>
            <p:nvPr/>
          </p:nvSpPr>
          <p:spPr bwMode="auto">
            <a:xfrm>
              <a:off x="2650" y="2017"/>
              <a:ext cx="40" cy="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9368" name="Rectangle 24"/>
            <p:cNvSpPr>
              <a:spLocks noChangeArrowheads="1"/>
            </p:cNvSpPr>
            <p:nvPr/>
          </p:nvSpPr>
          <p:spPr bwMode="auto">
            <a:xfrm>
              <a:off x="2510" y="1597"/>
              <a:ext cx="322" cy="17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9369" name="Text Box 25"/>
            <p:cNvSpPr txBox="1">
              <a:spLocks noChangeArrowheads="1"/>
            </p:cNvSpPr>
            <p:nvPr/>
          </p:nvSpPr>
          <p:spPr bwMode="auto">
            <a:xfrm>
              <a:off x="2469" y="1555"/>
              <a:ext cx="2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  </a:t>
              </a:r>
              <a:r>
                <a:rPr lang="zh-CN" altLang="en-US" sz="1000">
                  <a:latin typeface="Times New Roman" pitchFamily="18" charset="0"/>
                </a:rPr>
                <a:t> </a:t>
              </a:r>
              <a:r>
                <a:rPr lang="zh-CN" altLang="en-US" sz="2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69370" name="Oval 26"/>
            <p:cNvSpPr>
              <a:spLocks noChangeArrowheads="1"/>
            </p:cNvSpPr>
            <p:nvPr/>
          </p:nvSpPr>
          <p:spPr bwMode="auto">
            <a:xfrm>
              <a:off x="2650" y="1562"/>
              <a:ext cx="40" cy="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9371" name="Freeform 27"/>
            <p:cNvSpPr>
              <a:spLocks/>
            </p:cNvSpPr>
            <p:nvPr/>
          </p:nvSpPr>
          <p:spPr bwMode="auto">
            <a:xfrm>
              <a:off x="2670" y="1344"/>
              <a:ext cx="3" cy="218"/>
            </a:xfrm>
            <a:custGeom>
              <a:avLst/>
              <a:gdLst/>
              <a:ahLst/>
              <a:cxnLst>
                <a:cxn ang="0">
                  <a:pos x="0" y="294"/>
                </a:cxn>
                <a:cxn ang="0">
                  <a:pos x="3" y="0"/>
                </a:cxn>
              </a:cxnLst>
              <a:rect l="0" t="0" r="r" b="b"/>
              <a:pathLst>
                <a:path w="3" h="294">
                  <a:moveTo>
                    <a:pt x="0" y="294"/>
                  </a:moveTo>
                  <a:lnTo>
                    <a:pt x="3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9372" name="Line 28"/>
            <p:cNvSpPr>
              <a:spLocks noChangeShapeType="1"/>
            </p:cNvSpPr>
            <p:nvPr/>
          </p:nvSpPr>
          <p:spPr bwMode="auto">
            <a:xfrm>
              <a:off x="2590" y="2234"/>
              <a:ext cx="0" cy="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9373" name="Oval 29"/>
            <p:cNvSpPr>
              <a:spLocks noChangeArrowheads="1"/>
            </p:cNvSpPr>
            <p:nvPr/>
          </p:nvSpPr>
          <p:spPr bwMode="auto">
            <a:xfrm>
              <a:off x="3430" y="2017"/>
              <a:ext cx="40" cy="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9374" name="Rectangle 30"/>
            <p:cNvSpPr>
              <a:spLocks noChangeArrowheads="1"/>
            </p:cNvSpPr>
            <p:nvPr/>
          </p:nvSpPr>
          <p:spPr bwMode="auto">
            <a:xfrm>
              <a:off x="3289" y="1597"/>
              <a:ext cx="323" cy="17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9375" name="Text Box 31"/>
            <p:cNvSpPr txBox="1">
              <a:spLocks noChangeArrowheads="1"/>
            </p:cNvSpPr>
            <p:nvPr/>
          </p:nvSpPr>
          <p:spPr bwMode="auto">
            <a:xfrm>
              <a:off x="3249" y="1555"/>
              <a:ext cx="2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  </a:t>
              </a:r>
              <a:r>
                <a:rPr lang="zh-CN" altLang="en-US" sz="1000">
                  <a:latin typeface="Times New Roman" pitchFamily="18" charset="0"/>
                </a:rPr>
                <a:t> </a:t>
              </a:r>
              <a:r>
                <a:rPr lang="zh-CN" altLang="en-US" sz="2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69376" name="Oval 32"/>
            <p:cNvSpPr>
              <a:spLocks noChangeArrowheads="1"/>
            </p:cNvSpPr>
            <p:nvPr/>
          </p:nvSpPr>
          <p:spPr bwMode="auto">
            <a:xfrm>
              <a:off x="3430" y="1562"/>
              <a:ext cx="40" cy="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9377" name="Freeform 33"/>
            <p:cNvSpPr>
              <a:spLocks/>
            </p:cNvSpPr>
            <p:nvPr/>
          </p:nvSpPr>
          <p:spPr bwMode="auto">
            <a:xfrm>
              <a:off x="3450" y="1344"/>
              <a:ext cx="2" cy="218"/>
            </a:xfrm>
            <a:custGeom>
              <a:avLst/>
              <a:gdLst/>
              <a:ahLst/>
              <a:cxnLst>
                <a:cxn ang="0">
                  <a:pos x="0" y="294"/>
                </a:cxn>
                <a:cxn ang="0">
                  <a:pos x="3" y="0"/>
                </a:cxn>
              </a:cxnLst>
              <a:rect l="0" t="0" r="r" b="b"/>
              <a:pathLst>
                <a:path w="3" h="294">
                  <a:moveTo>
                    <a:pt x="0" y="294"/>
                  </a:moveTo>
                  <a:lnTo>
                    <a:pt x="3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9378" name="Oval 34"/>
            <p:cNvSpPr>
              <a:spLocks noChangeArrowheads="1"/>
            </p:cNvSpPr>
            <p:nvPr/>
          </p:nvSpPr>
          <p:spPr bwMode="auto">
            <a:xfrm>
              <a:off x="4223" y="2017"/>
              <a:ext cx="40" cy="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9379" name="Rectangle 35"/>
            <p:cNvSpPr>
              <a:spLocks noChangeArrowheads="1"/>
            </p:cNvSpPr>
            <p:nvPr/>
          </p:nvSpPr>
          <p:spPr bwMode="auto">
            <a:xfrm>
              <a:off x="4082" y="1597"/>
              <a:ext cx="323" cy="17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9380" name="Text Box 36"/>
            <p:cNvSpPr txBox="1">
              <a:spLocks noChangeArrowheads="1"/>
            </p:cNvSpPr>
            <p:nvPr/>
          </p:nvSpPr>
          <p:spPr bwMode="auto">
            <a:xfrm>
              <a:off x="4042" y="1555"/>
              <a:ext cx="2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  </a:t>
              </a:r>
              <a:r>
                <a:rPr lang="zh-CN" altLang="en-US" sz="1000">
                  <a:latin typeface="Times New Roman" pitchFamily="18" charset="0"/>
                </a:rPr>
                <a:t> </a:t>
              </a:r>
              <a:r>
                <a:rPr lang="zh-CN" altLang="en-US" sz="2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69381" name="Oval 37"/>
            <p:cNvSpPr>
              <a:spLocks noChangeArrowheads="1"/>
            </p:cNvSpPr>
            <p:nvPr/>
          </p:nvSpPr>
          <p:spPr bwMode="auto">
            <a:xfrm>
              <a:off x="4223" y="1562"/>
              <a:ext cx="40" cy="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9382" name="Freeform 38"/>
            <p:cNvSpPr>
              <a:spLocks/>
            </p:cNvSpPr>
            <p:nvPr/>
          </p:nvSpPr>
          <p:spPr bwMode="auto">
            <a:xfrm>
              <a:off x="4243" y="1344"/>
              <a:ext cx="2" cy="218"/>
            </a:xfrm>
            <a:custGeom>
              <a:avLst/>
              <a:gdLst/>
              <a:ahLst/>
              <a:cxnLst>
                <a:cxn ang="0">
                  <a:pos x="0" y="294"/>
                </a:cxn>
                <a:cxn ang="0">
                  <a:pos x="3" y="0"/>
                </a:cxn>
              </a:cxnLst>
              <a:rect l="0" t="0" r="r" b="b"/>
              <a:pathLst>
                <a:path w="3" h="294">
                  <a:moveTo>
                    <a:pt x="0" y="294"/>
                  </a:moveTo>
                  <a:lnTo>
                    <a:pt x="3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9383" name="Oval 39"/>
            <p:cNvSpPr>
              <a:spLocks noChangeArrowheads="1"/>
            </p:cNvSpPr>
            <p:nvPr/>
          </p:nvSpPr>
          <p:spPr bwMode="auto">
            <a:xfrm>
              <a:off x="5029" y="2017"/>
              <a:ext cx="40" cy="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9384" name="Rectangle 40"/>
            <p:cNvSpPr>
              <a:spLocks noChangeArrowheads="1"/>
            </p:cNvSpPr>
            <p:nvPr/>
          </p:nvSpPr>
          <p:spPr bwMode="auto">
            <a:xfrm>
              <a:off x="4889" y="1597"/>
              <a:ext cx="322" cy="17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9385" name="Text Box 41"/>
            <p:cNvSpPr txBox="1">
              <a:spLocks noChangeArrowheads="1"/>
            </p:cNvSpPr>
            <p:nvPr/>
          </p:nvSpPr>
          <p:spPr bwMode="auto">
            <a:xfrm>
              <a:off x="4848" y="1555"/>
              <a:ext cx="2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  </a:t>
              </a:r>
              <a:r>
                <a:rPr lang="zh-CN" altLang="en-US" sz="1000">
                  <a:latin typeface="Times New Roman" pitchFamily="18" charset="0"/>
                </a:rPr>
                <a:t> </a:t>
              </a:r>
              <a:r>
                <a:rPr lang="zh-CN" altLang="en-US" sz="2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69386" name="Oval 42"/>
            <p:cNvSpPr>
              <a:spLocks noChangeArrowheads="1"/>
            </p:cNvSpPr>
            <p:nvPr/>
          </p:nvSpPr>
          <p:spPr bwMode="auto">
            <a:xfrm>
              <a:off x="5029" y="1562"/>
              <a:ext cx="40" cy="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9387" name="Freeform 43"/>
            <p:cNvSpPr>
              <a:spLocks/>
            </p:cNvSpPr>
            <p:nvPr/>
          </p:nvSpPr>
          <p:spPr bwMode="auto">
            <a:xfrm>
              <a:off x="5049" y="1344"/>
              <a:ext cx="3" cy="218"/>
            </a:xfrm>
            <a:custGeom>
              <a:avLst/>
              <a:gdLst/>
              <a:ahLst/>
              <a:cxnLst>
                <a:cxn ang="0">
                  <a:pos x="0" y="294"/>
                </a:cxn>
                <a:cxn ang="0">
                  <a:pos x="3" y="0"/>
                </a:cxn>
              </a:cxnLst>
              <a:rect l="0" t="0" r="r" b="b"/>
              <a:pathLst>
                <a:path w="3" h="294">
                  <a:moveTo>
                    <a:pt x="0" y="294"/>
                  </a:moveTo>
                  <a:lnTo>
                    <a:pt x="3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9388" name="Freeform 44"/>
            <p:cNvSpPr>
              <a:spLocks/>
            </p:cNvSpPr>
            <p:nvPr/>
          </p:nvSpPr>
          <p:spPr bwMode="auto">
            <a:xfrm>
              <a:off x="2671" y="1920"/>
              <a:ext cx="2249" cy="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70" y="0"/>
                </a:cxn>
                <a:cxn ang="0">
                  <a:pos x="370" y="480"/>
                </a:cxn>
                <a:cxn ang="0">
                  <a:pos x="2249" y="474"/>
                </a:cxn>
                <a:cxn ang="0">
                  <a:pos x="2249" y="312"/>
                </a:cxn>
              </a:cxnLst>
              <a:rect l="0" t="0" r="r" b="b"/>
              <a:pathLst>
                <a:path w="2249" h="480">
                  <a:moveTo>
                    <a:pt x="0" y="0"/>
                  </a:moveTo>
                  <a:lnTo>
                    <a:pt x="370" y="0"/>
                  </a:lnTo>
                  <a:lnTo>
                    <a:pt x="370" y="480"/>
                  </a:lnTo>
                  <a:lnTo>
                    <a:pt x="2249" y="474"/>
                  </a:lnTo>
                  <a:lnTo>
                    <a:pt x="2249" y="31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9389" name="Freeform 45"/>
            <p:cNvSpPr>
              <a:spLocks/>
            </p:cNvSpPr>
            <p:nvPr/>
          </p:nvSpPr>
          <p:spPr bwMode="auto">
            <a:xfrm>
              <a:off x="3357" y="2229"/>
              <a:ext cx="1" cy="171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71"/>
                </a:cxn>
              </a:cxnLst>
              <a:rect l="0" t="0" r="r" b="b"/>
              <a:pathLst>
                <a:path w="2" h="171">
                  <a:moveTo>
                    <a:pt x="2" y="0"/>
                  </a:moveTo>
                  <a:lnTo>
                    <a:pt x="0" y="171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9390" name="Freeform 46"/>
            <p:cNvSpPr>
              <a:spLocks/>
            </p:cNvSpPr>
            <p:nvPr/>
          </p:nvSpPr>
          <p:spPr bwMode="auto">
            <a:xfrm>
              <a:off x="4121" y="2229"/>
              <a:ext cx="2" cy="171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71"/>
                </a:cxn>
              </a:cxnLst>
              <a:rect l="0" t="0" r="r" b="b"/>
              <a:pathLst>
                <a:path w="2" h="171">
                  <a:moveTo>
                    <a:pt x="2" y="0"/>
                  </a:moveTo>
                  <a:lnTo>
                    <a:pt x="0" y="171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9391" name="Freeform 47"/>
            <p:cNvSpPr>
              <a:spLocks/>
            </p:cNvSpPr>
            <p:nvPr/>
          </p:nvSpPr>
          <p:spPr bwMode="auto">
            <a:xfrm>
              <a:off x="3450" y="1920"/>
              <a:ext cx="1530" cy="6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7" y="0"/>
                </a:cxn>
                <a:cxn ang="0">
                  <a:pos x="417" y="624"/>
                </a:cxn>
                <a:cxn ang="0">
                  <a:pos x="1821" y="624"/>
                </a:cxn>
                <a:cxn ang="0">
                  <a:pos x="1821" y="315"/>
                </a:cxn>
              </a:cxnLst>
              <a:rect l="0" t="0" r="r" b="b"/>
              <a:pathLst>
                <a:path w="1821" h="624">
                  <a:moveTo>
                    <a:pt x="0" y="0"/>
                  </a:moveTo>
                  <a:lnTo>
                    <a:pt x="417" y="0"/>
                  </a:lnTo>
                  <a:lnTo>
                    <a:pt x="417" y="624"/>
                  </a:lnTo>
                  <a:lnTo>
                    <a:pt x="1821" y="624"/>
                  </a:lnTo>
                  <a:lnTo>
                    <a:pt x="1821" y="315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9392" name="Freeform 48"/>
            <p:cNvSpPr>
              <a:spLocks/>
            </p:cNvSpPr>
            <p:nvPr/>
          </p:nvSpPr>
          <p:spPr bwMode="auto">
            <a:xfrm>
              <a:off x="4244" y="1920"/>
              <a:ext cx="799" cy="7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3" y="0"/>
                </a:cxn>
                <a:cxn ang="0">
                  <a:pos x="403" y="720"/>
                </a:cxn>
                <a:cxn ang="0">
                  <a:pos x="799" y="720"/>
                </a:cxn>
                <a:cxn ang="0">
                  <a:pos x="799" y="315"/>
                </a:cxn>
              </a:cxnLst>
              <a:rect l="0" t="0" r="r" b="b"/>
              <a:pathLst>
                <a:path w="799" h="720">
                  <a:moveTo>
                    <a:pt x="0" y="0"/>
                  </a:moveTo>
                  <a:lnTo>
                    <a:pt x="403" y="0"/>
                  </a:lnTo>
                  <a:lnTo>
                    <a:pt x="403" y="720"/>
                  </a:lnTo>
                  <a:lnTo>
                    <a:pt x="799" y="720"/>
                  </a:lnTo>
                  <a:lnTo>
                    <a:pt x="799" y="315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9393" name="Freeform 49"/>
            <p:cNvSpPr>
              <a:spLocks/>
            </p:cNvSpPr>
            <p:nvPr/>
          </p:nvSpPr>
          <p:spPr bwMode="auto">
            <a:xfrm>
              <a:off x="4202" y="2232"/>
              <a:ext cx="1" cy="312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312"/>
                </a:cxn>
              </a:cxnLst>
              <a:rect l="0" t="0" r="r" b="b"/>
              <a:pathLst>
                <a:path w="2" h="312">
                  <a:moveTo>
                    <a:pt x="2" y="0"/>
                  </a:moveTo>
                  <a:lnTo>
                    <a:pt x="0" y="31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9394" name="Freeform 50"/>
            <p:cNvSpPr>
              <a:spLocks/>
            </p:cNvSpPr>
            <p:nvPr/>
          </p:nvSpPr>
          <p:spPr bwMode="auto">
            <a:xfrm>
              <a:off x="3435" y="2238"/>
              <a:ext cx="3" cy="5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562"/>
                </a:cxn>
              </a:cxnLst>
              <a:rect l="0" t="0" r="r" b="b"/>
              <a:pathLst>
                <a:path w="3" h="562">
                  <a:moveTo>
                    <a:pt x="0" y="0"/>
                  </a:moveTo>
                  <a:lnTo>
                    <a:pt x="3" y="56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9395" name="Line 51"/>
            <p:cNvSpPr>
              <a:spLocks noChangeShapeType="1"/>
            </p:cNvSpPr>
            <p:nvPr/>
          </p:nvSpPr>
          <p:spPr bwMode="auto">
            <a:xfrm>
              <a:off x="4284" y="2242"/>
              <a:ext cx="0" cy="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9396" name="Line 52"/>
            <p:cNvSpPr>
              <a:spLocks noChangeShapeType="1"/>
            </p:cNvSpPr>
            <p:nvPr/>
          </p:nvSpPr>
          <p:spPr bwMode="auto">
            <a:xfrm>
              <a:off x="5109" y="2242"/>
              <a:ext cx="0" cy="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9397" name="Text Box 53"/>
            <p:cNvSpPr txBox="1">
              <a:spLocks noChangeArrowheads="1"/>
            </p:cNvSpPr>
            <p:nvPr/>
          </p:nvSpPr>
          <p:spPr bwMode="auto">
            <a:xfrm>
              <a:off x="2429" y="1128"/>
              <a:ext cx="5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INTP</a:t>
              </a:r>
              <a:r>
                <a:rPr lang="en-US" altLang="zh-CN" sz="18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69398" name="Text Box 54"/>
            <p:cNvSpPr txBox="1">
              <a:spLocks noChangeArrowheads="1"/>
            </p:cNvSpPr>
            <p:nvPr/>
          </p:nvSpPr>
          <p:spPr bwMode="auto">
            <a:xfrm>
              <a:off x="3236" y="1119"/>
              <a:ext cx="5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INTP</a:t>
              </a:r>
              <a:r>
                <a:rPr lang="en-US" altLang="zh-CN" sz="18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69399" name="Text Box 55"/>
            <p:cNvSpPr txBox="1">
              <a:spLocks noChangeArrowheads="1"/>
            </p:cNvSpPr>
            <p:nvPr/>
          </p:nvSpPr>
          <p:spPr bwMode="auto">
            <a:xfrm>
              <a:off x="4042" y="1119"/>
              <a:ext cx="5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INTP</a:t>
              </a:r>
              <a:r>
                <a:rPr lang="en-US" altLang="zh-CN" sz="18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69400" name="Text Box 56"/>
            <p:cNvSpPr txBox="1">
              <a:spLocks noChangeArrowheads="1"/>
            </p:cNvSpPr>
            <p:nvPr/>
          </p:nvSpPr>
          <p:spPr bwMode="auto">
            <a:xfrm>
              <a:off x="4869" y="1119"/>
              <a:ext cx="5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INTP</a:t>
              </a:r>
              <a:r>
                <a:rPr lang="en-US" altLang="zh-CN" sz="1800" baseline="-25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569401" name="Text Box 57"/>
            <p:cNvSpPr txBox="1">
              <a:spLocks noChangeArrowheads="1"/>
            </p:cNvSpPr>
            <p:nvPr/>
          </p:nvSpPr>
          <p:spPr bwMode="auto">
            <a:xfrm>
              <a:off x="2180" y="2736"/>
              <a:ext cx="5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INTR</a:t>
              </a:r>
              <a:r>
                <a:rPr lang="en-US" altLang="zh-CN" sz="18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69402" name="Text Box 58"/>
            <p:cNvSpPr txBox="1">
              <a:spLocks noChangeArrowheads="1"/>
            </p:cNvSpPr>
            <p:nvPr/>
          </p:nvSpPr>
          <p:spPr bwMode="auto">
            <a:xfrm>
              <a:off x="2996" y="2736"/>
              <a:ext cx="5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INTR</a:t>
              </a:r>
              <a:r>
                <a:rPr lang="en-US" altLang="zh-CN" sz="18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69403" name="Text Box 59"/>
            <p:cNvSpPr txBox="1">
              <a:spLocks noChangeArrowheads="1"/>
            </p:cNvSpPr>
            <p:nvPr/>
          </p:nvSpPr>
          <p:spPr bwMode="auto">
            <a:xfrm>
              <a:off x="3860" y="2736"/>
              <a:ext cx="5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INTR</a:t>
              </a:r>
              <a:r>
                <a:rPr lang="en-US" altLang="zh-CN" sz="18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69404" name="Text Box 60"/>
            <p:cNvSpPr txBox="1">
              <a:spLocks noChangeArrowheads="1"/>
            </p:cNvSpPr>
            <p:nvPr/>
          </p:nvSpPr>
          <p:spPr bwMode="auto">
            <a:xfrm>
              <a:off x="4676" y="2736"/>
              <a:ext cx="5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INTR</a:t>
              </a:r>
              <a:r>
                <a:rPr lang="en-US" altLang="zh-CN" sz="1800" baseline="-25000">
                  <a:latin typeface="Times New Roman" pitchFamily="18" charset="0"/>
                </a:rPr>
                <a:t>4</a:t>
              </a:r>
            </a:p>
          </p:txBody>
        </p:sp>
      </p:grpSp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4114800" y="3546475"/>
            <a:ext cx="4953000" cy="1787525"/>
            <a:chOff x="2592" y="2234"/>
            <a:chExt cx="3120" cy="1126"/>
          </a:xfrm>
        </p:grpSpPr>
        <p:sp>
          <p:nvSpPr>
            <p:cNvPr id="569406" name="Line 62"/>
            <p:cNvSpPr>
              <a:spLocks noChangeShapeType="1"/>
            </p:cNvSpPr>
            <p:nvPr/>
          </p:nvSpPr>
          <p:spPr bwMode="auto">
            <a:xfrm>
              <a:off x="3518" y="2234"/>
              <a:ext cx="0" cy="861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9407" name="Freeform 63"/>
            <p:cNvSpPr>
              <a:spLocks/>
            </p:cNvSpPr>
            <p:nvPr/>
          </p:nvSpPr>
          <p:spPr bwMode="auto">
            <a:xfrm>
              <a:off x="4365" y="2234"/>
              <a:ext cx="0" cy="86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99"/>
                </a:cxn>
              </a:cxnLst>
              <a:rect l="0" t="0" r="r" b="b"/>
              <a:pathLst>
                <a:path w="1" h="499">
                  <a:moveTo>
                    <a:pt x="0" y="0"/>
                  </a:moveTo>
                  <a:lnTo>
                    <a:pt x="0" y="499"/>
                  </a:lnTo>
                </a:path>
              </a:pathLst>
            </a:custGeom>
            <a:noFill/>
            <a:ln w="38100" cmpd="sng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9408" name="Freeform 64"/>
            <p:cNvSpPr>
              <a:spLocks/>
            </p:cNvSpPr>
            <p:nvPr/>
          </p:nvSpPr>
          <p:spPr bwMode="auto">
            <a:xfrm>
              <a:off x="5169" y="2234"/>
              <a:ext cx="2" cy="861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499"/>
                </a:cxn>
              </a:cxnLst>
              <a:rect l="0" t="0" r="r" b="b"/>
              <a:pathLst>
                <a:path w="3" h="499">
                  <a:moveTo>
                    <a:pt x="3" y="0"/>
                  </a:moveTo>
                  <a:lnTo>
                    <a:pt x="0" y="499"/>
                  </a:lnTo>
                </a:path>
              </a:pathLst>
            </a:custGeom>
            <a:noFill/>
            <a:ln w="38100" cmpd="sng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9409" name="Line 65"/>
            <p:cNvSpPr>
              <a:spLocks noChangeShapeType="1"/>
            </p:cNvSpPr>
            <p:nvPr/>
          </p:nvSpPr>
          <p:spPr bwMode="auto">
            <a:xfrm>
              <a:off x="2752" y="2242"/>
              <a:ext cx="0" cy="861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9410" name="Text Box 66"/>
            <p:cNvSpPr txBox="1">
              <a:spLocks noChangeArrowheads="1"/>
            </p:cNvSpPr>
            <p:nvPr/>
          </p:nvSpPr>
          <p:spPr bwMode="auto">
            <a:xfrm>
              <a:off x="2592" y="3129"/>
              <a:ext cx="5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solidFill>
                    <a:schemeClr val="folHlink"/>
                  </a:solidFill>
                  <a:latin typeface="Times New Roman" pitchFamily="18" charset="0"/>
                </a:rPr>
                <a:t>MASK</a:t>
              </a:r>
              <a:r>
                <a:rPr lang="en-US" altLang="zh-CN" sz="1800" baseline="-250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69411" name="Line 67"/>
            <p:cNvSpPr>
              <a:spLocks noChangeShapeType="1"/>
            </p:cNvSpPr>
            <p:nvPr/>
          </p:nvSpPr>
          <p:spPr bwMode="auto">
            <a:xfrm>
              <a:off x="2619" y="3153"/>
              <a:ext cx="453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9412" name="Text Box 68"/>
            <p:cNvSpPr txBox="1">
              <a:spLocks noChangeArrowheads="1"/>
            </p:cNvSpPr>
            <p:nvPr/>
          </p:nvSpPr>
          <p:spPr bwMode="auto">
            <a:xfrm>
              <a:off x="3423" y="3120"/>
              <a:ext cx="5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solidFill>
                    <a:schemeClr val="folHlink"/>
                  </a:solidFill>
                  <a:latin typeface="Times New Roman" pitchFamily="18" charset="0"/>
                </a:rPr>
                <a:t>MASK</a:t>
              </a:r>
              <a:r>
                <a:rPr lang="en-US" altLang="zh-CN" sz="1800" baseline="-250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69413" name="Line 69"/>
            <p:cNvSpPr>
              <a:spLocks noChangeShapeType="1"/>
            </p:cNvSpPr>
            <p:nvPr/>
          </p:nvSpPr>
          <p:spPr bwMode="auto">
            <a:xfrm>
              <a:off x="3449" y="3144"/>
              <a:ext cx="453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9414" name="Text Box 70"/>
            <p:cNvSpPr txBox="1">
              <a:spLocks noChangeArrowheads="1"/>
            </p:cNvSpPr>
            <p:nvPr/>
          </p:nvSpPr>
          <p:spPr bwMode="auto">
            <a:xfrm>
              <a:off x="4245" y="3120"/>
              <a:ext cx="5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solidFill>
                    <a:schemeClr val="folHlink"/>
                  </a:solidFill>
                  <a:latin typeface="Times New Roman" pitchFamily="18" charset="0"/>
                </a:rPr>
                <a:t>MASK</a:t>
              </a:r>
              <a:r>
                <a:rPr lang="en-US" altLang="zh-CN" sz="1800" baseline="-25000">
                  <a:solidFill>
                    <a:schemeClr val="folHlink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69415" name="Line 71"/>
            <p:cNvSpPr>
              <a:spLocks noChangeShapeType="1"/>
            </p:cNvSpPr>
            <p:nvPr/>
          </p:nvSpPr>
          <p:spPr bwMode="auto">
            <a:xfrm>
              <a:off x="4272" y="3144"/>
              <a:ext cx="453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9416" name="Text Box 72"/>
            <p:cNvSpPr txBox="1">
              <a:spLocks noChangeArrowheads="1"/>
            </p:cNvSpPr>
            <p:nvPr/>
          </p:nvSpPr>
          <p:spPr bwMode="auto">
            <a:xfrm>
              <a:off x="5116" y="3120"/>
              <a:ext cx="5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solidFill>
                    <a:schemeClr val="folHlink"/>
                  </a:solidFill>
                  <a:latin typeface="Times New Roman" pitchFamily="18" charset="0"/>
                </a:rPr>
                <a:t>MASK</a:t>
              </a:r>
              <a:r>
                <a:rPr lang="en-US" altLang="zh-CN" sz="1800" baseline="-25000">
                  <a:solidFill>
                    <a:schemeClr val="folHlink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569417" name="Line 73"/>
            <p:cNvSpPr>
              <a:spLocks noChangeShapeType="1"/>
            </p:cNvSpPr>
            <p:nvPr/>
          </p:nvSpPr>
          <p:spPr bwMode="auto">
            <a:xfrm>
              <a:off x="5142" y="3144"/>
              <a:ext cx="453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1033463" y="4572000"/>
            <a:ext cx="1008062" cy="565150"/>
            <a:chOff x="1488" y="3504"/>
            <a:chExt cx="635" cy="356"/>
          </a:xfrm>
        </p:grpSpPr>
        <p:sp>
          <p:nvSpPr>
            <p:cNvPr id="569419" name="Rectangle 75"/>
            <p:cNvSpPr>
              <a:spLocks noChangeArrowheads="1"/>
            </p:cNvSpPr>
            <p:nvPr/>
          </p:nvSpPr>
          <p:spPr bwMode="auto">
            <a:xfrm>
              <a:off x="1488" y="3520"/>
              <a:ext cx="635" cy="3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9420" name="Text Box 76"/>
            <p:cNvSpPr txBox="1">
              <a:spLocks noChangeArrowheads="1"/>
            </p:cNvSpPr>
            <p:nvPr/>
          </p:nvSpPr>
          <p:spPr bwMode="auto">
            <a:xfrm>
              <a:off x="1738" y="3620"/>
              <a:ext cx="220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8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569421" name="Text Box 77"/>
            <p:cNvSpPr txBox="1">
              <a:spLocks noChangeArrowheads="1"/>
            </p:cNvSpPr>
            <p:nvPr/>
          </p:nvSpPr>
          <p:spPr bwMode="auto">
            <a:xfrm>
              <a:off x="1512" y="3504"/>
              <a:ext cx="216" cy="21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600">
                  <a:latin typeface="Times New Roman" pitchFamily="18" charset="0"/>
                </a:rPr>
                <a:t>Q</a:t>
              </a:r>
            </a:p>
          </p:txBody>
        </p:sp>
      </p:grpSp>
      <p:sp>
        <p:nvSpPr>
          <p:cNvPr id="569422" name="Freeform 78"/>
          <p:cNvSpPr>
            <a:spLocks/>
          </p:cNvSpPr>
          <p:nvPr/>
        </p:nvSpPr>
        <p:spPr bwMode="auto">
          <a:xfrm>
            <a:off x="1260475" y="4191000"/>
            <a:ext cx="1588" cy="409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258"/>
              </a:cxn>
            </a:cxnLst>
            <a:rect l="0" t="0" r="r" b="b"/>
            <a:pathLst>
              <a:path w="1" h="258">
                <a:moveTo>
                  <a:pt x="0" y="0"/>
                </a:moveTo>
                <a:lnTo>
                  <a:pt x="1" y="258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6" name="Group 79"/>
          <p:cNvGrpSpPr>
            <a:grpSpLocks/>
          </p:cNvGrpSpPr>
          <p:nvPr/>
        </p:nvGrpSpPr>
        <p:grpSpPr bwMode="auto">
          <a:xfrm>
            <a:off x="1033463" y="3200400"/>
            <a:ext cx="685800" cy="396875"/>
            <a:chOff x="651" y="2016"/>
            <a:chExt cx="432" cy="250"/>
          </a:xfrm>
        </p:grpSpPr>
        <p:sp>
          <p:nvSpPr>
            <p:cNvPr id="569424" name="Text Box 80"/>
            <p:cNvSpPr txBox="1">
              <a:spLocks noChangeArrowheads="1"/>
            </p:cNvSpPr>
            <p:nvPr/>
          </p:nvSpPr>
          <p:spPr bwMode="auto">
            <a:xfrm>
              <a:off x="695" y="2035"/>
              <a:ext cx="260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  1</a:t>
              </a:r>
            </a:p>
          </p:txBody>
        </p:sp>
        <p:sp>
          <p:nvSpPr>
            <p:cNvPr id="569425" name="Rectangle 81"/>
            <p:cNvSpPr>
              <a:spLocks noChangeArrowheads="1"/>
            </p:cNvSpPr>
            <p:nvPr/>
          </p:nvSpPr>
          <p:spPr bwMode="auto">
            <a:xfrm>
              <a:off x="651" y="2068"/>
              <a:ext cx="432" cy="17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9426" name="Oval 82"/>
            <p:cNvSpPr>
              <a:spLocks noChangeArrowheads="1"/>
            </p:cNvSpPr>
            <p:nvPr/>
          </p:nvSpPr>
          <p:spPr bwMode="auto">
            <a:xfrm>
              <a:off x="843" y="2016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zh-CN" sz="2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</p:grpSp>
      <p:sp>
        <p:nvSpPr>
          <p:cNvPr id="569427" name="Freeform 83"/>
          <p:cNvSpPr>
            <a:spLocks/>
          </p:cNvSpPr>
          <p:nvPr/>
        </p:nvSpPr>
        <p:spPr bwMode="auto">
          <a:xfrm>
            <a:off x="1377950" y="2890838"/>
            <a:ext cx="1588" cy="333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0"/>
              </a:cxn>
            </a:cxnLst>
            <a:rect l="0" t="0" r="r" b="b"/>
            <a:pathLst>
              <a:path w="1" h="210">
                <a:moveTo>
                  <a:pt x="0" y="0"/>
                </a:moveTo>
                <a:lnTo>
                  <a:pt x="0" y="21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69428" name="Freeform 84"/>
          <p:cNvSpPr>
            <a:spLocks/>
          </p:cNvSpPr>
          <p:nvPr/>
        </p:nvSpPr>
        <p:spPr bwMode="auto">
          <a:xfrm>
            <a:off x="1377950" y="3562350"/>
            <a:ext cx="1588" cy="266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68"/>
              </a:cxn>
            </a:cxnLst>
            <a:rect l="0" t="0" r="r" b="b"/>
            <a:pathLst>
              <a:path w="1" h="168">
                <a:moveTo>
                  <a:pt x="0" y="0"/>
                </a:moveTo>
                <a:lnTo>
                  <a:pt x="0" y="168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69429" name="Freeform 85"/>
          <p:cNvSpPr>
            <a:spLocks/>
          </p:cNvSpPr>
          <p:nvPr/>
        </p:nvSpPr>
        <p:spPr bwMode="auto">
          <a:xfrm>
            <a:off x="1497013" y="1981200"/>
            <a:ext cx="1749425" cy="2438400"/>
          </a:xfrm>
          <a:custGeom>
            <a:avLst/>
            <a:gdLst/>
            <a:ahLst/>
            <a:cxnLst>
              <a:cxn ang="0">
                <a:pos x="0" y="1392"/>
              </a:cxn>
              <a:cxn ang="0">
                <a:pos x="1" y="1536"/>
              </a:cxn>
              <a:cxn ang="0">
                <a:pos x="483" y="1536"/>
              </a:cxn>
              <a:cxn ang="0">
                <a:pos x="482" y="0"/>
              </a:cxn>
              <a:cxn ang="0">
                <a:pos x="1102" y="0"/>
              </a:cxn>
              <a:cxn ang="0">
                <a:pos x="1101" y="189"/>
              </a:cxn>
            </a:cxnLst>
            <a:rect l="0" t="0" r="r" b="b"/>
            <a:pathLst>
              <a:path w="1102" h="1536">
                <a:moveTo>
                  <a:pt x="0" y="1392"/>
                </a:moveTo>
                <a:lnTo>
                  <a:pt x="1" y="1536"/>
                </a:lnTo>
                <a:lnTo>
                  <a:pt x="483" y="1536"/>
                </a:lnTo>
                <a:lnTo>
                  <a:pt x="482" y="0"/>
                </a:lnTo>
                <a:lnTo>
                  <a:pt x="1102" y="0"/>
                </a:lnTo>
                <a:lnTo>
                  <a:pt x="1101" y="189"/>
                </a:lnTo>
              </a:path>
            </a:pathLst>
          </a:custGeom>
          <a:noFill/>
          <a:ln w="38100" cmpd="sng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7" name="Group 86"/>
          <p:cNvGrpSpPr>
            <a:grpSpLocks/>
          </p:cNvGrpSpPr>
          <p:nvPr/>
        </p:nvGrpSpPr>
        <p:grpSpPr bwMode="auto">
          <a:xfrm>
            <a:off x="1033463" y="2328863"/>
            <a:ext cx="1008062" cy="598487"/>
            <a:chOff x="651" y="1467"/>
            <a:chExt cx="635" cy="377"/>
          </a:xfrm>
        </p:grpSpPr>
        <p:sp>
          <p:nvSpPr>
            <p:cNvPr id="569431" name="Text Box 87"/>
            <p:cNvSpPr txBox="1">
              <a:spLocks noChangeArrowheads="1"/>
            </p:cNvSpPr>
            <p:nvPr/>
          </p:nvSpPr>
          <p:spPr bwMode="auto">
            <a:xfrm>
              <a:off x="715" y="1632"/>
              <a:ext cx="240" cy="21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600">
                  <a:latin typeface="Times New Roman" pitchFamily="18" charset="0"/>
                </a:rPr>
                <a:t> D</a:t>
              </a:r>
            </a:p>
          </p:txBody>
        </p:sp>
        <p:grpSp>
          <p:nvGrpSpPr>
            <p:cNvPr id="8" name="Group 88"/>
            <p:cNvGrpSpPr>
              <a:grpSpLocks/>
            </p:cNvGrpSpPr>
            <p:nvPr/>
          </p:nvGrpSpPr>
          <p:grpSpPr bwMode="auto">
            <a:xfrm>
              <a:off x="651" y="1467"/>
              <a:ext cx="635" cy="352"/>
              <a:chOff x="651" y="1467"/>
              <a:chExt cx="635" cy="352"/>
            </a:xfrm>
          </p:grpSpPr>
          <p:grpSp>
            <p:nvGrpSpPr>
              <p:cNvPr id="9" name="Group 89"/>
              <p:cNvGrpSpPr>
                <a:grpSpLocks/>
              </p:cNvGrpSpPr>
              <p:nvPr/>
            </p:nvGrpSpPr>
            <p:grpSpPr bwMode="auto">
              <a:xfrm>
                <a:off x="651" y="1467"/>
                <a:ext cx="635" cy="352"/>
                <a:chOff x="651" y="1467"/>
                <a:chExt cx="635" cy="352"/>
              </a:xfrm>
            </p:grpSpPr>
            <p:sp>
              <p:nvSpPr>
                <p:cNvPr id="569434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751" y="1467"/>
                  <a:ext cx="476" cy="231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1800">
                      <a:latin typeface="Times New Roman" pitchFamily="18" charset="0"/>
                    </a:rPr>
                    <a:t>INTR</a:t>
                  </a:r>
                </a:p>
              </p:txBody>
            </p:sp>
            <p:sp>
              <p:nvSpPr>
                <p:cNvPr id="569435" name="Rectangle 91"/>
                <p:cNvSpPr>
                  <a:spLocks noChangeArrowheads="1"/>
                </p:cNvSpPr>
                <p:nvPr/>
              </p:nvSpPr>
              <p:spPr bwMode="auto">
                <a:xfrm>
                  <a:off x="651" y="1479"/>
                  <a:ext cx="635" cy="3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69436" name="AutoShape 92"/>
              <p:cNvSpPr>
                <a:spLocks noChangeArrowheads="1"/>
              </p:cNvSpPr>
              <p:nvPr/>
            </p:nvSpPr>
            <p:spPr bwMode="auto">
              <a:xfrm>
                <a:off x="1083" y="1707"/>
                <a:ext cx="120" cy="112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Group 93"/>
          <p:cNvGrpSpPr>
            <a:grpSpLocks/>
          </p:cNvGrpSpPr>
          <p:nvPr/>
        </p:nvGrpSpPr>
        <p:grpSpPr bwMode="auto">
          <a:xfrm>
            <a:off x="2405063" y="2273300"/>
            <a:ext cx="1023937" cy="619125"/>
            <a:chOff x="1382" y="1344"/>
            <a:chExt cx="645" cy="390"/>
          </a:xfrm>
        </p:grpSpPr>
        <p:sp>
          <p:nvSpPr>
            <p:cNvPr id="569438" name="Text Box 94"/>
            <p:cNvSpPr txBox="1">
              <a:spLocks noChangeArrowheads="1"/>
            </p:cNvSpPr>
            <p:nvPr/>
          </p:nvSpPr>
          <p:spPr bwMode="auto">
            <a:xfrm>
              <a:off x="1403" y="1503"/>
              <a:ext cx="564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latin typeface="Times New Roman" pitchFamily="18" charset="0"/>
                </a:rPr>
                <a:t> </a:t>
              </a:r>
              <a:r>
                <a:rPr lang="en-US" altLang="zh-CN" sz="1800">
                  <a:latin typeface="Times New Roman" pitchFamily="18" charset="0"/>
                </a:rPr>
                <a:t>MASK</a:t>
              </a:r>
            </a:p>
          </p:txBody>
        </p:sp>
        <p:sp>
          <p:nvSpPr>
            <p:cNvPr id="569439" name="Rectangle 95"/>
            <p:cNvSpPr>
              <a:spLocks noChangeArrowheads="1"/>
            </p:cNvSpPr>
            <p:nvPr/>
          </p:nvSpPr>
          <p:spPr bwMode="auto">
            <a:xfrm>
              <a:off x="1382" y="1392"/>
              <a:ext cx="635" cy="3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9440" name="Oval 96"/>
            <p:cNvSpPr>
              <a:spLocks noChangeArrowheads="1"/>
            </p:cNvSpPr>
            <p:nvPr/>
          </p:nvSpPr>
          <p:spPr bwMode="auto">
            <a:xfrm>
              <a:off x="1884" y="1344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zh-CN" sz="2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grpSp>
          <p:nvGrpSpPr>
            <p:cNvPr id="11" name="Group 97"/>
            <p:cNvGrpSpPr>
              <a:grpSpLocks/>
            </p:cNvGrpSpPr>
            <p:nvPr/>
          </p:nvGrpSpPr>
          <p:grpSpPr bwMode="auto">
            <a:xfrm>
              <a:off x="1811" y="1392"/>
              <a:ext cx="216" cy="212"/>
              <a:chOff x="3096" y="1660"/>
              <a:chExt cx="216" cy="212"/>
            </a:xfrm>
          </p:grpSpPr>
          <p:grpSp>
            <p:nvGrpSpPr>
              <p:cNvPr id="12" name="Group 98"/>
              <p:cNvGrpSpPr>
                <a:grpSpLocks/>
              </p:cNvGrpSpPr>
              <p:nvPr/>
            </p:nvGrpSpPr>
            <p:grpSpPr bwMode="auto">
              <a:xfrm>
                <a:off x="3096" y="1660"/>
                <a:ext cx="216" cy="212"/>
                <a:chOff x="3120" y="2044"/>
                <a:chExt cx="216" cy="212"/>
              </a:xfrm>
            </p:grpSpPr>
            <p:sp>
              <p:nvSpPr>
                <p:cNvPr id="569443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3120" y="2044"/>
                  <a:ext cx="216" cy="212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1600">
                      <a:latin typeface="Times New Roman" pitchFamily="18" charset="0"/>
                    </a:rPr>
                    <a:t>Q</a:t>
                  </a:r>
                </a:p>
              </p:txBody>
            </p:sp>
            <p:sp>
              <p:nvSpPr>
                <p:cNvPr id="569444" name="Line 100"/>
                <p:cNvSpPr>
                  <a:spLocks noChangeShapeType="1"/>
                </p:cNvSpPr>
                <p:nvPr/>
              </p:nvSpPr>
              <p:spPr bwMode="auto">
                <a:xfrm>
                  <a:off x="3168" y="2064"/>
                  <a:ext cx="144" cy="0"/>
                </a:xfrm>
                <a:prstGeom prst="line">
                  <a:avLst/>
                </a:prstGeom>
                <a:noFill/>
                <a:ln w="28575">
                  <a:noFill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569445" name="Line 101"/>
              <p:cNvSpPr>
                <a:spLocks noChangeShapeType="1"/>
              </p:cNvSpPr>
              <p:nvPr/>
            </p:nvSpPr>
            <p:spPr bwMode="auto">
              <a:xfrm>
                <a:off x="3144" y="1700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3" name="Group 102"/>
          <p:cNvGrpSpPr>
            <a:grpSpLocks/>
          </p:cNvGrpSpPr>
          <p:nvPr/>
        </p:nvGrpSpPr>
        <p:grpSpPr bwMode="auto">
          <a:xfrm>
            <a:off x="363538" y="2649538"/>
            <a:ext cx="1466850" cy="777875"/>
            <a:chOff x="229" y="1669"/>
            <a:chExt cx="924" cy="490"/>
          </a:xfrm>
        </p:grpSpPr>
        <p:sp>
          <p:nvSpPr>
            <p:cNvPr id="569447" name="Freeform 103"/>
            <p:cNvSpPr>
              <a:spLocks/>
            </p:cNvSpPr>
            <p:nvPr/>
          </p:nvSpPr>
          <p:spPr bwMode="auto">
            <a:xfrm>
              <a:off x="325" y="1818"/>
              <a:ext cx="828" cy="105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825" y="105"/>
                </a:cxn>
                <a:cxn ang="0">
                  <a:pos x="828" y="0"/>
                </a:cxn>
              </a:cxnLst>
              <a:rect l="0" t="0" r="r" b="b"/>
              <a:pathLst>
                <a:path w="828" h="105">
                  <a:moveTo>
                    <a:pt x="0" y="102"/>
                  </a:moveTo>
                  <a:lnTo>
                    <a:pt x="825" y="105"/>
                  </a:lnTo>
                  <a:lnTo>
                    <a:pt x="828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9448" name="Text Box 104"/>
            <p:cNvSpPr txBox="1">
              <a:spLocks noChangeArrowheads="1"/>
            </p:cNvSpPr>
            <p:nvPr/>
          </p:nvSpPr>
          <p:spPr bwMode="auto">
            <a:xfrm>
              <a:off x="229" y="1669"/>
              <a:ext cx="412" cy="4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25000"/>
                </a:lnSpc>
                <a:spcBef>
                  <a:spcPct val="0"/>
                </a:spcBef>
              </a:pPr>
              <a:r>
                <a:rPr lang="en-US" altLang="zh-CN" sz="1800">
                  <a:solidFill>
                    <a:schemeClr val="folHlink"/>
                  </a:solidFill>
                  <a:latin typeface="Times New Roman" pitchFamily="18" charset="0"/>
                </a:rPr>
                <a:t>CPU</a:t>
              </a:r>
            </a:p>
            <a:p>
              <a:pPr>
                <a:lnSpc>
                  <a:spcPct val="125000"/>
                </a:lnSpc>
                <a:spcBef>
                  <a:spcPct val="0"/>
                </a:spcBef>
              </a:pPr>
              <a:r>
                <a:rPr lang="zh-CN" altLang="en-US" sz="1800">
                  <a:solidFill>
                    <a:schemeClr val="folHlink"/>
                  </a:solidFill>
                  <a:latin typeface="Times New Roman" pitchFamily="18" charset="0"/>
                </a:rPr>
                <a:t>查询</a:t>
              </a:r>
            </a:p>
          </p:txBody>
        </p:sp>
      </p:grpSp>
      <p:sp>
        <p:nvSpPr>
          <p:cNvPr id="569449" name="Text Box 105"/>
          <p:cNvSpPr txBox="1">
            <a:spLocks noChangeArrowheads="1"/>
          </p:cNvSpPr>
          <p:nvPr/>
        </p:nvSpPr>
        <p:spPr bwMode="auto">
          <a:xfrm>
            <a:off x="4572000" y="55880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</a:rPr>
              <a:t>MASK</a:t>
            </a:r>
            <a:r>
              <a:rPr lang="en-US" altLang="zh-CN" sz="2400" i="1" baseline="-15000">
                <a:latin typeface="Times New Roman" pitchFamily="18" charset="0"/>
              </a:rPr>
              <a:t>i</a:t>
            </a:r>
            <a:r>
              <a:rPr lang="en-US" altLang="zh-CN" sz="2400" i="1">
                <a:latin typeface="Times New Roman" pitchFamily="18" charset="0"/>
              </a:rPr>
              <a:t> </a:t>
            </a:r>
            <a:r>
              <a:rPr lang="en-US" altLang="zh-CN" sz="2400">
                <a:latin typeface="Times New Roman" pitchFamily="18" charset="0"/>
              </a:rPr>
              <a:t>= 1 （</a:t>
            </a:r>
            <a:r>
              <a:rPr lang="zh-CN" altLang="en-US" sz="2400">
                <a:latin typeface="Times New Roman" pitchFamily="18" charset="0"/>
              </a:rPr>
              <a:t>屏蔽）</a:t>
            </a:r>
          </a:p>
        </p:txBody>
      </p:sp>
      <p:sp>
        <p:nvSpPr>
          <p:cNvPr id="569450" name="Text Box 106"/>
          <p:cNvSpPr txBox="1">
            <a:spLocks noChangeArrowheads="1"/>
          </p:cNvSpPr>
          <p:nvPr/>
        </p:nvSpPr>
        <p:spPr bwMode="auto">
          <a:xfrm>
            <a:off x="4572000" y="6096000"/>
            <a:ext cx="457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</a:rPr>
              <a:t>INTP</a:t>
            </a:r>
            <a:r>
              <a:rPr lang="en-US" altLang="zh-CN" sz="2400" i="1" baseline="-15000">
                <a:latin typeface="Times New Roman" pitchFamily="18" charset="0"/>
              </a:rPr>
              <a:t>i</a:t>
            </a:r>
            <a:r>
              <a:rPr lang="en-US" altLang="zh-CN" sz="2400">
                <a:latin typeface="Times New Roman" pitchFamily="18" charset="0"/>
              </a:rPr>
              <a:t>   </a:t>
            </a:r>
            <a:r>
              <a:rPr lang="en-US" altLang="zh-CN" sz="1200">
                <a:latin typeface="Times New Roman" pitchFamily="18" charset="0"/>
              </a:rPr>
              <a:t> </a:t>
            </a:r>
            <a:r>
              <a:rPr lang="en-US" altLang="zh-CN" sz="2400">
                <a:latin typeface="Times New Roman" pitchFamily="18" charset="0"/>
              </a:rPr>
              <a:t>= 0 （</a:t>
            </a:r>
            <a:r>
              <a:rPr lang="zh-CN" altLang="en-US" sz="2400">
                <a:latin typeface="Times New Roman" pitchFamily="18" charset="0"/>
              </a:rPr>
              <a:t>不能被排队选中）</a:t>
            </a:r>
          </a:p>
        </p:txBody>
      </p:sp>
      <p:sp>
        <p:nvSpPr>
          <p:cNvPr id="569451" name="Rectangle 107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8.4</a:t>
            </a:r>
          </a:p>
        </p:txBody>
      </p:sp>
      <p:sp>
        <p:nvSpPr>
          <p:cNvPr id="569452" name="AutoShape 10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9" name="灯片编号占位符 10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46</a:t>
            </a:fld>
            <a:endParaRPr lang="zh-CN" altLang="en-US"/>
          </a:p>
        </p:txBody>
      </p:sp>
      <p:sp>
        <p:nvSpPr>
          <p:cNvPr id="110" name="页脚占位符 10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9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569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569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569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56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69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569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569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56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9351" grpId="0" autoUpdateAnimBg="0"/>
      <p:bldP spid="569352" grpId="0" autoUpdateAnimBg="0"/>
      <p:bldP spid="569353" grpId="0" autoUpdateAnimBg="0"/>
      <p:bldP spid="569422" grpId="0" animBg="1"/>
      <p:bldP spid="569427" grpId="0" animBg="1"/>
      <p:bldP spid="569428" grpId="0" animBg="1"/>
      <p:bldP spid="569429" grpId="0" animBg="1"/>
      <p:bldP spid="569449" grpId="0" autoUpdateAnimBg="0"/>
      <p:bldP spid="569450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ChangeArrowheads="1"/>
          </p:cNvSpPr>
          <p:nvPr/>
        </p:nvSpPr>
        <p:spPr bwMode="auto">
          <a:xfrm>
            <a:off x="457200" y="457200"/>
            <a:ext cx="53990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(2)  屏蔽字</a:t>
            </a:r>
          </a:p>
        </p:txBody>
      </p:sp>
      <p:sp>
        <p:nvSpPr>
          <p:cNvPr id="570397" name="Rectangle 29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8.4</a:t>
            </a:r>
          </a:p>
        </p:txBody>
      </p:sp>
      <p:sp>
        <p:nvSpPr>
          <p:cNvPr id="570398" name="AutoShape 3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1219200" y="1893888"/>
            <a:ext cx="6848475" cy="4583112"/>
            <a:chOff x="768" y="1193"/>
            <a:chExt cx="4314" cy="2887"/>
          </a:xfrm>
        </p:grpSpPr>
        <p:grpSp>
          <p:nvGrpSpPr>
            <p:cNvPr id="3" name="Group 37"/>
            <p:cNvGrpSpPr>
              <a:grpSpLocks/>
            </p:cNvGrpSpPr>
            <p:nvPr/>
          </p:nvGrpSpPr>
          <p:grpSpPr bwMode="auto">
            <a:xfrm>
              <a:off x="768" y="1193"/>
              <a:ext cx="4314" cy="2887"/>
              <a:chOff x="768" y="1193"/>
              <a:chExt cx="4314" cy="2887"/>
            </a:xfrm>
          </p:grpSpPr>
          <p:sp>
            <p:nvSpPr>
              <p:cNvPr id="570372" name="Text Box 4"/>
              <p:cNvSpPr txBox="1">
                <a:spLocks noChangeArrowheads="1"/>
              </p:cNvSpPr>
              <p:nvPr/>
            </p:nvSpPr>
            <p:spPr bwMode="auto">
              <a:xfrm>
                <a:off x="790" y="1213"/>
                <a:ext cx="75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>
                    <a:latin typeface="Times New Roman" pitchFamily="18" charset="0"/>
                  </a:rPr>
                  <a:t>　</a:t>
                </a:r>
                <a:r>
                  <a:rPr lang="zh-CN" altLang="en-US" sz="2400">
                    <a:latin typeface="Times New Roman" pitchFamily="18" charset="0"/>
                  </a:rPr>
                  <a:t>优先级</a:t>
                </a:r>
              </a:p>
            </p:txBody>
          </p:sp>
          <p:sp>
            <p:nvSpPr>
              <p:cNvPr id="570373" name="Text Box 5"/>
              <p:cNvSpPr txBox="1">
                <a:spLocks noChangeArrowheads="1"/>
              </p:cNvSpPr>
              <p:nvPr/>
            </p:nvSpPr>
            <p:spPr bwMode="auto">
              <a:xfrm>
                <a:off x="2390" y="1226"/>
                <a:ext cx="20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屏              蔽             字 </a:t>
                </a:r>
              </a:p>
            </p:txBody>
          </p:sp>
          <p:sp>
            <p:nvSpPr>
              <p:cNvPr id="570374" name="Line 6"/>
              <p:cNvSpPr>
                <a:spLocks noChangeShapeType="1"/>
              </p:cNvSpPr>
              <p:nvPr/>
            </p:nvSpPr>
            <p:spPr bwMode="auto">
              <a:xfrm>
                <a:off x="768" y="1193"/>
                <a:ext cx="431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0375" name="Text Box 7"/>
              <p:cNvSpPr txBox="1">
                <a:spLocks noChangeArrowheads="1"/>
              </p:cNvSpPr>
              <p:nvPr/>
            </p:nvSpPr>
            <p:spPr bwMode="auto">
              <a:xfrm>
                <a:off x="1831" y="1505"/>
                <a:ext cx="309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1  1  1  1  1  1  1  1  1  1  1  1  1  1  1  1</a:t>
                </a:r>
              </a:p>
            </p:txBody>
          </p:sp>
          <p:sp>
            <p:nvSpPr>
              <p:cNvPr id="570376" name="Text Box 8"/>
              <p:cNvSpPr txBox="1">
                <a:spLocks noChangeArrowheads="1"/>
              </p:cNvSpPr>
              <p:nvPr/>
            </p:nvSpPr>
            <p:spPr bwMode="auto">
              <a:xfrm>
                <a:off x="1831" y="1771"/>
                <a:ext cx="309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  <a:r>
                  <a:rPr lang="zh-CN" altLang="en-US" sz="2400">
                    <a:latin typeface="Times New Roman" pitchFamily="18" charset="0"/>
                  </a:rPr>
                  <a:t>  1  1  1  1  1  1  1  1  1  1  1  1  1  1  1</a:t>
                </a:r>
              </a:p>
            </p:txBody>
          </p:sp>
          <p:sp>
            <p:nvSpPr>
              <p:cNvPr id="570377" name="Text Box 9"/>
              <p:cNvSpPr txBox="1">
                <a:spLocks noChangeArrowheads="1"/>
              </p:cNvSpPr>
              <p:nvPr/>
            </p:nvSpPr>
            <p:spPr bwMode="auto">
              <a:xfrm>
                <a:off x="1831" y="2042"/>
                <a:ext cx="309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solidFill>
                      <a:schemeClr val="folHlink"/>
                    </a:solidFill>
                    <a:latin typeface="Times New Roman" pitchFamily="18" charset="0"/>
                  </a:rPr>
                  <a:t>0  0</a:t>
                </a:r>
                <a:r>
                  <a:rPr lang="zh-CN" altLang="en-US" sz="2400">
                    <a:latin typeface="Times New Roman" pitchFamily="18" charset="0"/>
                  </a:rPr>
                  <a:t>  1  1  1  1  1  1  1  1  1  1  1  1  1  1</a:t>
                </a:r>
              </a:p>
            </p:txBody>
          </p:sp>
          <p:sp>
            <p:nvSpPr>
              <p:cNvPr id="570378" name="Text Box 10"/>
              <p:cNvSpPr txBox="1">
                <a:spLocks noChangeArrowheads="1"/>
              </p:cNvSpPr>
              <p:nvPr/>
            </p:nvSpPr>
            <p:spPr bwMode="auto">
              <a:xfrm>
                <a:off x="1831" y="2305"/>
                <a:ext cx="309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solidFill>
                      <a:schemeClr val="folHlink"/>
                    </a:solidFill>
                    <a:latin typeface="Times New Roman" pitchFamily="18" charset="0"/>
                  </a:rPr>
                  <a:t>0  0  0</a:t>
                </a:r>
                <a:r>
                  <a:rPr lang="zh-CN" altLang="en-US" sz="2400">
                    <a:latin typeface="Times New Roman" pitchFamily="18" charset="0"/>
                  </a:rPr>
                  <a:t>  1  1  1  1  1  1  1  1  1  1  1  1  1</a:t>
                </a:r>
              </a:p>
            </p:txBody>
          </p:sp>
          <p:sp>
            <p:nvSpPr>
              <p:cNvPr id="570379" name="Text Box 11"/>
              <p:cNvSpPr txBox="1">
                <a:spLocks noChangeArrowheads="1"/>
              </p:cNvSpPr>
              <p:nvPr/>
            </p:nvSpPr>
            <p:spPr bwMode="auto">
              <a:xfrm>
                <a:off x="1831" y="2572"/>
                <a:ext cx="309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solidFill>
                      <a:schemeClr val="folHlink"/>
                    </a:solidFill>
                    <a:latin typeface="Times New Roman" pitchFamily="18" charset="0"/>
                  </a:rPr>
                  <a:t>0  0  0  0</a:t>
                </a:r>
                <a:r>
                  <a:rPr lang="zh-CN" altLang="en-US" sz="2400">
                    <a:latin typeface="Times New Roman" pitchFamily="18" charset="0"/>
                  </a:rPr>
                  <a:t>  1  1  1  1  1  1  1  1  1  1  1  1</a:t>
                </a:r>
              </a:p>
            </p:txBody>
          </p:sp>
          <p:sp>
            <p:nvSpPr>
              <p:cNvPr id="570380" name="Text Box 12"/>
              <p:cNvSpPr txBox="1">
                <a:spLocks noChangeArrowheads="1"/>
              </p:cNvSpPr>
              <p:nvPr/>
            </p:nvSpPr>
            <p:spPr bwMode="auto">
              <a:xfrm>
                <a:off x="1831" y="2839"/>
                <a:ext cx="309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solidFill>
                      <a:schemeClr val="folHlink"/>
                    </a:solidFill>
                    <a:latin typeface="Times New Roman" pitchFamily="18" charset="0"/>
                  </a:rPr>
                  <a:t>0  0  0  0  0</a:t>
                </a:r>
                <a:r>
                  <a:rPr lang="zh-CN" altLang="en-US" sz="2400">
                    <a:latin typeface="Times New Roman" pitchFamily="18" charset="0"/>
                  </a:rPr>
                  <a:t>  1  1  1  1  1  1  1  1  1  1  1</a:t>
                </a:r>
              </a:p>
            </p:txBody>
          </p:sp>
          <p:sp>
            <p:nvSpPr>
              <p:cNvPr id="570381" name="Text Box 13"/>
              <p:cNvSpPr txBox="1">
                <a:spLocks noChangeArrowheads="1"/>
              </p:cNvSpPr>
              <p:nvPr/>
            </p:nvSpPr>
            <p:spPr bwMode="auto">
              <a:xfrm>
                <a:off x="3367" y="3218"/>
                <a:ext cx="34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570382" name="Text Box 14"/>
              <p:cNvSpPr txBox="1">
                <a:spLocks noChangeArrowheads="1"/>
              </p:cNvSpPr>
              <p:nvPr/>
            </p:nvSpPr>
            <p:spPr bwMode="auto">
              <a:xfrm>
                <a:off x="1831" y="3552"/>
                <a:ext cx="309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solidFill>
                      <a:schemeClr val="folHlink"/>
                    </a:solidFill>
                    <a:latin typeface="Times New Roman" pitchFamily="18" charset="0"/>
                  </a:rPr>
                  <a:t>0  0  0  0  0  0  0  0  0  0  0  0  0  0</a:t>
                </a:r>
                <a:r>
                  <a:rPr lang="zh-CN" altLang="en-US" sz="2400">
                    <a:latin typeface="Times New Roman" pitchFamily="18" charset="0"/>
                  </a:rPr>
                  <a:t>  1  1</a:t>
                </a:r>
              </a:p>
            </p:txBody>
          </p:sp>
          <p:sp>
            <p:nvSpPr>
              <p:cNvPr id="570383" name="Text Box 15"/>
              <p:cNvSpPr txBox="1">
                <a:spLocks noChangeArrowheads="1"/>
              </p:cNvSpPr>
              <p:nvPr/>
            </p:nvSpPr>
            <p:spPr bwMode="auto">
              <a:xfrm>
                <a:off x="1831" y="3785"/>
                <a:ext cx="309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solidFill>
                      <a:schemeClr val="folHlink"/>
                    </a:solidFill>
                    <a:latin typeface="Times New Roman" pitchFamily="18" charset="0"/>
                  </a:rPr>
                  <a:t>0  0  0  0  0  0  0  0  0  0  0  0  0  0  0</a:t>
                </a:r>
                <a:r>
                  <a:rPr lang="zh-CN" altLang="en-US" sz="2400">
                    <a:latin typeface="Times New Roman" pitchFamily="18" charset="0"/>
                  </a:rPr>
                  <a:t>  1</a:t>
                </a:r>
              </a:p>
            </p:txBody>
          </p:sp>
          <p:sp>
            <p:nvSpPr>
              <p:cNvPr id="570384" name="Line 16"/>
              <p:cNvSpPr>
                <a:spLocks noChangeShapeType="1"/>
              </p:cNvSpPr>
              <p:nvPr/>
            </p:nvSpPr>
            <p:spPr bwMode="auto">
              <a:xfrm>
                <a:off x="768" y="1529"/>
                <a:ext cx="431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0385" name="Line 17"/>
              <p:cNvSpPr>
                <a:spLocks noChangeShapeType="1"/>
              </p:cNvSpPr>
              <p:nvPr/>
            </p:nvSpPr>
            <p:spPr bwMode="auto">
              <a:xfrm>
                <a:off x="768" y="4080"/>
                <a:ext cx="431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0386" name="Freeform 18"/>
              <p:cNvSpPr>
                <a:spLocks/>
              </p:cNvSpPr>
              <p:nvPr/>
            </p:nvSpPr>
            <p:spPr bwMode="auto">
              <a:xfrm>
                <a:off x="1644" y="1200"/>
                <a:ext cx="1" cy="2880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2880"/>
                  </a:cxn>
                </a:cxnLst>
                <a:rect l="0" t="0" r="r" b="b"/>
                <a:pathLst>
                  <a:path w="1" h="2880">
                    <a:moveTo>
                      <a:pt x="1" y="0"/>
                    </a:moveTo>
                    <a:lnTo>
                      <a:pt x="0" y="288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0387" name="Text Box 19"/>
              <p:cNvSpPr txBox="1">
                <a:spLocks noChangeArrowheads="1"/>
              </p:cNvSpPr>
              <p:nvPr/>
            </p:nvSpPr>
            <p:spPr bwMode="auto">
              <a:xfrm>
                <a:off x="1082" y="1505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570388" name="Text Box 20"/>
              <p:cNvSpPr txBox="1">
                <a:spLocks noChangeArrowheads="1"/>
              </p:cNvSpPr>
              <p:nvPr/>
            </p:nvSpPr>
            <p:spPr bwMode="auto">
              <a:xfrm>
                <a:off x="1082" y="1771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570389" name="Text Box 21"/>
              <p:cNvSpPr txBox="1">
                <a:spLocks noChangeArrowheads="1"/>
              </p:cNvSpPr>
              <p:nvPr/>
            </p:nvSpPr>
            <p:spPr bwMode="auto">
              <a:xfrm>
                <a:off x="1082" y="204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570390" name="Text Box 22"/>
              <p:cNvSpPr txBox="1">
                <a:spLocks noChangeArrowheads="1"/>
              </p:cNvSpPr>
              <p:nvPr/>
            </p:nvSpPr>
            <p:spPr bwMode="auto">
              <a:xfrm>
                <a:off x="1082" y="2305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570391" name="Text Box 23"/>
              <p:cNvSpPr txBox="1">
                <a:spLocks noChangeArrowheads="1"/>
              </p:cNvSpPr>
              <p:nvPr/>
            </p:nvSpPr>
            <p:spPr bwMode="auto">
              <a:xfrm>
                <a:off x="1082" y="257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570392" name="Text Box 24"/>
              <p:cNvSpPr txBox="1">
                <a:spLocks noChangeArrowheads="1"/>
              </p:cNvSpPr>
              <p:nvPr/>
            </p:nvSpPr>
            <p:spPr bwMode="auto">
              <a:xfrm>
                <a:off x="1082" y="2839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6</a:t>
                </a:r>
              </a:p>
            </p:txBody>
          </p:sp>
          <p:sp>
            <p:nvSpPr>
              <p:cNvPr id="570393" name="Text Box 25"/>
              <p:cNvSpPr txBox="1">
                <a:spLocks noChangeArrowheads="1"/>
              </p:cNvSpPr>
              <p:nvPr/>
            </p:nvSpPr>
            <p:spPr bwMode="auto">
              <a:xfrm>
                <a:off x="1044" y="3552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15</a:t>
                </a:r>
              </a:p>
            </p:txBody>
          </p:sp>
          <p:sp>
            <p:nvSpPr>
              <p:cNvPr id="570394" name="Text Box 26"/>
              <p:cNvSpPr txBox="1">
                <a:spLocks noChangeArrowheads="1"/>
              </p:cNvSpPr>
              <p:nvPr/>
            </p:nvSpPr>
            <p:spPr bwMode="auto">
              <a:xfrm>
                <a:off x="1044" y="3792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16</a:t>
                </a:r>
              </a:p>
            </p:txBody>
          </p:sp>
          <p:sp>
            <p:nvSpPr>
              <p:cNvPr id="570395" name="Text Box 27"/>
              <p:cNvSpPr txBox="1">
                <a:spLocks noChangeArrowheads="1"/>
              </p:cNvSpPr>
              <p:nvPr/>
            </p:nvSpPr>
            <p:spPr bwMode="auto">
              <a:xfrm>
                <a:off x="1065" y="3218"/>
                <a:ext cx="34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…</a:t>
                </a:r>
              </a:p>
            </p:txBody>
          </p:sp>
        </p:grpSp>
        <p:sp>
          <p:nvSpPr>
            <p:cNvPr id="570399" name="Freeform 31"/>
            <p:cNvSpPr>
              <a:spLocks/>
            </p:cNvSpPr>
            <p:nvPr/>
          </p:nvSpPr>
          <p:spPr bwMode="auto">
            <a:xfrm>
              <a:off x="775" y="1200"/>
              <a:ext cx="1" cy="288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880"/>
                </a:cxn>
              </a:cxnLst>
              <a:rect l="0" t="0" r="r" b="b"/>
              <a:pathLst>
                <a:path w="1" h="2880">
                  <a:moveTo>
                    <a:pt x="1" y="0"/>
                  </a:moveTo>
                  <a:lnTo>
                    <a:pt x="0" y="288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0400" name="Freeform 32"/>
            <p:cNvSpPr>
              <a:spLocks/>
            </p:cNvSpPr>
            <p:nvPr/>
          </p:nvSpPr>
          <p:spPr bwMode="auto">
            <a:xfrm>
              <a:off x="5074" y="1200"/>
              <a:ext cx="1" cy="288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880"/>
                </a:cxn>
              </a:cxnLst>
              <a:rect l="0" t="0" r="r" b="b"/>
              <a:pathLst>
                <a:path w="1" h="2880">
                  <a:moveTo>
                    <a:pt x="1" y="0"/>
                  </a:moveTo>
                  <a:lnTo>
                    <a:pt x="0" y="288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1371600" y="1017588"/>
            <a:ext cx="6781800" cy="628650"/>
            <a:chOff x="864" y="641"/>
            <a:chExt cx="4272" cy="396"/>
          </a:xfrm>
        </p:grpSpPr>
        <p:sp>
          <p:nvSpPr>
            <p:cNvPr id="570396" name="Text Box 28"/>
            <p:cNvSpPr txBox="1">
              <a:spLocks noChangeArrowheads="1"/>
            </p:cNvSpPr>
            <p:nvPr/>
          </p:nvSpPr>
          <p:spPr bwMode="auto">
            <a:xfrm>
              <a:off x="864" y="672"/>
              <a:ext cx="42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itchFamily="18" charset="0"/>
                </a:rPr>
                <a:t>16</a:t>
              </a:r>
              <a:r>
                <a:rPr lang="zh-CN" altLang="en-US" sz="2400">
                  <a:latin typeface="Times New Roman" pitchFamily="18" charset="0"/>
                </a:rPr>
                <a:t>个中断源 1，2，3 ，</a:t>
              </a:r>
              <a:r>
                <a:rPr lang="zh-CN" altLang="en-US" sz="3200">
                  <a:latin typeface="Times New Roman" pitchFamily="18" charset="0"/>
                </a:rPr>
                <a:t>   </a:t>
              </a:r>
              <a:r>
                <a:rPr lang="zh-CN" altLang="en-US" sz="2400" baseline="18000">
                  <a:latin typeface="Times New Roman" pitchFamily="18" charset="0"/>
                </a:rPr>
                <a:t> </a:t>
              </a:r>
              <a:r>
                <a:rPr lang="zh-CN" altLang="en-US" sz="2400">
                  <a:latin typeface="Times New Roman" pitchFamily="18" charset="0"/>
                </a:rPr>
                <a:t>16 按 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降序 </a:t>
              </a:r>
              <a:r>
                <a:rPr lang="zh-CN" altLang="en-US" sz="2400">
                  <a:latin typeface="Times New Roman" pitchFamily="18" charset="0"/>
                </a:rPr>
                <a:t>排列</a:t>
              </a:r>
            </a:p>
          </p:txBody>
        </p:sp>
        <p:sp>
          <p:nvSpPr>
            <p:cNvPr id="570407" name="Text Box 39"/>
            <p:cNvSpPr txBox="1">
              <a:spLocks noChangeArrowheads="1"/>
            </p:cNvSpPr>
            <p:nvPr/>
          </p:nvSpPr>
          <p:spPr bwMode="auto">
            <a:xfrm>
              <a:off x="2734" y="641"/>
              <a:ext cx="5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Times New Roman"/>
                </a:rPr>
                <a:t>…</a:t>
              </a:r>
              <a:endParaRPr lang="en-US" altLang="zh-CN" sz="2800"/>
            </a:p>
          </p:txBody>
        </p:sp>
      </p:grp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47</a:t>
            </a:fld>
            <a:endParaRPr lang="zh-CN" altLang="en-US"/>
          </a:p>
        </p:txBody>
      </p:sp>
      <p:sp>
        <p:nvSpPr>
          <p:cNvPr id="37" name="页脚占位符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ChangeArrowheads="1"/>
          </p:cNvSpPr>
          <p:nvPr/>
        </p:nvSpPr>
        <p:spPr bwMode="auto">
          <a:xfrm>
            <a:off x="533400" y="333375"/>
            <a:ext cx="684688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(3)  屏蔽技术可改变处理优先等级</a:t>
            </a:r>
          </a:p>
        </p:txBody>
      </p:sp>
      <p:sp>
        <p:nvSpPr>
          <p:cNvPr id="571395" name="Rectangle 3"/>
          <p:cNvSpPr>
            <a:spLocks noChangeArrowheads="1"/>
          </p:cNvSpPr>
          <p:nvPr/>
        </p:nvSpPr>
        <p:spPr bwMode="auto">
          <a:xfrm>
            <a:off x="1258888" y="1196975"/>
            <a:ext cx="21431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响应优先级</a:t>
            </a:r>
          </a:p>
        </p:txBody>
      </p:sp>
      <p:sp>
        <p:nvSpPr>
          <p:cNvPr id="571396" name="Rectangle 4"/>
          <p:cNvSpPr>
            <a:spLocks noChangeArrowheads="1"/>
          </p:cNvSpPr>
          <p:nvPr/>
        </p:nvSpPr>
        <p:spPr bwMode="auto">
          <a:xfrm>
            <a:off x="1258888" y="5229225"/>
            <a:ext cx="63373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响应优先级  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A→B→C→D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降序排列</a:t>
            </a:r>
            <a:r>
              <a:rPr lang="zh-CN" altLang="en-US" sz="2800" b="0">
                <a:latin typeface="Times New Roman" pitchFamily="18" charset="0"/>
              </a:rPr>
              <a:t> </a:t>
            </a:r>
          </a:p>
        </p:txBody>
      </p:sp>
      <p:sp>
        <p:nvSpPr>
          <p:cNvPr id="571397" name="Rectangle 5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8.4</a:t>
            </a:r>
          </a:p>
        </p:txBody>
      </p:sp>
      <p:sp>
        <p:nvSpPr>
          <p:cNvPr id="571398" name="Rectangle 6"/>
          <p:cNvSpPr>
            <a:spLocks noChangeArrowheads="1"/>
          </p:cNvSpPr>
          <p:nvPr/>
        </p:nvSpPr>
        <p:spPr bwMode="auto">
          <a:xfrm>
            <a:off x="3779838" y="1196975"/>
            <a:ext cx="21431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不可改变</a:t>
            </a:r>
          </a:p>
        </p:txBody>
      </p:sp>
      <p:sp>
        <p:nvSpPr>
          <p:cNvPr id="571399" name="Rectangle 7"/>
          <p:cNvSpPr>
            <a:spLocks noChangeArrowheads="1"/>
          </p:cNvSpPr>
          <p:nvPr/>
        </p:nvSpPr>
        <p:spPr bwMode="auto">
          <a:xfrm>
            <a:off x="1258888" y="1917700"/>
            <a:ext cx="21431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处理优先级</a:t>
            </a:r>
          </a:p>
        </p:txBody>
      </p:sp>
      <p:sp>
        <p:nvSpPr>
          <p:cNvPr id="571400" name="Rectangle 8"/>
          <p:cNvSpPr>
            <a:spLocks noChangeArrowheads="1"/>
          </p:cNvSpPr>
          <p:nvPr/>
        </p:nvSpPr>
        <p:spPr bwMode="auto">
          <a:xfrm>
            <a:off x="3779838" y="1917700"/>
            <a:ext cx="40322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可改变（通过重新设置屏蔽字）</a:t>
            </a:r>
          </a:p>
        </p:txBody>
      </p:sp>
      <p:graphicFrame>
        <p:nvGraphicFramePr>
          <p:cNvPr id="571427" name="Group 35"/>
          <p:cNvGraphicFramePr>
            <a:graphicFrameLocks noGrp="1"/>
          </p:cNvGraphicFramePr>
          <p:nvPr/>
        </p:nvGraphicFramePr>
        <p:xfrm>
          <a:off x="1979613" y="2854325"/>
          <a:ext cx="5184775" cy="1943101"/>
        </p:xfrm>
        <a:graphic>
          <a:graphicData uri="http://schemas.openxmlformats.org/drawingml/2006/table">
            <a:tbl>
              <a:tblPr/>
              <a:tblGrid>
                <a:gridCol w="1384300"/>
                <a:gridCol w="1900237"/>
                <a:gridCol w="1900238"/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中断源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原屏蔽字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新屏蔽字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39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 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1  1  1  1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0  1  1  1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0  0  1  1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0  0  0  1 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1  1  1  1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0  1  0  0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0  1  1  0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0  1  1  1 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71416" name="Rectangle 24"/>
          <p:cNvSpPr>
            <a:spLocks noChangeArrowheads="1"/>
          </p:cNvSpPr>
          <p:nvPr/>
        </p:nvSpPr>
        <p:spPr bwMode="auto">
          <a:xfrm>
            <a:off x="1258888" y="6021388"/>
            <a:ext cx="65532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处理优先级  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A→D→C→B </a:t>
            </a:r>
            <a:r>
              <a:rPr lang="zh-CN" altLang="en-US" sz="2800">
                <a:latin typeface="Times New Roman" pitchFamily="18" charset="0"/>
              </a:rPr>
              <a:t>降序排列</a:t>
            </a:r>
            <a:endParaRPr lang="zh-CN" altLang="en-US" sz="2800" b="0">
              <a:latin typeface="Times New Roman" pitchFamily="18" charset="0"/>
            </a:endParaRPr>
          </a:p>
        </p:txBody>
      </p:sp>
      <p:sp>
        <p:nvSpPr>
          <p:cNvPr id="571417" name="AutoShape 2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48</a:t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7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57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7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71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395" grpId="0" autoUpdateAnimBg="0"/>
      <p:bldP spid="571396" grpId="0" autoUpdateAnimBg="0"/>
      <p:bldP spid="571398" grpId="0" autoUpdateAnimBg="0"/>
      <p:bldP spid="571399" grpId="0" autoUpdateAnimBg="0"/>
      <p:bldP spid="571400" grpId="0" autoUpdateAnimBg="0"/>
      <p:bldP spid="571416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ChangeArrowheads="1"/>
          </p:cNvSpPr>
          <p:nvPr/>
        </p:nvSpPr>
        <p:spPr bwMode="auto">
          <a:xfrm>
            <a:off x="533400" y="404813"/>
            <a:ext cx="66309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(3)  屏蔽技术可改变处理优先等级</a:t>
            </a:r>
          </a:p>
        </p:txBody>
      </p:sp>
      <p:sp>
        <p:nvSpPr>
          <p:cNvPr id="572419" name="Rectangle 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8.4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87450" y="1484313"/>
            <a:ext cx="6913563" cy="4130675"/>
            <a:chOff x="748" y="935"/>
            <a:chExt cx="4355" cy="260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748" y="935"/>
              <a:ext cx="4355" cy="1912"/>
              <a:chOff x="748" y="935"/>
              <a:chExt cx="4355" cy="1912"/>
            </a:xfrm>
          </p:grpSpPr>
          <p:sp>
            <p:nvSpPr>
              <p:cNvPr id="572422" name="Text Box 6"/>
              <p:cNvSpPr txBox="1">
                <a:spLocks noChangeArrowheads="1"/>
              </p:cNvSpPr>
              <p:nvPr/>
            </p:nvSpPr>
            <p:spPr bwMode="auto">
              <a:xfrm>
                <a:off x="1050" y="935"/>
                <a:ext cx="787" cy="21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服务程序</a:t>
                </a:r>
              </a:p>
            </p:txBody>
          </p:sp>
          <p:sp>
            <p:nvSpPr>
              <p:cNvPr id="572423" name="Text Box 7"/>
              <p:cNvSpPr txBox="1">
                <a:spLocks noChangeArrowheads="1"/>
              </p:cNvSpPr>
              <p:nvPr/>
            </p:nvSpPr>
            <p:spPr bwMode="auto">
              <a:xfrm>
                <a:off x="2971" y="2341"/>
                <a:ext cx="702" cy="18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B</a:t>
                </a:r>
                <a:r>
                  <a:rPr lang="zh-CN" altLang="en-US" sz="1800">
                    <a:latin typeface="Times New Roman" pitchFamily="18" charset="0"/>
                  </a:rPr>
                  <a:t>处理完</a:t>
                </a:r>
              </a:p>
            </p:txBody>
          </p:sp>
          <p:sp>
            <p:nvSpPr>
              <p:cNvPr id="572424" name="Text Box 8"/>
              <p:cNvSpPr txBox="1">
                <a:spLocks noChangeArrowheads="1"/>
              </p:cNvSpPr>
              <p:nvPr/>
            </p:nvSpPr>
            <p:spPr bwMode="auto">
              <a:xfrm>
                <a:off x="3540" y="2516"/>
                <a:ext cx="692" cy="20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C</a:t>
                </a:r>
                <a:r>
                  <a:rPr lang="zh-CN" altLang="en-US" sz="1800">
                    <a:latin typeface="Times New Roman" pitchFamily="18" charset="0"/>
                  </a:rPr>
                  <a:t>处理完</a:t>
                </a:r>
              </a:p>
            </p:txBody>
          </p:sp>
          <p:sp>
            <p:nvSpPr>
              <p:cNvPr id="572425" name="Text Box 9"/>
              <p:cNvSpPr txBox="1">
                <a:spLocks noChangeArrowheads="1"/>
              </p:cNvSpPr>
              <p:nvPr/>
            </p:nvSpPr>
            <p:spPr bwMode="auto">
              <a:xfrm>
                <a:off x="4124" y="2341"/>
                <a:ext cx="630" cy="20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D</a:t>
                </a:r>
                <a:r>
                  <a:rPr lang="zh-CN" altLang="en-US" sz="1800">
                    <a:latin typeface="Times New Roman" pitchFamily="18" charset="0"/>
                  </a:rPr>
                  <a:t>处理完</a:t>
                </a:r>
              </a:p>
            </p:txBody>
          </p:sp>
          <p:sp>
            <p:nvSpPr>
              <p:cNvPr id="572426" name="Text Box 10"/>
              <p:cNvSpPr txBox="1">
                <a:spLocks noChangeArrowheads="1"/>
              </p:cNvSpPr>
              <p:nvPr/>
            </p:nvSpPr>
            <p:spPr bwMode="auto">
              <a:xfrm>
                <a:off x="2165" y="2341"/>
                <a:ext cx="630" cy="20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A</a:t>
                </a:r>
                <a:r>
                  <a:rPr lang="zh-CN" altLang="en-US" sz="1800">
                    <a:latin typeface="Times New Roman" pitchFamily="18" charset="0"/>
                  </a:rPr>
                  <a:t>处理完</a:t>
                </a:r>
              </a:p>
            </p:txBody>
          </p:sp>
          <p:sp>
            <p:nvSpPr>
              <p:cNvPr id="572427" name="Text Box 11"/>
              <p:cNvSpPr txBox="1">
                <a:spLocks noChangeArrowheads="1"/>
              </p:cNvSpPr>
              <p:nvPr/>
            </p:nvSpPr>
            <p:spPr bwMode="auto">
              <a:xfrm>
                <a:off x="4811" y="2206"/>
                <a:ext cx="292" cy="21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400" i="1">
                    <a:latin typeface="Times New Roman" pitchFamily="18" charset="0"/>
                  </a:rPr>
                  <a:t>t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572428" name="Line 12"/>
              <p:cNvSpPr>
                <a:spLocks noChangeShapeType="1"/>
              </p:cNvSpPr>
              <p:nvPr/>
            </p:nvSpPr>
            <p:spPr bwMode="auto">
              <a:xfrm>
                <a:off x="1289" y="2341"/>
                <a:ext cx="35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sm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2429" name="Line 13"/>
              <p:cNvSpPr>
                <a:spLocks noChangeShapeType="1"/>
              </p:cNvSpPr>
              <p:nvPr/>
            </p:nvSpPr>
            <p:spPr bwMode="auto">
              <a:xfrm>
                <a:off x="1289" y="1099"/>
                <a:ext cx="0" cy="123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sm" len="lg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2430" name="Line 14"/>
              <p:cNvSpPr>
                <a:spLocks noChangeShapeType="1"/>
              </p:cNvSpPr>
              <p:nvPr/>
            </p:nvSpPr>
            <p:spPr bwMode="auto">
              <a:xfrm>
                <a:off x="800" y="1372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2431" name="Text Box 15"/>
              <p:cNvSpPr txBox="1">
                <a:spLocks noChangeArrowheads="1"/>
              </p:cNvSpPr>
              <p:nvPr/>
            </p:nvSpPr>
            <p:spPr bwMode="auto">
              <a:xfrm>
                <a:off x="748" y="2165"/>
                <a:ext cx="511" cy="21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主程序</a:t>
                </a:r>
              </a:p>
            </p:txBody>
          </p:sp>
          <p:sp>
            <p:nvSpPr>
              <p:cNvPr id="572432" name="Text Box 16"/>
              <p:cNvSpPr txBox="1">
                <a:spLocks noChangeArrowheads="1"/>
              </p:cNvSpPr>
              <p:nvPr/>
            </p:nvSpPr>
            <p:spPr bwMode="auto">
              <a:xfrm>
                <a:off x="748" y="1868"/>
                <a:ext cx="511" cy="21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A</a:t>
                </a:r>
                <a:r>
                  <a:rPr lang="zh-CN" altLang="en-US" sz="1800">
                    <a:latin typeface="Times New Roman" pitchFamily="18" charset="0"/>
                  </a:rPr>
                  <a:t>程序</a:t>
                </a:r>
              </a:p>
            </p:txBody>
          </p:sp>
          <p:sp>
            <p:nvSpPr>
              <p:cNvPr id="572433" name="Text Box 17"/>
              <p:cNvSpPr txBox="1">
                <a:spLocks noChangeArrowheads="1"/>
              </p:cNvSpPr>
              <p:nvPr/>
            </p:nvSpPr>
            <p:spPr bwMode="auto">
              <a:xfrm>
                <a:off x="748" y="1649"/>
                <a:ext cx="511" cy="21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B</a:t>
                </a:r>
                <a:r>
                  <a:rPr lang="zh-CN" altLang="en-US" sz="1800">
                    <a:latin typeface="Times New Roman" pitchFamily="18" charset="0"/>
                  </a:rPr>
                  <a:t>程序</a:t>
                </a:r>
              </a:p>
            </p:txBody>
          </p:sp>
          <p:sp>
            <p:nvSpPr>
              <p:cNvPr id="572434" name="Text Box 18"/>
              <p:cNvSpPr txBox="1">
                <a:spLocks noChangeArrowheads="1"/>
              </p:cNvSpPr>
              <p:nvPr/>
            </p:nvSpPr>
            <p:spPr bwMode="auto">
              <a:xfrm>
                <a:off x="748" y="1411"/>
                <a:ext cx="511" cy="21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C</a:t>
                </a:r>
                <a:r>
                  <a:rPr lang="zh-CN" altLang="en-US" sz="1800">
                    <a:latin typeface="Times New Roman" pitchFamily="18" charset="0"/>
                  </a:rPr>
                  <a:t>程序</a:t>
                </a:r>
              </a:p>
            </p:txBody>
          </p:sp>
          <p:sp>
            <p:nvSpPr>
              <p:cNvPr id="572435" name="Text Box 19"/>
              <p:cNvSpPr txBox="1">
                <a:spLocks noChangeArrowheads="1"/>
              </p:cNvSpPr>
              <p:nvPr/>
            </p:nvSpPr>
            <p:spPr bwMode="auto">
              <a:xfrm>
                <a:off x="748" y="1158"/>
                <a:ext cx="511" cy="21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D</a:t>
                </a:r>
                <a:r>
                  <a:rPr lang="zh-CN" altLang="en-US" sz="1800">
                    <a:latin typeface="Times New Roman" pitchFamily="18" charset="0"/>
                  </a:rPr>
                  <a:t>程序</a:t>
                </a:r>
              </a:p>
            </p:txBody>
          </p:sp>
          <p:sp>
            <p:nvSpPr>
              <p:cNvPr id="572436" name="Line 20"/>
              <p:cNvSpPr>
                <a:spLocks noChangeShapeType="1"/>
              </p:cNvSpPr>
              <p:nvPr/>
            </p:nvSpPr>
            <p:spPr bwMode="auto">
              <a:xfrm>
                <a:off x="1842" y="2081"/>
                <a:ext cx="0" cy="2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2437" name="Line 21"/>
              <p:cNvSpPr>
                <a:spLocks noChangeShapeType="1"/>
              </p:cNvSpPr>
              <p:nvPr/>
            </p:nvSpPr>
            <p:spPr bwMode="auto">
              <a:xfrm>
                <a:off x="2434" y="2081"/>
                <a:ext cx="0" cy="2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2438" name="Line 22"/>
              <p:cNvSpPr>
                <a:spLocks noChangeShapeType="1"/>
              </p:cNvSpPr>
              <p:nvPr/>
            </p:nvSpPr>
            <p:spPr bwMode="auto">
              <a:xfrm rot="-5400000">
                <a:off x="2136" y="1787"/>
                <a:ext cx="0" cy="58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2439" name="Line 23"/>
              <p:cNvSpPr>
                <a:spLocks noChangeShapeType="1"/>
              </p:cNvSpPr>
              <p:nvPr/>
            </p:nvSpPr>
            <p:spPr bwMode="auto">
              <a:xfrm>
                <a:off x="2468" y="1849"/>
                <a:ext cx="0" cy="4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2440" name="Line 24"/>
              <p:cNvSpPr>
                <a:spLocks noChangeShapeType="1"/>
              </p:cNvSpPr>
              <p:nvPr/>
            </p:nvSpPr>
            <p:spPr bwMode="auto">
              <a:xfrm>
                <a:off x="3290" y="1851"/>
                <a:ext cx="0" cy="4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2441" name="Line 25"/>
              <p:cNvSpPr>
                <a:spLocks noChangeShapeType="1"/>
              </p:cNvSpPr>
              <p:nvPr/>
            </p:nvSpPr>
            <p:spPr bwMode="auto">
              <a:xfrm rot="-5400000">
                <a:off x="2879" y="1441"/>
                <a:ext cx="0" cy="81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2442" name="Line 26"/>
              <p:cNvSpPr>
                <a:spLocks noChangeShapeType="1"/>
              </p:cNvSpPr>
              <p:nvPr/>
            </p:nvSpPr>
            <p:spPr bwMode="auto">
              <a:xfrm rot="-5400000">
                <a:off x="3537" y="1402"/>
                <a:ext cx="0" cy="4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2443" name="Line 27"/>
              <p:cNvSpPr>
                <a:spLocks noChangeShapeType="1"/>
              </p:cNvSpPr>
              <p:nvPr/>
            </p:nvSpPr>
            <p:spPr bwMode="auto">
              <a:xfrm>
                <a:off x="3757" y="1615"/>
                <a:ext cx="0" cy="73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2444" name="Line 28"/>
              <p:cNvSpPr>
                <a:spLocks noChangeShapeType="1"/>
              </p:cNvSpPr>
              <p:nvPr/>
            </p:nvSpPr>
            <p:spPr bwMode="auto">
              <a:xfrm>
                <a:off x="3330" y="1615"/>
                <a:ext cx="0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2445" name="Line 29"/>
              <p:cNvSpPr>
                <a:spLocks noChangeShapeType="1"/>
              </p:cNvSpPr>
              <p:nvPr/>
            </p:nvSpPr>
            <p:spPr bwMode="auto">
              <a:xfrm rot="-5400000">
                <a:off x="4065" y="1100"/>
                <a:ext cx="0" cy="54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2446" name="Line 30"/>
              <p:cNvSpPr>
                <a:spLocks noChangeShapeType="1"/>
              </p:cNvSpPr>
              <p:nvPr/>
            </p:nvSpPr>
            <p:spPr bwMode="auto">
              <a:xfrm>
                <a:off x="4343" y="1374"/>
                <a:ext cx="0" cy="9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2447" name="Line 31"/>
              <p:cNvSpPr>
                <a:spLocks noChangeShapeType="1"/>
              </p:cNvSpPr>
              <p:nvPr/>
            </p:nvSpPr>
            <p:spPr bwMode="auto">
              <a:xfrm>
                <a:off x="3791" y="1374"/>
                <a:ext cx="0" cy="9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2448" name="Line 32"/>
              <p:cNvSpPr>
                <a:spLocks noChangeShapeType="1"/>
              </p:cNvSpPr>
              <p:nvPr/>
            </p:nvSpPr>
            <p:spPr bwMode="auto">
              <a:xfrm>
                <a:off x="1842" y="2343"/>
                <a:ext cx="0" cy="1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stealth" w="sm" len="med"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2449" name="Text Box 33"/>
              <p:cNvSpPr txBox="1">
                <a:spLocks noChangeArrowheads="1"/>
              </p:cNvSpPr>
              <p:nvPr/>
            </p:nvSpPr>
            <p:spPr bwMode="auto">
              <a:xfrm>
                <a:off x="1435" y="2516"/>
                <a:ext cx="876" cy="3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A</a:t>
                </a:r>
                <a:r>
                  <a:rPr lang="zh-CN" altLang="en-US" sz="1800">
                    <a:latin typeface="Times New Roman" pitchFamily="18" charset="0"/>
                  </a:rPr>
                  <a:t>、</a:t>
                </a:r>
                <a:r>
                  <a:rPr lang="en-US" altLang="zh-CN" sz="1800">
                    <a:latin typeface="Times New Roman" pitchFamily="18" charset="0"/>
                  </a:rPr>
                  <a:t>B</a:t>
                </a:r>
                <a:r>
                  <a:rPr lang="zh-CN" altLang="en-US" sz="1800">
                    <a:latin typeface="Times New Roman" pitchFamily="18" charset="0"/>
                  </a:rPr>
                  <a:t>、</a:t>
                </a:r>
                <a:r>
                  <a:rPr lang="en-US" altLang="zh-CN" sz="1800">
                    <a:latin typeface="Times New Roman" pitchFamily="18" charset="0"/>
                  </a:rPr>
                  <a:t>C</a:t>
                </a:r>
                <a:r>
                  <a:rPr lang="zh-CN" altLang="en-US" sz="1800">
                    <a:latin typeface="Times New Roman" pitchFamily="18" charset="0"/>
                  </a:rPr>
                  <a:t>、</a:t>
                </a:r>
                <a:r>
                  <a:rPr lang="en-US" altLang="zh-CN" sz="1800">
                    <a:latin typeface="Times New Roman" pitchFamily="18" charset="0"/>
                  </a:rPr>
                  <a:t>D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同时请求中断</a:t>
                </a:r>
              </a:p>
            </p:txBody>
          </p:sp>
          <p:sp>
            <p:nvSpPr>
              <p:cNvPr id="572450" name="Line 34"/>
              <p:cNvSpPr>
                <a:spLocks noChangeShapeType="1"/>
              </p:cNvSpPr>
              <p:nvPr/>
            </p:nvSpPr>
            <p:spPr bwMode="auto">
              <a:xfrm>
                <a:off x="3748" y="2343"/>
                <a:ext cx="0" cy="1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stealth" w="sm" len="med"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2451" name="Line 35"/>
              <p:cNvSpPr>
                <a:spLocks noChangeShapeType="1"/>
              </p:cNvSpPr>
              <p:nvPr/>
            </p:nvSpPr>
            <p:spPr bwMode="auto">
              <a:xfrm>
                <a:off x="800" y="207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2452" name="Line 36"/>
              <p:cNvSpPr>
                <a:spLocks noChangeShapeType="1"/>
              </p:cNvSpPr>
              <p:nvPr/>
            </p:nvSpPr>
            <p:spPr bwMode="auto">
              <a:xfrm>
                <a:off x="800" y="1851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2453" name="Line 37"/>
              <p:cNvSpPr>
                <a:spLocks noChangeShapeType="1"/>
              </p:cNvSpPr>
              <p:nvPr/>
            </p:nvSpPr>
            <p:spPr bwMode="auto">
              <a:xfrm>
                <a:off x="800" y="1621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72454" name="Text Box 38"/>
            <p:cNvSpPr txBox="1">
              <a:spLocks noChangeArrowheads="1"/>
            </p:cNvSpPr>
            <p:nvPr/>
          </p:nvSpPr>
          <p:spPr bwMode="auto">
            <a:xfrm>
              <a:off x="1475" y="3249"/>
              <a:ext cx="3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itchFamily="18" charset="0"/>
                </a:rPr>
                <a:t>CPU </a:t>
              </a:r>
              <a:r>
                <a:rPr lang="zh-CN" altLang="en-US" sz="2400">
                  <a:latin typeface="Times New Roman" pitchFamily="18" charset="0"/>
                </a:rPr>
                <a:t>执行程序轨迹（原屏蔽字）</a:t>
              </a:r>
            </a:p>
          </p:txBody>
        </p:sp>
      </p:grpSp>
      <p:sp>
        <p:nvSpPr>
          <p:cNvPr id="572455" name="AutoShape 3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49</a:t>
            </a:fld>
            <a:endParaRPr lang="zh-CN" altLang="en-US"/>
          </a:p>
        </p:txBody>
      </p:sp>
      <p:sp>
        <p:nvSpPr>
          <p:cNvPr id="41" name="页脚占位符 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Text Box 2"/>
          <p:cNvSpPr txBox="1">
            <a:spLocks noChangeArrowheads="1"/>
          </p:cNvSpPr>
          <p:nvPr/>
        </p:nvSpPr>
        <p:spPr bwMode="auto">
          <a:xfrm>
            <a:off x="683568" y="1124744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Times New Roman" pitchFamily="18" charset="0"/>
              </a:rPr>
              <a:t>1.  用户可见寄存器</a:t>
            </a:r>
          </a:p>
        </p:txBody>
      </p:sp>
      <p:sp>
        <p:nvSpPr>
          <p:cNvPr id="527363" name="Text Box 3"/>
          <p:cNvSpPr txBox="1">
            <a:spLocks noChangeArrowheads="1"/>
          </p:cNvSpPr>
          <p:nvPr/>
        </p:nvSpPr>
        <p:spPr bwMode="auto">
          <a:xfrm>
            <a:off x="762000" y="15240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Times New Roman" pitchFamily="18" charset="0"/>
              </a:rPr>
              <a:t>(1) 通用寄存器</a:t>
            </a:r>
          </a:p>
        </p:txBody>
      </p:sp>
      <p:sp>
        <p:nvSpPr>
          <p:cNvPr id="527364" name="Text Box 4"/>
          <p:cNvSpPr txBox="1">
            <a:spLocks noChangeArrowheads="1"/>
          </p:cNvSpPr>
          <p:nvPr/>
        </p:nvSpPr>
        <p:spPr bwMode="auto">
          <a:xfrm>
            <a:off x="467544" y="476672"/>
            <a:ext cx="571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 dirty="0">
                <a:latin typeface="Times New Roman" pitchFamily="18" charset="0"/>
              </a:rPr>
              <a:t>三、 </a:t>
            </a:r>
            <a:r>
              <a:rPr lang="en-US" altLang="zh-CN" sz="3200" dirty="0">
                <a:latin typeface="Times New Roman" pitchFamily="18" charset="0"/>
              </a:rPr>
              <a:t>CPU </a:t>
            </a:r>
            <a:r>
              <a:rPr lang="zh-CN" altLang="en-US" sz="3200" dirty="0">
                <a:latin typeface="Times New Roman" pitchFamily="18" charset="0"/>
              </a:rPr>
              <a:t>的寄存器</a:t>
            </a:r>
          </a:p>
        </p:txBody>
      </p:sp>
      <p:sp>
        <p:nvSpPr>
          <p:cNvPr id="527365" name="Text Box 5"/>
          <p:cNvSpPr txBox="1">
            <a:spLocks noChangeArrowheads="1"/>
          </p:cNvSpPr>
          <p:nvPr/>
        </p:nvSpPr>
        <p:spPr bwMode="auto">
          <a:xfrm>
            <a:off x="3276600" y="15240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存放操作数</a:t>
            </a:r>
          </a:p>
        </p:txBody>
      </p:sp>
      <p:sp>
        <p:nvSpPr>
          <p:cNvPr id="527366" name="Text Box 6"/>
          <p:cNvSpPr txBox="1">
            <a:spLocks noChangeArrowheads="1"/>
          </p:cNvSpPr>
          <p:nvPr/>
        </p:nvSpPr>
        <p:spPr bwMode="auto">
          <a:xfrm>
            <a:off x="3276600" y="20574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folHlink"/>
                </a:solidFill>
                <a:latin typeface="Times New Roman" pitchFamily="18" charset="0"/>
              </a:rPr>
              <a:t>可作 </a:t>
            </a:r>
            <a:r>
              <a:rPr lang="zh-CN" altLang="en-US" sz="2400" dirty="0">
                <a:latin typeface="Times New Roman" pitchFamily="18" charset="0"/>
              </a:rPr>
              <a:t>某种寻址方式所需的 </a:t>
            </a:r>
            <a:r>
              <a:rPr lang="zh-CN" altLang="en-US" sz="2400" dirty="0">
                <a:solidFill>
                  <a:schemeClr val="folHlink"/>
                </a:solidFill>
                <a:latin typeface="Times New Roman" pitchFamily="18" charset="0"/>
              </a:rPr>
              <a:t>专用寄存器</a:t>
            </a:r>
            <a:endParaRPr lang="en-US" altLang="zh-CN" sz="2400" dirty="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527367" name="Text Box 7"/>
          <p:cNvSpPr txBox="1">
            <a:spLocks noChangeArrowheads="1"/>
          </p:cNvSpPr>
          <p:nvPr/>
        </p:nvSpPr>
        <p:spPr bwMode="auto">
          <a:xfrm>
            <a:off x="762000" y="2911475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(2) 数据寄存器</a:t>
            </a:r>
          </a:p>
        </p:txBody>
      </p:sp>
      <p:sp>
        <p:nvSpPr>
          <p:cNvPr id="527368" name="Text Box 8"/>
          <p:cNvSpPr txBox="1">
            <a:spLocks noChangeArrowheads="1"/>
          </p:cNvSpPr>
          <p:nvPr/>
        </p:nvSpPr>
        <p:spPr bwMode="auto">
          <a:xfrm>
            <a:off x="3276600" y="2911475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存放操作数</a:t>
            </a:r>
            <a:r>
              <a:rPr lang="zh-CN" altLang="en-US" sz="2400">
                <a:latin typeface="Times New Roman" pitchFamily="18" charset="0"/>
              </a:rPr>
              <a:t>（满足各种数据类型）</a:t>
            </a:r>
          </a:p>
        </p:txBody>
      </p:sp>
      <p:sp>
        <p:nvSpPr>
          <p:cNvPr id="527369" name="Text Box 9"/>
          <p:cNvSpPr txBox="1">
            <a:spLocks noChangeArrowheads="1"/>
          </p:cNvSpPr>
          <p:nvPr/>
        </p:nvSpPr>
        <p:spPr bwMode="auto">
          <a:xfrm>
            <a:off x="3276600" y="34290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两个寄存器拼接存放双倍字长数据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527370" name="Text Box 10"/>
          <p:cNvSpPr txBox="1">
            <a:spLocks noChangeArrowheads="1"/>
          </p:cNvSpPr>
          <p:nvPr/>
        </p:nvSpPr>
        <p:spPr bwMode="auto">
          <a:xfrm>
            <a:off x="762000" y="4283075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(3) 地址寄存器</a:t>
            </a:r>
          </a:p>
        </p:txBody>
      </p:sp>
      <p:sp>
        <p:nvSpPr>
          <p:cNvPr id="527371" name="Text Box 11"/>
          <p:cNvSpPr txBox="1">
            <a:spLocks noChangeArrowheads="1"/>
          </p:cNvSpPr>
          <p:nvPr/>
        </p:nvSpPr>
        <p:spPr bwMode="auto">
          <a:xfrm>
            <a:off x="3276600" y="4283075"/>
            <a:ext cx="601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存放地址</a:t>
            </a:r>
            <a:r>
              <a:rPr lang="zh-CN" altLang="en-US" sz="2400">
                <a:latin typeface="Times New Roman" pitchFamily="18" charset="0"/>
              </a:rPr>
              <a:t>，其位数应满足最大的地址范围</a:t>
            </a:r>
          </a:p>
        </p:txBody>
      </p:sp>
      <p:sp>
        <p:nvSpPr>
          <p:cNvPr id="527372" name="Text Box 12"/>
          <p:cNvSpPr txBox="1">
            <a:spLocks noChangeArrowheads="1"/>
          </p:cNvSpPr>
          <p:nvPr/>
        </p:nvSpPr>
        <p:spPr bwMode="auto">
          <a:xfrm>
            <a:off x="3276600" y="48006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用于特殊的寻址方式    段基值    栈指针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527373" name="Text Box 13"/>
          <p:cNvSpPr txBox="1">
            <a:spLocks noChangeArrowheads="1"/>
          </p:cNvSpPr>
          <p:nvPr/>
        </p:nvSpPr>
        <p:spPr bwMode="auto">
          <a:xfrm>
            <a:off x="762000" y="56388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(4) 条件码寄存器</a:t>
            </a:r>
          </a:p>
        </p:txBody>
      </p:sp>
      <p:sp>
        <p:nvSpPr>
          <p:cNvPr id="527374" name="Text Box 14"/>
          <p:cNvSpPr txBox="1">
            <a:spLocks noChangeArrowheads="1"/>
          </p:cNvSpPr>
          <p:nvPr/>
        </p:nvSpPr>
        <p:spPr bwMode="auto">
          <a:xfrm>
            <a:off x="3276600" y="5638800"/>
            <a:ext cx="579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存放条件码</a:t>
            </a:r>
            <a:r>
              <a:rPr lang="zh-CN" altLang="en-US" sz="2400">
                <a:latin typeface="Times New Roman" pitchFamily="18" charset="0"/>
              </a:rPr>
              <a:t>，可作程序分支的依据</a:t>
            </a:r>
          </a:p>
        </p:txBody>
      </p:sp>
      <p:sp>
        <p:nvSpPr>
          <p:cNvPr id="527375" name="Text Box 15"/>
          <p:cNvSpPr txBox="1">
            <a:spLocks noChangeArrowheads="1"/>
          </p:cNvSpPr>
          <p:nvPr/>
        </p:nvSpPr>
        <p:spPr bwMode="auto">
          <a:xfrm>
            <a:off x="3276600" y="61722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如 正、负、零、溢出、进位等</a:t>
            </a:r>
          </a:p>
        </p:txBody>
      </p:sp>
      <p:sp>
        <p:nvSpPr>
          <p:cNvPr id="527376" name="Rectangle 1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8.1</a:t>
            </a:r>
          </a:p>
        </p:txBody>
      </p:sp>
      <p:sp>
        <p:nvSpPr>
          <p:cNvPr id="527377" name="AutoShape 1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2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27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27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27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27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27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27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27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27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62" grpId="0" autoUpdateAnimBg="0"/>
      <p:bldP spid="527363" grpId="0" autoUpdateAnimBg="0"/>
      <p:bldP spid="527365" grpId="0" autoUpdateAnimBg="0"/>
      <p:bldP spid="527366" grpId="0" autoUpdateAnimBg="0"/>
      <p:bldP spid="527367" grpId="0" autoUpdateAnimBg="0"/>
      <p:bldP spid="527368" grpId="0" autoUpdateAnimBg="0"/>
      <p:bldP spid="527369" grpId="0" autoUpdateAnimBg="0"/>
      <p:bldP spid="527370" grpId="0" autoUpdateAnimBg="0"/>
      <p:bldP spid="527371" grpId="0" autoUpdateAnimBg="0"/>
      <p:bldP spid="527372" grpId="0" autoUpdateAnimBg="0"/>
      <p:bldP spid="527373" grpId="0" autoUpdateAnimBg="0"/>
      <p:bldP spid="527374" grpId="0" autoUpdateAnimBg="0"/>
      <p:bldP spid="527375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ChangeArrowheads="1"/>
          </p:cNvSpPr>
          <p:nvPr/>
        </p:nvSpPr>
        <p:spPr bwMode="auto">
          <a:xfrm>
            <a:off x="677863" y="404813"/>
            <a:ext cx="69183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(3)  屏蔽技术可改变处理优先等级</a:t>
            </a:r>
          </a:p>
        </p:txBody>
      </p:sp>
      <p:sp>
        <p:nvSpPr>
          <p:cNvPr id="573443" name="Rectangle 3"/>
          <p:cNvSpPr>
            <a:spLocks noChangeArrowheads="1"/>
          </p:cNvSpPr>
          <p:nvPr/>
        </p:nvSpPr>
        <p:spPr bwMode="auto">
          <a:xfrm>
            <a:off x="677863" y="5084763"/>
            <a:ext cx="539908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(4)  屏蔽技术的其他作用</a:t>
            </a:r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8.4</a:t>
            </a:r>
          </a:p>
        </p:txBody>
      </p:sp>
      <p:sp>
        <p:nvSpPr>
          <p:cNvPr id="573445" name="Text Box 5"/>
          <p:cNvSpPr txBox="1">
            <a:spLocks noChangeArrowheads="1"/>
          </p:cNvSpPr>
          <p:nvPr/>
        </p:nvSpPr>
        <p:spPr bwMode="auto">
          <a:xfrm>
            <a:off x="1403350" y="6213475"/>
            <a:ext cx="4027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便于程序控制</a:t>
            </a:r>
          </a:p>
        </p:txBody>
      </p:sp>
      <p:sp>
        <p:nvSpPr>
          <p:cNvPr id="573446" name="Text Box 6"/>
          <p:cNvSpPr txBox="1">
            <a:spLocks noChangeArrowheads="1"/>
          </p:cNvSpPr>
          <p:nvPr/>
        </p:nvSpPr>
        <p:spPr bwMode="auto">
          <a:xfrm>
            <a:off x="1403350" y="5708650"/>
            <a:ext cx="6313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可以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人为地屏蔽 </a:t>
            </a:r>
            <a:r>
              <a:rPr lang="zh-CN" altLang="en-US" sz="2400">
                <a:latin typeface="Times New Roman" pitchFamily="18" charset="0"/>
              </a:rPr>
              <a:t>某个中断源的请求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403350" y="1268413"/>
            <a:ext cx="6337300" cy="3625850"/>
            <a:chOff x="793" y="799"/>
            <a:chExt cx="3992" cy="2284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793" y="799"/>
              <a:ext cx="3992" cy="1859"/>
              <a:chOff x="793" y="890"/>
              <a:chExt cx="3992" cy="1859"/>
            </a:xfrm>
          </p:grpSpPr>
          <p:sp>
            <p:nvSpPr>
              <p:cNvPr id="573449" name="Text Box 9"/>
              <p:cNvSpPr txBox="1">
                <a:spLocks noChangeArrowheads="1"/>
              </p:cNvSpPr>
              <p:nvPr/>
            </p:nvSpPr>
            <p:spPr bwMode="auto">
              <a:xfrm>
                <a:off x="1071" y="890"/>
                <a:ext cx="675" cy="22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1600">
                    <a:latin typeface="Times New Roman" pitchFamily="18" charset="0"/>
                  </a:rPr>
                  <a:t>服务程序</a:t>
                </a:r>
              </a:p>
            </p:txBody>
          </p:sp>
          <p:sp>
            <p:nvSpPr>
              <p:cNvPr id="573450" name="Text Box 10"/>
              <p:cNvSpPr txBox="1">
                <a:spLocks noChangeArrowheads="1"/>
              </p:cNvSpPr>
              <p:nvPr/>
            </p:nvSpPr>
            <p:spPr bwMode="auto">
              <a:xfrm>
                <a:off x="2847" y="2257"/>
                <a:ext cx="577" cy="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1600">
                    <a:latin typeface="Times New Roman" pitchFamily="18" charset="0"/>
                  </a:rPr>
                  <a:t>D</a:t>
                </a:r>
                <a:r>
                  <a:rPr lang="zh-CN" altLang="en-US" sz="1600">
                    <a:latin typeface="Times New Roman" pitchFamily="18" charset="0"/>
                  </a:rPr>
                  <a:t>处理完</a:t>
                </a:r>
              </a:p>
            </p:txBody>
          </p:sp>
          <p:sp>
            <p:nvSpPr>
              <p:cNvPr id="573451" name="Text Box 11"/>
              <p:cNvSpPr txBox="1">
                <a:spLocks noChangeArrowheads="1"/>
              </p:cNvSpPr>
              <p:nvPr/>
            </p:nvSpPr>
            <p:spPr bwMode="auto">
              <a:xfrm>
                <a:off x="3190" y="2426"/>
                <a:ext cx="552" cy="1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1600">
                    <a:latin typeface="Times New Roman" pitchFamily="18" charset="0"/>
                  </a:rPr>
                  <a:t>C</a:t>
                </a:r>
                <a:r>
                  <a:rPr lang="zh-CN" altLang="en-US" sz="1600">
                    <a:latin typeface="Times New Roman" pitchFamily="18" charset="0"/>
                  </a:rPr>
                  <a:t>处理完</a:t>
                </a:r>
              </a:p>
            </p:txBody>
          </p:sp>
          <p:sp>
            <p:nvSpPr>
              <p:cNvPr id="573452" name="Text Box 12"/>
              <p:cNvSpPr txBox="1">
                <a:spLocks noChangeArrowheads="1"/>
              </p:cNvSpPr>
              <p:nvPr/>
            </p:nvSpPr>
            <p:spPr bwMode="auto">
              <a:xfrm>
                <a:off x="3763" y="2257"/>
                <a:ext cx="659" cy="26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1600">
                    <a:latin typeface="Times New Roman" pitchFamily="18" charset="0"/>
                  </a:rPr>
                  <a:t>B</a:t>
                </a:r>
                <a:r>
                  <a:rPr lang="zh-CN" altLang="en-US" sz="1600">
                    <a:latin typeface="Times New Roman" pitchFamily="18" charset="0"/>
                  </a:rPr>
                  <a:t>处理完</a:t>
                </a:r>
              </a:p>
            </p:txBody>
          </p:sp>
          <p:sp>
            <p:nvSpPr>
              <p:cNvPr id="573453" name="Text Box 13"/>
              <p:cNvSpPr txBox="1">
                <a:spLocks noChangeArrowheads="1"/>
              </p:cNvSpPr>
              <p:nvPr/>
            </p:nvSpPr>
            <p:spPr bwMode="auto">
              <a:xfrm>
                <a:off x="2092" y="2257"/>
                <a:ext cx="607" cy="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1600">
                    <a:latin typeface="Times New Roman" pitchFamily="18" charset="0"/>
                  </a:rPr>
                  <a:t>A</a:t>
                </a:r>
                <a:r>
                  <a:rPr lang="zh-CN" altLang="en-US" sz="1600">
                    <a:latin typeface="Times New Roman" pitchFamily="18" charset="0"/>
                  </a:rPr>
                  <a:t>处理完</a:t>
                </a:r>
              </a:p>
            </p:txBody>
          </p:sp>
          <p:sp>
            <p:nvSpPr>
              <p:cNvPr id="573454" name="Text Box 14"/>
              <p:cNvSpPr txBox="1">
                <a:spLocks noChangeArrowheads="1"/>
              </p:cNvSpPr>
              <p:nvPr/>
            </p:nvSpPr>
            <p:spPr bwMode="auto">
              <a:xfrm>
                <a:off x="4518" y="2126"/>
                <a:ext cx="267" cy="2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 i="1">
                    <a:latin typeface="Times New Roman" pitchFamily="18" charset="0"/>
                  </a:rPr>
                  <a:t>t</a:t>
                </a:r>
                <a:endParaRPr lang="en-US" altLang="zh-CN" sz="2000">
                  <a:latin typeface="Times New Roman" pitchFamily="18" charset="0"/>
                </a:endParaRPr>
              </a:p>
            </p:txBody>
          </p:sp>
          <p:sp>
            <p:nvSpPr>
              <p:cNvPr id="573455" name="Line 15"/>
              <p:cNvSpPr>
                <a:spLocks noChangeShapeType="1"/>
              </p:cNvSpPr>
              <p:nvPr/>
            </p:nvSpPr>
            <p:spPr bwMode="auto">
              <a:xfrm>
                <a:off x="1290" y="2257"/>
                <a:ext cx="327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sm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456" name="Line 16"/>
              <p:cNvSpPr>
                <a:spLocks noChangeShapeType="1"/>
              </p:cNvSpPr>
              <p:nvPr/>
            </p:nvSpPr>
            <p:spPr bwMode="auto">
              <a:xfrm>
                <a:off x="1290" y="1049"/>
                <a:ext cx="0" cy="120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sm" len="lg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457" name="Text Box 17"/>
              <p:cNvSpPr txBox="1">
                <a:spLocks noChangeArrowheads="1"/>
              </p:cNvSpPr>
              <p:nvPr/>
            </p:nvSpPr>
            <p:spPr bwMode="auto">
              <a:xfrm>
                <a:off x="793" y="2095"/>
                <a:ext cx="468" cy="20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1600">
                    <a:latin typeface="Times New Roman" pitchFamily="18" charset="0"/>
                  </a:rPr>
                  <a:t>主程序</a:t>
                </a:r>
              </a:p>
            </p:txBody>
          </p:sp>
          <p:sp>
            <p:nvSpPr>
              <p:cNvPr id="573458" name="Text Box 18"/>
              <p:cNvSpPr txBox="1">
                <a:spLocks noChangeArrowheads="1"/>
              </p:cNvSpPr>
              <p:nvPr/>
            </p:nvSpPr>
            <p:spPr bwMode="auto">
              <a:xfrm>
                <a:off x="793" y="1806"/>
                <a:ext cx="468" cy="20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1600">
                    <a:latin typeface="Times New Roman" pitchFamily="18" charset="0"/>
                  </a:rPr>
                  <a:t>A</a:t>
                </a:r>
                <a:r>
                  <a:rPr lang="zh-CN" altLang="en-US" sz="1600">
                    <a:latin typeface="Times New Roman" pitchFamily="18" charset="0"/>
                  </a:rPr>
                  <a:t>程序</a:t>
                </a:r>
              </a:p>
            </p:txBody>
          </p:sp>
          <p:sp>
            <p:nvSpPr>
              <p:cNvPr id="573459" name="Text Box 19"/>
              <p:cNvSpPr txBox="1">
                <a:spLocks noChangeArrowheads="1"/>
              </p:cNvSpPr>
              <p:nvPr/>
            </p:nvSpPr>
            <p:spPr bwMode="auto">
              <a:xfrm>
                <a:off x="793" y="1593"/>
                <a:ext cx="468" cy="20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1600">
                    <a:latin typeface="Times New Roman" pitchFamily="18" charset="0"/>
                  </a:rPr>
                  <a:t>B</a:t>
                </a:r>
                <a:r>
                  <a:rPr lang="zh-CN" altLang="en-US" sz="1600">
                    <a:latin typeface="Times New Roman" pitchFamily="18" charset="0"/>
                  </a:rPr>
                  <a:t>程序</a:t>
                </a:r>
              </a:p>
            </p:txBody>
          </p:sp>
          <p:sp>
            <p:nvSpPr>
              <p:cNvPr id="573460" name="Text Box 20"/>
              <p:cNvSpPr txBox="1">
                <a:spLocks noChangeArrowheads="1"/>
              </p:cNvSpPr>
              <p:nvPr/>
            </p:nvSpPr>
            <p:spPr bwMode="auto">
              <a:xfrm>
                <a:off x="793" y="1362"/>
                <a:ext cx="468" cy="2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1600">
                    <a:latin typeface="Times New Roman" pitchFamily="18" charset="0"/>
                  </a:rPr>
                  <a:t>C</a:t>
                </a:r>
                <a:r>
                  <a:rPr lang="zh-CN" altLang="en-US" sz="1600">
                    <a:latin typeface="Times New Roman" pitchFamily="18" charset="0"/>
                  </a:rPr>
                  <a:t>程序</a:t>
                </a:r>
              </a:p>
            </p:txBody>
          </p:sp>
          <p:sp>
            <p:nvSpPr>
              <p:cNvPr id="573461" name="Text Box 21"/>
              <p:cNvSpPr txBox="1">
                <a:spLocks noChangeArrowheads="1"/>
              </p:cNvSpPr>
              <p:nvPr/>
            </p:nvSpPr>
            <p:spPr bwMode="auto">
              <a:xfrm>
                <a:off x="793" y="1130"/>
                <a:ext cx="468" cy="20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1600">
                    <a:latin typeface="Times New Roman" pitchFamily="18" charset="0"/>
                  </a:rPr>
                  <a:t>D</a:t>
                </a:r>
                <a:r>
                  <a:rPr lang="zh-CN" altLang="en-US" sz="1600">
                    <a:latin typeface="Times New Roman" pitchFamily="18" charset="0"/>
                  </a:rPr>
                  <a:t>程序</a:t>
                </a:r>
              </a:p>
            </p:txBody>
          </p:sp>
          <p:sp>
            <p:nvSpPr>
              <p:cNvPr id="573462" name="Line 22"/>
              <p:cNvSpPr>
                <a:spLocks noChangeShapeType="1"/>
              </p:cNvSpPr>
              <p:nvPr/>
            </p:nvSpPr>
            <p:spPr bwMode="auto">
              <a:xfrm>
                <a:off x="1796" y="2004"/>
                <a:ext cx="0" cy="2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463" name="Line 23"/>
              <p:cNvSpPr>
                <a:spLocks noChangeShapeType="1"/>
              </p:cNvSpPr>
              <p:nvPr/>
            </p:nvSpPr>
            <p:spPr bwMode="auto">
              <a:xfrm>
                <a:off x="2339" y="2004"/>
                <a:ext cx="0" cy="2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464" name="Line 24"/>
              <p:cNvSpPr>
                <a:spLocks noChangeShapeType="1"/>
              </p:cNvSpPr>
              <p:nvPr/>
            </p:nvSpPr>
            <p:spPr bwMode="auto">
              <a:xfrm rot="-5400000">
                <a:off x="2065" y="1724"/>
                <a:ext cx="0" cy="5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465" name="Line 25"/>
              <p:cNvSpPr>
                <a:spLocks noChangeShapeType="1"/>
              </p:cNvSpPr>
              <p:nvPr/>
            </p:nvSpPr>
            <p:spPr bwMode="auto">
              <a:xfrm>
                <a:off x="2369" y="1766"/>
                <a:ext cx="0" cy="4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466" name="Line 26"/>
              <p:cNvSpPr>
                <a:spLocks noChangeShapeType="1"/>
              </p:cNvSpPr>
              <p:nvPr/>
            </p:nvSpPr>
            <p:spPr bwMode="auto">
              <a:xfrm>
                <a:off x="2455" y="1553"/>
                <a:ext cx="0" cy="22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467" name="Line 27"/>
              <p:cNvSpPr>
                <a:spLocks noChangeShapeType="1"/>
              </p:cNvSpPr>
              <p:nvPr/>
            </p:nvSpPr>
            <p:spPr bwMode="auto">
              <a:xfrm rot="-5400000">
                <a:off x="2411" y="1720"/>
                <a:ext cx="0" cy="10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468" name="Line 28"/>
              <p:cNvSpPr>
                <a:spLocks noChangeShapeType="1"/>
              </p:cNvSpPr>
              <p:nvPr/>
            </p:nvSpPr>
            <p:spPr bwMode="auto">
              <a:xfrm rot="-5400000">
                <a:off x="3222" y="1387"/>
                <a:ext cx="0" cy="3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469" name="Line 29"/>
              <p:cNvSpPr>
                <a:spLocks noChangeShapeType="1"/>
              </p:cNvSpPr>
              <p:nvPr/>
            </p:nvSpPr>
            <p:spPr bwMode="auto">
              <a:xfrm rot="-5400000">
                <a:off x="2804" y="1071"/>
                <a:ext cx="0" cy="50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470" name="Line 30"/>
              <p:cNvSpPr>
                <a:spLocks noChangeShapeType="1"/>
              </p:cNvSpPr>
              <p:nvPr/>
            </p:nvSpPr>
            <p:spPr bwMode="auto">
              <a:xfrm>
                <a:off x="3973" y="1773"/>
                <a:ext cx="0" cy="48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471" name="Line 31"/>
              <p:cNvSpPr>
                <a:spLocks noChangeShapeType="1"/>
              </p:cNvSpPr>
              <p:nvPr/>
            </p:nvSpPr>
            <p:spPr bwMode="auto">
              <a:xfrm>
                <a:off x="1796" y="225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stealth" w="sm" len="med"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472" name="Text Box 32"/>
              <p:cNvSpPr txBox="1">
                <a:spLocks noChangeArrowheads="1"/>
              </p:cNvSpPr>
              <p:nvPr/>
            </p:nvSpPr>
            <p:spPr bwMode="auto">
              <a:xfrm>
                <a:off x="1424" y="2426"/>
                <a:ext cx="912" cy="32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1600">
                    <a:latin typeface="Times New Roman" pitchFamily="18" charset="0"/>
                  </a:rPr>
                  <a:t>A</a:t>
                </a:r>
                <a:r>
                  <a:rPr lang="zh-CN" altLang="en-US" sz="1600">
                    <a:latin typeface="Times New Roman" pitchFamily="18" charset="0"/>
                  </a:rPr>
                  <a:t>、</a:t>
                </a:r>
                <a:r>
                  <a:rPr lang="en-US" altLang="zh-CN" sz="1600">
                    <a:latin typeface="Times New Roman" pitchFamily="18" charset="0"/>
                  </a:rPr>
                  <a:t>B</a:t>
                </a:r>
                <a:r>
                  <a:rPr lang="zh-CN" altLang="en-US" sz="1600">
                    <a:latin typeface="Times New Roman" pitchFamily="18" charset="0"/>
                  </a:rPr>
                  <a:t>、</a:t>
                </a:r>
                <a:r>
                  <a:rPr lang="en-US" altLang="zh-CN" sz="1600">
                    <a:latin typeface="Times New Roman" pitchFamily="18" charset="0"/>
                  </a:rPr>
                  <a:t>C</a:t>
                </a:r>
                <a:r>
                  <a:rPr lang="zh-CN" altLang="en-US" sz="1600">
                    <a:latin typeface="Times New Roman" pitchFamily="18" charset="0"/>
                  </a:rPr>
                  <a:t>、</a:t>
                </a:r>
                <a:r>
                  <a:rPr lang="en-US" altLang="zh-CN" sz="1600">
                    <a:latin typeface="Times New Roman" pitchFamily="18" charset="0"/>
                  </a:rPr>
                  <a:t>D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zh-CN" altLang="en-US" sz="1600">
                    <a:latin typeface="Times New Roman" pitchFamily="18" charset="0"/>
                  </a:rPr>
                  <a:t>同时请求中断</a:t>
                </a:r>
              </a:p>
            </p:txBody>
          </p:sp>
          <p:sp>
            <p:nvSpPr>
              <p:cNvPr id="573473" name="Line 33"/>
              <p:cNvSpPr>
                <a:spLocks noChangeShapeType="1"/>
              </p:cNvSpPr>
              <p:nvPr/>
            </p:nvSpPr>
            <p:spPr bwMode="auto">
              <a:xfrm>
                <a:off x="3391" y="225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stealth" w="sm" len="med"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474" name="Line 34"/>
              <p:cNvSpPr>
                <a:spLocks noChangeShapeType="1"/>
              </p:cNvSpPr>
              <p:nvPr/>
            </p:nvSpPr>
            <p:spPr bwMode="auto">
              <a:xfrm rot="-5400000">
                <a:off x="2509" y="1506"/>
                <a:ext cx="0" cy="10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475" name="Line 35"/>
              <p:cNvSpPr>
                <a:spLocks noChangeShapeType="1"/>
              </p:cNvSpPr>
              <p:nvPr/>
            </p:nvSpPr>
            <p:spPr bwMode="auto">
              <a:xfrm>
                <a:off x="2551" y="1326"/>
                <a:ext cx="0" cy="22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476" name="Line 36"/>
              <p:cNvSpPr>
                <a:spLocks noChangeShapeType="1"/>
              </p:cNvSpPr>
              <p:nvPr/>
            </p:nvSpPr>
            <p:spPr bwMode="auto">
              <a:xfrm>
                <a:off x="3057" y="1326"/>
                <a:ext cx="0" cy="22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477" name="Line 37"/>
              <p:cNvSpPr>
                <a:spLocks noChangeShapeType="1"/>
              </p:cNvSpPr>
              <p:nvPr/>
            </p:nvSpPr>
            <p:spPr bwMode="auto">
              <a:xfrm>
                <a:off x="3381" y="1553"/>
                <a:ext cx="0" cy="22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478" name="Line 38"/>
              <p:cNvSpPr>
                <a:spLocks noChangeShapeType="1"/>
              </p:cNvSpPr>
              <p:nvPr/>
            </p:nvSpPr>
            <p:spPr bwMode="auto">
              <a:xfrm rot="-5400000">
                <a:off x="3682" y="1475"/>
                <a:ext cx="0" cy="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479" name="Line 39"/>
              <p:cNvSpPr>
                <a:spLocks noChangeShapeType="1"/>
              </p:cNvSpPr>
              <p:nvPr/>
            </p:nvSpPr>
            <p:spPr bwMode="auto">
              <a:xfrm>
                <a:off x="3391" y="1783"/>
                <a:ext cx="0" cy="4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480" name="Line 40"/>
              <p:cNvSpPr>
                <a:spLocks noChangeShapeType="1"/>
              </p:cNvSpPr>
              <p:nvPr/>
            </p:nvSpPr>
            <p:spPr bwMode="auto">
              <a:xfrm>
                <a:off x="3059" y="1543"/>
                <a:ext cx="0" cy="7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481" name="Line 41"/>
              <p:cNvSpPr>
                <a:spLocks noChangeShapeType="1"/>
              </p:cNvSpPr>
              <p:nvPr/>
            </p:nvSpPr>
            <p:spPr bwMode="auto">
              <a:xfrm>
                <a:off x="839" y="2002"/>
                <a:ext cx="4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482" name="Line 42"/>
              <p:cNvSpPr>
                <a:spLocks noChangeShapeType="1"/>
              </p:cNvSpPr>
              <p:nvPr/>
            </p:nvSpPr>
            <p:spPr bwMode="auto">
              <a:xfrm>
                <a:off x="839" y="1780"/>
                <a:ext cx="4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483" name="Line 43"/>
              <p:cNvSpPr>
                <a:spLocks noChangeShapeType="1"/>
              </p:cNvSpPr>
              <p:nvPr/>
            </p:nvSpPr>
            <p:spPr bwMode="auto">
              <a:xfrm>
                <a:off x="839" y="1557"/>
                <a:ext cx="4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484" name="Line 44"/>
              <p:cNvSpPr>
                <a:spLocks noChangeShapeType="1"/>
              </p:cNvSpPr>
              <p:nvPr/>
            </p:nvSpPr>
            <p:spPr bwMode="auto">
              <a:xfrm>
                <a:off x="839" y="1314"/>
                <a:ext cx="4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73485" name="Text Box 45"/>
            <p:cNvSpPr txBox="1">
              <a:spLocks noChangeArrowheads="1"/>
            </p:cNvSpPr>
            <p:nvPr/>
          </p:nvSpPr>
          <p:spPr bwMode="auto">
            <a:xfrm>
              <a:off x="1293" y="2795"/>
              <a:ext cx="3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itchFamily="18" charset="0"/>
                </a:rPr>
                <a:t>CPU </a:t>
              </a:r>
              <a:r>
                <a:rPr lang="zh-CN" altLang="en-US" sz="2400">
                  <a:latin typeface="Times New Roman" pitchFamily="18" charset="0"/>
                </a:rPr>
                <a:t>执行程序轨迹（新屏蔽字）</a:t>
              </a:r>
            </a:p>
          </p:txBody>
        </p:sp>
      </p:grpSp>
      <p:sp>
        <p:nvSpPr>
          <p:cNvPr id="573486" name="AutoShape 4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7" name="灯片编号占位符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50</a:t>
            </a:fld>
            <a:endParaRPr lang="zh-CN" altLang="en-US"/>
          </a:p>
        </p:txBody>
      </p:sp>
      <p:sp>
        <p:nvSpPr>
          <p:cNvPr id="48" name="页脚占位符 4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3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73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autoUpdateAnimBg="0"/>
      <p:bldP spid="573445" grpId="0" autoUpdateAnimBg="0"/>
      <p:bldP spid="573446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2" name="Rectangle 4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8.4</a:t>
            </a:r>
          </a:p>
        </p:txBody>
      </p:sp>
      <p:sp>
        <p:nvSpPr>
          <p:cNvPr id="667654" name="Rectangle 6"/>
          <p:cNvSpPr>
            <a:spLocks noChangeArrowheads="1"/>
          </p:cNvSpPr>
          <p:nvPr/>
        </p:nvSpPr>
        <p:spPr bwMode="auto">
          <a:xfrm>
            <a:off x="684213" y="333375"/>
            <a:ext cx="71342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(</a:t>
            </a:r>
            <a:r>
              <a:rPr lang="en-US" altLang="zh-CN" sz="3200">
                <a:latin typeface="Times New Roman" pitchFamily="18" charset="0"/>
              </a:rPr>
              <a:t>5)  </a:t>
            </a:r>
            <a:r>
              <a:rPr lang="zh-CN" altLang="en-US" sz="3200">
                <a:latin typeface="Times New Roman" pitchFamily="18" charset="0"/>
              </a:rPr>
              <a:t>新屏蔽字的设置</a:t>
            </a: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3419475" y="1011238"/>
            <a:ext cx="1728788" cy="5656262"/>
            <a:chOff x="2154" y="637"/>
            <a:chExt cx="1089" cy="3563"/>
          </a:xfrm>
        </p:grpSpPr>
        <p:sp>
          <p:nvSpPr>
            <p:cNvPr id="667674" name="Text Box 26"/>
            <p:cNvSpPr txBox="1">
              <a:spLocks noChangeArrowheads="1"/>
            </p:cNvSpPr>
            <p:nvPr/>
          </p:nvSpPr>
          <p:spPr bwMode="auto">
            <a:xfrm>
              <a:off x="2154" y="637"/>
              <a:ext cx="1089" cy="25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2160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/>
                <a:t>  保护现场</a:t>
              </a:r>
            </a:p>
          </p:txBody>
        </p:sp>
        <p:sp>
          <p:nvSpPr>
            <p:cNvPr id="667675" name="Text Box 27"/>
            <p:cNvSpPr txBox="1">
              <a:spLocks noChangeArrowheads="1"/>
            </p:cNvSpPr>
            <p:nvPr/>
          </p:nvSpPr>
          <p:spPr bwMode="auto">
            <a:xfrm>
              <a:off x="2154" y="1050"/>
              <a:ext cx="1089" cy="25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2160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/>
                <a:t>  置屏蔽字</a:t>
              </a:r>
            </a:p>
          </p:txBody>
        </p:sp>
        <p:sp>
          <p:nvSpPr>
            <p:cNvPr id="667676" name="Text Box 28"/>
            <p:cNvSpPr txBox="1">
              <a:spLocks noChangeArrowheads="1"/>
            </p:cNvSpPr>
            <p:nvPr/>
          </p:nvSpPr>
          <p:spPr bwMode="auto">
            <a:xfrm>
              <a:off x="2154" y="1464"/>
              <a:ext cx="1089" cy="25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2160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/>
                <a:t>   开中断</a:t>
              </a:r>
            </a:p>
          </p:txBody>
        </p:sp>
        <p:sp>
          <p:nvSpPr>
            <p:cNvPr id="667677" name="Text Box 29"/>
            <p:cNvSpPr txBox="1">
              <a:spLocks noChangeArrowheads="1"/>
            </p:cNvSpPr>
            <p:nvPr/>
          </p:nvSpPr>
          <p:spPr bwMode="auto">
            <a:xfrm>
              <a:off x="2154" y="1878"/>
              <a:ext cx="1089" cy="25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2160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/>
                <a:t>  中断服务</a:t>
              </a:r>
            </a:p>
          </p:txBody>
        </p:sp>
        <p:sp>
          <p:nvSpPr>
            <p:cNvPr id="667678" name="Text Box 30"/>
            <p:cNvSpPr txBox="1">
              <a:spLocks noChangeArrowheads="1"/>
            </p:cNvSpPr>
            <p:nvPr/>
          </p:nvSpPr>
          <p:spPr bwMode="auto">
            <a:xfrm>
              <a:off x="2154" y="2292"/>
              <a:ext cx="1089" cy="25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2160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/>
                <a:t>   关中断</a:t>
              </a:r>
            </a:p>
          </p:txBody>
        </p:sp>
        <p:sp>
          <p:nvSpPr>
            <p:cNvPr id="667679" name="Text Box 31"/>
            <p:cNvSpPr txBox="1">
              <a:spLocks noChangeArrowheads="1"/>
            </p:cNvSpPr>
            <p:nvPr/>
          </p:nvSpPr>
          <p:spPr bwMode="auto">
            <a:xfrm>
              <a:off x="2154" y="2705"/>
              <a:ext cx="1089" cy="25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2160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/>
                <a:t>  恢复现场</a:t>
              </a:r>
            </a:p>
          </p:txBody>
        </p:sp>
        <p:sp>
          <p:nvSpPr>
            <p:cNvPr id="667680" name="Text Box 32"/>
            <p:cNvSpPr txBox="1">
              <a:spLocks noChangeArrowheads="1"/>
            </p:cNvSpPr>
            <p:nvPr/>
          </p:nvSpPr>
          <p:spPr bwMode="auto">
            <a:xfrm>
              <a:off x="2154" y="3119"/>
              <a:ext cx="1089" cy="25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2160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/>
                <a:t> 恢复屏蔽字</a:t>
              </a:r>
            </a:p>
          </p:txBody>
        </p:sp>
        <p:sp>
          <p:nvSpPr>
            <p:cNvPr id="667681" name="Text Box 33"/>
            <p:cNvSpPr txBox="1">
              <a:spLocks noChangeArrowheads="1"/>
            </p:cNvSpPr>
            <p:nvPr/>
          </p:nvSpPr>
          <p:spPr bwMode="auto">
            <a:xfrm>
              <a:off x="2154" y="3533"/>
              <a:ext cx="1089" cy="25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2160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/>
                <a:t>   开中断</a:t>
              </a:r>
            </a:p>
          </p:txBody>
        </p:sp>
        <p:sp>
          <p:nvSpPr>
            <p:cNvPr id="667682" name="Text Box 34"/>
            <p:cNvSpPr txBox="1">
              <a:spLocks noChangeArrowheads="1"/>
            </p:cNvSpPr>
            <p:nvPr/>
          </p:nvSpPr>
          <p:spPr bwMode="auto">
            <a:xfrm>
              <a:off x="2154" y="3947"/>
              <a:ext cx="1089" cy="25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2160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/>
                <a:t>  中断返回</a:t>
              </a:r>
            </a:p>
          </p:txBody>
        </p:sp>
        <p:sp>
          <p:nvSpPr>
            <p:cNvPr id="667683" name="Freeform 35"/>
            <p:cNvSpPr>
              <a:spLocks/>
            </p:cNvSpPr>
            <p:nvPr/>
          </p:nvSpPr>
          <p:spPr bwMode="auto">
            <a:xfrm>
              <a:off x="2707" y="896"/>
              <a:ext cx="3" cy="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57"/>
                </a:cxn>
              </a:cxnLst>
              <a:rect l="0" t="0" r="r" b="b"/>
              <a:pathLst>
                <a:path w="3" h="157">
                  <a:moveTo>
                    <a:pt x="0" y="0"/>
                  </a:moveTo>
                  <a:lnTo>
                    <a:pt x="3" y="157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67684" name="Freeform 36"/>
            <p:cNvSpPr>
              <a:spLocks/>
            </p:cNvSpPr>
            <p:nvPr/>
          </p:nvSpPr>
          <p:spPr bwMode="auto">
            <a:xfrm>
              <a:off x="2707" y="1298"/>
              <a:ext cx="3" cy="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57"/>
                </a:cxn>
              </a:cxnLst>
              <a:rect l="0" t="0" r="r" b="b"/>
              <a:pathLst>
                <a:path w="3" h="157">
                  <a:moveTo>
                    <a:pt x="0" y="0"/>
                  </a:moveTo>
                  <a:lnTo>
                    <a:pt x="3" y="157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67685" name="Freeform 37"/>
            <p:cNvSpPr>
              <a:spLocks/>
            </p:cNvSpPr>
            <p:nvPr/>
          </p:nvSpPr>
          <p:spPr bwMode="auto">
            <a:xfrm>
              <a:off x="2707" y="1715"/>
              <a:ext cx="3" cy="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57"/>
                </a:cxn>
              </a:cxnLst>
              <a:rect l="0" t="0" r="r" b="b"/>
              <a:pathLst>
                <a:path w="3" h="157">
                  <a:moveTo>
                    <a:pt x="0" y="0"/>
                  </a:moveTo>
                  <a:lnTo>
                    <a:pt x="3" y="157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67686" name="Freeform 38"/>
            <p:cNvSpPr>
              <a:spLocks/>
            </p:cNvSpPr>
            <p:nvPr/>
          </p:nvSpPr>
          <p:spPr bwMode="auto">
            <a:xfrm>
              <a:off x="2707" y="2133"/>
              <a:ext cx="3" cy="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57"/>
                </a:cxn>
              </a:cxnLst>
              <a:rect l="0" t="0" r="r" b="b"/>
              <a:pathLst>
                <a:path w="3" h="157">
                  <a:moveTo>
                    <a:pt x="0" y="0"/>
                  </a:moveTo>
                  <a:lnTo>
                    <a:pt x="3" y="157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67688" name="Freeform 40"/>
            <p:cNvSpPr>
              <a:spLocks/>
            </p:cNvSpPr>
            <p:nvPr/>
          </p:nvSpPr>
          <p:spPr bwMode="auto">
            <a:xfrm>
              <a:off x="2707" y="2550"/>
              <a:ext cx="3" cy="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57"/>
                </a:cxn>
              </a:cxnLst>
              <a:rect l="0" t="0" r="r" b="b"/>
              <a:pathLst>
                <a:path w="3" h="157">
                  <a:moveTo>
                    <a:pt x="0" y="0"/>
                  </a:moveTo>
                  <a:lnTo>
                    <a:pt x="3" y="157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67689" name="Freeform 41"/>
            <p:cNvSpPr>
              <a:spLocks/>
            </p:cNvSpPr>
            <p:nvPr/>
          </p:nvSpPr>
          <p:spPr bwMode="auto">
            <a:xfrm>
              <a:off x="2707" y="2967"/>
              <a:ext cx="3" cy="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57"/>
                </a:cxn>
              </a:cxnLst>
              <a:rect l="0" t="0" r="r" b="b"/>
              <a:pathLst>
                <a:path w="3" h="157">
                  <a:moveTo>
                    <a:pt x="0" y="0"/>
                  </a:moveTo>
                  <a:lnTo>
                    <a:pt x="3" y="157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67690" name="Freeform 42"/>
            <p:cNvSpPr>
              <a:spLocks/>
            </p:cNvSpPr>
            <p:nvPr/>
          </p:nvSpPr>
          <p:spPr bwMode="auto">
            <a:xfrm>
              <a:off x="2707" y="3376"/>
              <a:ext cx="3" cy="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57"/>
                </a:cxn>
              </a:cxnLst>
              <a:rect l="0" t="0" r="r" b="b"/>
              <a:pathLst>
                <a:path w="3" h="157">
                  <a:moveTo>
                    <a:pt x="0" y="0"/>
                  </a:moveTo>
                  <a:lnTo>
                    <a:pt x="3" y="157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67691" name="Freeform 43"/>
            <p:cNvSpPr>
              <a:spLocks/>
            </p:cNvSpPr>
            <p:nvPr/>
          </p:nvSpPr>
          <p:spPr bwMode="auto">
            <a:xfrm>
              <a:off x="2707" y="3793"/>
              <a:ext cx="3" cy="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57"/>
                </a:cxn>
              </a:cxnLst>
              <a:rect l="0" t="0" r="r" b="b"/>
              <a:pathLst>
                <a:path w="3" h="157">
                  <a:moveTo>
                    <a:pt x="0" y="0"/>
                  </a:moveTo>
                  <a:lnTo>
                    <a:pt x="3" y="157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67692" name="Text Box 44"/>
          <p:cNvSpPr txBox="1">
            <a:spLocks noChangeArrowheads="1"/>
          </p:cNvSpPr>
          <p:nvPr/>
        </p:nvSpPr>
        <p:spPr bwMode="auto">
          <a:xfrm>
            <a:off x="3421063" y="1666875"/>
            <a:ext cx="1728787" cy="401638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lIns="90000" tIns="21600" r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folHlink"/>
                </a:solidFill>
              </a:rPr>
              <a:t>  置屏蔽字</a:t>
            </a:r>
          </a:p>
        </p:txBody>
      </p:sp>
      <p:sp>
        <p:nvSpPr>
          <p:cNvPr id="667693" name="Text Box 45"/>
          <p:cNvSpPr txBox="1">
            <a:spLocks noChangeArrowheads="1"/>
          </p:cNvSpPr>
          <p:nvPr/>
        </p:nvSpPr>
        <p:spPr bwMode="auto">
          <a:xfrm>
            <a:off x="3419475" y="4951413"/>
            <a:ext cx="1728788" cy="401637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lIns="90000" tIns="21600" r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folHlink"/>
                </a:solidFill>
              </a:rPr>
              <a:t> 恢复屏蔽字</a:t>
            </a:r>
          </a:p>
        </p:txBody>
      </p:sp>
      <p:sp>
        <p:nvSpPr>
          <p:cNvPr id="667694" name="Text Box 46"/>
          <p:cNvSpPr txBox="1">
            <a:spLocks noChangeArrowheads="1"/>
          </p:cNvSpPr>
          <p:nvPr/>
        </p:nvSpPr>
        <p:spPr bwMode="auto">
          <a:xfrm>
            <a:off x="3419475" y="3638550"/>
            <a:ext cx="1728788" cy="401638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lIns="90000" tIns="21600" r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folHlink"/>
                </a:solidFill>
              </a:rPr>
              <a:t>   关中断</a:t>
            </a:r>
          </a:p>
        </p:txBody>
      </p:sp>
      <p:sp>
        <p:nvSpPr>
          <p:cNvPr id="667695" name="Text Box 47"/>
          <p:cNvSpPr txBox="1">
            <a:spLocks noChangeArrowheads="1"/>
          </p:cNvSpPr>
          <p:nvPr/>
        </p:nvSpPr>
        <p:spPr bwMode="auto">
          <a:xfrm>
            <a:off x="3419475" y="5608638"/>
            <a:ext cx="1728788" cy="401637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lIns="90000" tIns="21600" r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folHlink"/>
                </a:solidFill>
              </a:rPr>
              <a:t>   开中断</a:t>
            </a:r>
          </a:p>
        </p:txBody>
      </p:sp>
      <p:sp>
        <p:nvSpPr>
          <p:cNvPr id="667698" name="AutoShape 5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51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67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67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667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667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92" grpId="0" animBg="1"/>
      <p:bldP spid="667693" grpId="0" animBg="1"/>
      <p:bldP spid="667694" grpId="0" animBg="1"/>
      <p:bldP spid="66769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88640"/>
            <a:ext cx="8674100" cy="2571502"/>
          </a:xfrm>
        </p:spPr>
        <p:txBody>
          <a:bodyPr/>
          <a:lstStyle/>
          <a:p>
            <a:pPr algn="l"/>
            <a:r>
              <a:rPr lang="zh-CN" altLang="en-US" sz="4000" dirty="0"/>
              <a:t>例</a:t>
            </a:r>
            <a:r>
              <a:rPr lang="en-US" altLang="zh-CN" sz="4000" dirty="0"/>
              <a:t>8.2 </a:t>
            </a:r>
            <a:r>
              <a:rPr lang="zh-CN" altLang="en-US" sz="4000" dirty="0"/>
              <a:t>设某机有</a:t>
            </a:r>
            <a:r>
              <a:rPr lang="en-US" altLang="zh-CN" sz="4000" dirty="0"/>
              <a:t>4</a:t>
            </a:r>
            <a:r>
              <a:rPr lang="zh-CN" altLang="en-US" sz="4000" dirty="0"/>
              <a:t>个中断源</a:t>
            </a:r>
            <a:r>
              <a:rPr lang="en-US" altLang="zh-CN" sz="4000" dirty="0"/>
              <a:t>1</a:t>
            </a:r>
            <a:r>
              <a:rPr lang="zh-CN" altLang="en-US" sz="4000" dirty="0"/>
              <a:t>，</a:t>
            </a:r>
            <a:r>
              <a:rPr lang="en-US" altLang="zh-CN" sz="4000" dirty="0"/>
              <a:t>2</a:t>
            </a:r>
            <a:r>
              <a:rPr lang="zh-CN" altLang="en-US" sz="4000" dirty="0"/>
              <a:t>，</a:t>
            </a:r>
            <a:r>
              <a:rPr lang="en-US" altLang="zh-CN" sz="4000" dirty="0"/>
              <a:t>3</a:t>
            </a:r>
            <a:r>
              <a:rPr lang="zh-CN" altLang="en-US" sz="4000" dirty="0"/>
              <a:t>，</a:t>
            </a:r>
            <a:r>
              <a:rPr lang="en-US" altLang="zh-CN" sz="4000" dirty="0"/>
              <a:t>4</a:t>
            </a:r>
            <a:r>
              <a:rPr lang="zh-CN" altLang="en-US" sz="4000" dirty="0"/>
              <a:t>，其硬件排队优先次序按</a:t>
            </a:r>
            <a:r>
              <a:rPr lang="en-US" altLang="zh-CN" sz="4000" dirty="0"/>
              <a:t>1-&gt;2-&gt;3-&gt;4</a:t>
            </a:r>
            <a:r>
              <a:rPr lang="zh-CN" altLang="en-US" sz="4000" dirty="0"/>
              <a:t>降序排列，各中断源的服务程序中所对应的屏蔽字如下表：</a:t>
            </a:r>
          </a:p>
        </p:txBody>
      </p:sp>
      <p:graphicFrame>
        <p:nvGraphicFramePr>
          <p:cNvPr id="837659" name="Group 27"/>
          <p:cNvGraphicFramePr>
            <a:graphicFrameLocks noGrp="1"/>
          </p:cNvGraphicFramePr>
          <p:nvPr>
            <p:ph type="tbl" idx="1"/>
          </p:nvPr>
        </p:nvGraphicFramePr>
        <p:xfrm>
          <a:off x="395288" y="2924175"/>
          <a:ext cx="8497887" cy="3497263"/>
        </p:xfrm>
        <a:graphic>
          <a:graphicData uri="http://schemas.openxmlformats.org/drawingml/2006/table">
            <a:tbl>
              <a:tblPr/>
              <a:tblGrid>
                <a:gridCol w="1698625"/>
                <a:gridCol w="1700212"/>
                <a:gridCol w="1700213"/>
                <a:gridCol w="1700212"/>
                <a:gridCol w="1698625"/>
              </a:tblGrid>
              <a:tr h="1255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中断源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屏蔽字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41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8DA29-1416-4820-93AC-CFA8BAFE3910}" type="slidenum">
              <a:rPr lang="zh-CN" altLang="en-US" smtClean="0"/>
              <a:pPr/>
              <a:t>52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9750" y="620713"/>
            <a:ext cx="8135938" cy="4619625"/>
          </a:xfrm>
        </p:spPr>
        <p:txBody>
          <a:bodyPr/>
          <a:lstStyle/>
          <a:p>
            <a:r>
              <a:rPr lang="zh-CN" altLang="en-US"/>
              <a:t>给出上述</a:t>
            </a:r>
            <a:r>
              <a:rPr lang="en-US" altLang="zh-CN"/>
              <a:t>4</a:t>
            </a:r>
            <a:r>
              <a:rPr lang="zh-CN" altLang="en-US"/>
              <a:t>个中断源的中断处理次序</a:t>
            </a:r>
          </a:p>
          <a:p>
            <a:r>
              <a:rPr lang="zh-CN" altLang="en-US"/>
              <a:t>若</a:t>
            </a:r>
            <a:r>
              <a:rPr lang="en-US" altLang="zh-CN"/>
              <a:t>4</a:t>
            </a:r>
            <a:r>
              <a:rPr lang="zh-CN" altLang="en-US"/>
              <a:t>个中断源同时有中断请求，画出</a:t>
            </a:r>
            <a:r>
              <a:rPr lang="en-US" altLang="zh-CN"/>
              <a:t>CPU</a:t>
            </a:r>
            <a:r>
              <a:rPr lang="zh-CN" altLang="en-US"/>
              <a:t>执行程序的轨迹。</a:t>
            </a:r>
          </a:p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7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476250"/>
            <a:ext cx="8280400" cy="4114800"/>
          </a:xfrm>
        </p:spPr>
        <p:txBody>
          <a:bodyPr/>
          <a:lstStyle/>
          <a:p>
            <a:r>
              <a:rPr lang="zh-CN" altLang="en-US"/>
              <a:t>解</a:t>
            </a:r>
            <a:r>
              <a:rPr lang="zh-CN" altLang="en-US">
                <a:sym typeface="Wingdings" pitchFamily="2" charset="2"/>
              </a:rPr>
              <a:t>（</a:t>
            </a:r>
            <a:r>
              <a:rPr lang="en-US" altLang="zh-CN">
                <a:sym typeface="Wingdings" pitchFamily="2" charset="2"/>
              </a:rPr>
              <a:t>1</a:t>
            </a:r>
            <a:r>
              <a:rPr lang="zh-CN" altLang="en-US">
                <a:sym typeface="Wingdings" pitchFamily="2" charset="2"/>
              </a:rPr>
              <a:t>）处理次序按照</a:t>
            </a:r>
            <a:r>
              <a:rPr lang="en-US" altLang="zh-CN">
                <a:sym typeface="Wingdings" pitchFamily="2" charset="2"/>
              </a:rPr>
              <a:t>3-&gt;1-&gt;4-&gt;2</a:t>
            </a:r>
            <a:r>
              <a:rPr lang="zh-CN" altLang="en-US">
                <a:sym typeface="Wingdings" pitchFamily="2" charset="2"/>
              </a:rPr>
              <a:t>降序排列。</a:t>
            </a:r>
          </a:p>
          <a:p>
            <a:r>
              <a:rPr lang="en-US" altLang="zh-CN">
                <a:sym typeface="Wingdings" pitchFamily="2" charset="2"/>
              </a:rPr>
              <a:t>(2)</a:t>
            </a:r>
            <a:r>
              <a:rPr lang="zh-CN" altLang="en-US">
                <a:sym typeface="Wingdings" pitchFamily="2" charset="2"/>
              </a:rPr>
              <a:t>当</a:t>
            </a:r>
            <a:r>
              <a:rPr lang="en-US" altLang="zh-CN">
                <a:sym typeface="Wingdings" pitchFamily="2" charset="2"/>
              </a:rPr>
              <a:t>4</a:t>
            </a:r>
            <a:r>
              <a:rPr lang="zh-CN" altLang="en-US">
                <a:sym typeface="Wingdings" pitchFamily="2" charset="2"/>
              </a:rPr>
              <a:t>个中断源同时有请求时，由于硬件排队的优先次序是</a:t>
            </a:r>
            <a:r>
              <a:rPr lang="en-US" altLang="zh-CN">
                <a:sym typeface="Wingdings" pitchFamily="2" charset="2"/>
              </a:rPr>
              <a:t>1-&gt;2-&gt;3-&gt;4</a:t>
            </a:r>
            <a:r>
              <a:rPr lang="zh-CN" altLang="en-US">
                <a:sym typeface="Wingdings" pitchFamily="2" charset="2"/>
              </a:rPr>
              <a:t>，故</a:t>
            </a:r>
            <a:r>
              <a:rPr lang="en-US" altLang="zh-CN">
                <a:sym typeface="Wingdings" pitchFamily="2" charset="2"/>
              </a:rPr>
              <a:t>CPU</a:t>
            </a:r>
            <a:r>
              <a:rPr lang="zh-CN" altLang="en-US">
                <a:sym typeface="Wingdings" pitchFamily="2" charset="2"/>
              </a:rPr>
              <a:t>先响应</a:t>
            </a:r>
            <a:r>
              <a:rPr lang="en-US" altLang="zh-CN">
                <a:sym typeface="Wingdings" pitchFamily="2" charset="2"/>
              </a:rPr>
              <a:t>1</a:t>
            </a:r>
            <a:r>
              <a:rPr lang="zh-CN" altLang="en-US">
                <a:sym typeface="Wingdings" pitchFamily="2" charset="2"/>
              </a:rPr>
              <a:t>，执行</a:t>
            </a:r>
            <a:r>
              <a:rPr lang="en-US" altLang="zh-CN">
                <a:sym typeface="Wingdings" pitchFamily="2" charset="2"/>
              </a:rPr>
              <a:t>1.</a:t>
            </a:r>
            <a:r>
              <a:rPr lang="zh-CN" altLang="en-US">
                <a:sym typeface="Wingdings" pitchFamily="2" charset="2"/>
              </a:rPr>
              <a:t>屏蔽字</a:t>
            </a:r>
            <a:r>
              <a:rPr lang="en-US" altLang="zh-CN">
                <a:sym typeface="Wingdings" pitchFamily="2" charset="2"/>
              </a:rPr>
              <a:t>1101</a:t>
            </a:r>
            <a:r>
              <a:rPr lang="zh-CN" altLang="en-US">
                <a:sym typeface="Wingdings" pitchFamily="2" charset="2"/>
              </a:rPr>
              <a:t>，开中断后执行</a:t>
            </a:r>
            <a:r>
              <a:rPr lang="en-US" altLang="zh-CN">
                <a:sym typeface="Wingdings" pitchFamily="2" charset="2"/>
              </a:rPr>
              <a:t>3</a:t>
            </a:r>
            <a:r>
              <a:rPr lang="zh-CN" altLang="en-US">
                <a:sym typeface="Wingdings" pitchFamily="2" charset="2"/>
              </a:rPr>
              <a:t>的程序，结束后回到</a:t>
            </a:r>
            <a:r>
              <a:rPr lang="en-US" altLang="zh-CN">
                <a:sym typeface="Wingdings" pitchFamily="2" charset="2"/>
              </a:rPr>
              <a:t>1</a:t>
            </a:r>
            <a:r>
              <a:rPr lang="zh-CN" altLang="en-US">
                <a:sym typeface="Wingdings" pitchFamily="2" charset="2"/>
              </a:rPr>
              <a:t>，</a:t>
            </a:r>
            <a:r>
              <a:rPr lang="en-US" altLang="zh-CN">
                <a:sym typeface="Wingdings" pitchFamily="2" charset="2"/>
              </a:rPr>
              <a:t>1</a:t>
            </a:r>
            <a:r>
              <a:rPr lang="zh-CN" altLang="en-US">
                <a:sym typeface="Wingdings" pitchFamily="2" charset="2"/>
              </a:rPr>
              <a:t>结束后，响应</a:t>
            </a:r>
            <a:r>
              <a:rPr lang="en-US" altLang="zh-CN">
                <a:sym typeface="Wingdings" pitchFamily="2" charset="2"/>
              </a:rPr>
              <a:t>2</a:t>
            </a:r>
            <a:r>
              <a:rPr lang="zh-CN" altLang="en-US">
                <a:sym typeface="Wingdings" pitchFamily="2" charset="2"/>
              </a:rPr>
              <a:t>，执行</a:t>
            </a:r>
            <a:r>
              <a:rPr lang="en-US" altLang="zh-CN">
                <a:sym typeface="Wingdings" pitchFamily="2" charset="2"/>
              </a:rPr>
              <a:t>2</a:t>
            </a:r>
            <a:r>
              <a:rPr lang="zh-CN" altLang="en-US">
                <a:sym typeface="Wingdings" pitchFamily="2" charset="2"/>
              </a:rPr>
              <a:t>，</a:t>
            </a:r>
            <a:r>
              <a:rPr lang="en-US" altLang="zh-CN">
                <a:sym typeface="Wingdings" pitchFamily="2" charset="2"/>
              </a:rPr>
              <a:t>0100</a:t>
            </a:r>
            <a:r>
              <a:rPr lang="zh-CN" altLang="en-US">
                <a:sym typeface="Wingdings" pitchFamily="2" charset="2"/>
              </a:rPr>
              <a:t>屏蔽字，执行</a:t>
            </a:r>
            <a:r>
              <a:rPr lang="en-US" altLang="zh-CN">
                <a:sym typeface="Wingdings" pitchFamily="2" charset="2"/>
              </a:rPr>
              <a:t>4.</a:t>
            </a:r>
            <a:r>
              <a:rPr lang="zh-CN" altLang="en-US">
                <a:sym typeface="Wingdings" pitchFamily="2" charset="2"/>
              </a:rPr>
              <a:t>回到</a:t>
            </a:r>
            <a:r>
              <a:rPr lang="en-US" altLang="zh-CN">
                <a:sym typeface="Wingdings" pitchFamily="2" charset="2"/>
              </a:rPr>
              <a:t>2.</a:t>
            </a:r>
            <a:endParaRPr lang="en-US" altLang="zh-CN"/>
          </a:p>
        </p:txBody>
      </p:sp>
      <p:sp>
        <p:nvSpPr>
          <p:cNvPr id="840708" name="Line 4"/>
          <p:cNvSpPr>
            <a:spLocks noChangeShapeType="1"/>
          </p:cNvSpPr>
          <p:nvPr/>
        </p:nvSpPr>
        <p:spPr bwMode="auto">
          <a:xfrm flipV="1">
            <a:off x="1187450" y="3716338"/>
            <a:ext cx="0" cy="2233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40709" name="Line 5"/>
          <p:cNvSpPr>
            <a:spLocks noChangeShapeType="1"/>
          </p:cNvSpPr>
          <p:nvPr/>
        </p:nvSpPr>
        <p:spPr bwMode="auto">
          <a:xfrm>
            <a:off x="1187450" y="5949950"/>
            <a:ext cx="7345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40710" name="Text Box 6"/>
          <p:cNvSpPr txBox="1">
            <a:spLocks noChangeArrowheads="1"/>
          </p:cNvSpPr>
          <p:nvPr/>
        </p:nvSpPr>
        <p:spPr bwMode="auto">
          <a:xfrm>
            <a:off x="250825" y="4005263"/>
            <a:ext cx="1512888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/>
              <a:t>程序</a:t>
            </a:r>
            <a:r>
              <a:rPr lang="en-US" altLang="zh-CN" sz="2000"/>
              <a:t>1</a:t>
            </a:r>
          </a:p>
          <a:p>
            <a:pPr>
              <a:spcBef>
                <a:spcPct val="50000"/>
              </a:spcBef>
            </a:pPr>
            <a:r>
              <a:rPr lang="zh-CN" altLang="en-US" sz="2000"/>
              <a:t>程序</a:t>
            </a:r>
            <a:r>
              <a:rPr lang="en-US" altLang="zh-CN" sz="2000"/>
              <a:t>2</a:t>
            </a:r>
          </a:p>
          <a:p>
            <a:pPr>
              <a:spcBef>
                <a:spcPct val="50000"/>
              </a:spcBef>
            </a:pPr>
            <a:r>
              <a:rPr lang="zh-CN" altLang="en-US" sz="2000"/>
              <a:t>程序</a:t>
            </a:r>
            <a:r>
              <a:rPr lang="en-US" altLang="zh-CN" sz="2000"/>
              <a:t>3</a:t>
            </a:r>
          </a:p>
          <a:p>
            <a:pPr>
              <a:spcBef>
                <a:spcPct val="50000"/>
              </a:spcBef>
            </a:pPr>
            <a:r>
              <a:rPr lang="zh-CN" altLang="en-US" sz="2000"/>
              <a:t>程序</a:t>
            </a:r>
            <a:r>
              <a:rPr lang="en-US" altLang="zh-CN" sz="2000"/>
              <a:t>4</a:t>
            </a:r>
          </a:p>
        </p:txBody>
      </p:sp>
      <p:sp>
        <p:nvSpPr>
          <p:cNvPr id="840711" name="Line 7"/>
          <p:cNvSpPr>
            <a:spLocks noChangeShapeType="1"/>
          </p:cNvSpPr>
          <p:nvPr/>
        </p:nvSpPr>
        <p:spPr bwMode="auto">
          <a:xfrm flipV="1">
            <a:off x="1979613" y="4292600"/>
            <a:ext cx="0" cy="165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40712" name="Line 8"/>
          <p:cNvSpPr>
            <a:spLocks noChangeShapeType="1"/>
          </p:cNvSpPr>
          <p:nvPr/>
        </p:nvSpPr>
        <p:spPr bwMode="auto">
          <a:xfrm>
            <a:off x="179388" y="4437063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40713" name="Line 9"/>
          <p:cNvSpPr>
            <a:spLocks noChangeShapeType="1"/>
          </p:cNvSpPr>
          <p:nvPr/>
        </p:nvSpPr>
        <p:spPr bwMode="auto">
          <a:xfrm>
            <a:off x="179388" y="4868863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40714" name="Line 10"/>
          <p:cNvSpPr>
            <a:spLocks noChangeShapeType="1"/>
          </p:cNvSpPr>
          <p:nvPr/>
        </p:nvSpPr>
        <p:spPr bwMode="auto">
          <a:xfrm>
            <a:off x="179388" y="5373688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40715" name="Line 11"/>
          <p:cNvSpPr>
            <a:spLocks noChangeShapeType="1"/>
          </p:cNvSpPr>
          <p:nvPr/>
        </p:nvSpPr>
        <p:spPr bwMode="auto">
          <a:xfrm>
            <a:off x="179388" y="5805488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40716" name="Line 12"/>
          <p:cNvSpPr>
            <a:spLocks noChangeShapeType="1"/>
          </p:cNvSpPr>
          <p:nvPr/>
        </p:nvSpPr>
        <p:spPr bwMode="auto">
          <a:xfrm>
            <a:off x="1979613" y="4292600"/>
            <a:ext cx="7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40717" name="Line 13"/>
          <p:cNvSpPr>
            <a:spLocks noChangeShapeType="1"/>
          </p:cNvSpPr>
          <p:nvPr/>
        </p:nvSpPr>
        <p:spPr bwMode="auto">
          <a:xfrm>
            <a:off x="2051050" y="4292600"/>
            <a:ext cx="0" cy="1081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40718" name="Line 14"/>
          <p:cNvSpPr>
            <a:spLocks noChangeShapeType="1"/>
          </p:cNvSpPr>
          <p:nvPr/>
        </p:nvSpPr>
        <p:spPr bwMode="auto">
          <a:xfrm>
            <a:off x="2051050" y="5373688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40719" name="Line 15"/>
          <p:cNvSpPr>
            <a:spLocks noChangeShapeType="1"/>
          </p:cNvSpPr>
          <p:nvPr/>
        </p:nvSpPr>
        <p:spPr bwMode="auto">
          <a:xfrm flipV="1">
            <a:off x="3203575" y="4292600"/>
            <a:ext cx="0" cy="1081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40720" name="Line 16"/>
          <p:cNvSpPr>
            <a:spLocks noChangeShapeType="1"/>
          </p:cNvSpPr>
          <p:nvPr/>
        </p:nvSpPr>
        <p:spPr bwMode="auto">
          <a:xfrm>
            <a:off x="3203575" y="4292600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40721" name="Line 17"/>
          <p:cNvSpPr>
            <a:spLocks noChangeShapeType="1"/>
          </p:cNvSpPr>
          <p:nvPr/>
        </p:nvSpPr>
        <p:spPr bwMode="auto">
          <a:xfrm>
            <a:off x="4211638" y="4292600"/>
            <a:ext cx="0" cy="165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40722" name="Line 18"/>
          <p:cNvSpPr>
            <a:spLocks noChangeShapeType="1"/>
          </p:cNvSpPr>
          <p:nvPr/>
        </p:nvSpPr>
        <p:spPr bwMode="auto">
          <a:xfrm flipV="1">
            <a:off x="4284663" y="4868863"/>
            <a:ext cx="0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40723" name="Line 19"/>
          <p:cNvSpPr>
            <a:spLocks noChangeShapeType="1"/>
          </p:cNvSpPr>
          <p:nvPr/>
        </p:nvSpPr>
        <p:spPr bwMode="auto">
          <a:xfrm>
            <a:off x="4284663" y="4868863"/>
            <a:ext cx="14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40724" name="Line 20"/>
          <p:cNvSpPr>
            <a:spLocks noChangeShapeType="1"/>
          </p:cNvSpPr>
          <p:nvPr/>
        </p:nvSpPr>
        <p:spPr bwMode="auto">
          <a:xfrm flipH="1">
            <a:off x="4427538" y="4868863"/>
            <a:ext cx="0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40725" name="Line 21"/>
          <p:cNvSpPr>
            <a:spLocks noChangeShapeType="1"/>
          </p:cNvSpPr>
          <p:nvPr/>
        </p:nvSpPr>
        <p:spPr bwMode="auto">
          <a:xfrm>
            <a:off x="4427538" y="5734050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40726" name="Line 22"/>
          <p:cNvSpPr>
            <a:spLocks noChangeShapeType="1"/>
          </p:cNvSpPr>
          <p:nvPr/>
        </p:nvSpPr>
        <p:spPr bwMode="auto">
          <a:xfrm flipV="1">
            <a:off x="5724525" y="4868863"/>
            <a:ext cx="0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40727" name="Line 23"/>
          <p:cNvSpPr>
            <a:spLocks noChangeShapeType="1"/>
          </p:cNvSpPr>
          <p:nvPr/>
        </p:nvSpPr>
        <p:spPr bwMode="auto">
          <a:xfrm flipV="1">
            <a:off x="5724525" y="4868863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40728" name="Line 24"/>
          <p:cNvSpPr>
            <a:spLocks noChangeShapeType="1"/>
          </p:cNvSpPr>
          <p:nvPr/>
        </p:nvSpPr>
        <p:spPr bwMode="auto">
          <a:xfrm>
            <a:off x="6732588" y="486886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40729" name="Text Box 25"/>
          <p:cNvSpPr txBox="1">
            <a:spLocks noChangeArrowheads="1"/>
          </p:cNvSpPr>
          <p:nvPr/>
        </p:nvSpPr>
        <p:spPr bwMode="auto">
          <a:xfrm>
            <a:off x="827088" y="6308725"/>
            <a:ext cx="3097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  <a:r>
              <a:rPr lang="zh-CN" altLang="en-US" sz="2000"/>
              <a:t>、</a:t>
            </a:r>
            <a:r>
              <a:rPr lang="en-US" altLang="zh-CN" sz="2000"/>
              <a:t>2</a:t>
            </a:r>
            <a:r>
              <a:rPr lang="zh-CN" altLang="en-US" sz="2000"/>
              <a:t>、</a:t>
            </a:r>
            <a:r>
              <a:rPr lang="en-US" altLang="zh-CN" sz="2000"/>
              <a:t>3</a:t>
            </a:r>
            <a:r>
              <a:rPr lang="zh-CN" altLang="en-US" sz="2000"/>
              <a:t>、</a:t>
            </a:r>
            <a:r>
              <a:rPr lang="en-US" altLang="zh-CN" sz="2000"/>
              <a:t>4</a:t>
            </a:r>
            <a:r>
              <a:rPr lang="zh-CN" altLang="en-US" sz="2000"/>
              <a:t>同时请求中断</a:t>
            </a:r>
          </a:p>
        </p:txBody>
      </p:sp>
      <p:sp>
        <p:nvSpPr>
          <p:cNvPr id="840730" name="Line 26"/>
          <p:cNvSpPr>
            <a:spLocks noChangeShapeType="1"/>
          </p:cNvSpPr>
          <p:nvPr/>
        </p:nvSpPr>
        <p:spPr bwMode="auto">
          <a:xfrm flipV="1">
            <a:off x="1979613" y="6021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40731" name="Text Box 27"/>
          <p:cNvSpPr txBox="1">
            <a:spLocks noChangeArrowheads="1"/>
          </p:cNvSpPr>
          <p:nvPr/>
        </p:nvSpPr>
        <p:spPr bwMode="auto">
          <a:xfrm>
            <a:off x="2195513" y="4868863"/>
            <a:ext cx="1152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3300"/>
                </a:solidFill>
              </a:rPr>
              <a:t>3</a:t>
            </a:r>
            <a:r>
              <a:rPr lang="zh-CN" altLang="en-US" sz="2000">
                <a:solidFill>
                  <a:srgbClr val="FF3300"/>
                </a:solidFill>
              </a:rPr>
              <a:t>完成</a:t>
            </a:r>
          </a:p>
        </p:txBody>
      </p:sp>
      <p:sp>
        <p:nvSpPr>
          <p:cNvPr id="840732" name="Text Box 28"/>
          <p:cNvSpPr txBox="1">
            <a:spLocks noChangeArrowheads="1"/>
          </p:cNvSpPr>
          <p:nvPr/>
        </p:nvSpPr>
        <p:spPr bwMode="auto">
          <a:xfrm>
            <a:off x="5867400" y="4365625"/>
            <a:ext cx="1152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3300"/>
                </a:solidFill>
              </a:rPr>
              <a:t>2</a:t>
            </a:r>
            <a:r>
              <a:rPr lang="zh-CN" altLang="en-US" sz="2000">
                <a:solidFill>
                  <a:srgbClr val="FF3300"/>
                </a:solidFill>
              </a:rPr>
              <a:t>完成</a:t>
            </a:r>
          </a:p>
        </p:txBody>
      </p:sp>
      <p:sp>
        <p:nvSpPr>
          <p:cNvPr id="840733" name="Text Box 29"/>
          <p:cNvSpPr txBox="1">
            <a:spLocks noChangeArrowheads="1"/>
          </p:cNvSpPr>
          <p:nvPr/>
        </p:nvSpPr>
        <p:spPr bwMode="auto">
          <a:xfrm>
            <a:off x="4500563" y="5229225"/>
            <a:ext cx="1152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3300"/>
                </a:solidFill>
              </a:rPr>
              <a:t>4</a:t>
            </a:r>
            <a:r>
              <a:rPr lang="zh-CN" altLang="en-US" sz="2000">
                <a:solidFill>
                  <a:srgbClr val="FF3300"/>
                </a:solidFill>
              </a:rPr>
              <a:t>完成</a:t>
            </a:r>
          </a:p>
        </p:txBody>
      </p:sp>
      <p:sp>
        <p:nvSpPr>
          <p:cNvPr id="840734" name="Text Box 30"/>
          <p:cNvSpPr txBox="1">
            <a:spLocks noChangeArrowheads="1"/>
          </p:cNvSpPr>
          <p:nvPr/>
        </p:nvSpPr>
        <p:spPr bwMode="auto">
          <a:xfrm>
            <a:off x="3276600" y="3789363"/>
            <a:ext cx="1152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3300"/>
                </a:solidFill>
              </a:rPr>
              <a:t>1</a:t>
            </a:r>
            <a:r>
              <a:rPr lang="zh-CN" altLang="en-US" sz="2000">
                <a:solidFill>
                  <a:srgbClr val="FF3300"/>
                </a:solidFill>
              </a:rPr>
              <a:t>完成</a:t>
            </a:r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54</a:t>
            </a:fld>
            <a:endParaRPr lang="zh-CN" altLang="en-US"/>
          </a:p>
        </p:txBody>
      </p:sp>
      <p:sp>
        <p:nvSpPr>
          <p:cNvPr id="31" name="页脚占位符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ChangeArrowheads="1"/>
          </p:cNvSpPr>
          <p:nvPr/>
        </p:nvSpPr>
        <p:spPr bwMode="auto">
          <a:xfrm>
            <a:off x="696913" y="1295400"/>
            <a:ext cx="539908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(1) 断点进栈</a:t>
            </a:r>
          </a:p>
        </p:txBody>
      </p:sp>
      <p:sp>
        <p:nvSpPr>
          <p:cNvPr id="574467" name="Rectangle 3"/>
          <p:cNvSpPr>
            <a:spLocks noChangeArrowheads="1"/>
          </p:cNvSpPr>
          <p:nvPr/>
        </p:nvSpPr>
        <p:spPr bwMode="auto">
          <a:xfrm>
            <a:off x="696913" y="1981200"/>
            <a:ext cx="4318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(2) 断点存入“ 0 ” 地址</a:t>
            </a:r>
          </a:p>
        </p:txBody>
      </p:sp>
      <p:sp>
        <p:nvSpPr>
          <p:cNvPr id="574468" name="Rectangle 4"/>
          <p:cNvSpPr>
            <a:spLocks noChangeArrowheads="1"/>
          </p:cNvSpPr>
          <p:nvPr/>
        </p:nvSpPr>
        <p:spPr bwMode="auto">
          <a:xfrm>
            <a:off x="4953000" y="1981200"/>
            <a:ext cx="2879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中断隐指令 </a:t>
            </a:r>
            <a:r>
              <a:rPr lang="zh-CN" altLang="en-US" sz="2800">
                <a:latin typeface="Times New Roman" pitchFamily="18" charset="0"/>
              </a:rPr>
              <a:t>完成</a:t>
            </a:r>
          </a:p>
        </p:txBody>
      </p:sp>
      <p:sp>
        <p:nvSpPr>
          <p:cNvPr id="574469" name="Rectangle 5"/>
          <p:cNvSpPr>
            <a:spLocks noChangeArrowheads="1"/>
          </p:cNvSpPr>
          <p:nvPr/>
        </p:nvSpPr>
        <p:spPr bwMode="auto">
          <a:xfrm>
            <a:off x="1219200" y="2819400"/>
            <a:ext cx="18002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中断周期</a:t>
            </a:r>
          </a:p>
        </p:txBody>
      </p:sp>
      <p:sp>
        <p:nvSpPr>
          <p:cNvPr id="574470" name="Rectangle 6"/>
          <p:cNvSpPr>
            <a:spLocks noChangeArrowheads="1"/>
          </p:cNvSpPr>
          <p:nvPr/>
        </p:nvSpPr>
        <p:spPr bwMode="auto">
          <a:xfrm>
            <a:off x="3124200" y="3411538"/>
            <a:ext cx="2159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命令存储器写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124200" y="2819400"/>
            <a:ext cx="1800225" cy="431800"/>
            <a:chOff x="1968" y="1776"/>
            <a:chExt cx="1134" cy="272"/>
          </a:xfrm>
        </p:grpSpPr>
        <p:sp>
          <p:nvSpPr>
            <p:cNvPr id="574472" name="Rectangle 8"/>
            <p:cNvSpPr>
              <a:spLocks noChangeArrowheads="1"/>
            </p:cNvSpPr>
            <p:nvPr/>
          </p:nvSpPr>
          <p:spPr bwMode="auto">
            <a:xfrm>
              <a:off x="1968" y="1776"/>
              <a:ext cx="1134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0         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MAR</a:t>
              </a:r>
            </a:p>
          </p:txBody>
        </p:sp>
        <p:sp>
          <p:nvSpPr>
            <p:cNvPr id="574473" name="Line 9"/>
            <p:cNvSpPr>
              <a:spLocks noChangeShapeType="1"/>
            </p:cNvSpPr>
            <p:nvPr/>
          </p:nvSpPr>
          <p:spPr bwMode="auto">
            <a:xfrm>
              <a:off x="2201" y="1908"/>
              <a:ext cx="295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124200" y="4003675"/>
            <a:ext cx="2159000" cy="431800"/>
            <a:chOff x="1968" y="2522"/>
            <a:chExt cx="1360" cy="272"/>
          </a:xfrm>
        </p:grpSpPr>
        <p:sp>
          <p:nvSpPr>
            <p:cNvPr id="574475" name="Rectangle 11"/>
            <p:cNvSpPr>
              <a:spLocks noChangeArrowheads="1"/>
            </p:cNvSpPr>
            <p:nvPr/>
          </p:nvSpPr>
          <p:spPr bwMode="auto">
            <a:xfrm>
              <a:off x="1968" y="2522"/>
              <a:ext cx="1360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PC         MDR</a:t>
              </a:r>
            </a:p>
          </p:txBody>
        </p:sp>
        <p:sp>
          <p:nvSpPr>
            <p:cNvPr id="574476" name="Line 12"/>
            <p:cNvSpPr>
              <a:spLocks noChangeShapeType="1"/>
            </p:cNvSpPr>
            <p:nvPr/>
          </p:nvSpPr>
          <p:spPr bwMode="auto">
            <a:xfrm>
              <a:off x="2393" y="2654"/>
              <a:ext cx="295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124200" y="4597400"/>
            <a:ext cx="4318000" cy="431800"/>
            <a:chOff x="1968" y="2896"/>
            <a:chExt cx="2720" cy="272"/>
          </a:xfrm>
        </p:grpSpPr>
        <p:sp>
          <p:nvSpPr>
            <p:cNvPr id="574478" name="Rectangle 14"/>
            <p:cNvSpPr>
              <a:spLocks noChangeArrowheads="1"/>
            </p:cNvSpPr>
            <p:nvPr/>
          </p:nvSpPr>
          <p:spPr bwMode="auto">
            <a:xfrm>
              <a:off x="1968" y="2896"/>
              <a:ext cx="2720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(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MDR)        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存入存储器</a:t>
              </a:r>
            </a:p>
          </p:txBody>
        </p:sp>
        <p:sp>
          <p:nvSpPr>
            <p:cNvPr id="574479" name="Line 15"/>
            <p:cNvSpPr>
              <a:spLocks noChangeShapeType="1"/>
            </p:cNvSpPr>
            <p:nvPr/>
          </p:nvSpPr>
          <p:spPr bwMode="auto">
            <a:xfrm>
              <a:off x="2729" y="3028"/>
              <a:ext cx="295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74480" name="Rectangle 16"/>
          <p:cNvSpPr>
            <a:spLocks noChangeArrowheads="1"/>
          </p:cNvSpPr>
          <p:nvPr/>
        </p:nvSpPr>
        <p:spPr bwMode="auto">
          <a:xfrm>
            <a:off x="1219200" y="5283200"/>
            <a:ext cx="64785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三次中断，三个断点都存入 “ 0 ” 地址</a:t>
            </a:r>
          </a:p>
        </p:txBody>
      </p:sp>
      <p:sp>
        <p:nvSpPr>
          <p:cNvPr id="574481" name="Text Box 17"/>
          <p:cNvSpPr txBox="1">
            <a:spLocks noChangeArrowheads="1"/>
          </p:cNvSpPr>
          <p:nvPr/>
        </p:nvSpPr>
        <p:spPr bwMode="auto">
          <a:xfrm>
            <a:off x="228600" y="425450"/>
            <a:ext cx="563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4. 多重中断的断点保护</a:t>
            </a: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5622925" y="4003675"/>
            <a:ext cx="2201863" cy="457200"/>
            <a:chOff x="3542" y="2522"/>
            <a:chExt cx="1387" cy="288"/>
          </a:xfrm>
        </p:grpSpPr>
        <p:sp>
          <p:nvSpPr>
            <p:cNvPr id="574483" name="Text Box 19"/>
            <p:cNvSpPr txBox="1">
              <a:spLocks noChangeArrowheads="1"/>
            </p:cNvSpPr>
            <p:nvPr/>
          </p:nvSpPr>
          <p:spPr bwMode="auto">
            <a:xfrm>
              <a:off x="3542" y="2522"/>
              <a:ext cx="13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断点         </a:t>
              </a:r>
              <a:r>
                <a:rPr lang="en-US" altLang="zh-CN" sz="2400">
                  <a:latin typeface="Times New Roman" pitchFamily="18" charset="0"/>
                </a:rPr>
                <a:t>MDR</a:t>
              </a:r>
            </a:p>
          </p:txBody>
        </p:sp>
        <p:sp>
          <p:nvSpPr>
            <p:cNvPr id="574484" name="Line 20"/>
            <p:cNvSpPr>
              <a:spLocks noChangeShapeType="1"/>
            </p:cNvSpPr>
            <p:nvPr/>
          </p:nvSpPr>
          <p:spPr bwMode="auto">
            <a:xfrm>
              <a:off x="4032" y="2663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1219200" y="5881688"/>
            <a:ext cx="4289425" cy="519112"/>
            <a:chOff x="768" y="3705"/>
            <a:chExt cx="2702" cy="327"/>
          </a:xfrm>
        </p:grpSpPr>
        <p:sp>
          <p:nvSpPr>
            <p:cNvPr id="574486" name="Rectangle 22"/>
            <p:cNvSpPr>
              <a:spLocks noChangeArrowheads="1"/>
            </p:cNvSpPr>
            <p:nvPr/>
          </p:nvSpPr>
          <p:spPr bwMode="auto">
            <a:xfrm>
              <a:off x="768" y="3760"/>
              <a:ext cx="384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spcBef>
                  <a:spcPct val="0"/>
                </a:spcBef>
              </a:pPr>
              <a:r>
                <a:rPr lang="zh-CN" altLang="en-US" sz="4400">
                  <a:solidFill>
                    <a:schemeClr val="folHlink"/>
                  </a:solidFill>
                  <a:latin typeface="Times New Roman" pitchFamily="18" charset="0"/>
                </a:rPr>
                <a:t>？</a:t>
              </a: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574487" name="Text Box 23"/>
            <p:cNvSpPr txBox="1">
              <a:spLocks noChangeArrowheads="1"/>
            </p:cNvSpPr>
            <p:nvPr/>
          </p:nvSpPr>
          <p:spPr bwMode="auto">
            <a:xfrm>
              <a:off x="1104" y="3705"/>
              <a:ext cx="23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如何保证断点不丢失？</a:t>
              </a:r>
              <a:endParaRPr lang="zh-CN" altLang="en-US" sz="2400">
                <a:latin typeface="Times New Roman" pitchFamily="18" charset="0"/>
              </a:endParaRPr>
            </a:p>
          </p:txBody>
        </p:sp>
      </p:grpSp>
      <p:sp>
        <p:nvSpPr>
          <p:cNvPr id="574488" name="Rectangle 24"/>
          <p:cNvSpPr>
            <a:spLocks noChangeArrowheads="1"/>
          </p:cNvSpPr>
          <p:nvPr/>
        </p:nvSpPr>
        <p:spPr bwMode="auto">
          <a:xfrm>
            <a:off x="4953000" y="1295400"/>
            <a:ext cx="2879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中断隐指令 </a:t>
            </a:r>
            <a:r>
              <a:rPr lang="zh-CN" altLang="en-US" sz="2800">
                <a:latin typeface="Times New Roman" pitchFamily="18" charset="0"/>
              </a:rPr>
              <a:t>完成</a:t>
            </a:r>
          </a:p>
        </p:txBody>
      </p:sp>
      <p:sp>
        <p:nvSpPr>
          <p:cNvPr id="574489" name="Rectangle 25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8.4</a:t>
            </a:r>
          </a:p>
        </p:txBody>
      </p:sp>
      <p:sp>
        <p:nvSpPr>
          <p:cNvPr id="574490" name="AutoShape 2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55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4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4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4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74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74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74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74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6" grpId="0" autoUpdateAnimBg="0"/>
      <p:bldP spid="574467" grpId="0" autoUpdateAnimBg="0"/>
      <p:bldP spid="574468" grpId="0" autoUpdateAnimBg="0"/>
      <p:bldP spid="574469" grpId="0" autoUpdateAnimBg="0"/>
      <p:bldP spid="574470" grpId="0" autoUpdateAnimBg="0"/>
      <p:bldP spid="574480" grpId="0" autoUpdateAnimBg="0"/>
      <p:bldP spid="574488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Text Box 2"/>
          <p:cNvSpPr txBox="1">
            <a:spLocks noChangeArrowheads="1"/>
          </p:cNvSpPr>
          <p:nvPr/>
        </p:nvSpPr>
        <p:spPr bwMode="auto">
          <a:xfrm>
            <a:off x="381000" y="323850"/>
            <a:ext cx="7696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(3)  程序断点存入 “ 0 ” 地址的断点保护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412875" y="1571625"/>
            <a:ext cx="3200400" cy="381000"/>
            <a:chOff x="890" y="1008"/>
            <a:chExt cx="2016" cy="240"/>
          </a:xfrm>
        </p:grpSpPr>
        <p:sp>
          <p:nvSpPr>
            <p:cNvPr id="575492" name="Rectangle 4"/>
            <p:cNvSpPr>
              <a:spLocks noChangeArrowheads="1"/>
            </p:cNvSpPr>
            <p:nvPr/>
          </p:nvSpPr>
          <p:spPr bwMode="auto">
            <a:xfrm>
              <a:off x="1562" y="1008"/>
              <a:ext cx="134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   ××××</a:t>
              </a:r>
            </a:p>
          </p:txBody>
        </p:sp>
        <p:sp>
          <p:nvSpPr>
            <p:cNvPr id="575493" name="Rectangle 5"/>
            <p:cNvSpPr>
              <a:spLocks noChangeArrowheads="1"/>
            </p:cNvSpPr>
            <p:nvPr/>
          </p:nvSpPr>
          <p:spPr bwMode="auto">
            <a:xfrm>
              <a:off x="890" y="1008"/>
              <a:ext cx="453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412875" y="1905000"/>
            <a:ext cx="3200400" cy="381000"/>
            <a:chOff x="890" y="1200"/>
            <a:chExt cx="2016" cy="240"/>
          </a:xfrm>
        </p:grpSpPr>
        <p:sp>
          <p:nvSpPr>
            <p:cNvPr id="575495" name="Rectangle 7"/>
            <p:cNvSpPr>
              <a:spLocks noChangeArrowheads="1"/>
            </p:cNvSpPr>
            <p:nvPr/>
          </p:nvSpPr>
          <p:spPr bwMode="auto">
            <a:xfrm>
              <a:off x="890" y="1200"/>
              <a:ext cx="453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575496" name="Rectangle 8"/>
            <p:cNvSpPr>
              <a:spLocks noChangeArrowheads="1"/>
            </p:cNvSpPr>
            <p:nvPr/>
          </p:nvSpPr>
          <p:spPr bwMode="auto">
            <a:xfrm>
              <a:off x="1562" y="1200"/>
              <a:ext cx="134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JMP   SERVE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955675" y="5791200"/>
            <a:ext cx="3581400" cy="457200"/>
            <a:chOff x="602" y="3648"/>
            <a:chExt cx="2256" cy="288"/>
          </a:xfrm>
        </p:grpSpPr>
        <p:sp>
          <p:nvSpPr>
            <p:cNvPr id="575498" name="Rectangle 10"/>
            <p:cNvSpPr>
              <a:spLocks noChangeArrowheads="1"/>
            </p:cNvSpPr>
            <p:nvPr/>
          </p:nvSpPr>
          <p:spPr bwMode="auto">
            <a:xfrm>
              <a:off x="1514" y="3696"/>
              <a:ext cx="134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   ××××</a:t>
              </a:r>
            </a:p>
          </p:txBody>
        </p:sp>
        <p:sp>
          <p:nvSpPr>
            <p:cNvPr id="575499" name="Rectangle 11"/>
            <p:cNvSpPr>
              <a:spLocks noChangeArrowheads="1"/>
            </p:cNvSpPr>
            <p:nvPr/>
          </p:nvSpPr>
          <p:spPr bwMode="auto">
            <a:xfrm>
              <a:off x="602" y="3648"/>
              <a:ext cx="793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SAVE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879475" y="6161088"/>
            <a:ext cx="3657600" cy="415925"/>
            <a:chOff x="554" y="3888"/>
            <a:chExt cx="2304" cy="262"/>
          </a:xfrm>
        </p:grpSpPr>
        <p:sp>
          <p:nvSpPr>
            <p:cNvPr id="575501" name="Rectangle 13"/>
            <p:cNvSpPr>
              <a:spLocks noChangeArrowheads="1"/>
            </p:cNvSpPr>
            <p:nvPr/>
          </p:nvSpPr>
          <p:spPr bwMode="auto">
            <a:xfrm>
              <a:off x="1514" y="3910"/>
              <a:ext cx="134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   ××××</a:t>
              </a:r>
            </a:p>
          </p:txBody>
        </p:sp>
        <p:sp>
          <p:nvSpPr>
            <p:cNvPr id="575502" name="Rectangle 14"/>
            <p:cNvSpPr>
              <a:spLocks noChangeArrowheads="1"/>
            </p:cNvSpPr>
            <p:nvPr/>
          </p:nvSpPr>
          <p:spPr bwMode="auto">
            <a:xfrm>
              <a:off x="554" y="3888"/>
              <a:ext cx="793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RETURN</a:t>
              </a:r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2479675" y="2438400"/>
            <a:ext cx="2133600" cy="838200"/>
            <a:chOff x="1562" y="1536"/>
            <a:chExt cx="1344" cy="528"/>
          </a:xfrm>
        </p:grpSpPr>
        <p:sp>
          <p:nvSpPr>
            <p:cNvPr id="575504" name="Rectangle 16"/>
            <p:cNvSpPr>
              <a:spLocks noChangeArrowheads="1"/>
            </p:cNvSpPr>
            <p:nvPr/>
          </p:nvSpPr>
          <p:spPr bwMode="auto">
            <a:xfrm>
              <a:off x="1562" y="1536"/>
              <a:ext cx="134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STA   SAVE</a:t>
              </a:r>
            </a:p>
          </p:txBody>
        </p:sp>
        <p:sp>
          <p:nvSpPr>
            <p:cNvPr id="575505" name="Text Box 17"/>
            <p:cNvSpPr txBox="1">
              <a:spLocks noChangeArrowheads="1"/>
            </p:cNvSpPr>
            <p:nvPr/>
          </p:nvSpPr>
          <p:spPr bwMode="auto">
            <a:xfrm>
              <a:off x="1718" y="1814"/>
              <a:ext cx="3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5364163" y="3354388"/>
            <a:ext cx="2338387" cy="608012"/>
            <a:chOff x="3379" y="2113"/>
            <a:chExt cx="1473" cy="383"/>
          </a:xfrm>
        </p:grpSpPr>
        <p:sp>
          <p:nvSpPr>
            <p:cNvPr id="575507" name="AutoShape 19"/>
            <p:cNvSpPr>
              <a:spLocks/>
            </p:cNvSpPr>
            <p:nvPr/>
          </p:nvSpPr>
          <p:spPr bwMode="auto">
            <a:xfrm>
              <a:off x="3379" y="2113"/>
              <a:ext cx="70" cy="383"/>
            </a:xfrm>
            <a:prstGeom prst="rightBrace">
              <a:avLst>
                <a:gd name="adj1" fmla="val 45595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575508" name="Text Box 20"/>
            <p:cNvSpPr txBox="1">
              <a:spLocks noChangeArrowheads="1"/>
            </p:cNvSpPr>
            <p:nvPr/>
          </p:nvSpPr>
          <p:spPr bwMode="auto">
            <a:xfrm>
              <a:off x="3542" y="2179"/>
              <a:ext cx="131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200">
                  <a:solidFill>
                    <a:schemeClr val="folHlink"/>
                  </a:solidFill>
                  <a:latin typeface="Times New Roman" pitchFamily="18" charset="0"/>
                </a:rPr>
                <a:t>0 地址内容转存</a:t>
              </a:r>
              <a:endParaRPr lang="zh-CN" altLang="en-US" sz="24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5364163" y="4419600"/>
            <a:ext cx="2119312" cy="533400"/>
            <a:chOff x="3379" y="2784"/>
            <a:chExt cx="1335" cy="336"/>
          </a:xfrm>
        </p:grpSpPr>
        <p:sp>
          <p:nvSpPr>
            <p:cNvPr id="575510" name="AutoShape 22"/>
            <p:cNvSpPr>
              <a:spLocks/>
            </p:cNvSpPr>
            <p:nvPr/>
          </p:nvSpPr>
          <p:spPr bwMode="auto">
            <a:xfrm>
              <a:off x="3379" y="2784"/>
              <a:ext cx="70" cy="336"/>
            </a:xfrm>
            <a:prstGeom prst="rightBrace">
              <a:avLst>
                <a:gd name="adj1" fmla="val 4000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575511" name="Text Box 23"/>
            <p:cNvSpPr txBox="1">
              <a:spLocks noChangeArrowheads="1"/>
            </p:cNvSpPr>
            <p:nvPr/>
          </p:nvSpPr>
          <p:spPr bwMode="auto">
            <a:xfrm>
              <a:off x="3542" y="2803"/>
              <a:ext cx="117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200">
                  <a:latin typeface="Times New Roman" pitchFamily="18" charset="0"/>
                </a:rPr>
                <a:t>其他服务内容</a:t>
              </a:r>
              <a:endParaRPr lang="zh-CN" altLang="en-US" sz="2400">
                <a:latin typeface="Times New Roman" pitchFamily="18" charset="0"/>
              </a:endParaRPr>
            </a:p>
          </p:txBody>
        </p:sp>
      </p:grpSp>
      <p:sp>
        <p:nvSpPr>
          <p:cNvPr id="575521" name="Rectangle 33"/>
          <p:cNvSpPr>
            <a:spLocks noChangeArrowheads="1"/>
          </p:cNvSpPr>
          <p:nvPr/>
        </p:nvSpPr>
        <p:spPr bwMode="auto">
          <a:xfrm>
            <a:off x="955675" y="2438400"/>
            <a:ext cx="12588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SERVE</a:t>
            </a:r>
          </a:p>
        </p:txBody>
      </p:sp>
      <p:sp>
        <p:nvSpPr>
          <p:cNvPr id="575522" name="Rectangle 34"/>
          <p:cNvSpPr>
            <a:spLocks noChangeArrowheads="1"/>
          </p:cNvSpPr>
          <p:nvPr/>
        </p:nvSpPr>
        <p:spPr bwMode="auto">
          <a:xfrm>
            <a:off x="2479675" y="4983163"/>
            <a:ext cx="2133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</a:rPr>
              <a:t>LDA   SAVE</a:t>
            </a:r>
          </a:p>
        </p:txBody>
      </p:sp>
      <p:sp>
        <p:nvSpPr>
          <p:cNvPr id="575523" name="Rectangle 35"/>
          <p:cNvSpPr>
            <a:spLocks noChangeArrowheads="1"/>
          </p:cNvSpPr>
          <p:nvPr/>
        </p:nvSpPr>
        <p:spPr bwMode="auto">
          <a:xfrm>
            <a:off x="2479675" y="5410200"/>
            <a:ext cx="25193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JMP  @  RETURN</a:t>
            </a:r>
          </a:p>
        </p:txBody>
      </p:sp>
      <p:sp>
        <p:nvSpPr>
          <p:cNvPr id="575524" name="Text Box 36"/>
          <p:cNvSpPr txBox="1">
            <a:spLocks noChangeArrowheads="1"/>
          </p:cNvSpPr>
          <p:nvPr/>
        </p:nvSpPr>
        <p:spPr bwMode="auto">
          <a:xfrm>
            <a:off x="5622925" y="1524000"/>
            <a:ext cx="15795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>
                <a:latin typeface="Times New Roman" pitchFamily="18" charset="0"/>
              </a:rPr>
              <a:t>存程序断点</a:t>
            </a:r>
          </a:p>
        </p:txBody>
      </p:sp>
      <p:sp>
        <p:nvSpPr>
          <p:cNvPr id="575525" name="Text Box 37"/>
          <p:cNvSpPr txBox="1">
            <a:spLocks noChangeArrowheads="1"/>
          </p:cNvSpPr>
          <p:nvPr/>
        </p:nvSpPr>
        <p:spPr bwMode="auto">
          <a:xfrm>
            <a:off x="5622925" y="1905000"/>
            <a:ext cx="179863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>
                <a:latin typeface="Times New Roman" pitchFamily="18" charset="0"/>
              </a:rPr>
              <a:t>5 为向量地址</a:t>
            </a:r>
          </a:p>
        </p:txBody>
      </p:sp>
      <p:sp>
        <p:nvSpPr>
          <p:cNvPr id="575526" name="Text Box 38"/>
          <p:cNvSpPr txBox="1">
            <a:spLocks noChangeArrowheads="1"/>
          </p:cNvSpPr>
          <p:nvPr/>
        </p:nvSpPr>
        <p:spPr bwMode="auto">
          <a:xfrm>
            <a:off x="2727325" y="4479925"/>
            <a:ext cx="549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…</a:t>
            </a:r>
          </a:p>
        </p:txBody>
      </p:sp>
      <p:sp>
        <p:nvSpPr>
          <p:cNvPr id="575527" name="Text Box 39"/>
          <p:cNvSpPr txBox="1">
            <a:spLocks noChangeArrowheads="1"/>
          </p:cNvSpPr>
          <p:nvPr/>
        </p:nvSpPr>
        <p:spPr bwMode="auto">
          <a:xfrm>
            <a:off x="5622925" y="2392363"/>
            <a:ext cx="13081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>
                <a:latin typeface="Times New Roman" pitchFamily="18" charset="0"/>
              </a:rPr>
              <a:t>保护现场</a:t>
            </a: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575528" name="Text Box 40"/>
          <p:cNvSpPr txBox="1">
            <a:spLocks noChangeArrowheads="1"/>
          </p:cNvSpPr>
          <p:nvPr/>
        </p:nvSpPr>
        <p:spPr bwMode="auto">
          <a:xfrm>
            <a:off x="5622925" y="4983163"/>
            <a:ext cx="13081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>
                <a:latin typeface="Times New Roman" pitchFamily="18" charset="0"/>
              </a:rPr>
              <a:t>恢复现场</a:t>
            </a: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575529" name="Text Box 41"/>
          <p:cNvSpPr txBox="1">
            <a:spLocks noChangeArrowheads="1"/>
          </p:cNvSpPr>
          <p:nvPr/>
        </p:nvSpPr>
        <p:spPr bwMode="auto">
          <a:xfrm>
            <a:off x="5622925" y="5410200"/>
            <a:ext cx="13081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>
                <a:solidFill>
                  <a:schemeClr val="folHlink"/>
                </a:solidFill>
                <a:latin typeface="Times New Roman" pitchFamily="18" charset="0"/>
              </a:rPr>
              <a:t>间址返回</a:t>
            </a:r>
            <a:endParaRPr lang="zh-CN" altLang="en-US" sz="2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575530" name="Text Box 42"/>
          <p:cNvSpPr txBox="1">
            <a:spLocks noChangeArrowheads="1"/>
          </p:cNvSpPr>
          <p:nvPr/>
        </p:nvSpPr>
        <p:spPr bwMode="auto">
          <a:xfrm>
            <a:off x="5622925" y="5791200"/>
            <a:ext cx="260667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>
                <a:latin typeface="Times New Roman" pitchFamily="18" charset="0"/>
              </a:rPr>
              <a:t>存放 </a:t>
            </a:r>
            <a:r>
              <a:rPr lang="en-US" altLang="zh-CN" sz="2200">
                <a:latin typeface="Times New Roman" pitchFamily="18" charset="0"/>
              </a:rPr>
              <a:t>ACC </a:t>
            </a:r>
            <a:r>
              <a:rPr lang="zh-CN" altLang="en-US" sz="2200">
                <a:latin typeface="Times New Roman" pitchFamily="18" charset="0"/>
              </a:rPr>
              <a:t>内容</a:t>
            </a: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575531" name="Text Box 43"/>
          <p:cNvSpPr txBox="1">
            <a:spLocks noChangeArrowheads="1"/>
          </p:cNvSpPr>
          <p:nvPr/>
        </p:nvSpPr>
        <p:spPr bwMode="auto">
          <a:xfrm>
            <a:off x="5622925" y="6161088"/>
            <a:ext cx="214947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>
                <a:latin typeface="Times New Roman" pitchFamily="18" charset="0"/>
              </a:rPr>
              <a:t>转存 0 地址内容</a:t>
            </a: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575532" name="Text Box 44"/>
          <p:cNvSpPr txBox="1">
            <a:spLocks noChangeArrowheads="1"/>
          </p:cNvSpPr>
          <p:nvPr/>
        </p:nvSpPr>
        <p:spPr bwMode="auto">
          <a:xfrm>
            <a:off x="5622925" y="3992563"/>
            <a:ext cx="102235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>
                <a:solidFill>
                  <a:schemeClr val="folHlink"/>
                </a:solidFill>
                <a:latin typeface="Times New Roman" pitchFamily="18" charset="0"/>
              </a:rPr>
              <a:t>开中断</a:t>
            </a:r>
            <a:endParaRPr lang="zh-CN" altLang="en-US" sz="2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575533" name="Text Box 45"/>
          <p:cNvSpPr txBox="1">
            <a:spLocks noChangeArrowheads="1"/>
          </p:cNvSpPr>
          <p:nvPr/>
        </p:nvSpPr>
        <p:spPr bwMode="auto">
          <a:xfrm>
            <a:off x="2362200" y="3992563"/>
            <a:ext cx="727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ENI</a:t>
            </a:r>
            <a:endParaRPr lang="zh-CN" altLang="en-US" sz="2400">
              <a:solidFill>
                <a:schemeClr val="folHlink"/>
              </a:solidFill>
              <a:latin typeface="Times New Roman" pitchFamily="18" charset="0"/>
            </a:endParaRPr>
          </a:p>
        </p:txBody>
      </p:sp>
      <p:grpSp>
        <p:nvGrpSpPr>
          <p:cNvPr id="9" name="Group 46"/>
          <p:cNvGrpSpPr>
            <a:grpSpLocks/>
          </p:cNvGrpSpPr>
          <p:nvPr/>
        </p:nvGrpSpPr>
        <p:grpSpPr bwMode="auto">
          <a:xfrm>
            <a:off x="2362200" y="3276600"/>
            <a:ext cx="2295525" cy="800100"/>
            <a:chOff x="1488" y="2064"/>
            <a:chExt cx="1446" cy="504"/>
          </a:xfrm>
        </p:grpSpPr>
        <p:sp>
          <p:nvSpPr>
            <p:cNvPr id="575535" name="Rectangle 47"/>
            <p:cNvSpPr>
              <a:spLocks noChangeArrowheads="1"/>
            </p:cNvSpPr>
            <p:nvPr/>
          </p:nvSpPr>
          <p:spPr bwMode="auto">
            <a:xfrm>
              <a:off x="1536" y="2064"/>
              <a:ext cx="134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LDA   0</a:t>
              </a:r>
            </a:p>
          </p:txBody>
        </p:sp>
        <p:sp>
          <p:nvSpPr>
            <p:cNvPr id="575536" name="Text Box 48"/>
            <p:cNvSpPr txBox="1">
              <a:spLocks noChangeArrowheads="1"/>
            </p:cNvSpPr>
            <p:nvPr/>
          </p:nvSpPr>
          <p:spPr bwMode="auto">
            <a:xfrm>
              <a:off x="1488" y="2280"/>
              <a:ext cx="14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STA   RETURN</a:t>
              </a:r>
              <a:endParaRPr lang="zh-CN" altLang="en-US" sz="2400">
                <a:latin typeface="Times New Roman" pitchFamily="18" charset="0"/>
              </a:endParaRPr>
            </a:p>
          </p:txBody>
        </p:sp>
      </p:grpSp>
      <p:grpSp>
        <p:nvGrpSpPr>
          <p:cNvPr id="10" name="Group 49"/>
          <p:cNvGrpSpPr>
            <a:grpSpLocks/>
          </p:cNvGrpSpPr>
          <p:nvPr/>
        </p:nvGrpSpPr>
        <p:grpSpPr bwMode="auto">
          <a:xfrm>
            <a:off x="838200" y="3505200"/>
            <a:ext cx="1981200" cy="533400"/>
            <a:chOff x="528" y="2208"/>
            <a:chExt cx="1248" cy="336"/>
          </a:xfrm>
        </p:grpSpPr>
        <p:sp>
          <p:nvSpPr>
            <p:cNvPr id="575538" name="Text Box 50"/>
            <p:cNvSpPr txBox="1">
              <a:spLocks noChangeArrowheads="1"/>
            </p:cNvSpPr>
            <p:nvPr/>
          </p:nvSpPr>
          <p:spPr bwMode="auto">
            <a:xfrm>
              <a:off x="528" y="2208"/>
              <a:ext cx="12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置屏蔽字</a:t>
              </a:r>
            </a:p>
          </p:txBody>
        </p:sp>
        <p:sp>
          <p:nvSpPr>
            <p:cNvPr id="575539" name="Line 51"/>
            <p:cNvSpPr>
              <a:spLocks noChangeShapeType="1"/>
            </p:cNvSpPr>
            <p:nvPr/>
          </p:nvSpPr>
          <p:spPr bwMode="auto">
            <a:xfrm>
              <a:off x="1056" y="2544"/>
              <a:ext cx="52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75540" name="Rectangle 52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8.4</a:t>
            </a:r>
          </a:p>
        </p:txBody>
      </p:sp>
      <p:sp>
        <p:nvSpPr>
          <p:cNvPr id="575542" name="AutoShape 5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1" name="Group 60"/>
          <p:cNvGrpSpPr>
            <a:grpSpLocks/>
          </p:cNvGrpSpPr>
          <p:nvPr/>
        </p:nvGrpSpPr>
        <p:grpSpPr bwMode="auto">
          <a:xfrm>
            <a:off x="609600" y="990600"/>
            <a:ext cx="7845425" cy="5664200"/>
            <a:chOff x="384" y="624"/>
            <a:chExt cx="4942" cy="3568"/>
          </a:xfrm>
        </p:grpSpPr>
        <p:grpSp>
          <p:nvGrpSpPr>
            <p:cNvPr id="12" name="Group 59"/>
            <p:cNvGrpSpPr>
              <a:grpSpLocks/>
            </p:cNvGrpSpPr>
            <p:nvPr/>
          </p:nvGrpSpPr>
          <p:grpSpPr bwMode="auto">
            <a:xfrm>
              <a:off x="384" y="624"/>
              <a:ext cx="4942" cy="3559"/>
              <a:chOff x="384" y="624"/>
              <a:chExt cx="4942" cy="3559"/>
            </a:xfrm>
          </p:grpSpPr>
          <p:sp>
            <p:nvSpPr>
              <p:cNvPr id="575513" name="Rectangle 25"/>
              <p:cNvSpPr>
                <a:spLocks noChangeArrowheads="1"/>
              </p:cNvSpPr>
              <p:nvPr/>
            </p:nvSpPr>
            <p:spPr bwMode="auto">
              <a:xfrm>
                <a:off x="672" y="672"/>
                <a:ext cx="528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地   址</a:t>
                </a:r>
              </a:p>
            </p:txBody>
          </p:sp>
          <p:sp>
            <p:nvSpPr>
              <p:cNvPr id="575514" name="Rectangle 26"/>
              <p:cNvSpPr>
                <a:spLocks noChangeArrowheads="1"/>
              </p:cNvSpPr>
              <p:nvPr/>
            </p:nvSpPr>
            <p:spPr bwMode="auto">
              <a:xfrm>
                <a:off x="1968" y="672"/>
                <a:ext cx="528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内     容</a:t>
                </a:r>
              </a:p>
            </p:txBody>
          </p:sp>
          <p:grpSp>
            <p:nvGrpSpPr>
              <p:cNvPr id="13" name="Group 58"/>
              <p:cNvGrpSpPr>
                <a:grpSpLocks/>
              </p:cNvGrpSpPr>
              <p:nvPr/>
            </p:nvGrpSpPr>
            <p:grpSpPr bwMode="auto">
              <a:xfrm>
                <a:off x="384" y="624"/>
                <a:ext cx="4942" cy="3559"/>
                <a:chOff x="384" y="624"/>
                <a:chExt cx="4942" cy="3559"/>
              </a:xfrm>
            </p:grpSpPr>
            <p:sp>
              <p:nvSpPr>
                <p:cNvPr id="575516" name="Line 28"/>
                <p:cNvSpPr>
                  <a:spLocks noChangeShapeType="1"/>
                </p:cNvSpPr>
                <p:nvPr/>
              </p:nvSpPr>
              <p:spPr bwMode="auto">
                <a:xfrm>
                  <a:off x="384" y="624"/>
                  <a:ext cx="494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5517" name="Line 29"/>
                <p:cNvSpPr>
                  <a:spLocks noChangeShapeType="1"/>
                </p:cNvSpPr>
                <p:nvPr/>
              </p:nvSpPr>
              <p:spPr bwMode="auto">
                <a:xfrm>
                  <a:off x="384" y="960"/>
                  <a:ext cx="494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5518" name="Line 30"/>
                <p:cNvSpPr>
                  <a:spLocks noChangeShapeType="1"/>
                </p:cNvSpPr>
                <p:nvPr/>
              </p:nvSpPr>
              <p:spPr bwMode="auto">
                <a:xfrm>
                  <a:off x="1440" y="624"/>
                  <a:ext cx="0" cy="355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5519" name="Line 31"/>
                <p:cNvSpPr>
                  <a:spLocks noChangeShapeType="1"/>
                </p:cNvSpPr>
                <p:nvPr/>
              </p:nvSpPr>
              <p:spPr bwMode="auto">
                <a:xfrm>
                  <a:off x="3216" y="624"/>
                  <a:ext cx="0" cy="355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75520" name="Text Box 32"/>
              <p:cNvSpPr txBox="1">
                <a:spLocks noChangeArrowheads="1"/>
              </p:cNvSpPr>
              <p:nvPr/>
            </p:nvSpPr>
            <p:spPr bwMode="auto">
              <a:xfrm>
                <a:off x="3861" y="669"/>
                <a:ext cx="7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说      明</a:t>
                </a:r>
              </a:p>
            </p:txBody>
          </p:sp>
        </p:grpSp>
        <p:sp>
          <p:nvSpPr>
            <p:cNvPr id="575543" name="Line 55"/>
            <p:cNvSpPr>
              <a:spLocks noChangeShapeType="1"/>
            </p:cNvSpPr>
            <p:nvPr/>
          </p:nvSpPr>
          <p:spPr bwMode="auto">
            <a:xfrm>
              <a:off x="384" y="4192"/>
              <a:ext cx="494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5544" name="Line 56"/>
            <p:cNvSpPr>
              <a:spLocks noChangeShapeType="1"/>
            </p:cNvSpPr>
            <p:nvPr/>
          </p:nvSpPr>
          <p:spPr bwMode="auto">
            <a:xfrm>
              <a:off x="395" y="624"/>
              <a:ext cx="0" cy="35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5545" name="Line 57"/>
            <p:cNvSpPr>
              <a:spLocks noChangeShapeType="1"/>
            </p:cNvSpPr>
            <p:nvPr/>
          </p:nvSpPr>
          <p:spPr bwMode="auto">
            <a:xfrm>
              <a:off x="5320" y="624"/>
              <a:ext cx="0" cy="35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8" name="灯片编号占位符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56</a:t>
            </a:fld>
            <a:endParaRPr lang="zh-CN" altLang="en-US"/>
          </a:p>
        </p:txBody>
      </p:sp>
      <p:sp>
        <p:nvSpPr>
          <p:cNvPr id="59" name="页脚占位符 5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75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75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75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75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75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75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75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7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75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575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575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575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521" grpId="0" autoUpdateAnimBg="0"/>
      <p:bldP spid="575522" grpId="0" autoUpdateAnimBg="0"/>
      <p:bldP spid="575523" grpId="0" autoUpdateAnimBg="0"/>
      <p:bldP spid="575524" grpId="0" autoUpdateAnimBg="0"/>
      <p:bldP spid="575525" grpId="0" autoUpdateAnimBg="0"/>
      <p:bldP spid="575526" grpId="0" autoUpdateAnimBg="0"/>
      <p:bldP spid="575527" grpId="0" autoUpdateAnimBg="0"/>
      <p:bldP spid="575528" grpId="0" autoUpdateAnimBg="0"/>
      <p:bldP spid="575529" grpId="0" autoUpdateAnimBg="0"/>
      <p:bldP spid="575530" grpId="0" autoUpdateAnimBg="0"/>
      <p:bldP spid="575531" grpId="0" autoUpdateAnimBg="0"/>
      <p:bldP spid="575532" grpId="0" autoUpdateAnimBg="0"/>
      <p:bldP spid="57553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Text Box 2"/>
          <p:cNvSpPr txBox="1">
            <a:spLocks noChangeArrowheads="1"/>
          </p:cNvSpPr>
          <p:nvPr/>
        </p:nvSpPr>
        <p:spPr bwMode="auto">
          <a:xfrm>
            <a:off x="685800" y="304800"/>
            <a:ext cx="571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2.  控制和状态寄存器</a:t>
            </a:r>
          </a:p>
        </p:txBody>
      </p:sp>
      <p:sp>
        <p:nvSpPr>
          <p:cNvPr id="528387" name="Text Box 3"/>
          <p:cNvSpPr txBox="1">
            <a:spLocks noChangeArrowheads="1"/>
          </p:cNvSpPr>
          <p:nvPr/>
        </p:nvSpPr>
        <p:spPr bwMode="auto">
          <a:xfrm>
            <a:off x="838200" y="1066800"/>
            <a:ext cx="571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(1) 控制寄存器</a:t>
            </a:r>
          </a:p>
        </p:txBody>
      </p:sp>
      <p:sp>
        <p:nvSpPr>
          <p:cNvPr id="528388" name="Text Box 4"/>
          <p:cNvSpPr txBox="1">
            <a:spLocks noChangeArrowheads="1"/>
          </p:cNvSpPr>
          <p:nvPr/>
        </p:nvSpPr>
        <p:spPr bwMode="auto">
          <a:xfrm>
            <a:off x="1371600" y="16764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PC</a:t>
            </a:r>
          </a:p>
        </p:txBody>
      </p:sp>
      <p:sp>
        <p:nvSpPr>
          <p:cNvPr id="528389" name="Text Box 5"/>
          <p:cNvSpPr txBox="1">
            <a:spLocks noChangeArrowheads="1"/>
          </p:cNvSpPr>
          <p:nvPr/>
        </p:nvSpPr>
        <p:spPr bwMode="auto">
          <a:xfrm>
            <a:off x="1371600" y="23622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控制 </a:t>
            </a:r>
            <a:r>
              <a:rPr lang="en-US" altLang="zh-CN" sz="2400">
                <a:latin typeface="Times New Roman" pitchFamily="18" charset="0"/>
              </a:rPr>
              <a:t>CPU </a:t>
            </a:r>
            <a:r>
              <a:rPr lang="zh-CN" altLang="en-US" sz="2400">
                <a:latin typeface="Times New Roman" pitchFamily="18" charset="0"/>
              </a:rPr>
              <a:t>操作</a:t>
            </a:r>
          </a:p>
        </p:txBody>
      </p:sp>
      <p:sp>
        <p:nvSpPr>
          <p:cNvPr id="528390" name="Text Box 6"/>
          <p:cNvSpPr txBox="1">
            <a:spLocks noChangeArrowheads="1"/>
          </p:cNvSpPr>
          <p:nvPr/>
        </p:nvSpPr>
        <p:spPr bwMode="auto">
          <a:xfrm>
            <a:off x="838200" y="3962400"/>
            <a:ext cx="571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(2) 状态寄存器</a:t>
            </a:r>
          </a:p>
        </p:txBody>
      </p:sp>
      <p:sp>
        <p:nvSpPr>
          <p:cNvPr id="528391" name="Text Box 7"/>
          <p:cNvSpPr txBox="1">
            <a:spLocks noChangeArrowheads="1"/>
          </p:cNvSpPr>
          <p:nvPr/>
        </p:nvSpPr>
        <p:spPr bwMode="auto">
          <a:xfrm>
            <a:off x="1371600" y="4648200"/>
            <a:ext cx="2465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状态寄存器</a:t>
            </a:r>
          </a:p>
        </p:txBody>
      </p:sp>
      <p:sp>
        <p:nvSpPr>
          <p:cNvPr id="528392" name="Text Box 8"/>
          <p:cNvSpPr txBox="1">
            <a:spLocks noChangeArrowheads="1"/>
          </p:cNvSpPr>
          <p:nvPr/>
        </p:nvSpPr>
        <p:spPr bwMode="auto">
          <a:xfrm>
            <a:off x="1371600" y="2879725"/>
            <a:ext cx="6800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其中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MAR</a:t>
            </a:r>
            <a:r>
              <a:rPr lang="zh-CN" altLang="en-US" sz="2400">
                <a:latin typeface="Times New Roman" pitchFamily="18" charset="0"/>
              </a:rPr>
              <a:t>、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MDR</a:t>
            </a:r>
            <a:r>
              <a:rPr lang="zh-CN" altLang="en-US" sz="2400">
                <a:latin typeface="Times New Roman" pitchFamily="18" charset="0"/>
              </a:rPr>
              <a:t>、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IR</a:t>
            </a:r>
            <a:r>
              <a:rPr lang="en-US" altLang="zh-CN" sz="2400">
                <a:latin typeface="Times New Roman" pitchFamily="18" charset="0"/>
              </a:rPr>
              <a:t>          </a:t>
            </a:r>
            <a:r>
              <a:rPr lang="en-US" altLang="zh-CN" sz="1200">
                <a:latin typeface="Times New Roman" pitchFamily="18" charset="0"/>
              </a:rPr>
              <a:t> 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用户不可见         </a:t>
            </a:r>
          </a:p>
        </p:txBody>
      </p:sp>
      <p:sp>
        <p:nvSpPr>
          <p:cNvPr id="528393" name="Text Box 9"/>
          <p:cNvSpPr txBox="1">
            <a:spLocks noChangeArrowheads="1"/>
          </p:cNvSpPr>
          <p:nvPr/>
        </p:nvSpPr>
        <p:spPr bwMode="auto">
          <a:xfrm>
            <a:off x="3733800" y="4648200"/>
            <a:ext cx="2465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存放条件码</a:t>
            </a:r>
          </a:p>
        </p:txBody>
      </p:sp>
      <p:sp>
        <p:nvSpPr>
          <p:cNvPr id="528394" name="Text Box 10"/>
          <p:cNvSpPr txBox="1">
            <a:spLocks noChangeArrowheads="1"/>
          </p:cNvSpPr>
          <p:nvPr/>
        </p:nvSpPr>
        <p:spPr bwMode="auto">
          <a:xfrm>
            <a:off x="1371600" y="5241925"/>
            <a:ext cx="2465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</a:rPr>
              <a:t>PSW </a:t>
            </a:r>
            <a:r>
              <a:rPr lang="zh-CN" altLang="en-US" sz="2400">
                <a:latin typeface="Times New Roman" pitchFamily="18" charset="0"/>
              </a:rPr>
              <a:t>寄存器</a:t>
            </a:r>
          </a:p>
        </p:txBody>
      </p:sp>
      <p:sp>
        <p:nvSpPr>
          <p:cNvPr id="528395" name="Text Box 11"/>
          <p:cNvSpPr txBox="1">
            <a:spLocks noChangeArrowheads="1"/>
          </p:cNvSpPr>
          <p:nvPr/>
        </p:nvSpPr>
        <p:spPr bwMode="auto">
          <a:xfrm>
            <a:off x="3733800" y="5226050"/>
            <a:ext cx="2465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存放程序状态字</a:t>
            </a:r>
          </a:p>
        </p:txBody>
      </p:sp>
      <p:sp>
        <p:nvSpPr>
          <p:cNvPr id="528396" name="Line 12"/>
          <p:cNvSpPr>
            <a:spLocks noChangeShapeType="1"/>
          </p:cNvSpPr>
          <p:nvPr/>
        </p:nvSpPr>
        <p:spPr bwMode="auto">
          <a:xfrm>
            <a:off x="1981200" y="1905000"/>
            <a:ext cx="304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stealth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8397" name="Line 13"/>
          <p:cNvSpPr>
            <a:spLocks noChangeShapeType="1"/>
          </p:cNvSpPr>
          <p:nvPr/>
        </p:nvSpPr>
        <p:spPr bwMode="auto">
          <a:xfrm>
            <a:off x="3200400" y="1905000"/>
            <a:ext cx="304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stealth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8398" name="Line 14"/>
          <p:cNvSpPr>
            <a:spLocks noChangeShapeType="1"/>
          </p:cNvSpPr>
          <p:nvPr/>
        </p:nvSpPr>
        <p:spPr bwMode="auto">
          <a:xfrm>
            <a:off x="4038600" y="1905000"/>
            <a:ext cx="304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stealth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8399" name="Line 15"/>
          <p:cNvSpPr>
            <a:spLocks noChangeShapeType="1"/>
          </p:cNvSpPr>
          <p:nvPr/>
        </p:nvSpPr>
        <p:spPr bwMode="auto">
          <a:xfrm>
            <a:off x="5257800" y="1905000"/>
            <a:ext cx="304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stealth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8400" name="Text Box 16"/>
          <p:cNvSpPr txBox="1">
            <a:spLocks noChangeArrowheads="1"/>
          </p:cNvSpPr>
          <p:nvPr/>
        </p:nvSpPr>
        <p:spPr bwMode="auto">
          <a:xfrm>
            <a:off x="1371600" y="3429000"/>
            <a:ext cx="708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</a:rPr>
              <a:t>        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PC</a:t>
            </a:r>
            <a:r>
              <a:rPr lang="en-US" altLang="zh-CN" sz="2400">
                <a:latin typeface="Times New Roman" pitchFamily="18" charset="0"/>
              </a:rPr>
              <a:t>                                     </a:t>
            </a:r>
            <a:r>
              <a:rPr lang="zh-CN" altLang="en-US" sz="2400">
                <a:latin typeface="Times New Roman" pitchFamily="18" charset="0"/>
              </a:rPr>
              <a:t>用户可见      </a:t>
            </a:r>
            <a:endParaRPr lang="zh-CN" altLang="en-US" sz="2400" b="0">
              <a:latin typeface="Times New Roman" pitchFamily="18" charset="0"/>
            </a:endParaRPr>
          </a:p>
        </p:txBody>
      </p:sp>
      <p:sp>
        <p:nvSpPr>
          <p:cNvPr id="528401" name="Text Box 17"/>
          <p:cNvSpPr txBox="1">
            <a:spLocks noChangeArrowheads="1"/>
          </p:cNvSpPr>
          <p:nvPr/>
        </p:nvSpPr>
        <p:spPr bwMode="auto">
          <a:xfrm>
            <a:off x="685800" y="5821363"/>
            <a:ext cx="4343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</a:rPr>
              <a:t>3.  举例</a:t>
            </a:r>
          </a:p>
        </p:txBody>
      </p:sp>
      <p:sp>
        <p:nvSpPr>
          <p:cNvPr id="528402" name="Text Box 18"/>
          <p:cNvSpPr txBox="1">
            <a:spLocks noChangeArrowheads="1"/>
          </p:cNvSpPr>
          <p:nvPr/>
        </p:nvSpPr>
        <p:spPr bwMode="auto">
          <a:xfrm>
            <a:off x="3733800" y="5943600"/>
            <a:ext cx="601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itchFamily="18" charset="0"/>
              </a:rPr>
              <a:t>Z8000       8086      MC 68000</a:t>
            </a:r>
          </a:p>
        </p:txBody>
      </p:sp>
      <p:sp>
        <p:nvSpPr>
          <p:cNvPr id="528403" name="Text Box 19"/>
          <p:cNvSpPr txBox="1">
            <a:spLocks noChangeArrowheads="1"/>
          </p:cNvSpPr>
          <p:nvPr/>
        </p:nvSpPr>
        <p:spPr bwMode="auto">
          <a:xfrm>
            <a:off x="2286000" y="16764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MAR</a:t>
            </a:r>
            <a:endParaRPr lang="zh-CN" altLang="en-US" sz="2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528404" name="Text Box 20"/>
          <p:cNvSpPr txBox="1">
            <a:spLocks noChangeArrowheads="1"/>
          </p:cNvSpPr>
          <p:nvPr/>
        </p:nvSpPr>
        <p:spPr bwMode="auto">
          <a:xfrm>
            <a:off x="3505200" y="16764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M</a:t>
            </a:r>
            <a:endParaRPr lang="zh-CN" altLang="en-US" sz="2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528405" name="Text Box 21"/>
          <p:cNvSpPr txBox="1">
            <a:spLocks noChangeArrowheads="1"/>
          </p:cNvSpPr>
          <p:nvPr/>
        </p:nvSpPr>
        <p:spPr bwMode="auto">
          <a:xfrm>
            <a:off x="4343400" y="1676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MDR</a:t>
            </a:r>
            <a:endParaRPr lang="zh-CN" altLang="en-US" sz="2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528406" name="Text Box 22"/>
          <p:cNvSpPr txBox="1">
            <a:spLocks noChangeArrowheads="1"/>
          </p:cNvSpPr>
          <p:nvPr/>
        </p:nvSpPr>
        <p:spPr bwMode="auto">
          <a:xfrm>
            <a:off x="5562600" y="16764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IR</a:t>
            </a:r>
            <a:endParaRPr lang="zh-CN" altLang="en-US" sz="2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528407" name="Rectangle 2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8.1</a:t>
            </a:r>
          </a:p>
        </p:txBody>
      </p:sp>
      <p:sp>
        <p:nvSpPr>
          <p:cNvPr id="528408" name="AutoShape 2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26" name="页脚占位符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52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28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528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2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528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2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528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28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2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28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28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2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52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528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528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528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528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528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87" grpId="0" autoUpdateAnimBg="0"/>
      <p:bldP spid="528388" grpId="0" autoUpdateAnimBg="0"/>
      <p:bldP spid="528389" grpId="0" autoUpdateAnimBg="0"/>
      <p:bldP spid="528390" grpId="0" autoUpdateAnimBg="0"/>
      <p:bldP spid="528391" grpId="0" autoUpdateAnimBg="0"/>
      <p:bldP spid="528392" grpId="0" autoUpdateAnimBg="0"/>
      <p:bldP spid="528393" grpId="0" autoUpdateAnimBg="0"/>
      <p:bldP spid="528394" grpId="0" autoUpdateAnimBg="0"/>
      <p:bldP spid="528395" grpId="0" autoUpdateAnimBg="0"/>
      <p:bldP spid="528396" grpId="0" animBg="1"/>
      <p:bldP spid="528397" grpId="0" animBg="1"/>
      <p:bldP spid="528398" grpId="0" animBg="1"/>
      <p:bldP spid="528399" grpId="0" animBg="1"/>
      <p:bldP spid="528400" grpId="0" autoUpdateAnimBg="0"/>
      <p:bldP spid="528401" grpId="0" autoUpdateAnimBg="0"/>
      <p:bldP spid="528402" grpId="0" autoUpdateAnimBg="0"/>
      <p:bldP spid="528403" grpId="0" autoUpdateAnimBg="0"/>
      <p:bldP spid="528404" grpId="0" autoUpdateAnimBg="0"/>
      <p:bldP spid="528405" grpId="0" autoUpdateAnimBg="0"/>
      <p:bldP spid="52840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Text Box 2"/>
          <p:cNvSpPr txBox="1">
            <a:spLocks noChangeArrowheads="1"/>
          </p:cNvSpPr>
          <p:nvPr/>
        </p:nvSpPr>
        <p:spPr bwMode="auto">
          <a:xfrm>
            <a:off x="381000" y="533400"/>
            <a:ext cx="6400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四、 控制单元 </a:t>
            </a:r>
            <a:r>
              <a:rPr lang="en-US" altLang="zh-CN" sz="3600">
                <a:latin typeface="Times New Roman" pitchFamily="18" charset="0"/>
              </a:rPr>
              <a:t>CU </a:t>
            </a:r>
            <a:r>
              <a:rPr lang="zh-CN" altLang="en-US" sz="3600">
                <a:latin typeface="Times New Roman" pitchFamily="18" charset="0"/>
              </a:rPr>
              <a:t>和中断系统</a:t>
            </a:r>
          </a:p>
        </p:txBody>
      </p:sp>
      <p:sp>
        <p:nvSpPr>
          <p:cNvPr id="529411" name="Text Box 3"/>
          <p:cNvSpPr txBox="1">
            <a:spLocks noChangeArrowheads="1"/>
          </p:cNvSpPr>
          <p:nvPr/>
        </p:nvSpPr>
        <p:spPr bwMode="auto">
          <a:xfrm>
            <a:off x="762000" y="1600200"/>
            <a:ext cx="7696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1.  </a:t>
            </a:r>
            <a:r>
              <a:rPr lang="en-US" altLang="zh-CN" sz="3200">
                <a:latin typeface="Times New Roman" pitchFamily="18" charset="0"/>
              </a:rPr>
              <a:t>CU    </a:t>
            </a:r>
            <a:r>
              <a:rPr lang="zh-CN" altLang="en-US" sz="3200">
                <a:latin typeface="Times New Roman" pitchFamily="18" charset="0"/>
              </a:rPr>
              <a:t>产生全部指令的微操作命令序列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71600" y="2667000"/>
            <a:ext cx="3124200" cy="1295400"/>
            <a:chOff x="864" y="1680"/>
            <a:chExt cx="1968" cy="816"/>
          </a:xfrm>
        </p:grpSpPr>
        <p:sp>
          <p:nvSpPr>
            <p:cNvPr id="529413" name="Text Box 5"/>
            <p:cNvSpPr txBox="1">
              <a:spLocks noChangeArrowheads="1"/>
            </p:cNvSpPr>
            <p:nvPr/>
          </p:nvSpPr>
          <p:spPr bwMode="auto">
            <a:xfrm>
              <a:off x="864" y="1680"/>
              <a:ext cx="196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组合逻辑设计</a:t>
              </a:r>
            </a:p>
          </p:txBody>
        </p:sp>
        <p:sp>
          <p:nvSpPr>
            <p:cNvPr id="529414" name="Text Box 6"/>
            <p:cNvSpPr txBox="1">
              <a:spLocks noChangeArrowheads="1"/>
            </p:cNvSpPr>
            <p:nvPr/>
          </p:nvSpPr>
          <p:spPr bwMode="auto">
            <a:xfrm>
              <a:off x="864" y="2169"/>
              <a:ext cx="18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微程序设计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419600" y="2681288"/>
            <a:ext cx="3276600" cy="1281112"/>
            <a:chOff x="2784" y="1689"/>
            <a:chExt cx="2064" cy="807"/>
          </a:xfrm>
        </p:grpSpPr>
        <p:sp>
          <p:nvSpPr>
            <p:cNvPr id="529416" name="Text Box 8"/>
            <p:cNvSpPr txBox="1">
              <a:spLocks noChangeArrowheads="1"/>
            </p:cNvSpPr>
            <p:nvPr/>
          </p:nvSpPr>
          <p:spPr bwMode="auto">
            <a:xfrm>
              <a:off x="2784" y="1689"/>
              <a:ext cx="20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硬连线逻辑</a:t>
              </a:r>
            </a:p>
          </p:txBody>
        </p:sp>
        <p:sp>
          <p:nvSpPr>
            <p:cNvPr id="529417" name="Text Box 9"/>
            <p:cNvSpPr txBox="1">
              <a:spLocks noChangeArrowheads="1"/>
            </p:cNvSpPr>
            <p:nvPr/>
          </p:nvSpPr>
          <p:spPr bwMode="auto">
            <a:xfrm>
              <a:off x="2784" y="2169"/>
              <a:ext cx="13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存储逻辑</a:t>
              </a:r>
            </a:p>
          </p:txBody>
        </p:sp>
      </p:grpSp>
      <p:sp>
        <p:nvSpPr>
          <p:cNvPr id="529418" name="Text Box 10"/>
          <p:cNvSpPr txBox="1">
            <a:spLocks noChangeArrowheads="1"/>
          </p:cNvSpPr>
          <p:nvPr/>
        </p:nvSpPr>
        <p:spPr bwMode="auto">
          <a:xfrm>
            <a:off x="762000" y="4449763"/>
            <a:ext cx="5715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2.  中断系统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529419" name="Text Box 11"/>
          <p:cNvSpPr txBox="1">
            <a:spLocks noChangeArrowheads="1"/>
          </p:cNvSpPr>
          <p:nvPr/>
        </p:nvSpPr>
        <p:spPr bwMode="auto">
          <a:xfrm>
            <a:off x="6629400" y="31242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参见  第４篇 </a:t>
            </a:r>
          </a:p>
        </p:txBody>
      </p:sp>
      <p:sp>
        <p:nvSpPr>
          <p:cNvPr id="529420" name="Text Box 12"/>
          <p:cNvSpPr txBox="1">
            <a:spLocks noChangeArrowheads="1"/>
          </p:cNvSpPr>
          <p:nvPr/>
        </p:nvSpPr>
        <p:spPr bwMode="auto">
          <a:xfrm>
            <a:off x="381000" y="5334000"/>
            <a:ext cx="6019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latin typeface="Times New Roman" pitchFamily="18" charset="0"/>
              </a:rPr>
              <a:t>五、</a:t>
            </a:r>
            <a:r>
              <a:rPr lang="en-US" altLang="zh-CN" sz="3600">
                <a:latin typeface="Times New Roman" pitchFamily="18" charset="0"/>
              </a:rPr>
              <a:t>ALU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529421" name="Text Box 13"/>
          <p:cNvSpPr txBox="1">
            <a:spLocks noChangeArrowheads="1"/>
          </p:cNvSpPr>
          <p:nvPr/>
        </p:nvSpPr>
        <p:spPr bwMode="auto">
          <a:xfrm>
            <a:off x="6629400" y="4449763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参见  8.4 节</a:t>
            </a:r>
          </a:p>
        </p:txBody>
      </p:sp>
      <p:sp>
        <p:nvSpPr>
          <p:cNvPr id="529422" name="Text Box 14"/>
          <p:cNvSpPr txBox="1">
            <a:spLocks noChangeArrowheads="1"/>
          </p:cNvSpPr>
          <p:nvPr/>
        </p:nvSpPr>
        <p:spPr bwMode="auto">
          <a:xfrm>
            <a:off x="6629400" y="53340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参见  第６章</a:t>
            </a:r>
          </a:p>
        </p:txBody>
      </p:sp>
      <p:sp>
        <p:nvSpPr>
          <p:cNvPr id="529423" name="Rectangle 15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8.1</a:t>
            </a:r>
          </a:p>
        </p:txBody>
      </p:sp>
      <p:sp>
        <p:nvSpPr>
          <p:cNvPr id="529425" name="AutoShape 1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2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29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2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29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1" grpId="0" autoUpdateAnimBg="0"/>
      <p:bldP spid="529418" grpId="0" autoUpdateAnimBg="0"/>
      <p:bldP spid="529419" grpId="0" autoUpdateAnimBg="0"/>
      <p:bldP spid="529420" grpId="0" autoUpdateAnimBg="0"/>
      <p:bldP spid="529421" grpId="0" autoUpdateAnimBg="0"/>
      <p:bldP spid="52942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zh-CN" altLang="en-US" b="1"/>
              <a:t>8.2   指 令 周 期</a:t>
            </a:r>
          </a:p>
        </p:txBody>
      </p:sp>
      <p:sp>
        <p:nvSpPr>
          <p:cNvPr id="530435" name="Text Box 3"/>
          <p:cNvSpPr txBox="1">
            <a:spLocks noChangeArrowheads="1"/>
          </p:cNvSpPr>
          <p:nvPr/>
        </p:nvSpPr>
        <p:spPr bwMode="auto">
          <a:xfrm>
            <a:off x="533400" y="1355725"/>
            <a:ext cx="571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一、 指令周期的基本概念</a:t>
            </a:r>
          </a:p>
        </p:txBody>
      </p:sp>
      <p:sp>
        <p:nvSpPr>
          <p:cNvPr id="530436" name="Text Box 4"/>
          <p:cNvSpPr txBox="1">
            <a:spLocks noChangeArrowheads="1"/>
          </p:cNvSpPr>
          <p:nvPr/>
        </p:nvSpPr>
        <p:spPr bwMode="auto">
          <a:xfrm>
            <a:off x="838200" y="2133600"/>
            <a:ext cx="571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 .  指令周期</a:t>
            </a:r>
          </a:p>
        </p:txBody>
      </p:sp>
      <p:sp>
        <p:nvSpPr>
          <p:cNvPr id="530437" name="Text Box 5"/>
          <p:cNvSpPr txBox="1">
            <a:spLocks noChangeArrowheads="1"/>
          </p:cNvSpPr>
          <p:nvPr/>
        </p:nvSpPr>
        <p:spPr bwMode="auto">
          <a:xfrm>
            <a:off x="1371600" y="28194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取出并执行一条指令所需的全部时间</a:t>
            </a:r>
          </a:p>
        </p:txBody>
      </p:sp>
      <p:sp>
        <p:nvSpPr>
          <p:cNvPr id="530438" name="Text Box 6"/>
          <p:cNvSpPr txBox="1">
            <a:spLocks noChangeArrowheads="1"/>
          </p:cNvSpPr>
          <p:nvPr/>
        </p:nvSpPr>
        <p:spPr bwMode="auto">
          <a:xfrm>
            <a:off x="1371600" y="38862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完成一条指令</a:t>
            </a:r>
          </a:p>
        </p:txBody>
      </p:sp>
      <p:sp>
        <p:nvSpPr>
          <p:cNvPr id="530439" name="AutoShape 7"/>
          <p:cNvSpPr>
            <a:spLocks/>
          </p:cNvSpPr>
          <p:nvPr/>
        </p:nvSpPr>
        <p:spPr bwMode="auto">
          <a:xfrm>
            <a:off x="3429000" y="3825875"/>
            <a:ext cx="139700" cy="593725"/>
          </a:xfrm>
          <a:prstGeom prst="leftBrace">
            <a:avLst>
              <a:gd name="adj1" fmla="val 3541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30440" name="Text Box 8"/>
          <p:cNvSpPr txBox="1">
            <a:spLocks noChangeArrowheads="1"/>
          </p:cNvSpPr>
          <p:nvPr/>
        </p:nvSpPr>
        <p:spPr bwMode="auto">
          <a:xfrm>
            <a:off x="3605213" y="4191000"/>
            <a:ext cx="1576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执行</a:t>
            </a:r>
          </a:p>
        </p:txBody>
      </p:sp>
      <p:sp>
        <p:nvSpPr>
          <p:cNvPr id="530441" name="Text Box 9"/>
          <p:cNvSpPr txBox="1">
            <a:spLocks noChangeArrowheads="1"/>
          </p:cNvSpPr>
          <p:nvPr/>
        </p:nvSpPr>
        <p:spPr bwMode="auto">
          <a:xfrm>
            <a:off x="3581400" y="3581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取指、分析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667000" y="5029200"/>
            <a:ext cx="3886200" cy="1527175"/>
            <a:chOff x="1680" y="3168"/>
            <a:chExt cx="2448" cy="962"/>
          </a:xfrm>
        </p:grpSpPr>
        <p:sp>
          <p:nvSpPr>
            <p:cNvPr id="530443" name="Text Box 11"/>
            <p:cNvSpPr txBox="1">
              <a:spLocks noChangeArrowheads="1"/>
            </p:cNvSpPr>
            <p:nvPr/>
          </p:nvSpPr>
          <p:spPr bwMode="auto">
            <a:xfrm>
              <a:off x="1910" y="3168"/>
              <a:ext cx="7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取指阶段</a:t>
              </a:r>
            </a:p>
          </p:txBody>
        </p:sp>
        <p:sp>
          <p:nvSpPr>
            <p:cNvPr id="530444" name="Text Box 12"/>
            <p:cNvSpPr txBox="1">
              <a:spLocks noChangeArrowheads="1"/>
            </p:cNvSpPr>
            <p:nvPr/>
          </p:nvSpPr>
          <p:spPr bwMode="auto">
            <a:xfrm>
              <a:off x="1920" y="3400"/>
              <a:ext cx="7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取指周期</a:t>
              </a:r>
            </a:p>
          </p:txBody>
        </p:sp>
        <p:sp>
          <p:nvSpPr>
            <p:cNvPr id="530445" name="Text Box 13"/>
            <p:cNvSpPr txBox="1">
              <a:spLocks noChangeArrowheads="1"/>
            </p:cNvSpPr>
            <p:nvPr/>
          </p:nvSpPr>
          <p:spPr bwMode="auto">
            <a:xfrm>
              <a:off x="3120" y="3170"/>
              <a:ext cx="7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执行阶段</a:t>
              </a:r>
            </a:p>
          </p:txBody>
        </p:sp>
        <p:sp>
          <p:nvSpPr>
            <p:cNvPr id="530446" name="Text Box 14"/>
            <p:cNvSpPr txBox="1">
              <a:spLocks noChangeArrowheads="1"/>
            </p:cNvSpPr>
            <p:nvPr/>
          </p:nvSpPr>
          <p:spPr bwMode="auto">
            <a:xfrm>
              <a:off x="3130" y="3402"/>
              <a:ext cx="7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执行周期</a:t>
              </a:r>
            </a:p>
          </p:txBody>
        </p:sp>
        <p:sp>
          <p:nvSpPr>
            <p:cNvPr id="530447" name="Text Box 15"/>
            <p:cNvSpPr txBox="1">
              <a:spLocks noChangeArrowheads="1"/>
            </p:cNvSpPr>
            <p:nvPr/>
          </p:nvSpPr>
          <p:spPr bwMode="auto">
            <a:xfrm>
              <a:off x="1680" y="3592"/>
              <a:ext cx="1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（取指、分析）</a:t>
              </a:r>
            </a:p>
          </p:txBody>
        </p:sp>
        <p:sp>
          <p:nvSpPr>
            <p:cNvPr id="530448" name="Text Box 16"/>
            <p:cNvSpPr txBox="1">
              <a:spLocks noChangeArrowheads="1"/>
            </p:cNvSpPr>
            <p:nvPr/>
          </p:nvSpPr>
          <p:spPr bwMode="auto">
            <a:xfrm>
              <a:off x="2976" y="3592"/>
              <a:ext cx="10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（执行指令）</a:t>
              </a:r>
            </a:p>
          </p:txBody>
        </p:sp>
        <p:sp>
          <p:nvSpPr>
            <p:cNvPr id="530449" name="Line 17"/>
            <p:cNvSpPr>
              <a:spLocks noChangeShapeType="1"/>
            </p:cNvSpPr>
            <p:nvPr/>
          </p:nvSpPr>
          <p:spPr bwMode="auto">
            <a:xfrm>
              <a:off x="1680" y="3410"/>
              <a:ext cx="24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0450" name="Line 18"/>
            <p:cNvSpPr>
              <a:spLocks noChangeShapeType="1"/>
            </p:cNvSpPr>
            <p:nvPr/>
          </p:nvSpPr>
          <p:spPr bwMode="auto">
            <a:xfrm>
              <a:off x="1680" y="3170"/>
              <a:ext cx="0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0451" name="Line 19"/>
            <p:cNvSpPr>
              <a:spLocks noChangeShapeType="1"/>
            </p:cNvSpPr>
            <p:nvPr/>
          </p:nvSpPr>
          <p:spPr bwMode="auto">
            <a:xfrm>
              <a:off x="2928" y="3170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0452" name="Line 20"/>
            <p:cNvSpPr>
              <a:spLocks noChangeShapeType="1"/>
            </p:cNvSpPr>
            <p:nvPr/>
          </p:nvSpPr>
          <p:spPr bwMode="auto">
            <a:xfrm>
              <a:off x="4128" y="3170"/>
              <a:ext cx="0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0453" name="Line 21"/>
            <p:cNvSpPr>
              <a:spLocks noChangeShapeType="1"/>
            </p:cNvSpPr>
            <p:nvPr/>
          </p:nvSpPr>
          <p:spPr bwMode="auto">
            <a:xfrm flipH="1">
              <a:off x="1680" y="350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0454" name="Line 22"/>
            <p:cNvSpPr>
              <a:spLocks noChangeShapeType="1"/>
            </p:cNvSpPr>
            <p:nvPr/>
          </p:nvSpPr>
          <p:spPr bwMode="auto">
            <a:xfrm flipH="1">
              <a:off x="2928" y="350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0455" name="Line 23"/>
            <p:cNvSpPr>
              <a:spLocks noChangeShapeType="1"/>
            </p:cNvSpPr>
            <p:nvPr/>
          </p:nvSpPr>
          <p:spPr bwMode="auto">
            <a:xfrm rot="10800000" flipH="1">
              <a:off x="3888" y="350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0456" name="Line 24"/>
            <p:cNvSpPr>
              <a:spLocks noChangeShapeType="1"/>
            </p:cNvSpPr>
            <p:nvPr/>
          </p:nvSpPr>
          <p:spPr bwMode="auto">
            <a:xfrm rot="10800000" flipH="1">
              <a:off x="2688" y="350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0457" name="Text Box 25"/>
            <p:cNvSpPr txBox="1">
              <a:spLocks noChangeArrowheads="1"/>
            </p:cNvSpPr>
            <p:nvPr/>
          </p:nvSpPr>
          <p:spPr bwMode="auto">
            <a:xfrm>
              <a:off x="2544" y="3880"/>
              <a:ext cx="7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指令周期</a:t>
              </a:r>
            </a:p>
          </p:txBody>
        </p:sp>
        <p:sp>
          <p:nvSpPr>
            <p:cNvPr id="530458" name="Line 26"/>
            <p:cNvSpPr>
              <a:spLocks noChangeShapeType="1"/>
            </p:cNvSpPr>
            <p:nvPr/>
          </p:nvSpPr>
          <p:spPr bwMode="auto">
            <a:xfrm>
              <a:off x="3360" y="3986"/>
              <a:ext cx="768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0459" name="Line 27"/>
            <p:cNvSpPr>
              <a:spLocks noChangeShapeType="1"/>
            </p:cNvSpPr>
            <p:nvPr/>
          </p:nvSpPr>
          <p:spPr bwMode="auto">
            <a:xfrm rot="10800000">
              <a:off x="1680" y="3986"/>
              <a:ext cx="768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30460" name="Text Box 28"/>
          <p:cNvSpPr txBox="1">
            <a:spLocks noChangeArrowheads="1"/>
          </p:cNvSpPr>
          <p:nvPr/>
        </p:nvSpPr>
        <p:spPr bwMode="auto">
          <a:xfrm>
            <a:off x="5791200" y="3581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取指周期</a:t>
            </a:r>
          </a:p>
        </p:txBody>
      </p:sp>
      <p:sp>
        <p:nvSpPr>
          <p:cNvPr id="530461" name="Text Box 29"/>
          <p:cNvSpPr txBox="1">
            <a:spLocks noChangeArrowheads="1"/>
          </p:cNvSpPr>
          <p:nvPr/>
        </p:nvSpPr>
        <p:spPr bwMode="auto">
          <a:xfrm>
            <a:off x="5791200" y="41910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执行周期</a:t>
            </a: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32" name="页脚占位符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530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3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30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30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30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5" grpId="0" autoUpdateAnimBg="0"/>
      <p:bldP spid="530436" grpId="0" autoUpdateAnimBg="0"/>
      <p:bldP spid="530437" grpId="0" autoUpdateAnimBg="0"/>
      <p:bldP spid="530438" grpId="0" autoUpdateAnimBg="0"/>
      <p:bldP spid="530439" grpId="0" animBg="1"/>
      <p:bldP spid="530440" grpId="0" autoUpdateAnimBg="0"/>
      <p:bldP spid="530441" grpId="0" autoUpdateAnimBg="0"/>
      <p:bldP spid="530460" grpId="0" autoUpdateAnimBg="0"/>
      <p:bldP spid="53046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Text Box 2"/>
          <p:cNvSpPr txBox="1">
            <a:spLocks noChangeArrowheads="1"/>
          </p:cNvSpPr>
          <p:nvPr/>
        </p:nvSpPr>
        <p:spPr bwMode="auto">
          <a:xfrm>
            <a:off x="685800" y="533400"/>
            <a:ext cx="571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2.  每条指令的指令周期不同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95400" y="1676400"/>
            <a:ext cx="1981200" cy="830263"/>
            <a:chOff x="816" y="1056"/>
            <a:chExt cx="1248" cy="523"/>
          </a:xfrm>
        </p:grpSpPr>
        <p:sp>
          <p:nvSpPr>
            <p:cNvPr id="531460" name="Text Box 4"/>
            <p:cNvSpPr txBox="1">
              <a:spLocks noChangeArrowheads="1"/>
            </p:cNvSpPr>
            <p:nvPr/>
          </p:nvSpPr>
          <p:spPr bwMode="auto">
            <a:xfrm>
              <a:off x="1046" y="1056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取指周期</a:t>
              </a:r>
            </a:p>
          </p:txBody>
        </p:sp>
        <p:sp>
          <p:nvSpPr>
            <p:cNvPr id="531461" name="Text Box 5"/>
            <p:cNvSpPr txBox="1">
              <a:spLocks noChangeArrowheads="1"/>
            </p:cNvSpPr>
            <p:nvPr/>
          </p:nvSpPr>
          <p:spPr bwMode="auto">
            <a:xfrm>
              <a:off x="1056" y="1288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指令周期</a:t>
              </a:r>
            </a:p>
          </p:txBody>
        </p:sp>
        <p:sp>
          <p:nvSpPr>
            <p:cNvPr id="531462" name="Line 6"/>
            <p:cNvSpPr>
              <a:spLocks noChangeShapeType="1"/>
            </p:cNvSpPr>
            <p:nvPr/>
          </p:nvSpPr>
          <p:spPr bwMode="auto">
            <a:xfrm flipV="1">
              <a:off x="816" y="1296"/>
              <a:ext cx="1248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1463" name="Line 7"/>
            <p:cNvSpPr>
              <a:spLocks noChangeShapeType="1"/>
            </p:cNvSpPr>
            <p:nvPr/>
          </p:nvSpPr>
          <p:spPr bwMode="auto">
            <a:xfrm>
              <a:off x="816" y="1058"/>
              <a:ext cx="0" cy="5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1464" name="Line 8"/>
            <p:cNvSpPr>
              <a:spLocks noChangeShapeType="1"/>
            </p:cNvSpPr>
            <p:nvPr/>
          </p:nvSpPr>
          <p:spPr bwMode="auto">
            <a:xfrm>
              <a:off x="2064" y="1058"/>
              <a:ext cx="0" cy="5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1465" name="Line 9"/>
            <p:cNvSpPr>
              <a:spLocks noChangeShapeType="1"/>
            </p:cNvSpPr>
            <p:nvPr/>
          </p:nvSpPr>
          <p:spPr bwMode="auto">
            <a:xfrm flipH="1">
              <a:off x="816" y="139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1466" name="Line 10"/>
            <p:cNvSpPr>
              <a:spLocks noChangeShapeType="1"/>
            </p:cNvSpPr>
            <p:nvPr/>
          </p:nvSpPr>
          <p:spPr bwMode="auto">
            <a:xfrm rot="10800000" flipH="1">
              <a:off x="1824" y="139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1467" name="Line 11"/>
            <p:cNvSpPr>
              <a:spLocks noChangeShapeType="1"/>
            </p:cNvSpPr>
            <p:nvPr/>
          </p:nvSpPr>
          <p:spPr bwMode="auto">
            <a:xfrm flipH="1">
              <a:off x="816" y="12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1468" name="Line 12"/>
            <p:cNvSpPr>
              <a:spLocks noChangeShapeType="1"/>
            </p:cNvSpPr>
            <p:nvPr/>
          </p:nvSpPr>
          <p:spPr bwMode="auto">
            <a:xfrm rot="10800000" flipH="1">
              <a:off x="1824" y="12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295400" y="2987675"/>
            <a:ext cx="3886200" cy="974725"/>
            <a:chOff x="816" y="1882"/>
            <a:chExt cx="2448" cy="614"/>
          </a:xfrm>
        </p:grpSpPr>
        <p:sp>
          <p:nvSpPr>
            <p:cNvPr id="531470" name="Text Box 14"/>
            <p:cNvSpPr txBox="1">
              <a:spLocks noChangeArrowheads="1"/>
            </p:cNvSpPr>
            <p:nvPr/>
          </p:nvSpPr>
          <p:spPr bwMode="auto">
            <a:xfrm>
              <a:off x="1046" y="1882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取指周期</a:t>
              </a:r>
            </a:p>
          </p:txBody>
        </p:sp>
        <p:sp>
          <p:nvSpPr>
            <p:cNvPr id="531471" name="Text Box 15"/>
            <p:cNvSpPr txBox="1">
              <a:spLocks noChangeArrowheads="1"/>
            </p:cNvSpPr>
            <p:nvPr/>
          </p:nvSpPr>
          <p:spPr bwMode="auto">
            <a:xfrm>
              <a:off x="2256" y="1895"/>
              <a:ext cx="8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 执行周期</a:t>
              </a:r>
            </a:p>
          </p:txBody>
        </p:sp>
        <p:sp>
          <p:nvSpPr>
            <p:cNvPr id="531472" name="Line 16"/>
            <p:cNvSpPr>
              <a:spLocks noChangeShapeType="1"/>
            </p:cNvSpPr>
            <p:nvPr/>
          </p:nvSpPr>
          <p:spPr bwMode="auto">
            <a:xfrm>
              <a:off x="816" y="2124"/>
              <a:ext cx="24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1473" name="Line 17"/>
            <p:cNvSpPr>
              <a:spLocks noChangeShapeType="1"/>
            </p:cNvSpPr>
            <p:nvPr/>
          </p:nvSpPr>
          <p:spPr bwMode="auto">
            <a:xfrm>
              <a:off x="816" y="1884"/>
              <a:ext cx="0" cy="6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1474" name="Line 18"/>
            <p:cNvSpPr>
              <a:spLocks noChangeShapeType="1"/>
            </p:cNvSpPr>
            <p:nvPr/>
          </p:nvSpPr>
          <p:spPr bwMode="auto">
            <a:xfrm>
              <a:off x="2064" y="1884"/>
              <a:ext cx="0" cy="2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1475" name="Line 19"/>
            <p:cNvSpPr>
              <a:spLocks noChangeShapeType="1"/>
            </p:cNvSpPr>
            <p:nvPr/>
          </p:nvSpPr>
          <p:spPr bwMode="auto">
            <a:xfrm>
              <a:off x="3264" y="1884"/>
              <a:ext cx="0" cy="6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1476" name="Text Box 20"/>
            <p:cNvSpPr txBox="1">
              <a:spLocks noChangeArrowheads="1"/>
            </p:cNvSpPr>
            <p:nvPr/>
          </p:nvSpPr>
          <p:spPr bwMode="auto">
            <a:xfrm>
              <a:off x="1680" y="2170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指令周期</a:t>
              </a:r>
            </a:p>
          </p:txBody>
        </p:sp>
        <p:sp>
          <p:nvSpPr>
            <p:cNvPr id="531477" name="Line 21"/>
            <p:cNvSpPr>
              <a:spLocks noChangeShapeType="1"/>
            </p:cNvSpPr>
            <p:nvPr/>
          </p:nvSpPr>
          <p:spPr bwMode="auto">
            <a:xfrm>
              <a:off x="2496" y="231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1478" name="Line 22"/>
            <p:cNvSpPr>
              <a:spLocks noChangeShapeType="1"/>
            </p:cNvSpPr>
            <p:nvPr/>
          </p:nvSpPr>
          <p:spPr bwMode="auto">
            <a:xfrm rot="10800000">
              <a:off x="816" y="231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1479" name="Line 23"/>
            <p:cNvSpPr>
              <a:spLocks noChangeShapeType="1"/>
            </p:cNvSpPr>
            <p:nvPr/>
          </p:nvSpPr>
          <p:spPr bwMode="auto">
            <a:xfrm flipH="1">
              <a:off x="816" y="202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1480" name="Line 24"/>
            <p:cNvSpPr>
              <a:spLocks noChangeShapeType="1"/>
            </p:cNvSpPr>
            <p:nvPr/>
          </p:nvSpPr>
          <p:spPr bwMode="auto">
            <a:xfrm rot="10800000" flipH="1">
              <a:off x="1824" y="202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1481" name="Line 25"/>
            <p:cNvSpPr>
              <a:spLocks noChangeShapeType="1"/>
            </p:cNvSpPr>
            <p:nvPr/>
          </p:nvSpPr>
          <p:spPr bwMode="auto">
            <a:xfrm flipH="1">
              <a:off x="2064" y="202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1482" name="Line 26"/>
            <p:cNvSpPr>
              <a:spLocks noChangeShapeType="1"/>
            </p:cNvSpPr>
            <p:nvPr/>
          </p:nvSpPr>
          <p:spPr bwMode="auto">
            <a:xfrm rot="10800000" flipH="1">
              <a:off x="3024" y="202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31499" name="Text Box 43"/>
          <p:cNvSpPr txBox="1">
            <a:spLocks noChangeArrowheads="1"/>
          </p:cNvSpPr>
          <p:nvPr/>
        </p:nvSpPr>
        <p:spPr bwMode="auto">
          <a:xfrm>
            <a:off x="6858000" y="1828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NOP</a:t>
            </a:r>
          </a:p>
        </p:txBody>
      </p:sp>
      <p:sp>
        <p:nvSpPr>
          <p:cNvPr id="531500" name="Text Box 44"/>
          <p:cNvSpPr txBox="1">
            <a:spLocks noChangeArrowheads="1"/>
          </p:cNvSpPr>
          <p:nvPr/>
        </p:nvSpPr>
        <p:spPr bwMode="auto">
          <a:xfrm>
            <a:off x="6858000" y="31242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ADD   mem </a:t>
            </a:r>
          </a:p>
        </p:txBody>
      </p:sp>
      <p:sp>
        <p:nvSpPr>
          <p:cNvPr id="531501" name="Text Box 45"/>
          <p:cNvSpPr txBox="1">
            <a:spLocks noChangeArrowheads="1"/>
          </p:cNvSpPr>
          <p:nvPr/>
        </p:nvSpPr>
        <p:spPr bwMode="auto">
          <a:xfrm>
            <a:off x="6858000" y="48768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MUL   mem</a:t>
            </a:r>
          </a:p>
        </p:txBody>
      </p:sp>
      <p:sp>
        <p:nvSpPr>
          <p:cNvPr id="531502" name="Rectangle 4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8.2</a:t>
            </a:r>
          </a:p>
        </p:txBody>
      </p:sp>
      <p:sp>
        <p:nvSpPr>
          <p:cNvPr id="531503" name="AutoShape 4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1295400" y="4724400"/>
            <a:ext cx="5181600" cy="914400"/>
            <a:chOff x="816" y="2976"/>
            <a:chExt cx="3264" cy="576"/>
          </a:xfrm>
        </p:grpSpPr>
        <p:grpSp>
          <p:nvGrpSpPr>
            <p:cNvPr id="5" name="Group 49"/>
            <p:cNvGrpSpPr>
              <a:grpSpLocks/>
            </p:cNvGrpSpPr>
            <p:nvPr/>
          </p:nvGrpSpPr>
          <p:grpSpPr bwMode="auto">
            <a:xfrm>
              <a:off x="816" y="2976"/>
              <a:ext cx="3264" cy="576"/>
              <a:chOff x="816" y="2976"/>
              <a:chExt cx="3264" cy="576"/>
            </a:xfrm>
          </p:grpSpPr>
          <p:sp>
            <p:nvSpPr>
              <p:cNvPr id="531484" name="Text Box 28"/>
              <p:cNvSpPr txBox="1">
                <a:spLocks noChangeArrowheads="1"/>
              </p:cNvSpPr>
              <p:nvPr/>
            </p:nvSpPr>
            <p:spPr bwMode="auto">
              <a:xfrm>
                <a:off x="1046" y="2976"/>
                <a:ext cx="75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取指周期</a:t>
                </a:r>
              </a:p>
            </p:txBody>
          </p:sp>
          <p:sp>
            <p:nvSpPr>
              <p:cNvPr id="531485" name="Text Box 29"/>
              <p:cNvSpPr txBox="1">
                <a:spLocks noChangeArrowheads="1"/>
              </p:cNvSpPr>
              <p:nvPr/>
            </p:nvSpPr>
            <p:spPr bwMode="auto">
              <a:xfrm>
                <a:off x="2652" y="2978"/>
                <a:ext cx="75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执行周期</a:t>
                </a:r>
              </a:p>
            </p:txBody>
          </p:sp>
          <p:sp>
            <p:nvSpPr>
              <p:cNvPr id="531486" name="Line 30"/>
              <p:cNvSpPr>
                <a:spLocks noChangeShapeType="1"/>
              </p:cNvSpPr>
              <p:nvPr/>
            </p:nvSpPr>
            <p:spPr bwMode="auto">
              <a:xfrm flipV="1">
                <a:off x="816" y="3216"/>
                <a:ext cx="1824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31487" name="Line 31"/>
              <p:cNvSpPr>
                <a:spLocks noChangeShapeType="1"/>
              </p:cNvSpPr>
              <p:nvPr/>
            </p:nvSpPr>
            <p:spPr bwMode="auto">
              <a:xfrm>
                <a:off x="816" y="2978"/>
                <a:ext cx="0" cy="57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31488" name="Line 32"/>
              <p:cNvSpPr>
                <a:spLocks noChangeShapeType="1"/>
              </p:cNvSpPr>
              <p:nvPr/>
            </p:nvSpPr>
            <p:spPr bwMode="auto">
              <a:xfrm>
                <a:off x="2064" y="2978"/>
                <a:ext cx="0" cy="2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31489" name="Line 33"/>
              <p:cNvSpPr>
                <a:spLocks noChangeShapeType="1"/>
              </p:cNvSpPr>
              <p:nvPr/>
            </p:nvSpPr>
            <p:spPr bwMode="auto">
              <a:xfrm>
                <a:off x="4080" y="2978"/>
                <a:ext cx="0" cy="57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31490" name="Text Box 34"/>
              <p:cNvSpPr txBox="1">
                <a:spLocks noChangeArrowheads="1"/>
              </p:cNvSpPr>
              <p:nvPr/>
            </p:nvSpPr>
            <p:spPr bwMode="auto">
              <a:xfrm>
                <a:off x="2076" y="3264"/>
                <a:ext cx="75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指令周期</a:t>
                </a:r>
              </a:p>
            </p:txBody>
          </p:sp>
          <p:sp>
            <p:nvSpPr>
              <p:cNvPr id="531491" name="Line 35"/>
              <p:cNvSpPr>
                <a:spLocks noChangeShapeType="1"/>
              </p:cNvSpPr>
              <p:nvPr/>
            </p:nvSpPr>
            <p:spPr bwMode="auto">
              <a:xfrm>
                <a:off x="3039" y="3361"/>
                <a:ext cx="10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31492" name="Line 36"/>
              <p:cNvSpPr>
                <a:spLocks noChangeShapeType="1"/>
              </p:cNvSpPr>
              <p:nvPr/>
            </p:nvSpPr>
            <p:spPr bwMode="auto">
              <a:xfrm rot="10800000">
                <a:off x="816" y="3360"/>
                <a:ext cx="10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31493" name="Line 37"/>
              <p:cNvSpPr>
                <a:spLocks noChangeShapeType="1"/>
              </p:cNvSpPr>
              <p:nvPr/>
            </p:nvSpPr>
            <p:spPr bwMode="auto">
              <a:xfrm flipH="1">
                <a:off x="816" y="312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31494" name="Line 38"/>
              <p:cNvSpPr>
                <a:spLocks noChangeShapeType="1"/>
              </p:cNvSpPr>
              <p:nvPr/>
            </p:nvSpPr>
            <p:spPr bwMode="auto">
              <a:xfrm rot="10800000" flipH="1">
                <a:off x="1824" y="312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31495" name="Line 39"/>
              <p:cNvSpPr>
                <a:spLocks noChangeShapeType="1"/>
              </p:cNvSpPr>
              <p:nvPr/>
            </p:nvSpPr>
            <p:spPr bwMode="auto">
              <a:xfrm>
                <a:off x="2688" y="3216"/>
                <a:ext cx="672" cy="0"/>
              </a:xfrm>
              <a:prstGeom prst="line">
                <a:avLst/>
              </a:prstGeom>
              <a:noFill/>
              <a:ln w="28575">
                <a:noFill/>
                <a:prstDash val="dash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31496" name="Line 40"/>
              <p:cNvSpPr>
                <a:spLocks noChangeShapeType="1"/>
              </p:cNvSpPr>
              <p:nvPr/>
            </p:nvSpPr>
            <p:spPr bwMode="auto">
              <a:xfrm>
                <a:off x="3408" y="3216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31497" name="Line 41"/>
              <p:cNvSpPr>
                <a:spLocks noChangeShapeType="1"/>
              </p:cNvSpPr>
              <p:nvPr/>
            </p:nvSpPr>
            <p:spPr bwMode="auto">
              <a:xfrm flipH="1">
                <a:off x="2064" y="3120"/>
                <a:ext cx="4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31498" name="Line 42"/>
              <p:cNvSpPr>
                <a:spLocks noChangeShapeType="1"/>
              </p:cNvSpPr>
              <p:nvPr/>
            </p:nvSpPr>
            <p:spPr bwMode="auto">
              <a:xfrm rot="10800000" flipH="1">
                <a:off x="3611" y="3119"/>
                <a:ext cx="4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31506" name="Text Box 50"/>
            <p:cNvSpPr txBox="1">
              <a:spLocks noChangeArrowheads="1"/>
            </p:cNvSpPr>
            <p:nvPr/>
          </p:nvSpPr>
          <p:spPr bwMode="auto">
            <a:xfrm>
              <a:off x="2889" y="3059"/>
              <a:ext cx="40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Times New Roman"/>
                </a:rPr>
                <a:t>…</a:t>
              </a:r>
              <a:endParaRPr lang="en-US" altLang="zh-CN" sz="2000"/>
            </a:p>
          </p:txBody>
        </p:sp>
      </p:grpSp>
      <p:sp>
        <p:nvSpPr>
          <p:cNvPr id="50" name="灯片编号占位符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51" name="页脚占位符 5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龙芯</a:t>
            </a:r>
            <a:r>
              <a:rPr lang="en-US" altLang="zh-CN" smtClean="0"/>
              <a:t>-</a:t>
            </a:r>
            <a:r>
              <a:rPr lang="zh-CN" altLang="en-US" smtClean="0"/>
              <a:t>东北大学（秦皇岛）联合实验室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1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1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31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99" grpId="0" autoUpdateAnimBg="0"/>
      <p:bldP spid="531500" grpId="0" autoUpdateAnimBg="0"/>
      <p:bldP spid="531501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东北大学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东北大学</Template>
  <TotalTime>727</TotalTime>
  <Words>4492</Words>
  <Application>Microsoft Office PowerPoint</Application>
  <PresentationFormat>全屏显示(4:3)</PresentationFormat>
  <Paragraphs>1329</Paragraphs>
  <Slides>56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57" baseType="lpstr">
      <vt:lpstr>东北大学</vt:lpstr>
      <vt:lpstr>第８章   CPU 的结构和功能</vt:lpstr>
      <vt:lpstr>8.1   CPU 的结构</vt:lpstr>
      <vt:lpstr>幻灯片 3</vt:lpstr>
      <vt:lpstr>幻灯片 4</vt:lpstr>
      <vt:lpstr>幻灯片 5</vt:lpstr>
      <vt:lpstr>幻灯片 6</vt:lpstr>
      <vt:lpstr>幻灯片 7</vt:lpstr>
      <vt:lpstr>8.2   指 令 周 期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8.3   指 令 流 水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8.4 中断系统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例8.2 设某机有4个中断源1，2，3，4，其硬件排队优先次序按1-&gt;2-&gt;3-&gt;4降序排列，各中断源的服务程序中所对应的屏蔽字如下表：</vt:lpstr>
      <vt:lpstr>幻灯片 53</vt:lpstr>
      <vt:lpstr>幻灯片 54</vt:lpstr>
      <vt:lpstr>幻灯片 55</vt:lpstr>
      <vt:lpstr>幻灯片 56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第８章   CPU 的结构和功能</dc:title>
  <dc:creator>qimiao</dc:creator>
  <cp:lastModifiedBy>miao</cp:lastModifiedBy>
  <cp:revision>8</cp:revision>
  <dcterms:created xsi:type="dcterms:W3CDTF">2018-09-03T09:30:56Z</dcterms:created>
  <dcterms:modified xsi:type="dcterms:W3CDTF">2019-11-11T14:54:08Z</dcterms:modified>
</cp:coreProperties>
</file>