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C5DF8-9A6C-4FB1-9B0C-9B6A76E9A32B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5A8BA-0784-4957-B301-44DB72708D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61A0E05-D12B-4AFD-9062-1F528DB07419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1DBE-2C43-4738-8569-79755F55B515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B835-1F12-43A2-80CC-A331E0CFB5C5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4B0E-4775-4DE6-88A5-58E189E09582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852C0A9-09A0-4101-8B0C-29087C5AE689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B37D-CDED-4FA2-964B-68CE452C1CB2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FFAB-88C2-49F8-AFF5-BEAF22666251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C736-25F1-4325-A666-4FA563F08541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7EED-571C-4B9D-9132-72C8CD342DCC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C619-AF81-454C-9775-26BD7C58DD64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1E21-B8B6-4FC4-8EDB-7FC91FD9FAAF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5AAE21-85A4-4C77-9E1C-41209FC84C8A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</a:t>
            </a:r>
            <a:r>
              <a:rPr lang="zh-CN" altLang="en-US" b="1">
                <a:latin typeface="Times New Roman" pitchFamily="18" charset="0"/>
              </a:rPr>
              <a:t>９</a:t>
            </a:r>
            <a:r>
              <a:rPr lang="zh-CN" altLang="en-US" b="1"/>
              <a:t>章   控制单元的功能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06713" y="2209800"/>
            <a:ext cx="5399087" cy="1477963"/>
            <a:chOff x="864" y="1392"/>
            <a:chExt cx="3401" cy="931"/>
          </a:xfrm>
        </p:grpSpPr>
        <p:sp>
          <p:nvSpPr>
            <p:cNvPr id="576516" name="Rectangle 4"/>
            <p:cNvSpPr>
              <a:spLocks noChangeArrowheads="1"/>
            </p:cNvSpPr>
            <p:nvPr/>
          </p:nvSpPr>
          <p:spPr bwMode="auto">
            <a:xfrm>
              <a:off x="864" y="1392"/>
              <a:ext cx="27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9.1   操作命令的分析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576517" name="Rectangle 5"/>
            <p:cNvSpPr>
              <a:spLocks noChangeArrowheads="1"/>
            </p:cNvSpPr>
            <p:nvPr/>
          </p:nvSpPr>
          <p:spPr bwMode="auto">
            <a:xfrm>
              <a:off x="864" y="2051"/>
              <a:ext cx="340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9.2   控制单元的功能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576520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A4F-A4FC-4ABE-A97B-E9A84A2AC0C2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zh-CN" altLang="en-US" b="1"/>
              <a:t>9.2   控制单元的功能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auto">
          <a:xfrm>
            <a:off x="685800" y="1854200"/>
            <a:ext cx="4318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一、控制单元的外特性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97075" y="2895600"/>
            <a:ext cx="1752600" cy="457200"/>
            <a:chOff x="1258" y="1632"/>
            <a:chExt cx="1104" cy="288"/>
          </a:xfrm>
        </p:grpSpPr>
        <p:sp>
          <p:nvSpPr>
            <p:cNvPr id="585733" name="Text Box 5"/>
            <p:cNvSpPr txBox="1">
              <a:spLocks noChangeArrowheads="1"/>
            </p:cNvSpPr>
            <p:nvPr/>
          </p:nvSpPr>
          <p:spPr bwMode="auto">
            <a:xfrm>
              <a:off x="1344" y="1648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指令寄存器</a:t>
              </a:r>
            </a:p>
          </p:txBody>
        </p:sp>
        <p:sp>
          <p:nvSpPr>
            <p:cNvPr id="585734" name="Rectangle 6"/>
            <p:cNvSpPr>
              <a:spLocks noChangeArrowheads="1"/>
            </p:cNvSpPr>
            <p:nvPr/>
          </p:nvSpPr>
          <p:spPr bwMode="auto">
            <a:xfrm>
              <a:off x="1258" y="1632"/>
              <a:ext cx="1104" cy="28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97075" y="4114800"/>
            <a:ext cx="1752600" cy="1371600"/>
            <a:chOff x="1258" y="2400"/>
            <a:chExt cx="1104" cy="864"/>
          </a:xfrm>
        </p:grpSpPr>
        <p:sp>
          <p:nvSpPr>
            <p:cNvPr id="585736" name="Rectangle 8"/>
            <p:cNvSpPr>
              <a:spLocks noChangeArrowheads="1"/>
            </p:cNvSpPr>
            <p:nvPr/>
          </p:nvSpPr>
          <p:spPr bwMode="auto">
            <a:xfrm>
              <a:off x="1258" y="2400"/>
              <a:ext cx="1104" cy="86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737" name="Text Box 9"/>
            <p:cNvSpPr txBox="1">
              <a:spLocks noChangeArrowheads="1"/>
            </p:cNvSpPr>
            <p:nvPr/>
          </p:nvSpPr>
          <p:spPr bwMode="auto">
            <a:xfrm>
              <a:off x="1450" y="2630"/>
              <a:ext cx="7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控制单元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</a:t>
              </a: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</p:grpSp>
      <p:sp>
        <p:nvSpPr>
          <p:cNvPr id="585738" name="AutoShape 10"/>
          <p:cNvSpPr>
            <a:spLocks noChangeArrowheads="1"/>
          </p:cNvSpPr>
          <p:nvPr/>
        </p:nvSpPr>
        <p:spPr bwMode="auto">
          <a:xfrm>
            <a:off x="2667000" y="33528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85739" name="Line 11"/>
          <p:cNvSpPr>
            <a:spLocks noChangeShapeType="1"/>
          </p:cNvSpPr>
          <p:nvPr/>
        </p:nvSpPr>
        <p:spPr bwMode="auto">
          <a:xfrm>
            <a:off x="1311275" y="5257800"/>
            <a:ext cx="685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11275" y="4343400"/>
            <a:ext cx="685800" cy="609600"/>
            <a:chOff x="826" y="2544"/>
            <a:chExt cx="432" cy="384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826" y="2544"/>
              <a:ext cx="432" cy="384"/>
              <a:chOff x="826" y="2544"/>
              <a:chExt cx="432" cy="384"/>
            </a:xfrm>
          </p:grpSpPr>
          <p:sp>
            <p:nvSpPr>
              <p:cNvPr id="585742" name="Line 14"/>
              <p:cNvSpPr>
                <a:spLocks noChangeShapeType="1"/>
              </p:cNvSpPr>
              <p:nvPr/>
            </p:nvSpPr>
            <p:spPr bwMode="auto">
              <a:xfrm>
                <a:off x="826" y="254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5743" name="Line 15"/>
              <p:cNvSpPr>
                <a:spLocks noChangeShapeType="1"/>
              </p:cNvSpPr>
              <p:nvPr/>
            </p:nvSpPr>
            <p:spPr bwMode="auto">
              <a:xfrm>
                <a:off x="826" y="292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85744" name="Text Box 16"/>
            <p:cNvSpPr txBox="1">
              <a:spLocks noChangeArrowheads="1"/>
            </p:cNvSpPr>
            <p:nvPr/>
          </p:nvSpPr>
          <p:spPr bwMode="auto">
            <a:xfrm>
              <a:off x="940" y="26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85745" name="Text Box 17"/>
          <p:cNvSpPr txBox="1">
            <a:spLocks noChangeArrowheads="1"/>
          </p:cNvSpPr>
          <p:nvPr/>
        </p:nvSpPr>
        <p:spPr bwMode="auto">
          <a:xfrm>
            <a:off x="625475" y="5029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时钟</a:t>
            </a:r>
          </a:p>
        </p:txBody>
      </p:sp>
      <p:sp>
        <p:nvSpPr>
          <p:cNvPr id="585746" name="Text Box 18"/>
          <p:cNvSpPr txBox="1">
            <a:spLocks noChangeArrowheads="1"/>
          </p:cNvSpPr>
          <p:nvPr/>
        </p:nvSpPr>
        <p:spPr bwMode="auto">
          <a:xfrm>
            <a:off x="609600" y="4419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标志</a:t>
            </a:r>
          </a:p>
        </p:txBody>
      </p:sp>
      <p:sp>
        <p:nvSpPr>
          <p:cNvPr id="585747" name="AutoShape 19"/>
          <p:cNvSpPr>
            <a:spLocks noChangeArrowheads="1"/>
          </p:cNvSpPr>
          <p:nvPr/>
        </p:nvSpPr>
        <p:spPr bwMode="auto">
          <a:xfrm>
            <a:off x="3749675" y="42529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48" name="Text Box 20"/>
          <p:cNvSpPr txBox="1">
            <a:spLocks noChangeArrowheads="1"/>
          </p:cNvSpPr>
          <p:nvPr/>
        </p:nvSpPr>
        <p:spPr bwMode="auto">
          <a:xfrm>
            <a:off x="4495800" y="4191000"/>
            <a:ext cx="256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CPU </a:t>
            </a:r>
            <a:r>
              <a:rPr lang="zh-CN" altLang="en-US" sz="2000">
                <a:latin typeface="Times New Roman" pitchFamily="18" charset="0"/>
              </a:rPr>
              <a:t>内部的控制信号</a:t>
            </a:r>
          </a:p>
        </p:txBody>
      </p:sp>
      <p:sp>
        <p:nvSpPr>
          <p:cNvPr id="585749" name="AutoShape 21"/>
          <p:cNvSpPr>
            <a:spLocks noChangeArrowheads="1"/>
          </p:cNvSpPr>
          <p:nvPr/>
        </p:nvSpPr>
        <p:spPr bwMode="auto">
          <a:xfrm>
            <a:off x="3749675" y="4724400"/>
            <a:ext cx="3962400" cy="138113"/>
          </a:xfrm>
          <a:prstGeom prst="rightArrow">
            <a:avLst>
              <a:gd name="adj1" fmla="val 52083"/>
              <a:gd name="adj2" fmla="val 221813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50" name="Text Box 22"/>
          <p:cNvSpPr txBox="1">
            <a:spLocks noChangeArrowheads="1"/>
          </p:cNvSpPr>
          <p:nvPr/>
        </p:nvSpPr>
        <p:spPr bwMode="auto">
          <a:xfrm>
            <a:off x="4438650" y="4786313"/>
            <a:ext cx="274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到系统总线的控制信号</a:t>
            </a:r>
          </a:p>
        </p:txBody>
      </p:sp>
      <p:sp>
        <p:nvSpPr>
          <p:cNvPr id="585751" name="AutoShape 23"/>
          <p:cNvSpPr>
            <a:spLocks noChangeArrowheads="1"/>
          </p:cNvSpPr>
          <p:nvPr/>
        </p:nvSpPr>
        <p:spPr bwMode="auto">
          <a:xfrm rot="10800000">
            <a:off x="3781425" y="5197475"/>
            <a:ext cx="3962400" cy="136525"/>
          </a:xfrm>
          <a:prstGeom prst="rightArrow">
            <a:avLst>
              <a:gd name="adj1" fmla="val 52083"/>
              <a:gd name="adj2" fmla="val 224393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52" name="Text Box 24"/>
          <p:cNvSpPr txBox="1">
            <a:spLocks noChangeArrowheads="1"/>
          </p:cNvSpPr>
          <p:nvPr/>
        </p:nvSpPr>
        <p:spPr bwMode="auto">
          <a:xfrm>
            <a:off x="4343400" y="5257800"/>
            <a:ext cx="299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来自系统总线的控制信号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696200" y="3276600"/>
            <a:ext cx="641350" cy="3048000"/>
            <a:chOff x="4848" y="2064"/>
            <a:chExt cx="404" cy="1920"/>
          </a:xfrm>
        </p:grpSpPr>
        <p:sp>
          <p:nvSpPr>
            <p:cNvPr id="585754" name="Text Box 26"/>
            <p:cNvSpPr txBox="1">
              <a:spLocks noChangeArrowheads="1"/>
            </p:cNvSpPr>
            <p:nvPr/>
          </p:nvSpPr>
          <p:spPr bwMode="auto">
            <a:xfrm>
              <a:off x="4944" y="2515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系统总线</a:t>
              </a:r>
            </a:p>
          </p:txBody>
        </p:sp>
        <p:sp>
          <p:nvSpPr>
            <p:cNvPr id="585755" name="Rectangle 27"/>
            <p:cNvSpPr>
              <a:spLocks noChangeArrowheads="1"/>
            </p:cNvSpPr>
            <p:nvPr/>
          </p:nvSpPr>
          <p:spPr bwMode="auto">
            <a:xfrm>
              <a:off x="4848" y="2064"/>
              <a:ext cx="96" cy="192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5756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3FA-CB48-4C88-BF8B-CA22C7F4AAA3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8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5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8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8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8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autoUpdateAnimBg="0"/>
      <p:bldP spid="585738" grpId="0" animBg="1"/>
      <p:bldP spid="585739" grpId="0" animBg="1"/>
      <p:bldP spid="585745" grpId="0" autoUpdateAnimBg="0"/>
      <p:bldP spid="585746" grpId="0" autoUpdateAnimBg="0"/>
      <p:bldP spid="585747" grpId="0" animBg="1"/>
      <p:bldP spid="585748" grpId="0" autoUpdateAnimBg="0"/>
      <p:bldP spid="585749" grpId="0" animBg="1"/>
      <p:bldP spid="585750" grpId="0" autoUpdateAnimBg="0"/>
      <p:bldP spid="585751" grpId="0" animBg="1"/>
      <p:bldP spid="5857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ChangeArrowheads="1"/>
          </p:cNvSpPr>
          <p:nvPr/>
        </p:nvSpPr>
        <p:spPr bwMode="auto">
          <a:xfrm>
            <a:off x="571500" y="3302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输入信号</a:t>
            </a:r>
          </a:p>
        </p:txBody>
      </p:sp>
      <p:sp>
        <p:nvSpPr>
          <p:cNvPr id="586755" name="Rectangle 3"/>
          <p:cNvSpPr>
            <a:spLocks noChangeArrowheads="1"/>
          </p:cNvSpPr>
          <p:nvPr/>
        </p:nvSpPr>
        <p:spPr bwMode="auto">
          <a:xfrm>
            <a:off x="838200" y="838200"/>
            <a:ext cx="2519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 时钟</a:t>
            </a:r>
          </a:p>
        </p:txBody>
      </p:sp>
      <p:sp>
        <p:nvSpPr>
          <p:cNvPr id="586756" name="Rectangle 4"/>
          <p:cNvSpPr>
            <a:spLocks noChangeArrowheads="1"/>
          </p:cNvSpPr>
          <p:nvPr/>
        </p:nvSpPr>
        <p:spPr bwMode="auto">
          <a:xfrm>
            <a:off x="838200" y="2971800"/>
            <a:ext cx="2519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 指令寄存器</a:t>
            </a: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838200" y="5181600"/>
            <a:ext cx="2519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(4)  外来信号</a:t>
            </a: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838200" y="4114800"/>
            <a:ext cx="2519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(3)  标志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1244600" y="1295400"/>
            <a:ext cx="2519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CU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受时钟控制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1244600" y="3505200"/>
            <a:ext cx="5038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rIns="9000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控制信号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与操作码有关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05200" y="2971800"/>
            <a:ext cx="2519363" cy="533400"/>
            <a:chOff x="2208" y="1968"/>
            <a:chExt cx="1587" cy="336"/>
          </a:xfrm>
        </p:grpSpPr>
        <p:sp>
          <p:nvSpPr>
            <p:cNvPr id="586762" name="Rectangle 10"/>
            <p:cNvSpPr>
              <a:spLocks noChangeArrowheads="1"/>
            </p:cNvSpPr>
            <p:nvPr/>
          </p:nvSpPr>
          <p:spPr bwMode="auto">
            <a:xfrm>
              <a:off x="2208" y="1968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 ( IR )       CU</a:t>
              </a:r>
            </a:p>
          </p:txBody>
        </p:sp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2989" y="213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1244600" y="4572000"/>
            <a:ext cx="2519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rIns="9000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CU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受标志控制</a:t>
            </a:r>
          </a:p>
        </p:txBody>
      </p:sp>
      <p:sp>
        <p:nvSpPr>
          <p:cNvPr id="586765" name="Rectangle 13"/>
          <p:cNvSpPr>
            <a:spLocks noChangeArrowheads="1"/>
          </p:cNvSpPr>
          <p:nvPr/>
        </p:nvSpPr>
        <p:spPr bwMode="auto">
          <a:xfrm>
            <a:off x="2052638" y="5715000"/>
            <a:ext cx="35099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INTR      </a:t>
            </a:r>
            <a:r>
              <a:rPr lang="zh-CN" altLang="en-US" sz="2400">
                <a:latin typeface="Times New Roman" pitchFamily="18" charset="0"/>
              </a:rPr>
              <a:t>中断请求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2052638" y="6172200"/>
            <a:ext cx="38909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HRQ       </a:t>
            </a:r>
            <a:r>
              <a:rPr lang="zh-CN" altLang="en-US" sz="2400">
                <a:latin typeface="Times New Roman" pitchFamily="18" charset="0"/>
              </a:rPr>
              <a:t>总线请求</a:t>
            </a: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1244600" y="1905000"/>
            <a:ext cx="232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一个时钟脉冲    </a:t>
            </a:r>
          </a:p>
        </p:txBody>
      </p:sp>
      <p:sp>
        <p:nvSpPr>
          <p:cNvPr id="586768" name="Text Box 16"/>
          <p:cNvSpPr txBox="1">
            <a:spLocks noChangeArrowheads="1"/>
          </p:cNvSpPr>
          <p:nvPr/>
        </p:nvSpPr>
        <p:spPr bwMode="auto">
          <a:xfrm>
            <a:off x="1244600" y="2459038"/>
            <a:ext cx="753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发一个操作命令或一组需同时执行的操作命令</a:t>
            </a: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1244600" y="57150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如</a:t>
            </a:r>
          </a:p>
        </p:txBody>
      </p:sp>
      <p:sp>
        <p:nvSpPr>
          <p:cNvPr id="58677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586771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26C6-0075-4EBD-8D8F-DBAC27035D68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autoUpdateAnimBg="0"/>
      <p:bldP spid="586756" grpId="0" autoUpdateAnimBg="0"/>
      <p:bldP spid="586757" grpId="0" autoUpdateAnimBg="0"/>
      <p:bldP spid="586758" grpId="0" autoUpdateAnimBg="0"/>
      <p:bldP spid="586759" grpId="0" autoUpdateAnimBg="0"/>
      <p:bldP spid="586760" grpId="0" autoUpdateAnimBg="0"/>
      <p:bldP spid="586764" grpId="0" autoUpdateAnimBg="0"/>
      <p:bldP spid="586765" grpId="0" autoUpdateAnimBg="0"/>
      <p:bldP spid="586766" grpId="0" autoUpdateAnimBg="0"/>
      <p:bldP spid="586767" grpId="0" autoUpdateAnimBg="0"/>
      <p:bldP spid="586768" grpId="0" autoUpdateAnimBg="0"/>
      <p:bldP spid="5867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609600" y="3048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输出信号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914400" y="838200"/>
            <a:ext cx="4678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CPU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内的各种控制信号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914400" y="2819400"/>
            <a:ext cx="4678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送至控制总线的信号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2638" y="1250950"/>
            <a:ext cx="2519362" cy="533400"/>
            <a:chOff x="1293" y="788"/>
            <a:chExt cx="1587" cy="336"/>
          </a:xfrm>
        </p:grpSpPr>
        <p:sp>
          <p:nvSpPr>
            <p:cNvPr id="587782" name="Rectangle 6"/>
            <p:cNvSpPr>
              <a:spLocks noChangeArrowheads="1"/>
            </p:cNvSpPr>
            <p:nvPr/>
          </p:nvSpPr>
          <p:spPr bwMode="auto">
            <a:xfrm>
              <a:off x="1293" y="788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       R</a:t>
              </a:r>
              <a:r>
                <a:rPr lang="en-US" altLang="zh-CN" sz="2400" i="1" baseline="-25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587783" name="Line 7"/>
            <p:cNvSpPr>
              <a:spLocks noChangeShapeType="1"/>
            </p:cNvSpPr>
            <p:nvPr/>
          </p:nvSpPr>
          <p:spPr bwMode="auto">
            <a:xfrm>
              <a:off x="1549" y="96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52638" y="1692275"/>
            <a:ext cx="2519362" cy="533400"/>
            <a:chOff x="1293" y="1066"/>
            <a:chExt cx="1587" cy="336"/>
          </a:xfrm>
        </p:grpSpPr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1293" y="1066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PC) + 1       PC</a:t>
              </a:r>
            </a:p>
          </p:txBody>
        </p:sp>
        <p:sp>
          <p:nvSpPr>
            <p:cNvPr id="587786" name="Line 10"/>
            <p:cNvSpPr>
              <a:spLocks noChangeShapeType="1"/>
            </p:cNvSpPr>
            <p:nvPr/>
          </p:nvSpPr>
          <p:spPr bwMode="auto">
            <a:xfrm>
              <a:off x="2029" y="124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7787" name="Rectangle 11"/>
          <p:cNvSpPr>
            <a:spLocks noChangeArrowheads="1"/>
          </p:cNvSpPr>
          <p:nvPr/>
        </p:nvSpPr>
        <p:spPr bwMode="auto">
          <a:xfrm>
            <a:off x="2052638" y="5683250"/>
            <a:ext cx="1079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INTA</a:t>
            </a:r>
          </a:p>
        </p:txBody>
      </p:sp>
      <p:sp>
        <p:nvSpPr>
          <p:cNvPr id="587788" name="Rectangle 12"/>
          <p:cNvSpPr>
            <a:spLocks noChangeArrowheads="1"/>
          </p:cNvSpPr>
          <p:nvPr/>
        </p:nvSpPr>
        <p:spPr bwMode="auto">
          <a:xfrm>
            <a:off x="2052638" y="6248400"/>
            <a:ext cx="1079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HLDA</a:t>
            </a:r>
          </a:p>
        </p:txBody>
      </p:sp>
      <p:sp>
        <p:nvSpPr>
          <p:cNvPr id="587789" name="Rectangle 13"/>
          <p:cNvSpPr>
            <a:spLocks noChangeArrowheads="1"/>
          </p:cNvSpPr>
          <p:nvPr/>
        </p:nvSpPr>
        <p:spPr bwMode="auto">
          <a:xfrm>
            <a:off x="3962400" y="34290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访存控制信号</a:t>
            </a:r>
          </a:p>
        </p:txBody>
      </p:sp>
      <p:sp>
        <p:nvSpPr>
          <p:cNvPr id="587790" name="Rectangle 14"/>
          <p:cNvSpPr>
            <a:spLocks noChangeArrowheads="1"/>
          </p:cNvSpPr>
          <p:nvPr/>
        </p:nvSpPr>
        <p:spPr bwMode="auto">
          <a:xfrm>
            <a:off x="3962400" y="3962400"/>
            <a:ext cx="4267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访 </a:t>
            </a:r>
            <a:r>
              <a:rPr lang="en-US" altLang="zh-CN" sz="2400">
                <a:latin typeface="Times New Roman" pitchFamily="18" charset="0"/>
              </a:rPr>
              <a:t>IO</a:t>
            </a:r>
            <a:r>
              <a:rPr lang="en-US" altLang="zh-CN" sz="3200">
                <a:latin typeface="Times New Roman" pitchFamily="18" charset="0"/>
              </a:rPr>
              <a:t>/</a:t>
            </a:r>
            <a:r>
              <a:rPr lang="en-US" altLang="zh-CN" sz="10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存储器的控制信号</a:t>
            </a:r>
          </a:p>
        </p:txBody>
      </p:sp>
      <p:sp>
        <p:nvSpPr>
          <p:cNvPr id="587791" name="Rectangle 15"/>
          <p:cNvSpPr>
            <a:spLocks noChangeArrowheads="1"/>
          </p:cNvSpPr>
          <p:nvPr/>
        </p:nvSpPr>
        <p:spPr bwMode="auto">
          <a:xfrm>
            <a:off x="3962400" y="4556125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读命令</a:t>
            </a:r>
          </a:p>
        </p:txBody>
      </p:sp>
      <p:sp>
        <p:nvSpPr>
          <p:cNvPr id="587792" name="Rectangle 16"/>
          <p:cNvSpPr>
            <a:spLocks noChangeArrowheads="1"/>
          </p:cNvSpPr>
          <p:nvPr/>
        </p:nvSpPr>
        <p:spPr bwMode="auto">
          <a:xfrm>
            <a:off x="3962400" y="5119688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写命令</a:t>
            </a:r>
          </a:p>
        </p:txBody>
      </p:sp>
      <p:sp>
        <p:nvSpPr>
          <p:cNvPr id="587793" name="Rectangle 17"/>
          <p:cNvSpPr>
            <a:spLocks noChangeArrowheads="1"/>
          </p:cNvSpPr>
          <p:nvPr/>
        </p:nvSpPr>
        <p:spPr bwMode="auto">
          <a:xfrm>
            <a:off x="3962400" y="568325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中断响应信号</a:t>
            </a:r>
          </a:p>
        </p:txBody>
      </p:sp>
      <p:sp>
        <p:nvSpPr>
          <p:cNvPr id="587794" name="Rectangle 18"/>
          <p:cNvSpPr>
            <a:spLocks noChangeArrowheads="1"/>
          </p:cNvSpPr>
          <p:nvPr/>
        </p:nvSpPr>
        <p:spPr bwMode="auto">
          <a:xfrm>
            <a:off x="3962400" y="62484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总线响应信号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052638" y="3429000"/>
            <a:ext cx="1114425" cy="533400"/>
            <a:chOff x="986" y="2064"/>
            <a:chExt cx="702" cy="336"/>
          </a:xfrm>
        </p:grpSpPr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1008" y="2064"/>
              <a:ext cx="6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MREQ</a:t>
              </a:r>
            </a:p>
          </p:txBody>
        </p:sp>
        <p:sp>
          <p:nvSpPr>
            <p:cNvPr id="587797" name="Line 21"/>
            <p:cNvSpPr>
              <a:spLocks noChangeShapeType="1"/>
            </p:cNvSpPr>
            <p:nvPr/>
          </p:nvSpPr>
          <p:spPr bwMode="auto">
            <a:xfrm>
              <a:off x="986" y="213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052638" y="3992563"/>
            <a:ext cx="1079500" cy="533400"/>
            <a:chOff x="1008" y="2400"/>
            <a:chExt cx="680" cy="336"/>
          </a:xfrm>
        </p:grpSpPr>
        <p:sp>
          <p:nvSpPr>
            <p:cNvPr id="587799" name="Rectangle 23"/>
            <p:cNvSpPr>
              <a:spLocks noChangeArrowheads="1"/>
            </p:cNvSpPr>
            <p:nvPr/>
          </p:nvSpPr>
          <p:spPr bwMode="auto">
            <a:xfrm>
              <a:off x="1008" y="2400"/>
              <a:ext cx="6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IO/M</a:t>
              </a:r>
            </a:p>
          </p:txBody>
        </p:sp>
        <p:sp>
          <p:nvSpPr>
            <p:cNvPr id="587800" name="Line 24"/>
            <p:cNvSpPr>
              <a:spLocks noChangeShapeType="1"/>
            </p:cNvSpPr>
            <p:nvPr/>
          </p:nvSpPr>
          <p:spPr bwMode="auto">
            <a:xfrm>
              <a:off x="1008" y="247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052638" y="4556125"/>
            <a:ext cx="1122362" cy="533400"/>
            <a:chOff x="981" y="2736"/>
            <a:chExt cx="707" cy="336"/>
          </a:xfrm>
        </p:grpSpPr>
        <p:sp>
          <p:nvSpPr>
            <p:cNvPr id="587802" name="Rectangle 26"/>
            <p:cNvSpPr>
              <a:spLocks noChangeArrowheads="1"/>
            </p:cNvSpPr>
            <p:nvPr/>
          </p:nvSpPr>
          <p:spPr bwMode="auto">
            <a:xfrm>
              <a:off x="1008" y="2736"/>
              <a:ext cx="6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RD</a:t>
              </a:r>
            </a:p>
          </p:txBody>
        </p:sp>
        <p:sp>
          <p:nvSpPr>
            <p:cNvPr id="587803" name="Line 27"/>
            <p:cNvSpPr>
              <a:spLocks noChangeShapeType="1"/>
            </p:cNvSpPr>
            <p:nvPr/>
          </p:nvSpPr>
          <p:spPr bwMode="auto">
            <a:xfrm>
              <a:off x="981" y="2806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052638" y="5119688"/>
            <a:ext cx="1079500" cy="533400"/>
            <a:chOff x="1293" y="3225"/>
            <a:chExt cx="680" cy="336"/>
          </a:xfrm>
        </p:grpSpPr>
        <p:sp>
          <p:nvSpPr>
            <p:cNvPr id="587805" name="Rectangle 29"/>
            <p:cNvSpPr>
              <a:spLocks noChangeArrowheads="1"/>
            </p:cNvSpPr>
            <p:nvPr/>
          </p:nvSpPr>
          <p:spPr bwMode="auto">
            <a:xfrm>
              <a:off x="1293" y="3225"/>
              <a:ext cx="6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587806" name="Line 30"/>
            <p:cNvSpPr>
              <a:spLocks noChangeShapeType="1"/>
            </p:cNvSpPr>
            <p:nvPr/>
          </p:nvSpPr>
          <p:spPr bwMode="auto">
            <a:xfrm>
              <a:off x="1293" y="3295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052638" y="2176463"/>
            <a:ext cx="4678362" cy="566737"/>
            <a:chOff x="1293" y="1371"/>
            <a:chExt cx="2947" cy="357"/>
          </a:xfrm>
        </p:grpSpPr>
        <p:sp>
          <p:nvSpPr>
            <p:cNvPr id="587808" name="Rectangle 32"/>
            <p:cNvSpPr>
              <a:spLocks noChangeArrowheads="1"/>
            </p:cNvSpPr>
            <p:nvPr/>
          </p:nvSpPr>
          <p:spPr bwMode="auto">
            <a:xfrm>
              <a:off x="1293" y="1392"/>
              <a:ext cx="294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ALU</a:t>
              </a:r>
              <a:r>
                <a:rPr lang="zh-CN" altLang="en-US" sz="2400">
                  <a:latin typeface="Times New Roman" pitchFamily="18" charset="0"/>
                </a:rPr>
                <a:t>    ＋、－、与、或</a:t>
              </a:r>
            </a:p>
          </p:txBody>
        </p:sp>
        <p:sp>
          <p:nvSpPr>
            <p:cNvPr id="587809" name="Text Box 33"/>
            <p:cNvSpPr txBox="1">
              <a:spLocks noChangeArrowheads="1"/>
            </p:cNvSpPr>
            <p:nvPr/>
          </p:nvSpPr>
          <p:spPr bwMode="auto">
            <a:xfrm>
              <a:off x="3311" y="1371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……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587810" name="Rectangle 3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587811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02A-473D-451F-BAC2-3A19F3ED6FC5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autoUpdateAnimBg="0"/>
      <p:bldP spid="587780" grpId="0" autoUpdateAnimBg="0"/>
      <p:bldP spid="587787" grpId="0" autoUpdateAnimBg="0"/>
      <p:bldP spid="587788" grpId="0" autoUpdateAnimBg="0"/>
      <p:bldP spid="587789" grpId="0" autoUpdateAnimBg="0"/>
      <p:bldP spid="587790" grpId="0" autoUpdateAnimBg="0"/>
      <p:bldP spid="587791" grpId="0" autoUpdateAnimBg="0"/>
      <p:bldP spid="587792" grpId="0" autoUpdateAnimBg="0"/>
      <p:bldP spid="587793" grpId="0" autoUpdateAnimBg="0"/>
      <p:bldP spid="5877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Text Box 2"/>
          <p:cNvSpPr txBox="1">
            <a:spLocks noChangeArrowheads="1"/>
          </p:cNvSpPr>
          <p:nvPr/>
        </p:nvSpPr>
        <p:spPr bwMode="auto">
          <a:xfrm>
            <a:off x="441325" y="244475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二、控制信号举例</a:t>
            </a: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 rot="5400000">
            <a:off x="3038475" y="3505200"/>
            <a:ext cx="4572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PC</a:t>
            </a:r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 rot="5400000">
            <a:off x="4638675" y="3505200"/>
            <a:ext cx="4572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IR</a:t>
            </a:r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 rot="5400000">
            <a:off x="6619875" y="2971800"/>
            <a:ext cx="4572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AC</a:t>
            </a: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4410075" y="5257800"/>
            <a:ext cx="914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CU</a:t>
            </a:r>
          </a:p>
        </p:txBody>
      </p:sp>
      <p:sp>
        <p:nvSpPr>
          <p:cNvPr id="588807" name="Rectangle 7"/>
          <p:cNvSpPr>
            <a:spLocks noChangeArrowheads="1"/>
          </p:cNvSpPr>
          <p:nvPr/>
        </p:nvSpPr>
        <p:spPr bwMode="auto">
          <a:xfrm rot="5400000">
            <a:off x="3609975" y="5753100"/>
            <a:ext cx="381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时钟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6435725" y="4648200"/>
            <a:ext cx="914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ALU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200275" y="3124200"/>
            <a:ext cx="341313" cy="2133600"/>
            <a:chOff x="1386" y="1968"/>
            <a:chExt cx="215" cy="1344"/>
          </a:xfrm>
        </p:grpSpPr>
        <p:sp>
          <p:nvSpPr>
            <p:cNvPr id="588816" name="Oval 16"/>
            <p:cNvSpPr>
              <a:spLocks noChangeArrowheads="1"/>
            </p:cNvSpPr>
            <p:nvPr/>
          </p:nvSpPr>
          <p:spPr bwMode="auto">
            <a:xfrm>
              <a:off x="1553" y="225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17" name="Freeform 17"/>
            <p:cNvSpPr>
              <a:spLocks/>
            </p:cNvSpPr>
            <p:nvPr/>
          </p:nvSpPr>
          <p:spPr bwMode="auto">
            <a:xfrm>
              <a:off x="1578" y="1968"/>
              <a:ext cx="1" cy="2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4"/>
                </a:cxn>
              </a:cxnLst>
              <a:rect l="0" t="0" r="r" b="b"/>
              <a:pathLst>
                <a:path w="1" h="294">
                  <a:moveTo>
                    <a:pt x="0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18" name="Freeform 18"/>
            <p:cNvSpPr>
              <a:spLocks/>
            </p:cNvSpPr>
            <p:nvPr/>
          </p:nvSpPr>
          <p:spPr bwMode="auto">
            <a:xfrm>
              <a:off x="1386" y="2304"/>
              <a:ext cx="192" cy="100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2" y="1008"/>
                </a:cxn>
                <a:cxn ang="0">
                  <a:pos x="0" y="1008"/>
                </a:cxn>
              </a:cxnLst>
              <a:rect l="0" t="0" r="r" b="b"/>
              <a:pathLst>
                <a:path w="192" h="1008">
                  <a:moveTo>
                    <a:pt x="192" y="0"/>
                  </a:moveTo>
                  <a:lnTo>
                    <a:pt x="192" y="1008"/>
                  </a:lnTo>
                  <a:lnTo>
                    <a:pt x="0" y="100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0275" y="4267200"/>
            <a:ext cx="1108075" cy="1524000"/>
            <a:chOff x="1386" y="2688"/>
            <a:chExt cx="698" cy="960"/>
          </a:xfrm>
        </p:grpSpPr>
        <p:sp>
          <p:nvSpPr>
            <p:cNvPr id="588820" name="Line 20"/>
            <p:cNvSpPr>
              <a:spLocks noChangeShapeType="1"/>
            </p:cNvSpPr>
            <p:nvPr/>
          </p:nvSpPr>
          <p:spPr bwMode="auto">
            <a:xfrm>
              <a:off x="2058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21" name="Freeform 21"/>
            <p:cNvSpPr>
              <a:spLocks/>
            </p:cNvSpPr>
            <p:nvPr/>
          </p:nvSpPr>
          <p:spPr bwMode="auto">
            <a:xfrm>
              <a:off x="1386" y="3072"/>
              <a:ext cx="672" cy="576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672" y="576"/>
                </a:cxn>
                <a:cxn ang="0">
                  <a:pos x="0" y="576"/>
                </a:cxn>
              </a:cxnLst>
              <a:rect l="0" t="0" r="r" b="b"/>
              <a:pathLst>
                <a:path w="672" h="576">
                  <a:moveTo>
                    <a:pt x="672" y="0"/>
                  </a:moveTo>
                  <a:lnTo>
                    <a:pt x="672" y="576"/>
                  </a:ln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22" name="Oval 22"/>
            <p:cNvSpPr>
              <a:spLocks noChangeArrowheads="1"/>
            </p:cNvSpPr>
            <p:nvPr/>
          </p:nvSpPr>
          <p:spPr bwMode="auto">
            <a:xfrm>
              <a:off x="2036" y="302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200275" y="3124200"/>
            <a:ext cx="2627313" cy="685800"/>
            <a:chOff x="1386" y="1968"/>
            <a:chExt cx="1655" cy="432"/>
          </a:xfrm>
        </p:grpSpPr>
        <p:sp>
          <p:nvSpPr>
            <p:cNvPr id="588824" name="Freeform 24"/>
            <p:cNvSpPr>
              <a:spLocks/>
            </p:cNvSpPr>
            <p:nvPr/>
          </p:nvSpPr>
          <p:spPr bwMode="auto">
            <a:xfrm>
              <a:off x="1386" y="1968"/>
              <a:ext cx="163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2" y="3"/>
                </a:cxn>
              </a:cxnLst>
              <a:rect l="0" t="0" r="r" b="b"/>
              <a:pathLst>
                <a:path w="1632" h="3">
                  <a:moveTo>
                    <a:pt x="0" y="0"/>
                  </a:moveTo>
                  <a:lnTo>
                    <a:pt x="1632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25" name="Oval 25"/>
            <p:cNvSpPr>
              <a:spLocks noChangeArrowheads="1"/>
            </p:cNvSpPr>
            <p:nvPr/>
          </p:nvSpPr>
          <p:spPr bwMode="auto">
            <a:xfrm>
              <a:off x="2993" y="220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26" name="Line 26"/>
            <p:cNvSpPr>
              <a:spLocks noChangeShapeType="1"/>
            </p:cNvSpPr>
            <p:nvPr/>
          </p:nvSpPr>
          <p:spPr bwMode="auto">
            <a:xfrm>
              <a:off x="3018" y="196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27" name="Line 27"/>
            <p:cNvSpPr>
              <a:spLocks noChangeShapeType="1"/>
            </p:cNvSpPr>
            <p:nvPr/>
          </p:nvSpPr>
          <p:spPr bwMode="auto">
            <a:xfrm>
              <a:off x="3018" y="225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829175" y="4267200"/>
            <a:ext cx="76200" cy="990600"/>
            <a:chOff x="3042" y="2688"/>
            <a:chExt cx="48" cy="624"/>
          </a:xfrm>
        </p:grpSpPr>
        <p:sp>
          <p:nvSpPr>
            <p:cNvPr id="588829" name="Line 29"/>
            <p:cNvSpPr>
              <a:spLocks noChangeShapeType="1"/>
            </p:cNvSpPr>
            <p:nvPr/>
          </p:nvSpPr>
          <p:spPr bwMode="auto">
            <a:xfrm>
              <a:off x="3066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30" name="Oval 30"/>
            <p:cNvSpPr>
              <a:spLocks noChangeArrowheads="1"/>
            </p:cNvSpPr>
            <p:nvPr/>
          </p:nvSpPr>
          <p:spPr bwMode="auto">
            <a:xfrm>
              <a:off x="3042" y="302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31" name="Line 31"/>
            <p:cNvSpPr>
              <a:spLocks noChangeShapeType="1"/>
            </p:cNvSpPr>
            <p:nvPr/>
          </p:nvSpPr>
          <p:spPr bwMode="auto">
            <a:xfrm>
              <a:off x="3066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8832" name="Freeform 32"/>
          <p:cNvSpPr>
            <a:spLocks/>
          </p:cNvSpPr>
          <p:nvPr/>
        </p:nvSpPr>
        <p:spPr bwMode="auto">
          <a:xfrm>
            <a:off x="3800475" y="5486400"/>
            <a:ext cx="609600" cy="533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384" y="0"/>
              </a:cxn>
            </a:cxnLst>
            <a:rect l="0" t="0" r="r" b="b"/>
            <a:pathLst>
              <a:path w="384" h="240">
                <a:moveTo>
                  <a:pt x="0" y="240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589588" y="3500438"/>
            <a:ext cx="844550" cy="1300162"/>
            <a:chOff x="3521" y="2205"/>
            <a:chExt cx="532" cy="819"/>
          </a:xfrm>
        </p:grpSpPr>
        <p:sp>
          <p:nvSpPr>
            <p:cNvPr id="588834" name="Freeform 34"/>
            <p:cNvSpPr>
              <a:spLocks/>
            </p:cNvSpPr>
            <p:nvPr/>
          </p:nvSpPr>
          <p:spPr bwMode="auto">
            <a:xfrm>
              <a:off x="3549" y="2205"/>
              <a:ext cx="1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</a:cxnLst>
              <a:rect l="0" t="0" r="r" b="b"/>
              <a:pathLst>
                <a:path w="1" h="576">
                  <a:moveTo>
                    <a:pt x="0" y="0"/>
                  </a:move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35" name="Oval 35"/>
            <p:cNvSpPr>
              <a:spLocks noChangeArrowheads="1"/>
            </p:cNvSpPr>
            <p:nvPr/>
          </p:nvSpPr>
          <p:spPr bwMode="auto">
            <a:xfrm>
              <a:off x="3521" y="27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36" name="Freeform 36"/>
            <p:cNvSpPr>
              <a:spLocks/>
            </p:cNvSpPr>
            <p:nvPr/>
          </p:nvSpPr>
          <p:spPr bwMode="auto">
            <a:xfrm>
              <a:off x="3546" y="2832"/>
              <a:ext cx="507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507" y="192"/>
                </a:cxn>
              </a:cxnLst>
              <a:rect l="0" t="0" r="r" b="b"/>
              <a:pathLst>
                <a:path w="507" h="192">
                  <a:moveTo>
                    <a:pt x="0" y="0"/>
                  </a:moveTo>
                  <a:lnTo>
                    <a:pt x="0" y="192"/>
                  </a:lnTo>
                  <a:lnTo>
                    <a:pt x="507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638675" y="5699125"/>
            <a:ext cx="533400" cy="396875"/>
            <a:chOff x="2922" y="3590"/>
            <a:chExt cx="336" cy="250"/>
          </a:xfrm>
        </p:grpSpPr>
        <p:sp>
          <p:nvSpPr>
            <p:cNvPr id="588838" name="Line 38"/>
            <p:cNvSpPr>
              <a:spLocks noChangeShapeType="1"/>
            </p:cNvSpPr>
            <p:nvPr/>
          </p:nvSpPr>
          <p:spPr bwMode="auto">
            <a:xfrm rot="16200000" flipH="1">
              <a:off x="2826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39" name="Line 39"/>
            <p:cNvSpPr>
              <a:spLocks noChangeShapeType="1"/>
            </p:cNvSpPr>
            <p:nvPr/>
          </p:nvSpPr>
          <p:spPr bwMode="auto">
            <a:xfrm rot="16200000" flipH="1">
              <a:off x="316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40" name="Text Box 40"/>
            <p:cNvSpPr txBox="1">
              <a:spLocks noChangeArrowheads="1"/>
            </p:cNvSpPr>
            <p:nvPr/>
          </p:nvSpPr>
          <p:spPr bwMode="auto">
            <a:xfrm>
              <a:off x="2970" y="359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5324475" y="5334000"/>
            <a:ext cx="488950" cy="381000"/>
            <a:chOff x="3354" y="3360"/>
            <a:chExt cx="308" cy="240"/>
          </a:xfrm>
        </p:grpSpPr>
        <p:sp>
          <p:nvSpPr>
            <p:cNvPr id="588842" name="Line 42"/>
            <p:cNvSpPr>
              <a:spLocks noChangeShapeType="1"/>
            </p:cNvSpPr>
            <p:nvPr/>
          </p:nvSpPr>
          <p:spPr bwMode="auto">
            <a:xfrm flipH="1">
              <a:off x="3354" y="33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43" name="Line 43"/>
            <p:cNvSpPr>
              <a:spLocks noChangeShapeType="1"/>
            </p:cNvSpPr>
            <p:nvPr/>
          </p:nvSpPr>
          <p:spPr bwMode="auto">
            <a:xfrm flipH="1">
              <a:off x="3354" y="36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44" name="Text Box 44"/>
            <p:cNvSpPr txBox="1">
              <a:spLocks noChangeArrowheads="1"/>
            </p:cNvSpPr>
            <p:nvPr/>
          </p:nvSpPr>
          <p:spPr bwMode="auto">
            <a:xfrm>
              <a:off x="3354" y="3379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7350125" y="4724400"/>
            <a:ext cx="488950" cy="381000"/>
            <a:chOff x="4630" y="2976"/>
            <a:chExt cx="308" cy="240"/>
          </a:xfrm>
        </p:grpSpPr>
        <p:sp>
          <p:nvSpPr>
            <p:cNvPr id="588846" name="Line 46"/>
            <p:cNvSpPr>
              <a:spLocks noChangeShapeType="1"/>
            </p:cNvSpPr>
            <p:nvPr/>
          </p:nvSpPr>
          <p:spPr bwMode="auto">
            <a:xfrm flipH="1">
              <a:off x="4630" y="297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47" name="Line 47"/>
            <p:cNvSpPr>
              <a:spLocks noChangeShapeType="1"/>
            </p:cNvSpPr>
            <p:nvPr/>
          </p:nvSpPr>
          <p:spPr bwMode="auto">
            <a:xfrm flipH="1">
              <a:off x="4630" y="32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48" name="Text Box 48"/>
            <p:cNvSpPr txBox="1">
              <a:spLocks noChangeArrowheads="1"/>
            </p:cNvSpPr>
            <p:nvPr/>
          </p:nvSpPr>
          <p:spPr bwMode="auto">
            <a:xfrm>
              <a:off x="4630" y="2995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6553200" y="3733800"/>
            <a:ext cx="76200" cy="914400"/>
            <a:chOff x="4128" y="2352"/>
            <a:chExt cx="48" cy="576"/>
          </a:xfrm>
        </p:grpSpPr>
        <p:sp>
          <p:nvSpPr>
            <p:cNvPr id="588850" name="Oval 50"/>
            <p:cNvSpPr>
              <a:spLocks noChangeArrowheads="1"/>
            </p:cNvSpPr>
            <p:nvPr/>
          </p:nvSpPr>
          <p:spPr bwMode="auto">
            <a:xfrm>
              <a:off x="4128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51" name="Line 51"/>
            <p:cNvSpPr>
              <a:spLocks noChangeShapeType="1"/>
            </p:cNvSpPr>
            <p:nvPr/>
          </p:nvSpPr>
          <p:spPr bwMode="auto">
            <a:xfrm>
              <a:off x="4154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52" name="Freeform 52"/>
            <p:cNvSpPr>
              <a:spLocks/>
            </p:cNvSpPr>
            <p:nvPr/>
          </p:nvSpPr>
          <p:spPr bwMode="auto">
            <a:xfrm>
              <a:off x="4151" y="2646"/>
              <a:ext cx="3" cy="28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82"/>
                </a:cxn>
              </a:cxnLst>
              <a:rect l="0" t="0" r="r" b="b"/>
              <a:pathLst>
                <a:path w="3" h="282">
                  <a:moveTo>
                    <a:pt x="3" y="0"/>
                  </a:moveTo>
                  <a:lnTo>
                    <a:pt x="0" y="28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959600" y="3733800"/>
            <a:ext cx="76200" cy="904875"/>
            <a:chOff x="4384" y="2352"/>
            <a:chExt cx="48" cy="570"/>
          </a:xfrm>
        </p:grpSpPr>
        <p:sp>
          <p:nvSpPr>
            <p:cNvPr id="588854" name="Oval 54"/>
            <p:cNvSpPr>
              <a:spLocks noChangeArrowheads="1"/>
            </p:cNvSpPr>
            <p:nvPr/>
          </p:nvSpPr>
          <p:spPr bwMode="auto">
            <a:xfrm>
              <a:off x="4384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55" name="Line 55"/>
            <p:cNvSpPr>
              <a:spLocks noChangeShapeType="1"/>
            </p:cNvSpPr>
            <p:nvPr/>
          </p:nvSpPr>
          <p:spPr bwMode="auto">
            <a:xfrm>
              <a:off x="441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56" name="Freeform 56"/>
            <p:cNvSpPr>
              <a:spLocks/>
            </p:cNvSpPr>
            <p:nvPr/>
          </p:nvSpPr>
          <p:spPr bwMode="auto">
            <a:xfrm>
              <a:off x="4410" y="2646"/>
              <a:ext cx="1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6"/>
                </a:cxn>
              </a:cxnLst>
              <a:rect l="0" t="0" r="r" b="b"/>
              <a:pathLst>
                <a:path w="1" h="276">
                  <a:moveTo>
                    <a:pt x="0" y="0"/>
                  </a:moveTo>
                  <a:lnTo>
                    <a:pt x="0" y="2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1057275" y="2590800"/>
            <a:ext cx="690563" cy="76200"/>
            <a:chOff x="666" y="1632"/>
            <a:chExt cx="435" cy="48"/>
          </a:xfrm>
        </p:grpSpPr>
        <p:sp>
          <p:nvSpPr>
            <p:cNvPr id="588858" name="Oval 58"/>
            <p:cNvSpPr>
              <a:spLocks noChangeArrowheads="1"/>
            </p:cNvSpPr>
            <p:nvPr/>
          </p:nvSpPr>
          <p:spPr bwMode="auto">
            <a:xfrm rot="5400000">
              <a:off x="909" y="163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59" name="Freeform 59"/>
            <p:cNvSpPr>
              <a:spLocks/>
            </p:cNvSpPr>
            <p:nvPr/>
          </p:nvSpPr>
          <p:spPr bwMode="auto">
            <a:xfrm>
              <a:off x="666" y="1659"/>
              <a:ext cx="243" cy="1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0" y="0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60" name="Line 60"/>
            <p:cNvSpPr>
              <a:spLocks noChangeShapeType="1"/>
            </p:cNvSpPr>
            <p:nvPr/>
          </p:nvSpPr>
          <p:spPr bwMode="auto">
            <a:xfrm rot="16200000">
              <a:off x="1029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1057275" y="5486400"/>
            <a:ext cx="690563" cy="76200"/>
            <a:chOff x="666" y="3456"/>
            <a:chExt cx="435" cy="48"/>
          </a:xfrm>
        </p:grpSpPr>
        <p:sp>
          <p:nvSpPr>
            <p:cNvPr id="588862" name="Oval 62"/>
            <p:cNvSpPr>
              <a:spLocks noChangeArrowheads="1"/>
            </p:cNvSpPr>
            <p:nvPr/>
          </p:nvSpPr>
          <p:spPr bwMode="auto">
            <a:xfrm rot="5400000">
              <a:off x="909" y="345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63" name="Freeform 63"/>
            <p:cNvSpPr>
              <a:spLocks/>
            </p:cNvSpPr>
            <p:nvPr/>
          </p:nvSpPr>
          <p:spPr bwMode="auto">
            <a:xfrm>
              <a:off x="666" y="3483"/>
              <a:ext cx="243" cy="3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0" y="3"/>
                </a:cxn>
              </a:cxnLst>
              <a:rect l="0" t="0" r="r" b="b"/>
              <a:pathLst>
                <a:path w="243" h="3">
                  <a:moveTo>
                    <a:pt x="243" y="0"/>
                  </a:moveTo>
                  <a:lnTo>
                    <a:pt x="0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64" name="Line 64"/>
            <p:cNvSpPr>
              <a:spLocks noChangeShapeType="1"/>
            </p:cNvSpPr>
            <p:nvPr/>
          </p:nvSpPr>
          <p:spPr bwMode="auto">
            <a:xfrm rot="16200000">
              <a:off x="1029" y="340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4333875" y="60801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控制信号</a:t>
            </a:r>
          </a:p>
        </p:txBody>
      </p:sp>
      <p:sp>
        <p:nvSpPr>
          <p:cNvPr id="588866" name="Text Box 66"/>
          <p:cNvSpPr txBox="1">
            <a:spLocks noChangeArrowheads="1"/>
          </p:cNvSpPr>
          <p:nvPr/>
        </p:nvSpPr>
        <p:spPr bwMode="auto">
          <a:xfrm>
            <a:off x="5553075" y="533082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标志</a:t>
            </a:r>
          </a:p>
        </p:txBody>
      </p:sp>
      <p:sp>
        <p:nvSpPr>
          <p:cNvPr id="588867" name="Text Box 67"/>
          <p:cNvSpPr txBox="1">
            <a:spLocks noChangeArrowheads="1"/>
          </p:cNvSpPr>
          <p:nvPr/>
        </p:nvSpPr>
        <p:spPr bwMode="auto">
          <a:xfrm>
            <a:off x="7686675" y="4568825"/>
            <a:ext cx="695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控制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信号</a:t>
            </a:r>
          </a:p>
        </p:txBody>
      </p: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4800600" y="3124200"/>
            <a:ext cx="1514475" cy="423863"/>
            <a:chOff x="3024" y="1968"/>
            <a:chExt cx="954" cy="267"/>
          </a:xfrm>
        </p:grpSpPr>
        <p:sp>
          <p:nvSpPr>
            <p:cNvPr id="588869" name="Oval 69"/>
            <p:cNvSpPr>
              <a:spLocks noChangeArrowheads="1"/>
            </p:cNvSpPr>
            <p:nvPr/>
          </p:nvSpPr>
          <p:spPr bwMode="auto">
            <a:xfrm rot="5400000">
              <a:off x="3786" y="21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70" name="Freeform 70"/>
            <p:cNvSpPr>
              <a:spLocks/>
            </p:cNvSpPr>
            <p:nvPr/>
          </p:nvSpPr>
          <p:spPr bwMode="auto">
            <a:xfrm>
              <a:off x="3546" y="2214"/>
              <a:ext cx="240" cy="1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240" h="1">
                  <a:moveTo>
                    <a:pt x="240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71" name="Line 71"/>
            <p:cNvSpPr>
              <a:spLocks noChangeShapeType="1"/>
            </p:cNvSpPr>
            <p:nvPr/>
          </p:nvSpPr>
          <p:spPr bwMode="auto">
            <a:xfrm rot="16200000">
              <a:off x="3906" y="213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72" name="Line 72"/>
            <p:cNvSpPr>
              <a:spLocks noChangeShapeType="1"/>
            </p:cNvSpPr>
            <p:nvPr/>
          </p:nvSpPr>
          <p:spPr bwMode="auto">
            <a:xfrm>
              <a:off x="3024" y="197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73" name="Freeform 73"/>
            <p:cNvSpPr>
              <a:spLocks/>
            </p:cNvSpPr>
            <p:nvPr/>
          </p:nvSpPr>
          <p:spPr bwMode="auto">
            <a:xfrm>
              <a:off x="3546" y="1968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3314700" y="4648200"/>
            <a:ext cx="714375" cy="396875"/>
            <a:chOff x="2088" y="2928"/>
            <a:chExt cx="450" cy="250"/>
          </a:xfrm>
        </p:grpSpPr>
        <p:sp>
          <p:nvSpPr>
            <p:cNvPr id="588875" name="Freeform 75"/>
            <p:cNvSpPr>
              <a:spLocks/>
            </p:cNvSpPr>
            <p:nvPr/>
          </p:nvSpPr>
          <p:spPr bwMode="auto">
            <a:xfrm>
              <a:off x="2088" y="3048"/>
              <a:ext cx="201" cy="3"/>
            </a:xfrm>
            <a:custGeom>
              <a:avLst/>
              <a:gdLst/>
              <a:ahLst/>
              <a:cxnLst>
                <a:cxn ang="0">
                  <a:pos x="201" y="3"/>
                </a:cxn>
                <a:cxn ang="0">
                  <a:pos x="0" y="0"/>
                </a:cxn>
              </a:cxnLst>
              <a:rect l="0" t="0" r="r" b="b"/>
              <a:pathLst>
                <a:path w="201" h="3">
                  <a:moveTo>
                    <a:pt x="201" y="3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76" name="Text Box 76"/>
            <p:cNvSpPr txBox="1">
              <a:spLocks noChangeArrowheads="1"/>
            </p:cNvSpPr>
            <p:nvPr/>
          </p:nvSpPr>
          <p:spPr bwMode="auto">
            <a:xfrm>
              <a:off x="2258" y="2928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2209800" y="4267200"/>
            <a:ext cx="1108075" cy="1524000"/>
            <a:chOff x="1392" y="2688"/>
            <a:chExt cx="698" cy="960"/>
          </a:xfrm>
        </p:grpSpPr>
        <p:sp>
          <p:nvSpPr>
            <p:cNvPr id="588878" name="Line 78"/>
            <p:cNvSpPr>
              <a:spLocks noChangeShapeType="1"/>
            </p:cNvSpPr>
            <p:nvPr/>
          </p:nvSpPr>
          <p:spPr bwMode="auto">
            <a:xfrm>
              <a:off x="2064" y="2688"/>
              <a:ext cx="0" cy="33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79" name="Freeform 79"/>
            <p:cNvSpPr>
              <a:spLocks/>
            </p:cNvSpPr>
            <p:nvPr/>
          </p:nvSpPr>
          <p:spPr bwMode="auto">
            <a:xfrm>
              <a:off x="1392" y="3072"/>
              <a:ext cx="672" cy="576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672" y="576"/>
                </a:cxn>
                <a:cxn ang="0">
                  <a:pos x="0" y="576"/>
                </a:cxn>
              </a:cxnLst>
              <a:rect l="0" t="0" r="r" b="b"/>
              <a:pathLst>
                <a:path w="672" h="576">
                  <a:moveTo>
                    <a:pt x="672" y="0"/>
                  </a:moveTo>
                  <a:lnTo>
                    <a:pt x="672" y="576"/>
                  </a:lnTo>
                  <a:lnTo>
                    <a:pt x="0" y="576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80" name="Oval 80"/>
            <p:cNvSpPr>
              <a:spLocks noChangeArrowheads="1"/>
            </p:cNvSpPr>
            <p:nvPr/>
          </p:nvSpPr>
          <p:spPr bwMode="auto">
            <a:xfrm>
              <a:off x="2042" y="3024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81"/>
          <p:cNvGrpSpPr>
            <a:grpSpLocks/>
          </p:cNvGrpSpPr>
          <p:nvPr/>
        </p:nvGrpSpPr>
        <p:grpSpPr bwMode="auto">
          <a:xfrm>
            <a:off x="1298575" y="4800600"/>
            <a:ext cx="444500" cy="681038"/>
            <a:chOff x="818" y="3024"/>
            <a:chExt cx="280" cy="429"/>
          </a:xfrm>
        </p:grpSpPr>
        <p:sp>
          <p:nvSpPr>
            <p:cNvPr id="588882" name="Freeform 82"/>
            <p:cNvSpPr>
              <a:spLocks/>
            </p:cNvSpPr>
            <p:nvPr/>
          </p:nvSpPr>
          <p:spPr bwMode="auto">
            <a:xfrm>
              <a:off x="933" y="3258"/>
              <a:ext cx="1" cy="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5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83" name="Text Box 83"/>
            <p:cNvSpPr txBox="1">
              <a:spLocks noChangeArrowheads="1"/>
            </p:cNvSpPr>
            <p:nvPr/>
          </p:nvSpPr>
          <p:spPr bwMode="auto">
            <a:xfrm>
              <a:off x="818" y="3024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8" name="Group 84"/>
          <p:cNvGrpSpPr>
            <a:grpSpLocks/>
          </p:cNvGrpSpPr>
          <p:nvPr/>
        </p:nvGrpSpPr>
        <p:grpSpPr bwMode="auto">
          <a:xfrm>
            <a:off x="1066800" y="5486400"/>
            <a:ext cx="690563" cy="76200"/>
            <a:chOff x="672" y="3456"/>
            <a:chExt cx="435" cy="48"/>
          </a:xfrm>
        </p:grpSpPr>
        <p:sp>
          <p:nvSpPr>
            <p:cNvPr id="588885" name="Oval 85"/>
            <p:cNvSpPr>
              <a:spLocks noChangeArrowheads="1"/>
            </p:cNvSpPr>
            <p:nvPr/>
          </p:nvSpPr>
          <p:spPr bwMode="auto">
            <a:xfrm rot="5400000">
              <a:off x="915" y="345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86" name="Freeform 86"/>
            <p:cNvSpPr>
              <a:spLocks/>
            </p:cNvSpPr>
            <p:nvPr/>
          </p:nvSpPr>
          <p:spPr bwMode="auto">
            <a:xfrm>
              <a:off x="672" y="3483"/>
              <a:ext cx="243" cy="3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0" y="3"/>
                </a:cxn>
              </a:cxnLst>
              <a:rect l="0" t="0" r="r" b="b"/>
              <a:pathLst>
                <a:path w="243" h="3">
                  <a:moveTo>
                    <a:pt x="243" y="0"/>
                  </a:moveTo>
                  <a:lnTo>
                    <a:pt x="0" y="3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87" name="Line 87"/>
            <p:cNvSpPr>
              <a:spLocks noChangeShapeType="1"/>
            </p:cNvSpPr>
            <p:nvPr/>
          </p:nvSpPr>
          <p:spPr bwMode="auto">
            <a:xfrm rot="16200000">
              <a:off x="1035" y="3408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88"/>
          <p:cNvGrpSpPr>
            <a:grpSpLocks/>
          </p:cNvGrpSpPr>
          <p:nvPr/>
        </p:nvGrpSpPr>
        <p:grpSpPr bwMode="auto">
          <a:xfrm>
            <a:off x="1285875" y="1905000"/>
            <a:ext cx="444500" cy="685800"/>
            <a:chOff x="810" y="1200"/>
            <a:chExt cx="280" cy="432"/>
          </a:xfrm>
        </p:grpSpPr>
        <p:sp>
          <p:nvSpPr>
            <p:cNvPr id="588889" name="Freeform 89"/>
            <p:cNvSpPr>
              <a:spLocks/>
            </p:cNvSpPr>
            <p:nvPr/>
          </p:nvSpPr>
          <p:spPr bwMode="auto">
            <a:xfrm>
              <a:off x="933" y="1434"/>
              <a:ext cx="1" cy="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90" name="Text Box 90"/>
            <p:cNvSpPr txBox="1">
              <a:spLocks noChangeArrowheads="1"/>
            </p:cNvSpPr>
            <p:nvPr/>
          </p:nvSpPr>
          <p:spPr bwMode="auto">
            <a:xfrm>
              <a:off x="810" y="1200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0" name="Group 91"/>
          <p:cNvGrpSpPr>
            <a:grpSpLocks/>
          </p:cNvGrpSpPr>
          <p:nvPr/>
        </p:nvGrpSpPr>
        <p:grpSpPr bwMode="auto">
          <a:xfrm>
            <a:off x="1066800" y="2590800"/>
            <a:ext cx="690563" cy="76200"/>
            <a:chOff x="672" y="1632"/>
            <a:chExt cx="435" cy="48"/>
          </a:xfrm>
        </p:grpSpPr>
        <p:sp>
          <p:nvSpPr>
            <p:cNvPr id="588892" name="Oval 92"/>
            <p:cNvSpPr>
              <a:spLocks noChangeArrowheads="1"/>
            </p:cNvSpPr>
            <p:nvPr/>
          </p:nvSpPr>
          <p:spPr bwMode="auto">
            <a:xfrm rot="5400000">
              <a:off x="915" y="1632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893" name="Freeform 93"/>
            <p:cNvSpPr>
              <a:spLocks/>
            </p:cNvSpPr>
            <p:nvPr/>
          </p:nvSpPr>
          <p:spPr bwMode="auto">
            <a:xfrm>
              <a:off x="672" y="1659"/>
              <a:ext cx="243" cy="1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0" y="0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94" name="Line 94"/>
            <p:cNvSpPr>
              <a:spLocks noChangeShapeType="1"/>
            </p:cNvSpPr>
            <p:nvPr/>
          </p:nvSpPr>
          <p:spPr bwMode="auto">
            <a:xfrm rot="16200000">
              <a:off x="1035" y="1584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4800600" y="3352800"/>
            <a:ext cx="711200" cy="396875"/>
            <a:chOff x="3042" y="2112"/>
            <a:chExt cx="448" cy="250"/>
          </a:xfrm>
        </p:grpSpPr>
        <p:sp>
          <p:nvSpPr>
            <p:cNvPr id="588896" name="Freeform 96"/>
            <p:cNvSpPr>
              <a:spLocks/>
            </p:cNvSpPr>
            <p:nvPr/>
          </p:nvSpPr>
          <p:spPr bwMode="auto">
            <a:xfrm>
              <a:off x="3042" y="2235"/>
              <a:ext cx="195" cy="1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0" y="0"/>
                </a:cxn>
              </a:cxnLst>
              <a:rect l="0" t="0" r="r" b="b"/>
              <a:pathLst>
                <a:path w="195" h="1">
                  <a:moveTo>
                    <a:pt x="195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897" name="Text Box 97"/>
            <p:cNvSpPr txBox="1">
              <a:spLocks noChangeArrowheads="1"/>
            </p:cNvSpPr>
            <p:nvPr/>
          </p:nvSpPr>
          <p:spPr bwMode="auto">
            <a:xfrm>
              <a:off x="3210" y="2112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2" name="Group 98"/>
          <p:cNvGrpSpPr>
            <a:grpSpLocks/>
          </p:cNvGrpSpPr>
          <p:nvPr/>
        </p:nvGrpSpPr>
        <p:grpSpPr bwMode="auto">
          <a:xfrm>
            <a:off x="2209800" y="3124200"/>
            <a:ext cx="2616200" cy="685800"/>
            <a:chOff x="1392" y="1968"/>
            <a:chExt cx="1648" cy="432"/>
          </a:xfrm>
        </p:grpSpPr>
        <p:sp>
          <p:nvSpPr>
            <p:cNvPr id="588899" name="Freeform 99"/>
            <p:cNvSpPr>
              <a:spLocks/>
            </p:cNvSpPr>
            <p:nvPr/>
          </p:nvSpPr>
          <p:spPr bwMode="auto">
            <a:xfrm>
              <a:off x="1392" y="1968"/>
              <a:ext cx="16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8" y="0"/>
                </a:cxn>
              </a:cxnLst>
              <a:rect l="0" t="0" r="r" b="b"/>
              <a:pathLst>
                <a:path w="1638" h="1">
                  <a:moveTo>
                    <a:pt x="0" y="0"/>
                  </a:moveTo>
                  <a:lnTo>
                    <a:pt x="1638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900" name="Oval 100"/>
            <p:cNvSpPr>
              <a:spLocks noChangeArrowheads="1"/>
            </p:cNvSpPr>
            <p:nvPr/>
          </p:nvSpPr>
          <p:spPr bwMode="auto">
            <a:xfrm>
              <a:off x="2992" y="220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901" name="Freeform 101"/>
            <p:cNvSpPr>
              <a:spLocks/>
            </p:cNvSpPr>
            <p:nvPr/>
          </p:nvSpPr>
          <p:spPr bwMode="auto">
            <a:xfrm>
              <a:off x="3012" y="1974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902" name="Line 102"/>
            <p:cNvSpPr>
              <a:spLocks noChangeShapeType="1"/>
            </p:cNvSpPr>
            <p:nvPr/>
          </p:nvSpPr>
          <p:spPr bwMode="auto">
            <a:xfrm>
              <a:off x="3015" y="2256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103"/>
          <p:cNvGrpSpPr>
            <a:grpSpLocks/>
          </p:cNvGrpSpPr>
          <p:nvPr/>
        </p:nvGrpSpPr>
        <p:grpSpPr bwMode="auto">
          <a:xfrm>
            <a:off x="4914900" y="4708525"/>
            <a:ext cx="714375" cy="396875"/>
            <a:chOff x="3096" y="2966"/>
            <a:chExt cx="450" cy="250"/>
          </a:xfrm>
        </p:grpSpPr>
        <p:sp>
          <p:nvSpPr>
            <p:cNvPr id="588904" name="Freeform 104"/>
            <p:cNvSpPr>
              <a:spLocks/>
            </p:cNvSpPr>
            <p:nvPr/>
          </p:nvSpPr>
          <p:spPr bwMode="auto">
            <a:xfrm>
              <a:off x="3096" y="3054"/>
              <a:ext cx="198" cy="1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0"/>
                </a:cxn>
              </a:cxnLst>
              <a:rect l="0" t="0" r="r" b="b"/>
              <a:pathLst>
                <a:path w="198" h="1">
                  <a:moveTo>
                    <a:pt x="198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905" name="Text Box 105"/>
            <p:cNvSpPr txBox="1">
              <a:spLocks noChangeArrowheads="1"/>
            </p:cNvSpPr>
            <p:nvPr/>
          </p:nvSpPr>
          <p:spPr bwMode="auto">
            <a:xfrm>
              <a:off x="3266" y="2966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4" name="Group 106"/>
          <p:cNvGrpSpPr>
            <a:grpSpLocks/>
          </p:cNvGrpSpPr>
          <p:nvPr/>
        </p:nvGrpSpPr>
        <p:grpSpPr bwMode="auto">
          <a:xfrm>
            <a:off x="4835525" y="4267200"/>
            <a:ext cx="76200" cy="990600"/>
            <a:chOff x="3024" y="2688"/>
            <a:chExt cx="48" cy="624"/>
          </a:xfrm>
        </p:grpSpPr>
        <p:sp>
          <p:nvSpPr>
            <p:cNvPr id="588907" name="Line 107"/>
            <p:cNvSpPr>
              <a:spLocks noChangeShapeType="1"/>
            </p:cNvSpPr>
            <p:nvPr/>
          </p:nvSpPr>
          <p:spPr bwMode="auto">
            <a:xfrm>
              <a:off x="3048" y="2688"/>
              <a:ext cx="0" cy="33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8908" name="Oval 108"/>
            <p:cNvSpPr>
              <a:spLocks noChangeArrowheads="1"/>
            </p:cNvSpPr>
            <p:nvPr/>
          </p:nvSpPr>
          <p:spPr bwMode="auto">
            <a:xfrm>
              <a:off x="3024" y="3024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909" name="Line 109"/>
            <p:cNvSpPr>
              <a:spLocks noChangeShapeType="1"/>
            </p:cNvSpPr>
            <p:nvPr/>
          </p:nvSpPr>
          <p:spPr bwMode="auto">
            <a:xfrm>
              <a:off x="3048" y="3072"/>
              <a:ext cx="0" cy="24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8910" name="Text Box 110"/>
          <p:cNvSpPr txBox="1">
            <a:spLocks noChangeArrowheads="1"/>
          </p:cNvSpPr>
          <p:nvPr/>
        </p:nvSpPr>
        <p:spPr bwMode="auto">
          <a:xfrm>
            <a:off x="3200400" y="2452688"/>
            <a:ext cx="1587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取指周期</a:t>
            </a:r>
          </a:p>
        </p:txBody>
      </p:sp>
      <p:sp>
        <p:nvSpPr>
          <p:cNvPr id="588911" name="Text Box 111"/>
          <p:cNvSpPr txBox="1">
            <a:spLocks noChangeArrowheads="1"/>
          </p:cNvSpPr>
          <p:nvPr/>
        </p:nvSpPr>
        <p:spPr bwMode="auto">
          <a:xfrm>
            <a:off x="3048000" y="1600200"/>
            <a:ext cx="3148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 </a:t>
            </a:r>
            <a:r>
              <a:rPr lang="en-US" altLang="zh-CN" sz="2800">
                <a:latin typeface="Times New Roman" pitchFamily="18" charset="0"/>
              </a:rPr>
              <a:t>ADD @ X   </a:t>
            </a:r>
            <a:r>
              <a:rPr lang="zh-CN" altLang="en-US" sz="2800">
                <a:latin typeface="Times New Roman" pitchFamily="18" charset="0"/>
              </a:rPr>
              <a:t>为例</a:t>
            </a:r>
          </a:p>
        </p:txBody>
      </p:sp>
      <p:sp>
        <p:nvSpPr>
          <p:cNvPr id="588915" name="Rectangle 115"/>
          <p:cNvSpPr>
            <a:spLocks noChangeArrowheads="1"/>
          </p:cNvSpPr>
          <p:nvPr/>
        </p:nvSpPr>
        <p:spPr bwMode="auto">
          <a:xfrm rot="5400000">
            <a:off x="3030538" y="3505200"/>
            <a:ext cx="457200" cy="1066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PC</a:t>
            </a:r>
          </a:p>
        </p:txBody>
      </p:sp>
      <p:sp>
        <p:nvSpPr>
          <p:cNvPr id="588919" name="Rectangle 119"/>
          <p:cNvSpPr>
            <a:spLocks noChangeArrowheads="1"/>
          </p:cNvSpPr>
          <p:nvPr/>
        </p:nvSpPr>
        <p:spPr bwMode="auto">
          <a:xfrm rot="5400000">
            <a:off x="4629150" y="3505200"/>
            <a:ext cx="457200" cy="1066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IR</a:t>
            </a:r>
          </a:p>
        </p:txBody>
      </p:sp>
      <p:sp>
        <p:nvSpPr>
          <p:cNvPr id="588920" name="Rectangle 120"/>
          <p:cNvSpPr>
            <a:spLocks noChangeArrowheads="1"/>
          </p:cNvSpPr>
          <p:nvPr/>
        </p:nvSpPr>
        <p:spPr bwMode="auto">
          <a:xfrm>
            <a:off x="4419600" y="5257800"/>
            <a:ext cx="914400" cy="5334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CU</a:t>
            </a:r>
          </a:p>
        </p:txBody>
      </p:sp>
      <p:sp>
        <p:nvSpPr>
          <p:cNvPr id="588921" name="Rectangle 1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588922" name="Text Box 122"/>
          <p:cNvSpPr txBox="1">
            <a:spLocks noChangeArrowheads="1"/>
          </p:cNvSpPr>
          <p:nvPr/>
        </p:nvSpPr>
        <p:spPr bwMode="auto">
          <a:xfrm>
            <a:off x="990600" y="10668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不采用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内部总线的方式</a:t>
            </a:r>
          </a:p>
        </p:txBody>
      </p:sp>
      <p:sp>
        <p:nvSpPr>
          <p:cNvPr id="588923" name="Rectangle 123"/>
          <p:cNvSpPr>
            <a:spLocks noChangeArrowheads="1"/>
          </p:cNvSpPr>
          <p:nvPr/>
        </p:nvSpPr>
        <p:spPr bwMode="auto">
          <a:xfrm rot="5400000">
            <a:off x="3043238" y="3511550"/>
            <a:ext cx="457200" cy="1066800"/>
          </a:xfrm>
          <a:prstGeom prst="rect">
            <a:avLst/>
          </a:prstGeom>
          <a:solidFill>
            <a:srgbClr val="B68600"/>
          </a:solidFill>
          <a:ln w="38100">
            <a:solidFill>
              <a:srgbClr val="C28F00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PC</a:t>
            </a:r>
          </a:p>
        </p:txBody>
      </p:sp>
      <p:sp>
        <p:nvSpPr>
          <p:cNvPr id="588924" name="Rectangle 124"/>
          <p:cNvSpPr>
            <a:spLocks noChangeArrowheads="1"/>
          </p:cNvSpPr>
          <p:nvPr/>
        </p:nvSpPr>
        <p:spPr bwMode="auto">
          <a:xfrm rot="5400000">
            <a:off x="3033713" y="3506788"/>
            <a:ext cx="457200" cy="1066800"/>
          </a:xfrm>
          <a:prstGeom prst="rect">
            <a:avLst/>
          </a:prstGeom>
          <a:solidFill>
            <a:srgbClr val="B68600"/>
          </a:solidFill>
          <a:ln w="28575">
            <a:solidFill>
              <a:srgbClr val="C28F00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PC</a:t>
            </a:r>
          </a:p>
        </p:txBody>
      </p:sp>
      <p:sp>
        <p:nvSpPr>
          <p:cNvPr id="588925" name="Rectangle 125"/>
          <p:cNvSpPr>
            <a:spLocks noChangeArrowheads="1"/>
          </p:cNvSpPr>
          <p:nvPr/>
        </p:nvSpPr>
        <p:spPr bwMode="auto">
          <a:xfrm rot="5400000">
            <a:off x="3057525" y="3498850"/>
            <a:ext cx="457200" cy="1066800"/>
          </a:xfrm>
          <a:prstGeom prst="rect">
            <a:avLst/>
          </a:prstGeom>
          <a:solidFill>
            <a:srgbClr val="B68600"/>
          </a:solidFill>
          <a:ln w="38100">
            <a:solidFill>
              <a:srgbClr val="C28F00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PC</a:t>
            </a:r>
          </a:p>
        </p:txBody>
      </p:sp>
      <p:sp>
        <p:nvSpPr>
          <p:cNvPr id="588926" name="AutoShape 1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8927" name="Text Box 127"/>
          <p:cNvSpPr txBox="1">
            <a:spLocks noChangeArrowheads="1"/>
          </p:cNvSpPr>
          <p:nvPr/>
        </p:nvSpPr>
        <p:spPr bwMode="auto">
          <a:xfrm>
            <a:off x="1738313" y="2343150"/>
            <a:ext cx="471487" cy="1065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</a:t>
            </a:r>
            <a:r>
              <a:rPr lang="en-US" altLang="zh-CN" sz="2000">
                <a:latin typeface="Times New Roman" pitchFamily="18" charset="0"/>
              </a:rPr>
              <a:t>M D R</a:t>
            </a:r>
          </a:p>
        </p:txBody>
      </p:sp>
      <p:sp>
        <p:nvSpPr>
          <p:cNvPr id="588928" name="Text Box 128"/>
          <p:cNvSpPr txBox="1">
            <a:spLocks noChangeArrowheads="1"/>
          </p:cNvSpPr>
          <p:nvPr/>
        </p:nvSpPr>
        <p:spPr bwMode="auto">
          <a:xfrm>
            <a:off x="1738313" y="4956175"/>
            <a:ext cx="471487" cy="1065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</a:t>
            </a:r>
            <a:r>
              <a:rPr lang="en-US" altLang="zh-CN" sz="2000">
                <a:latin typeface="Times New Roman" pitchFamily="18" charset="0"/>
              </a:rPr>
              <a:t>M A R</a:t>
            </a:r>
          </a:p>
        </p:txBody>
      </p:sp>
      <p:sp>
        <p:nvSpPr>
          <p:cNvPr id="588929" name="Text Box 129"/>
          <p:cNvSpPr txBox="1">
            <a:spLocks noChangeArrowheads="1"/>
          </p:cNvSpPr>
          <p:nvPr/>
        </p:nvSpPr>
        <p:spPr bwMode="auto">
          <a:xfrm>
            <a:off x="1739900" y="2344738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 D R</a:t>
            </a:r>
          </a:p>
        </p:txBody>
      </p:sp>
      <p:sp>
        <p:nvSpPr>
          <p:cNvPr id="588930" name="Text Box 130"/>
          <p:cNvSpPr txBox="1">
            <a:spLocks noChangeArrowheads="1"/>
          </p:cNvSpPr>
          <p:nvPr/>
        </p:nvSpPr>
        <p:spPr bwMode="auto">
          <a:xfrm>
            <a:off x="1739900" y="4957763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 A R</a:t>
            </a:r>
          </a:p>
        </p:txBody>
      </p:sp>
      <p:sp>
        <p:nvSpPr>
          <p:cNvPr id="119" name="日期占位符 1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E61-76D0-46C8-B50E-96F40BF6AA4F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21" name="页脚占位符 1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8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8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58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8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8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8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8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8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58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9" dur="500"/>
                                        <p:tgtEl>
                                          <p:spTgt spid="58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4" dur="500"/>
                                        <p:tgtEl>
                                          <p:spTgt spid="58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58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58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1000"/>
                                        <p:tgtEl>
                                          <p:spTgt spid="588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7"/>
                                            </p:cond>
                                          </p:stCondLst>
                                        </p:cTn>
                                        <p:tgtEl>
                                          <p:spTgt spid="58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3" dur="1000"/>
                                        <p:tgtEl>
                                          <p:spTgt spid="588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58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1000"/>
                                        <p:tgtEl>
                                          <p:spTgt spid="58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animBg="1" autoUpdateAnimBg="0"/>
      <p:bldP spid="588804" grpId="0" animBg="1" autoUpdateAnimBg="0"/>
      <p:bldP spid="588805" grpId="0" animBg="1" autoUpdateAnimBg="0"/>
      <p:bldP spid="588806" grpId="0" animBg="1" autoUpdateAnimBg="0"/>
      <p:bldP spid="588807" grpId="0" animBg="1" autoUpdateAnimBg="0"/>
      <p:bldP spid="588808" grpId="0" animBg="1" autoUpdateAnimBg="0"/>
      <p:bldP spid="588832" grpId="0" animBg="1"/>
      <p:bldP spid="588865" grpId="0" autoUpdateAnimBg="0"/>
      <p:bldP spid="588866" grpId="0" autoUpdateAnimBg="0"/>
      <p:bldP spid="588867" grpId="0" autoUpdateAnimBg="0"/>
      <p:bldP spid="588910" grpId="0" autoUpdateAnimBg="0"/>
      <p:bldP spid="588911" grpId="0" autoUpdateAnimBg="0"/>
      <p:bldP spid="588915" grpId="0" animBg="1" autoUpdateAnimBg="0"/>
      <p:bldP spid="588919" grpId="0" animBg="1" autoUpdateAnimBg="0"/>
      <p:bldP spid="588920" grpId="0" animBg="1" autoUpdateAnimBg="0"/>
      <p:bldP spid="588922" grpId="0" autoUpdateAnimBg="0"/>
      <p:bldP spid="588923" grpId="0" animBg="1"/>
      <p:bldP spid="588924" grpId="0" animBg="1"/>
      <p:bldP spid="588925" grpId="0" animBg="1"/>
      <p:bldP spid="588927" grpId="0" animBg="1"/>
      <p:bldP spid="588928" grpId="0" animBg="1"/>
      <p:bldP spid="588929" grpId="0" animBg="1"/>
      <p:bldP spid="5889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1057275" y="2343150"/>
            <a:ext cx="7324725" cy="4133850"/>
            <a:chOff x="666" y="1476"/>
            <a:chExt cx="4614" cy="2604"/>
          </a:xfrm>
        </p:grpSpPr>
        <p:sp>
          <p:nvSpPr>
            <p:cNvPr id="589949" name="Rectangle 125"/>
            <p:cNvSpPr>
              <a:spLocks noChangeArrowheads="1"/>
            </p:cNvSpPr>
            <p:nvPr/>
          </p:nvSpPr>
          <p:spPr bwMode="auto">
            <a:xfrm rot="5400000">
              <a:off x="1914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589950" name="Rectangle 126"/>
            <p:cNvSpPr>
              <a:spLocks noChangeArrowheads="1"/>
            </p:cNvSpPr>
            <p:nvPr/>
          </p:nvSpPr>
          <p:spPr bwMode="auto">
            <a:xfrm rot="5400000">
              <a:off x="2922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589951" name="Rectangle 127"/>
            <p:cNvSpPr>
              <a:spLocks noChangeArrowheads="1"/>
            </p:cNvSpPr>
            <p:nvPr/>
          </p:nvSpPr>
          <p:spPr bwMode="auto">
            <a:xfrm rot="5400000">
              <a:off x="4170" y="1872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AC</a:t>
              </a:r>
            </a:p>
          </p:txBody>
        </p:sp>
        <p:sp>
          <p:nvSpPr>
            <p:cNvPr id="589952" name="Rectangle 128"/>
            <p:cNvSpPr>
              <a:spLocks noChangeArrowheads="1"/>
            </p:cNvSpPr>
            <p:nvPr/>
          </p:nvSpPr>
          <p:spPr bwMode="auto">
            <a:xfrm>
              <a:off x="2778" y="3312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89953" name="Rectangle 129"/>
            <p:cNvSpPr>
              <a:spLocks noChangeArrowheads="1"/>
            </p:cNvSpPr>
            <p:nvPr/>
          </p:nvSpPr>
          <p:spPr bwMode="auto">
            <a:xfrm rot="5400000">
              <a:off x="2274" y="3624"/>
              <a:ext cx="240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时钟</a:t>
              </a:r>
            </a:p>
          </p:txBody>
        </p:sp>
        <p:sp>
          <p:nvSpPr>
            <p:cNvPr id="589954" name="Rectangle 130"/>
            <p:cNvSpPr>
              <a:spLocks noChangeArrowheads="1"/>
            </p:cNvSpPr>
            <p:nvPr/>
          </p:nvSpPr>
          <p:spPr bwMode="auto">
            <a:xfrm>
              <a:off x="4054" y="2928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  <p:grpSp>
          <p:nvGrpSpPr>
            <p:cNvPr id="3" name="Group 131"/>
            <p:cNvGrpSpPr>
              <a:grpSpLocks/>
            </p:cNvGrpSpPr>
            <p:nvPr/>
          </p:nvGrpSpPr>
          <p:grpSpPr bwMode="auto">
            <a:xfrm>
              <a:off x="1386" y="1968"/>
              <a:ext cx="215" cy="1344"/>
              <a:chOff x="1386" y="1968"/>
              <a:chExt cx="215" cy="1344"/>
            </a:xfrm>
          </p:grpSpPr>
          <p:sp>
            <p:nvSpPr>
              <p:cNvPr id="589956" name="Oval 132"/>
              <p:cNvSpPr>
                <a:spLocks noChangeArrowheads="1"/>
              </p:cNvSpPr>
              <p:nvPr/>
            </p:nvSpPr>
            <p:spPr bwMode="auto">
              <a:xfrm>
                <a:off x="1553" y="22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957" name="Freeform 133"/>
              <p:cNvSpPr>
                <a:spLocks/>
              </p:cNvSpPr>
              <p:nvPr/>
            </p:nvSpPr>
            <p:spPr bwMode="auto">
              <a:xfrm>
                <a:off x="1578" y="1968"/>
                <a:ext cx="1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4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58" name="Freeform 134"/>
              <p:cNvSpPr>
                <a:spLocks/>
              </p:cNvSpPr>
              <p:nvPr/>
            </p:nvSpPr>
            <p:spPr bwMode="auto">
              <a:xfrm>
                <a:off x="1386" y="2304"/>
                <a:ext cx="192" cy="1008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1008"/>
                  </a:cxn>
                  <a:cxn ang="0">
                    <a:pos x="0" y="1008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135"/>
            <p:cNvGrpSpPr>
              <a:grpSpLocks/>
            </p:cNvGrpSpPr>
            <p:nvPr/>
          </p:nvGrpSpPr>
          <p:grpSpPr bwMode="auto">
            <a:xfrm>
              <a:off x="1386" y="2688"/>
              <a:ext cx="698" cy="960"/>
              <a:chOff x="1386" y="2688"/>
              <a:chExt cx="698" cy="960"/>
            </a:xfrm>
          </p:grpSpPr>
          <p:sp>
            <p:nvSpPr>
              <p:cNvPr id="589960" name="Line 136"/>
              <p:cNvSpPr>
                <a:spLocks noChangeShapeType="1"/>
              </p:cNvSpPr>
              <p:nvPr/>
            </p:nvSpPr>
            <p:spPr bwMode="auto">
              <a:xfrm>
                <a:off x="2058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61" name="Freeform 137"/>
              <p:cNvSpPr>
                <a:spLocks/>
              </p:cNvSpPr>
              <p:nvPr/>
            </p:nvSpPr>
            <p:spPr bwMode="auto">
              <a:xfrm>
                <a:off x="1386" y="3072"/>
                <a:ext cx="672" cy="576"/>
              </a:xfrm>
              <a:custGeom>
                <a:avLst/>
                <a:gdLst/>
                <a:ahLst/>
                <a:cxnLst>
                  <a:cxn ang="0">
                    <a:pos x="672" y="0"/>
                  </a:cxn>
                  <a:cxn ang="0">
                    <a:pos x="672" y="576"/>
                  </a:cxn>
                  <a:cxn ang="0">
                    <a:pos x="0" y="576"/>
                  </a:cxn>
                </a:cxnLst>
                <a:rect l="0" t="0" r="r" b="b"/>
                <a:pathLst>
                  <a:path w="672" h="576">
                    <a:moveTo>
                      <a:pt x="672" y="0"/>
                    </a:moveTo>
                    <a:lnTo>
                      <a:pt x="67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62" name="Oval 138"/>
              <p:cNvSpPr>
                <a:spLocks noChangeArrowheads="1"/>
              </p:cNvSpPr>
              <p:nvPr/>
            </p:nvSpPr>
            <p:spPr bwMode="auto">
              <a:xfrm>
                <a:off x="2036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39"/>
            <p:cNvGrpSpPr>
              <a:grpSpLocks/>
            </p:cNvGrpSpPr>
            <p:nvPr/>
          </p:nvGrpSpPr>
          <p:grpSpPr bwMode="auto">
            <a:xfrm>
              <a:off x="1386" y="1968"/>
              <a:ext cx="1655" cy="432"/>
              <a:chOff x="1386" y="1968"/>
              <a:chExt cx="1655" cy="432"/>
            </a:xfrm>
          </p:grpSpPr>
          <p:sp>
            <p:nvSpPr>
              <p:cNvPr id="589964" name="Freeform 140"/>
              <p:cNvSpPr>
                <a:spLocks/>
              </p:cNvSpPr>
              <p:nvPr/>
            </p:nvSpPr>
            <p:spPr bwMode="auto">
              <a:xfrm>
                <a:off x="1386" y="1968"/>
                <a:ext cx="1632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2" y="3"/>
                  </a:cxn>
                </a:cxnLst>
                <a:rect l="0" t="0" r="r" b="b"/>
                <a:pathLst>
                  <a:path w="1632" h="3">
                    <a:moveTo>
                      <a:pt x="0" y="0"/>
                    </a:moveTo>
                    <a:lnTo>
                      <a:pt x="1632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65" name="Oval 141"/>
              <p:cNvSpPr>
                <a:spLocks noChangeArrowheads="1"/>
              </p:cNvSpPr>
              <p:nvPr/>
            </p:nvSpPr>
            <p:spPr bwMode="auto">
              <a:xfrm>
                <a:off x="2993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966" name="Line 142"/>
              <p:cNvSpPr>
                <a:spLocks noChangeShapeType="1"/>
              </p:cNvSpPr>
              <p:nvPr/>
            </p:nvSpPr>
            <p:spPr bwMode="auto">
              <a:xfrm>
                <a:off x="3018" y="196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67" name="Line 143"/>
              <p:cNvSpPr>
                <a:spLocks noChangeShapeType="1"/>
              </p:cNvSpPr>
              <p:nvPr/>
            </p:nvSpPr>
            <p:spPr bwMode="auto">
              <a:xfrm>
                <a:off x="3018" y="225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144"/>
            <p:cNvGrpSpPr>
              <a:grpSpLocks/>
            </p:cNvGrpSpPr>
            <p:nvPr/>
          </p:nvGrpSpPr>
          <p:grpSpPr bwMode="auto">
            <a:xfrm>
              <a:off x="3042" y="2688"/>
              <a:ext cx="48" cy="624"/>
              <a:chOff x="3042" y="2688"/>
              <a:chExt cx="48" cy="624"/>
            </a:xfrm>
          </p:grpSpPr>
          <p:sp>
            <p:nvSpPr>
              <p:cNvPr id="589969" name="Line 145"/>
              <p:cNvSpPr>
                <a:spLocks noChangeShapeType="1"/>
              </p:cNvSpPr>
              <p:nvPr/>
            </p:nvSpPr>
            <p:spPr bwMode="auto">
              <a:xfrm>
                <a:off x="3066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70" name="Oval 146"/>
              <p:cNvSpPr>
                <a:spLocks noChangeArrowheads="1"/>
              </p:cNvSpPr>
              <p:nvPr/>
            </p:nvSpPr>
            <p:spPr bwMode="auto">
              <a:xfrm>
                <a:off x="3042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971" name="Line 147"/>
              <p:cNvSpPr>
                <a:spLocks noChangeShapeType="1"/>
              </p:cNvSpPr>
              <p:nvPr/>
            </p:nvSpPr>
            <p:spPr bwMode="auto">
              <a:xfrm>
                <a:off x="3066" y="30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89972" name="Freeform 148"/>
            <p:cNvSpPr>
              <a:spLocks/>
            </p:cNvSpPr>
            <p:nvPr/>
          </p:nvSpPr>
          <p:spPr bwMode="auto">
            <a:xfrm>
              <a:off x="2394" y="3456"/>
              <a:ext cx="384" cy="336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149"/>
            <p:cNvGrpSpPr>
              <a:grpSpLocks/>
            </p:cNvGrpSpPr>
            <p:nvPr/>
          </p:nvGrpSpPr>
          <p:grpSpPr bwMode="auto">
            <a:xfrm>
              <a:off x="3521" y="2205"/>
              <a:ext cx="532" cy="819"/>
              <a:chOff x="3521" y="2205"/>
              <a:chExt cx="532" cy="819"/>
            </a:xfrm>
          </p:grpSpPr>
          <p:sp>
            <p:nvSpPr>
              <p:cNvPr id="589974" name="Freeform 150"/>
              <p:cNvSpPr>
                <a:spLocks/>
              </p:cNvSpPr>
              <p:nvPr/>
            </p:nvSpPr>
            <p:spPr bwMode="auto">
              <a:xfrm>
                <a:off x="3549" y="2205"/>
                <a:ext cx="1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75" name="Oval 151"/>
              <p:cNvSpPr>
                <a:spLocks noChangeArrowheads="1"/>
              </p:cNvSpPr>
              <p:nvPr/>
            </p:nvSpPr>
            <p:spPr bwMode="auto">
              <a:xfrm>
                <a:off x="3521" y="27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976" name="Freeform 152"/>
              <p:cNvSpPr>
                <a:spLocks/>
              </p:cNvSpPr>
              <p:nvPr/>
            </p:nvSpPr>
            <p:spPr bwMode="auto">
              <a:xfrm>
                <a:off x="3546" y="2832"/>
                <a:ext cx="507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507" y="192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153"/>
            <p:cNvGrpSpPr>
              <a:grpSpLocks/>
            </p:cNvGrpSpPr>
            <p:nvPr/>
          </p:nvGrpSpPr>
          <p:grpSpPr bwMode="auto">
            <a:xfrm>
              <a:off x="2922" y="3590"/>
              <a:ext cx="336" cy="250"/>
              <a:chOff x="2922" y="3590"/>
              <a:chExt cx="336" cy="250"/>
            </a:xfrm>
          </p:grpSpPr>
          <p:sp>
            <p:nvSpPr>
              <p:cNvPr id="589978" name="Line 154"/>
              <p:cNvSpPr>
                <a:spLocks noChangeShapeType="1"/>
              </p:cNvSpPr>
              <p:nvPr/>
            </p:nvSpPr>
            <p:spPr bwMode="auto">
              <a:xfrm rot="16200000" flipH="1">
                <a:off x="2826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79" name="Line 155"/>
              <p:cNvSpPr>
                <a:spLocks noChangeShapeType="1"/>
              </p:cNvSpPr>
              <p:nvPr/>
            </p:nvSpPr>
            <p:spPr bwMode="auto">
              <a:xfrm rot="16200000" flipH="1">
                <a:off x="3162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80" name="Text Box 156"/>
              <p:cNvSpPr txBox="1">
                <a:spLocks noChangeArrowheads="1"/>
              </p:cNvSpPr>
              <p:nvPr/>
            </p:nvSpPr>
            <p:spPr bwMode="auto">
              <a:xfrm>
                <a:off x="2970" y="359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9" name="Group 157"/>
            <p:cNvGrpSpPr>
              <a:grpSpLocks/>
            </p:cNvGrpSpPr>
            <p:nvPr/>
          </p:nvGrpSpPr>
          <p:grpSpPr bwMode="auto">
            <a:xfrm>
              <a:off x="3354" y="3360"/>
              <a:ext cx="308" cy="240"/>
              <a:chOff x="3354" y="3360"/>
              <a:chExt cx="308" cy="240"/>
            </a:xfrm>
          </p:grpSpPr>
          <p:sp>
            <p:nvSpPr>
              <p:cNvPr id="589982" name="Line 158"/>
              <p:cNvSpPr>
                <a:spLocks noChangeShapeType="1"/>
              </p:cNvSpPr>
              <p:nvPr/>
            </p:nvSpPr>
            <p:spPr bwMode="auto">
              <a:xfrm flipH="1">
                <a:off x="335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83" name="Line 159"/>
              <p:cNvSpPr>
                <a:spLocks noChangeShapeType="1"/>
              </p:cNvSpPr>
              <p:nvPr/>
            </p:nvSpPr>
            <p:spPr bwMode="auto">
              <a:xfrm flipH="1">
                <a:off x="3354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84" name="Text Box 160"/>
              <p:cNvSpPr txBox="1">
                <a:spLocks noChangeArrowheads="1"/>
              </p:cNvSpPr>
              <p:nvPr/>
            </p:nvSpPr>
            <p:spPr bwMode="auto">
              <a:xfrm>
                <a:off x="3354" y="3379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0" name="Group 161"/>
            <p:cNvGrpSpPr>
              <a:grpSpLocks/>
            </p:cNvGrpSpPr>
            <p:nvPr/>
          </p:nvGrpSpPr>
          <p:grpSpPr bwMode="auto">
            <a:xfrm>
              <a:off x="4630" y="2976"/>
              <a:ext cx="308" cy="240"/>
              <a:chOff x="4630" y="2976"/>
              <a:chExt cx="308" cy="240"/>
            </a:xfrm>
          </p:grpSpPr>
          <p:sp>
            <p:nvSpPr>
              <p:cNvPr id="589986" name="Line 162"/>
              <p:cNvSpPr>
                <a:spLocks noChangeShapeType="1"/>
              </p:cNvSpPr>
              <p:nvPr/>
            </p:nvSpPr>
            <p:spPr bwMode="auto">
              <a:xfrm flipH="1">
                <a:off x="4630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87" name="Line 163"/>
              <p:cNvSpPr>
                <a:spLocks noChangeShapeType="1"/>
              </p:cNvSpPr>
              <p:nvPr/>
            </p:nvSpPr>
            <p:spPr bwMode="auto">
              <a:xfrm flipH="1">
                <a:off x="4630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88" name="Text Box 164"/>
              <p:cNvSpPr txBox="1">
                <a:spLocks noChangeArrowheads="1"/>
              </p:cNvSpPr>
              <p:nvPr/>
            </p:nvSpPr>
            <p:spPr bwMode="auto">
              <a:xfrm>
                <a:off x="4630" y="2995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1" name="Group 165"/>
            <p:cNvGrpSpPr>
              <a:grpSpLocks/>
            </p:cNvGrpSpPr>
            <p:nvPr/>
          </p:nvGrpSpPr>
          <p:grpSpPr bwMode="auto">
            <a:xfrm>
              <a:off x="4128" y="2352"/>
              <a:ext cx="48" cy="576"/>
              <a:chOff x="4128" y="2352"/>
              <a:chExt cx="48" cy="576"/>
            </a:xfrm>
          </p:grpSpPr>
          <p:sp>
            <p:nvSpPr>
              <p:cNvPr id="589990" name="Oval 166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991" name="Line 167"/>
              <p:cNvSpPr>
                <a:spLocks noChangeShapeType="1"/>
              </p:cNvSpPr>
              <p:nvPr/>
            </p:nvSpPr>
            <p:spPr bwMode="auto">
              <a:xfrm>
                <a:off x="4154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92" name="Freeform 168"/>
              <p:cNvSpPr>
                <a:spLocks/>
              </p:cNvSpPr>
              <p:nvPr/>
            </p:nvSpPr>
            <p:spPr bwMode="auto">
              <a:xfrm>
                <a:off x="4151" y="2646"/>
                <a:ext cx="3" cy="2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82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169"/>
            <p:cNvGrpSpPr>
              <a:grpSpLocks/>
            </p:cNvGrpSpPr>
            <p:nvPr/>
          </p:nvGrpSpPr>
          <p:grpSpPr bwMode="auto">
            <a:xfrm>
              <a:off x="4384" y="2352"/>
              <a:ext cx="48" cy="570"/>
              <a:chOff x="4384" y="2352"/>
              <a:chExt cx="48" cy="570"/>
            </a:xfrm>
          </p:grpSpPr>
          <p:sp>
            <p:nvSpPr>
              <p:cNvPr id="589994" name="Oval 170"/>
              <p:cNvSpPr>
                <a:spLocks noChangeArrowheads="1"/>
              </p:cNvSpPr>
              <p:nvPr/>
            </p:nvSpPr>
            <p:spPr bwMode="auto">
              <a:xfrm>
                <a:off x="4384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995" name="Line 171"/>
              <p:cNvSpPr>
                <a:spLocks noChangeShapeType="1"/>
              </p:cNvSpPr>
              <p:nvPr/>
            </p:nvSpPr>
            <p:spPr bwMode="auto">
              <a:xfrm>
                <a:off x="4410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96" name="Freeform 172"/>
              <p:cNvSpPr>
                <a:spLocks/>
              </p:cNvSpPr>
              <p:nvPr/>
            </p:nvSpPr>
            <p:spPr bwMode="auto">
              <a:xfrm>
                <a:off x="4410" y="2646"/>
                <a:ext cx="1" cy="2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6"/>
                  </a:cxn>
                </a:cxnLst>
                <a:rect l="0" t="0" r="r" b="b"/>
                <a:pathLst>
                  <a:path w="1" h="276">
                    <a:moveTo>
                      <a:pt x="0" y="0"/>
                    </a:moveTo>
                    <a:lnTo>
                      <a:pt x="0" y="2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173"/>
            <p:cNvGrpSpPr>
              <a:grpSpLocks/>
            </p:cNvGrpSpPr>
            <p:nvPr/>
          </p:nvGrpSpPr>
          <p:grpSpPr bwMode="auto">
            <a:xfrm>
              <a:off x="666" y="1632"/>
              <a:ext cx="435" cy="48"/>
              <a:chOff x="666" y="1632"/>
              <a:chExt cx="435" cy="48"/>
            </a:xfrm>
          </p:grpSpPr>
          <p:sp>
            <p:nvSpPr>
              <p:cNvPr id="589998" name="Oval 174"/>
              <p:cNvSpPr>
                <a:spLocks noChangeArrowheads="1"/>
              </p:cNvSpPr>
              <p:nvPr/>
            </p:nvSpPr>
            <p:spPr bwMode="auto">
              <a:xfrm rot="5400000">
                <a:off x="909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999" name="Freeform 175"/>
              <p:cNvSpPr>
                <a:spLocks/>
              </p:cNvSpPr>
              <p:nvPr/>
            </p:nvSpPr>
            <p:spPr bwMode="auto">
              <a:xfrm>
                <a:off x="666" y="1659"/>
                <a:ext cx="243" cy="1"/>
              </a:xfrm>
              <a:custGeom>
                <a:avLst/>
                <a:gdLst/>
                <a:ahLst/>
                <a:cxnLst>
                  <a:cxn ang="0">
                    <a:pos x="243" y="0"/>
                  </a:cxn>
                  <a:cxn ang="0">
                    <a:pos x="0" y="0"/>
                  </a:cxn>
                </a:cxnLst>
                <a:rect l="0" t="0" r="r" b="b"/>
                <a:pathLst>
                  <a:path w="243" h="1">
                    <a:moveTo>
                      <a:pt x="243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000" name="Line 176"/>
              <p:cNvSpPr>
                <a:spLocks noChangeShapeType="1"/>
              </p:cNvSpPr>
              <p:nvPr/>
            </p:nvSpPr>
            <p:spPr bwMode="auto">
              <a:xfrm rot="16200000">
                <a:off x="1029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Group 177"/>
            <p:cNvGrpSpPr>
              <a:grpSpLocks/>
            </p:cNvGrpSpPr>
            <p:nvPr/>
          </p:nvGrpSpPr>
          <p:grpSpPr bwMode="auto">
            <a:xfrm>
              <a:off x="666" y="3456"/>
              <a:ext cx="435" cy="48"/>
              <a:chOff x="666" y="3456"/>
              <a:chExt cx="435" cy="48"/>
            </a:xfrm>
          </p:grpSpPr>
          <p:sp>
            <p:nvSpPr>
              <p:cNvPr id="590002" name="Oval 178"/>
              <p:cNvSpPr>
                <a:spLocks noChangeArrowheads="1"/>
              </p:cNvSpPr>
              <p:nvPr/>
            </p:nvSpPr>
            <p:spPr bwMode="auto">
              <a:xfrm rot="5400000">
                <a:off x="909" y="34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003" name="Freeform 179"/>
              <p:cNvSpPr>
                <a:spLocks/>
              </p:cNvSpPr>
              <p:nvPr/>
            </p:nvSpPr>
            <p:spPr bwMode="auto">
              <a:xfrm>
                <a:off x="666" y="3483"/>
                <a:ext cx="243" cy="3"/>
              </a:xfrm>
              <a:custGeom>
                <a:avLst/>
                <a:gdLst/>
                <a:ahLst/>
                <a:cxnLst>
                  <a:cxn ang="0">
                    <a:pos x="243" y="0"/>
                  </a:cxn>
                  <a:cxn ang="0">
                    <a:pos x="0" y="3"/>
                  </a:cxn>
                </a:cxnLst>
                <a:rect l="0" t="0" r="r" b="b"/>
                <a:pathLst>
                  <a:path w="243" h="3">
                    <a:moveTo>
                      <a:pt x="24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004" name="Line 180"/>
              <p:cNvSpPr>
                <a:spLocks noChangeShapeType="1"/>
              </p:cNvSpPr>
              <p:nvPr/>
            </p:nvSpPr>
            <p:spPr bwMode="auto">
              <a:xfrm rot="16200000">
                <a:off x="1029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0005" name="Text Box 181"/>
            <p:cNvSpPr txBox="1">
              <a:spLocks noChangeArrowheads="1"/>
            </p:cNvSpPr>
            <p:nvPr/>
          </p:nvSpPr>
          <p:spPr bwMode="auto">
            <a:xfrm>
              <a:off x="2730" y="383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控制信号</a:t>
              </a:r>
            </a:p>
          </p:txBody>
        </p:sp>
        <p:sp>
          <p:nvSpPr>
            <p:cNvPr id="590006" name="Text Box 182"/>
            <p:cNvSpPr txBox="1">
              <a:spLocks noChangeArrowheads="1"/>
            </p:cNvSpPr>
            <p:nvPr/>
          </p:nvSpPr>
          <p:spPr bwMode="auto">
            <a:xfrm>
              <a:off x="3498" y="335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标志</a:t>
              </a:r>
            </a:p>
          </p:txBody>
        </p:sp>
        <p:sp>
          <p:nvSpPr>
            <p:cNvPr id="590007" name="Text Box 183"/>
            <p:cNvSpPr txBox="1">
              <a:spLocks noChangeArrowheads="1"/>
            </p:cNvSpPr>
            <p:nvPr/>
          </p:nvSpPr>
          <p:spPr bwMode="auto">
            <a:xfrm>
              <a:off x="4842" y="2878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信号</a:t>
              </a:r>
            </a:p>
          </p:txBody>
        </p:sp>
        <p:grpSp>
          <p:nvGrpSpPr>
            <p:cNvPr id="15" name="Group 184"/>
            <p:cNvGrpSpPr>
              <a:grpSpLocks/>
            </p:cNvGrpSpPr>
            <p:nvPr/>
          </p:nvGrpSpPr>
          <p:grpSpPr bwMode="auto">
            <a:xfrm>
              <a:off x="3024" y="1968"/>
              <a:ext cx="954" cy="267"/>
              <a:chOff x="3024" y="1968"/>
              <a:chExt cx="954" cy="267"/>
            </a:xfrm>
          </p:grpSpPr>
          <p:sp>
            <p:nvSpPr>
              <p:cNvPr id="590009" name="Oval 185"/>
              <p:cNvSpPr>
                <a:spLocks noChangeArrowheads="1"/>
              </p:cNvSpPr>
              <p:nvPr/>
            </p:nvSpPr>
            <p:spPr bwMode="auto">
              <a:xfrm rot="5400000">
                <a:off x="3786" y="218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010" name="Freeform 186"/>
              <p:cNvSpPr>
                <a:spLocks/>
              </p:cNvSpPr>
              <p:nvPr/>
            </p:nvSpPr>
            <p:spPr bwMode="auto">
              <a:xfrm>
                <a:off x="3546" y="2214"/>
                <a:ext cx="240" cy="1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240" h="1">
                    <a:moveTo>
                      <a:pt x="24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011" name="Line 187"/>
              <p:cNvSpPr>
                <a:spLocks noChangeShapeType="1"/>
              </p:cNvSpPr>
              <p:nvPr/>
            </p:nvSpPr>
            <p:spPr bwMode="auto">
              <a:xfrm rot="16200000">
                <a:off x="3906" y="2139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012" name="Line 188"/>
              <p:cNvSpPr>
                <a:spLocks noChangeShapeType="1"/>
              </p:cNvSpPr>
              <p:nvPr/>
            </p:nvSpPr>
            <p:spPr bwMode="auto">
              <a:xfrm>
                <a:off x="3024" y="1971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013" name="Freeform 189"/>
              <p:cNvSpPr>
                <a:spLocks/>
              </p:cNvSpPr>
              <p:nvPr/>
            </p:nvSpPr>
            <p:spPr bwMode="auto">
              <a:xfrm>
                <a:off x="3546" y="1968"/>
                <a:ext cx="1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</a:cxnLst>
                <a:rect l="0" t="0" r="r" b="b"/>
                <a:pathLst>
                  <a:path w="1" h="240">
                    <a:moveTo>
                      <a:pt x="0" y="0"/>
                    </a:move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0014" name="Text Box 190"/>
            <p:cNvSpPr txBox="1">
              <a:spLocks noChangeArrowheads="1"/>
            </p:cNvSpPr>
            <p:nvPr/>
          </p:nvSpPr>
          <p:spPr bwMode="auto">
            <a:xfrm>
              <a:off x="1095" y="1476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414000"/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    </a:t>
              </a:r>
              <a:r>
                <a:rPr lang="en-US" altLang="zh-CN" sz="2000">
                  <a:latin typeface="Times New Roman" pitchFamily="18" charset="0"/>
                </a:rPr>
                <a:t>M D R</a:t>
              </a:r>
            </a:p>
          </p:txBody>
        </p:sp>
        <p:sp>
          <p:nvSpPr>
            <p:cNvPr id="590015" name="Text Box 191"/>
            <p:cNvSpPr txBox="1">
              <a:spLocks noChangeArrowheads="1"/>
            </p:cNvSpPr>
            <p:nvPr/>
          </p:nvSpPr>
          <p:spPr bwMode="auto">
            <a:xfrm>
              <a:off x="1095" y="3122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414000"/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    </a:t>
              </a:r>
              <a:r>
                <a:rPr lang="en-US" altLang="zh-CN" sz="2000">
                  <a:latin typeface="Times New Roman" pitchFamily="18" charset="0"/>
                </a:rPr>
                <a:t>M A R</a:t>
              </a:r>
            </a:p>
          </p:txBody>
        </p:sp>
      </p:grp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1325" y="244475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二、控制信号举例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不采用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内部总线的方式</a:t>
            </a:r>
          </a:p>
        </p:txBody>
      </p: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298575" y="4800600"/>
            <a:ext cx="444500" cy="681038"/>
            <a:chOff x="818" y="3024"/>
            <a:chExt cx="280" cy="429"/>
          </a:xfrm>
        </p:grpSpPr>
        <p:sp>
          <p:nvSpPr>
            <p:cNvPr id="589901" name="Freeform 77"/>
            <p:cNvSpPr>
              <a:spLocks/>
            </p:cNvSpPr>
            <p:nvPr/>
          </p:nvSpPr>
          <p:spPr bwMode="auto">
            <a:xfrm>
              <a:off x="933" y="3258"/>
              <a:ext cx="1" cy="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5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9902" name="Text Box 78"/>
            <p:cNvSpPr txBox="1">
              <a:spLocks noChangeArrowheads="1"/>
            </p:cNvSpPr>
            <p:nvPr/>
          </p:nvSpPr>
          <p:spPr bwMode="auto">
            <a:xfrm>
              <a:off x="818" y="3024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1042988" y="5486400"/>
            <a:ext cx="690562" cy="76200"/>
            <a:chOff x="672" y="3456"/>
            <a:chExt cx="435" cy="48"/>
          </a:xfrm>
        </p:grpSpPr>
        <p:sp>
          <p:nvSpPr>
            <p:cNvPr id="589904" name="Oval 80"/>
            <p:cNvSpPr>
              <a:spLocks noChangeArrowheads="1"/>
            </p:cNvSpPr>
            <p:nvPr/>
          </p:nvSpPr>
          <p:spPr bwMode="auto">
            <a:xfrm rot="5400000">
              <a:off x="915" y="345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905" name="Freeform 81"/>
            <p:cNvSpPr>
              <a:spLocks/>
            </p:cNvSpPr>
            <p:nvPr/>
          </p:nvSpPr>
          <p:spPr bwMode="auto">
            <a:xfrm>
              <a:off x="672" y="3483"/>
              <a:ext cx="243" cy="3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0" y="3"/>
                </a:cxn>
              </a:cxnLst>
              <a:rect l="0" t="0" r="r" b="b"/>
              <a:pathLst>
                <a:path w="243" h="3">
                  <a:moveTo>
                    <a:pt x="243" y="0"/>
                  </a:moveTo>
                  <a:lnTo>
                    <a:pt x="0" y="3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9906" name="Line 82"/>
            <p:cNvSpPr>
              <a:spLocks noChangeShapeType="1"/>
            </p:cNvSpPr>
            <p:nvPr/>
          </p:nvSpPr>
          <p:spPr bwMode="auto">
            <a:xfrm rot="16200000">
              <a:off x="1035" y="3408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1285875" y="1905000"/>
            <a:ext cx="444500" cy="685800"/>
            <a:chOff x="810" y="1200"/>
            <a:chExt cx="280" cy="432"/>
          </a:xfrm>
        </p:grpSpPr>
        <p:sp>
          <p:nvSpPr>
            <p:cNvPr id="589908" name="Freeform 84"/>
            <p:cNvSpPr>
              <a:spLocks/>
            </p:cNvSpPr>
            <p:nvPr/>
          </p:nvSpPr>
          <p:spPr bwMode="auto">
            <a:xfrm>
              <a:off x="933" y="1434"/>
              <a:ext cx="1" cy="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9909" name="Text Box 85"/>
            <p:cNvSpPr txBox="1">
              <a:spLocks noChangeArrowheads="1"/>
            </p:cNvSpPr>
            <p:nvPr/>
          </p:nvSpPr>
          <p:spPr bwMode="auto">
            <a:xfrm>
              <a:off x="810" y="1200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1066800" y="2590800"/>
            <a:ext cx="690563" cy="76200"/>
            <a:chOff x="672" y="1632"/>
            <a:chExt cx="435" cy="48"/>
          </a:xfrm>
        </p:grpSpPr>
        <p:sp>
          <p:nvSpPr>
            <p:cNvPr id="589911" name="Oval 87"/>
            <p:cNvSpPr>
              <a:spLocks noChangeArrowheads="1"/>
            </p:cNvSpPr>
            <p:nvPr/>
          </p:nvSpPr>
          <p:spPr bwMode="auto">
            <a:xfrm rot="5400000">
              <a:off x="915" y="1632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912" name="Freeform 88"/>
            <p:cNvSpPr>
              <a:spLocks/>
            </p:cNvSpPr>
            <p:nvPr/>
          </p:nvSpPr>
          <p:spPr bwMode="auto">
            <a:xfrm>
              <a:off x="672" y="1659"/>
              <a:ext cx="243" cy="1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0" y="0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9913" name="Line 89"/>
            <p:cNvSpPr>
              <a:spLocks noChangeShapeType="1"/>
            </p:cNvSpPr>
            <p:nvPr/>
          </p:nvSpPr>
          <p:spPr bwMode="auto">
            <a:xfrm rot="16200000">
              <a:off x="1035" y="1584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4829175" y="3352800"/>
            <a:ext cx="711200" cy="396875"/>
            <a:chOff x="3042" y="2112"/>
            <a:chExt cx="448" cy="250"/>
          </a:xfrm>
        </p:grpSpPr>
        <p:sp>
          <p:nvSpPr>
            <p:cNvPr id="589915" name="Freeform 91"/>
            <p:cNvSpPr>
              <a:spLocks/>
            </p:cNvSpPr>
            <p:nvPr/>
          </p:nvSpPr>
          <p:spPr bwMode="auto">
            <a:xfrm>
              <a:off x="3042" y="2235"/>
              <a:ext cx="195" cy="1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0" y="0"/>
                </a:cxn>
              </a:cxnLst>
              <a:rect l="0" t="0" r="r" b="b"/>
              <a:pathLst>
                <a:path w="195" h="1">
                  <a:moveTo>
                    <a:pt x="195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9916" name="Text Box 92"/>
            <p:cNvSpPr txBox="1">
              <a:spLocks noChangeArrowheads="1"/>
            </p:cNvSpPr>
            <p:nvPr/>
          </p:nvSpPr>
          <p:spPr bwMode="auto">
            <a:xfrm>
              <a:off x="3210" y="2112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1" name="Group 93"/>
          <p:cNvGrpSpPr>
            <a:grpSpLocks/>
          </p:cNvGrpSpPr>
          <p:nvPr/>
        </p:nvGrpSpPr>
        <p:grpSpPr bwMode="auto">
          <a:xfrm>
            <a:off x="1895475" y="3489325"/>
            <a:ext cx="576263" cy="396875"/>
            <a:chOff x="1194" y="2198"/>
            <a:chExt cx="363" cy="250"/>
          </a:xfrm>
        </p:grpSpPr>
        <p:sp>
          <p:nvSpPr>
            <p:cNvPr id="589918" name="Freeform 94"/>
            <p:cNvSpPr>
              <a:spLocks/>
            </p:cNvSpPr>
            <p:nvPr/>
          </p:nvSpPr>
          <p:spPr bwMode="auto">
            <a:xfrm>
              <a:off x="1380" y="2283"/>
              <a:ext cx="17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7" y="0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9919" name="Text Box 95"/>
            <p:cNvSpPr txBox="1">
              <a:spLocks noChangeArrowheads="1"/>
            </p:cNvSpPr>
            <p:nvPr/>
          </p:nvSpPr>
          <p:spPr bwMode="auto">
            <a:xfrm>
              <a:off x="1194" y="2198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2" name="Group 96"/>
          <p:cNvGrpSpPr>
            <a:grpSpLocks/>
          </p:cNvGrpSpPr>
          <p:nvPr/>
        </p:nvGrpSpPr>
        <p:grpSpPr bwMode="auto">
          <a:xfrm>
            <a:off x="2193925" y="3124200"/>
            <a:ext cx="341313" cy="2133600"/>
            <a:chOff x="1392" y="1968"/>
            <a:chExt cx="215" cy="1344"/>
          </a:xfrm>
        </p:grpSpPr>
        <p:sp>
          <p:nvSpPr>
            <p:cNvPr id="589921" name="Oval 97"/>
            <p:cNvSpPr>
              <a:spLocks noChangeArrowheads="1"/>
            </p:cNvSpPr>
            <p:nvPr/>
          </p:nvSpPr>
          <p:spPr bwMode="auto">
            <a:xfrm>
              <a:off x="1559" y="225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98"/>
            <p:cNvGrpSpPr>
              <a:grpSpLocks/>
            </p:cNvGrpSpPr>
            <p:nvPr/>
          </p:nvGrpSpPr>
          <p:grpSpPr bwMode="auto">
            <a:xfrm>
              <a:off x="1392" y="1968"/>
              <a:ext cx="193" cy="1344"/>
              <a:chOff x="1392" y="1968"/>
              <a:chExt cx="193" cy="1344"/>
            </a:xfrm>
          </p:grpSpPr>
          <p:sp>
            <p:nvSpPr>
              <p:cNvPr id="589923" name="Freeform 99"/>
              <p:cNvSpPr>
                <a:spLocks/>
              </p:cNvSpPr>
              <p:nvPr/>
            </p:nvSpPr>
            <p:spPr bwMode="auto">
              <a:xfrm>
                <a:off x="1584" y="1968"/>
                <a:ext cx="1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4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oval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9924" name="Freeform 100"/>
              <p:cNvSpPr>
                <a:spLocks/>
              </p:cNvSpPr>
              <p:nvPr/>
            </p:nvSpPr>
            <p:spPr bwMode="auto">
              <a:xfrm>
                <a:off x="1392" y="2304"/>
                <a:ext cx="192" cy="1008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1008"/>
                  </a:cxn>
                  <a:cxn ang="0">
                    <a:pos x="0" y="1008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89925" name="Text Box 101"/>
          <p:cNvSpPr txBox="1">
            <a:spLocks noChangeArrowheads="1"/>
          </p:cNvSpPr>
          <p:nvPr/>
        </p:nvSpPr>
        <p:spPr bwMode="auto">
          <a:xfrm>
            <a:off x="3184525" y="1819275"/>
            <a:ext cx="341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@ X   </a:t>
            </a:r>
            <a:r>
              <a:rPr lang="zh-CN" altLang="en-US" sz="2800">
                <a:latin typeface="Times New Roman" pitchFamily="18" charset="0"/>
              </a:rPr>
              <a:t>间址周期</a:t>
            </a:r>
          </a:p>
        </p:txBody>
      </p:sp>
      <p:sp>
        <p:nvSpPr>
          <p:cNvPr id="589932" name="Line 108"/>
          <p:cNvSpPr>
            <a:spLocks noChangeShapeType="1"/>
          </p:cNvSpPr>
          <p:nvPr/>
        </p:nvSpPr>
        <p:spPr bwMode="auto">
          <a:xfrm>
            <a:off x="2209800" y="3124200"/>
            <a:ext cx="304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" name="Group 112"/>
          <p:cNvGrpSpPr>
            <a:grpSpLocks/>
          </p:cNvGrpSpPr>
          <p:nvPr/>
        </p:nvGrpSpPr>
        <p:grpSpPr bwMode="auto">
          <a:xfrm>
            <a:off x="2209800" y="3124200"/>
            <a:ext cx="2616200" cy="685800"/>
            <a:chOff x="1392" y="1968"/>
            <a:chExt cx="1648" cy="432"/>
          </a:xfrm>
        </p:grpSpPr>
        <p:sp>
          <p:nvSpPr>
            <p:cNvPr id="589937" name="Freeform 113"/>
            <p:cNvSpPr>
              <a:spLocks/>
            </p:cNvSpPr>
            <p:nvPr/>
          </p:nvSpPr>
          <p:spPr bwMode="auto">
            <a:xfrm>
              <a:off x="1392" y="1968"/>
              <a:ext cx="16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8" y="0"/>
                </a:cxn>
              </a:cxnLst>
              <a:rect l="0" t="0" r="r" b="b"/>
              <a:pathLst>
                <a:path w="1638" h="1">
                  <a:moveTo>
                    <a:pt x="0" y="0"/>
                  </a:moveTo>
                  <a:lnTo>
                    <a:pt x="1638" y="0"/>
                  </a:lnTo>
                </a:path>
              </a:pathLst>
            </a:custGeom>
            <a:solidFill>
              <a:srgbClr val="C28F00"/>
            </a:solidFill>
            <a:ln w="57150" cmpd="sng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9938" name="Oval 114"/>
            <p:cNvSpPr>
              <a:spLocks noChangeArrowheads="1"/>
            </p:cNvSpPr>
            <p:nvPr/>
          </p:nvSpPr>
          <p:spPr bwMode="auto">
            <a:xfrm>
              <a:off x="2992" y="2208"/>
              <a:ext cx="48" cy="48"/>
            </a:xfrm>
            <a:prstGeom prst="ellipse">
              <a:avLst/>
            </a:prstGeom>
            <a:solidFill>
              <a:srgbClr val="C28F00"/>
            </a:solidFill>
            <a:ln w="19050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939" name="Freeform 115"/>
            <p:cNvSpPr>
              <a:spLocks/>
            </p:cNvSpPr>
            <p:nvPr/>
          </p:nvSpPr>
          <p:spPr bwMode="auto">
            <a:xfrm>
              <a:off x="3012" y="1974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solidFill>
              <a:srgbClr val="C28F00"/>
            </a:solidFill>
            <a:ln w="57150" cmpd="sng">
              <a:solidFill>
                <a:srgbClr val="C28F00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9940" name="Line 116"/>
            <p:cNvSpPr>
              <a:spLocks noChangeShapeType="1"/>
            </p:cNvSpPr>
            <p:nvPr/>
          </p:nvSpPr>
          <p:spPr bwMode="auto">
            <a:xfrm>
              <a:off x="3015" y="2256"/>
              <a:ext cx="0" cy="144"/>
            </a:xfrm>
            <a:prstGeom prst="line">
              <a:avLst/>
            </a:prstGeom>
            <a:noFill/>
            <a:ln w="57150">
              <a:solidFill>
                <a:srgbClr val="C28F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117"/>
          <p:cNvGrpSpPr>
            <a:grpSpLocks/>
          </p:cNvGrpSpPr>
          <p:nvPr/>
        </p:nvGrpSpPr>
        <p:grpSpPr bwMode="auto">
          <a:xfrm>
            <a:off x="4300538" y="3784600"/>
            <a:ext cx="1112837" cy="493713"/>
            <a:chOff x="2730" y="2496"/>
            <a:chExt cx="678" cy="288"/>
          </a:xfrm>
        </p:grpSpPr>
        <p:sp>
          <p:nvSpPr>
            <p:cNvPr id="589942" name="Rectangle 118"/>
            <p:cNvSpPr>
              <a:spLocks noChangeArrowheads="1"/>
            </p:cNvSpPr>
            <p:nvPr/>
          </p:nvSpPr>
          <p:spPr bwMode="auto">
            <a:xfrm>
              <a:off x="2736" y="249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943" name="Rectangle 119"/>
            <p:cNvSpPr>
              <a:spLocks noChangeArrowheads="1"/>
            </p:cNvSpPr>
            <p:nvPr/>
          </p:nvSpPr>
          <p:spPr bwMode="auto">
            <a:xfrm>
              <a:off x="2736" y="2496"/>
              <a:ext cx="19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944" name="Rectangle 120"/>
            <p:cNvSpPr>
              <a:spLocks noChangeArrowheads="1"/>
            </p:cNvSpPr>
            <p:nvPr/>
          </p:nvSpPr>
          <p:spPr bwMode="auto">
            <a:xfrm>
              <a:off x="2928" y="2496"/>
              <a:ext cx="480" cy="288"/>
            </a:xfrm>
            <a:prstGeom prst="rect">
              <a:avLst/>
            </a:prstGeom>
            <a:solidFill>
              <a:srgbClr val="C28F00"/>
            </a:solidFill>
            <a:ln w="9525">
              <a:solidFill>
                <a:srgbClr val="C28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945" name="Rectangle 121"/>
            <p:cNvSpPr>
              <a:spLocks noChangeArrowheads="1"/>
            </p:cNvSpPr>
            <p:nvPr/>
          </p:nvSpPr>
          <p:spPr bwMode="auto">
            <a:xfrm rot="5400000">
              <a:off x="2922" y="2304"/>
              <a:ext cx="288" cy="6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IR</a:t>
              </a:r>
            </a:p>
          </p:txBody>
        </p:sp>
      </p:grpSp>
      <p:sp>
        <p:nvSpPr>
          <p:cNvPr id="589946" name="Rectangle 1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589947" name="AutoShape 12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0016" name="Text Box 192"/>
          <p:cNvSpPr txBox="1">
            <a:spLocks noChangeArrowheads="1"/>
          </p:cNvSpPr>
          <p:nvPr/>
        </p:nvSpPr>
        <p:spPr bwMode="auto">
          <a:xfrm>
            <a:off x="1739900" y="2344738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 D R</a:t>
            </a:r>
          </a:p>
        </p:txBody>
      </p:sp>
      <p:sp>
        <p:nvSpPr>
          <p:cNvPr id="590017" name="Text Box 193"/>
          <p:cNvSpPr txBox="1">
            <a:spLocks noChangeArrowheads="1"/>
          </p:cNvSpPr>
          <p:nvPr/>
        </p:nvSpPr>
        <p:spPr bwMode="auto">
          <a:xfrm>
            <a:off x="1741488" y="2346325"/>
            <a:ext cx="471487" cy="1065213"/>
          </a:xfrm>
          <a:prstGeom prst="rect">
            <a:avLst/>
          </a:prstGeom>
          <a:solidFill>
            <a:srgbClr val="C28F3E"/>
          </a:solidFill>
          <a:ln w="38100">
            <a:solidFill>
              <a:srgbClr val="C28F3E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 D R</a:t>
            </a:r>
          </a:p>
        </p:txBody>
      </p:sp>
      <p:sp>
        <p:nvSpPr>
          <p:cNvPr id="590018" name="Text Box 194"/>
          <p:cNvSpPr txBox="1">
            <a:spLocks noChangeArrowheads="1"/>
          </p:cNvSpPr>
          <p:nvPr/>
        </p:nvSpPr>
        <p:spPr bwMode="auto">
          <a:xfrm>
            <a:off x="1739900" y="4957763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 A R</a:t>
            </a:r>
          </a:p>
        </p:txBody>
      </p:sp>
      <p:sp>
        <p:nvSpPr>
          <p:cNvPr id="114" name="日期占位符 1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0C88-2605-44B8-9BD6-52772C5383E5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15" name="灯片编号占位符 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16" name="页脚占位符 1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9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8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9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9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925" grpId="0" autoUpdateAnimBg="0"/>
      <p:bldP spid="589932" grpId="0" animBg="1"/>
      <p:bldP spid="590016" grpId="0" animBg="1"/>
      <p:bldP spid="590017" grpId="0" animBg="1"/>
      <p:bldP spid="5900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1057275" y="2343150"/>
            <a:ext cx="7324725" cy="4133850"/>
            <a:chOff x="666" y="1476"/>
            <a:chExt cx="4614" cy="2604"/>
          </a:xfrm>
        </p:grpSpPr>
        <p:sp>
          <p:nvSpPr>
            <p:cNvPr id="590991" name="Rectangle 143"/>
            <p:cNvSpPr>
              <a:spLocks noChangeArrowheads="1"/>
            </p:cNvSpPr>
            <p:nvPr/>
          </p:nvSpPr>
          <p:spPr bwMode="auto">
            <a:xfrm rot="5400000">
              <a:off x="1914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590992" name="Rectangle 144"/>
            <p:cNvSpPr>
              <a:spLocks noChangeArrowheads="1"/>
            </p:cNvSpPr>
            <p:nvPr/>
          </p:nvSpPr>
          <p:spPr bwMode="auto">
            <a:xfrm rot="5400000">
              <a:off x="2922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590993" name="Rectangle 145"/>
            <p:cNvSpPr>
              <a:spLocks noChangeArrowheads="1"/>
            </p:cNvSpPr>
            <p:nvPr/>
          </p:nvSpPr>
          <p:spPr bwMode="auto">
            <a:xfrm rot="5400000">
              <a:off x="4170" y="1872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AC</a:t>
              </a:r>
            </a:p>
          </p:txBody>
        </p:sp>
        <p:sp>
          <p:nvSpPr>
            <p:cNvPr id="590994" name="Rectangle 146"/>
            <p:cNvSpPr>
              <a:spLocks noChangeArrowheads="1"/>
            </p:cNvSpPr>
            <p:nvPr/>
          </p:nvSpPr>
          <p:spPr bwMode="auto">
            <a:xfrm>
              <a:off x="2778" y="3312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90995" name="Rectangle 147"/>
            <p:cNvSpPr>
              <a:spLocks noChangeArrowheads="1"/>
            </p:cNvSpPr>
            <p:nvPr/>
          </p:nvSpPr>
          <p:spPr bwMode="auto">
            <a:xfrm rot="5400000">
              <a:off x="2274" y="3624"/>
              <a:ext cx="240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时钟</a:t>
              </a:r>
            </a:p>
          </p:txBody>
        </p:sp>
        <p:sp>
          <p:nvSpPr>
            <p:cNvPr id="590996" name="Rectangle 148"/>
            <p:cNvSpPr>
              <a:spLocks noChangeArrowheads="1"/>
            </p:cNvSpPr>
            <p:nvPr/>
          </p:nvSpPr>
          <p:spPr bwMode="auto">
            <a:xfrm>
              <a:off x="4054" y="2928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  <p:grpSp>
          <p:nvGrpSpPr>
            <p:cNvPr id="3" name="Group 149"/>
            <p:cNvGrpSpPr>
              <a:grpSpLocks/>
            </p:cNvGrpSpPr>
            <p:nvPr/>
          </p:nvGrpSpPr>
          <p:grpSpPr bwMode="auto">
            <a:xfrm>
              <a:off x="1386" y="1968"/>
              <a:ext cx="215" cy="1344"/>
              <a:chOff x="1386" y="1968"/>
              <a:chExt cx="215" cy="1344"/>
            </a:xfrm>
          </p:grpSpPr>
          <p:sp>
            <p:nvSpPr>
              <p:cNvPr id="590998" name="Oval 150"/>
              <p:cNvSpPr>
                <a:spLocks noChangeArrowheads="1"/>
              </p:cNvSpPr>
              <p:nvPr/>
            </p:nvSpPr>
            <p:spPr bwMode="auto">
              <a:xfrm>
                <a:off x="1553" y="22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999" name="Freeform 151"/>
              <p:cNvSpPr>
                <a:spLocks/>
              </p:cNvSpPr>
              <p:nvPr/>
            </p:nvSpPr>
            <p:spPr bwMode="auto">
              <a:xfrm>
                <a:off x="1578" y="1968"/>
                <a:ext cx="1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4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00" name="Freeform 152"/>
              <p:cNvSpPr>
                <a:spLocks/>
              </p:cNvSpPr>
              <p:nvPr/>
            </p:nvSpPr>
            <p:spPr bwMode="auto">
              <a:xfrm>
                <a:off x="1386" y="2304"/>
                <a:ext cx="192" cy="1008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1008"/>
                  </a:cxn>
                  <a:cxn ang="0">
                    <a:pos x="0" y="1008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153"/>
            <p:cNvGrpSpPr>
              <a:grpSpLocks/>
            </p:cNvGrpSpPr>
            <p:nvPr/>
          </p:nvGrpSpPr>
          <p:grpSpPr bwMode="auto">
            <a:xfrm>
              <a:off x="1386" y="2688"/>
              <a:ext cx="698" cy="960"/>
              <a:chOff x="1386" y="2688"/>
              <a:chExt cx="698" cy="960"/>
            </a:xfrm>
          </p:grpSpPr>
          <p:sp>
            <p:nvSpPr>
              <p:cNvPr id="591002" name="Line 154"/>
              <p:cNvSpPr>
                <a:spLocks noChangeShapeType="1"/>
              </p:cNvSpPr>
              <p:nvPr/>
            </p:nvSpPr>
            <p:spPr bwMode="auto">
              <a:xfrm>
                <a:off x="2058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03" name="Freeform 155"/>
              <p:cNvSpPr>
                <a:spLocks/>
              </p:cNvSpPr>
              <p:nvPr/>
            </p:nvSpPr>
            <p:spPr bwMode="auto">
              <a:xfrm>
                <a:off x="1386" y="3072"/>
                <a:ext cx="672" cy="576"/>
              </a:xfrm>
              <a:custGeom>
                <a:avLst/>
                <a:gdLst/>
                <a:ahLst/>
                <a:cxnLst>
                  <a:cxn ang="0">
                    <a:pos x="672" y="0"/>
                  </a:cxn>
                  <a:cxn ang="0">
                    <a:pos x="672" y="576"/>
                  </a:cxn>
                  <a:cxn ang="0">
                    <a:pos x="0" y="576"/>
                  </a:cxn>
                </a:cxnLst>
                <a:rect l="0" t="0" r="r" b="b"/>
                <a:pathLst>
                  <a:path w="672" h="576">
                    <a:moveTo>
                      <a:pt x="672" y="0"/>
                    </a:moveTo>
                    <a:lnTo>
                      <a:pt x="67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04" name="Oval 156"/>
              <p:cNvSpPr>
                <a:spLocks noChangeArrowheads="1"/>
              </p:cNvSpPr>
              <p:nvPr/>
            </p:nvSpPr>
            <p:spPr bwMode="auto">
              <a:xfrm>
                <a:off x="2036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7"/>
            <p:cNvGrpSpPr>
              <a:grpSpLocks/>
            </p:cNvGrpSpPr>
            <p:nvPr/>
          </p:nvGrpSpPr>
          <p:grpSpPr bwMode="auto">
            <a:xfrm>
              <a:off x="1386" y="1968"/>
              <a:ext cx="1655" cy="432"/>
              <a:chOff x="1386" y="1968"/>
              <a:chExt cx="1655" cy="432"/>
            </a:xfrm>
          </p:grpSpPr>
          <p:sp>
            <p:nvSpPr>
              <p:cNvPr id="591006" name="Freeform 158"/>
              <p:cNvSpPr>
                <a:spLocks/>
              </p:cNvSpPr>
              <p:nvPr/>
            </p:nvSpPr>
            <p:spPr bwMode="auto">
              <a:xfrm>
                <a:off x="1386" y="1968"/>
                <a:ext cx="1632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2" y="3"/>
                  </a:cxn>
                </a:cxnLst>
                <a:rect l="0" t="0" r="r" b="b"/>
                <a:pathLst>
                  <a:path w="1632" h="3">
                    <a:moveTo>
                      <a:pt x="0" y="0"/>
                    </a:moveTo>
                    <a:lnTo>
                      <a:pt x="1632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07" name="Oval 159"/>
              <p:cNvSpPr>
                <a:spLocks noChangeArrowheads="1"/>
              </p:cNvSpPr>
              <p:nvPr/>
            </p:nvSpPr>
            <p:spPr bwMode="auto">
              <a:xfrm>
                <a:off x="2993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008" name="Line 160"/>
              <p:cNvSpPr>
                <a:spLocks noChangeShapeType="1"/>
              </p:cNvSpPr>
              <p:nvPr/>
            </p:nvSpPr>
            <p:spPr bwMode="auto">
              <a:xfrm>
                <a:off x="3018" y="196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09" name="Line 161"/>
              <p:cNvSpPr>
                <a:spLocks noChangeShapeType="1"/>
              </p:cNvSpPr>
              <p:nvPr/>
            </p:nvSpPr>
            <p:spPr bwMode="auto">
              <a:xfrm>
                <a:off x="3018" y="225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162"/>
            <p:cNvGrpSpPr>
              <a:grpSpLocks/>
            </p:cNvGrpSpPr>
            <p:nvPr/>
          </p:nvGrpSpPr>
          <p:grpSpPr bwMode="auto">
            <a:xfrm>
              <a:off x="3042" y="2688"/>
              <a:ext cx="48" cy="624"/>
              <a:chOff x="3042" y="2688"/>
              <a:chExt cx="48" cy="624"/>
            </a:xfrm>
          </p:grpSpPr>
          <p:sp>
            <p:nvSpPr>
              <p:cNvPr id="591011" name="Line 163"/>
              <p:cNvSpPr>
                <a:spLocks noChangeShapeType="1"/>
              </p:cNvSpPr>
              <p:nvPr/>
            </p:nvSpPr>
            <p:spPr bwMode="auto">
              <a:xfrm>
                <a:off x="3066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12" name="Oval 164"/>
              <p:cNvSpPr>
                <a:spLocks noChangeArrowheads="1"/>
              </p:cNvSpPr>
              <p:nvPr/>
            </p:nvSpPr>
            <p:spPr bwMode="auto">
              <a:xfrm>
                <a:off x="3042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013" name="Line 165"/>
              <p:cNvSpPr>
                <a:spLocks noChangeShapeType="1"/>
              </p:cNvSpPr>
              <p:nvPr/>
            </p:nvSpPr>
            <p:spPr bwMode="auto">
              <a:xfrm>
                <a:off x="3066" y="30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1014" name="Freeform 166"/>
            <p:cNvSpPr>
              <a:spLocks/>
            </p:cNvSpPr>
            <p:nvPr/>
          </p:nvSpPr>
          <p:spPr bwMode="auto">
            <a:xfrm>
              <a:off x="2394" y="3456"/>
              <a:ext cx="384" cy="336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167"/>
            <p:cNvGrpSpPr>
              <a:grpSpLocks/>
            </p:cNvGrpSpPr>
            <p:nvPr/>
          </p:nvGrpSpPr>
          <p:grpSpPr bwMode="auto">
            <a:xfrm>
              <a:off x="3521" y="2205"/>
              <a:ext cx="532" cy="819"/>
              <a:chOff x="3521" y="2205"/>
              <a:chExt cx="532" cy="819"/>
            </a:xfrm>
          </p:grpSpPr>
          <p:sp>
            <p:nvSpPr>
              <p:cNvPr id="591016" name="Freeform 168"/>
              <p:cNvSpPr>
                <a:spLocks/>
              </p:cNvSpPr>
              <p:nvPr/>
            </p:nvSpPr>
            <p:spPr bwMode="auto">
              <a:xfrm>
                <a:off x="3549" y="2205"/>
                <a:ext cx="1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17" name="Oval 169"/>
              <p:cNvSpPr>
                <a:spLocks noChangeArrowheads="1"/>
              </p:cNvSpPr>
              <p:nvPr/>
            </p:nvSpPr>
            <p:spPr bwMode="auto">
              <a:xfrm>
                <a:off x="3521" y="27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018" name="Freeform 170"/>
              <p:cNvSpPr>
                <a:spLocks/>
              </p:cNvSpPr>
              <p:nvPr/>
            </p:nvSpPr>
            <p:spPr bwMode="auto">
              <a:xfrm>
                <a:off x="3546" y="2832"/>
                <a:ext cx="507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507" y="192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171"/>
            <p:cNvGrpSpPr>
              <a:grpSpLocks/>
            </p:cNvGrpSpPr>
            <p:nvPr/>
          </p:nvGrpSpPr>
          <p:grpSpPr bwMode="auto">
            <a:xfrm>
              <a:off x="2922" y="3590"/>
              <a:ext cx="336" cy="250"/>
              <a:chOff x="2922" y="3590"/>
              <a:chExt cx="336" cy="250"/>
            </a:xfrm>
          </p:grpSpPr>
          <p:sp>
            <p:nvSpPr>
              <p:cNvPr id="591020" name="Line 172"/>
              <p:cNvSpPr>
                <a:spLocks noChangeShapeType="1"/>
              </p:cNvSpPr>
              <p:nvPr/>
            </p:nvSpPr>
            <p:spPr bwMode="auto">
              <a:xfrm rot="16200000" flipH="1">
                <a:off x="2826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21" name="Line 173"/>
              <p:cNvSpPr>
                <a:spLocks noChangeShapeType="1"/>
              </p:cNvSpPr>
              <p:nvPr/>
            </p:nvSpPr>
            <p:spPr bwMode="auto">
              <a:xfrm rot="16200000" flipH="1">
                <a:off x="3162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22" name="Text Box 174"/>
              <p:cNvSpPr txBox="1">
                <a:spLocks noChangeArrowheads="1"/>
              </p:cNvSpPr>
              <p:nvPr/>
            </p:nvSpPr>
            <p:spPr bwMode="auto">
              <a:xfrm>
                <a:off x="2970" y="359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9" name="Group 175"/>
            <p:cNvGrpSpPr>
              <a:grpSpLocks/>
            </p:cNvGrpSpPr>
            <p:nvPr/>
          </p:nvGrpSpPr>
          <p:grpSpPr bwMode="auto">
            <a:xfrm>
              <a:off x="3354" y="3360"/>
              <a:ext cx="308" cy="240"/>
              <a:chOff x="3354" y="3360"/>
              <a:chExt cx="308" cy="240"/>
            </a:xfrm>
          </p:grpSpPr>
          <p:sp>
            <p:nvSpPr>
              <p:cNvPr id="591024" name="Line 176"/>
              <p:cNvSpPr>
                <a:spLocks noChangeShapeType="1"/>
              </p:cNvSpPr>
              <p:nvPr/>
            </p:nvSpPr>
            <p:spPr bwMode="auto">
              <a:xfrm flipH="1">
                <a:off x="335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25" name="Line 177"/>
              <p:cNvSpPr>
                <a:spLocks noChangeShapeType="1"/>
              </p:cNvSpPr>
              <p:nvPr/>
            </p:nvSpPr>
            <p:spPr bwMode="auto">
              <a:xfrm flipH="1">
                <a:off x="3354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26" name="Text Box 178"/>
              <p:cNvSpPr txBox="1">
                <a:spLocks noChangeArrowheads="1"/>
              </p:cNvSpPr>
              <p:nvPr/>
            </p:nvSpPr>
            <p:spPr bwMode="auto">
              <a:xfrm>
                <a:off x="3354" y="3379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0" name="Group 179"/>
            <p:cNvGrpSpPr>
              <a:grpSpLocks/>
            </p:cNvGrpSpPr>
            <p:nvPr/>
          </p:nvGrpSpPr>
          <p:grpSpPr bwMode="auto">
            <a:xfrm>
              <a:off x="4630" y="2976"/>
              <a:ext cx="308" cy="240"/>
              <a:chOff x="4630" y="2976"/>
              <a:chExt cx="308" cy="240"/>
            </a:xfrm>
          </p:grpSpPr>
          <p:sp>
            <p:nvSpPr>
              <p:cNvPr id="591028" name="Line 180"/>
              <p:cNvSpPr>
                <a:spLocks noChangeShapeType="1"/>
              </p:cNvSpPr>
              <p:nvPr/>
            </p:nvSpPr>
            <p:spPr bwMode="auto">
              <a:xfrm flipH="1">
                <a:off x="4630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29" name="Line 181"/>
              <p:cNvSpPr>
                <a:spLocks noChangeShapeType="1"/>
              </p:cNvSpPr>
              <p:nvPr/>
            </p:nvSpPr>
            <p:spPr bwMode="auto">
              <a:xfrm flipH="1">
                <a:off x="4630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30" name="Text Box 182"/>
              <p:cNvSpPr txBox="1">
                <a:spLocks noChangeArrowheads="1"/>
              </p:cNvSpPr>
              <p:nvPr/>
            </p:nvSpPr>
            <p:spPr bwMode="auto">
              <a:xfrm>
                <a:off x="4630" y="2995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1" name="Group 183"/>
            <p:cNvGrpSpPr>
              <a:grpSpLocks/>
            </p:cNvGrpSpPr>
            <p:nvPr/>
          </p:nvGrpSpPr>
          <p:grpSpPr bwMode="auto">
            <a:xfrm>
              <a:off x="4128" y="2352"/>
              <a:ext cx="48" cy="576"/>
              <a:chOff x="4128" y="2352"/>
              <a:chExt cx="48" cy="576"/>
            </a:xfrm>
          </p:grpSpPr>
          <p:sp>
            <p:nvSpPr>
              <p:cNvPr id="591032" name="Oval 184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033" name="Line 185"/>
              <p:cNvSpPr>
                <a:spLocks noChangeShapeType="1"/>
              </p:cNvSpPr>
              <p:nvPr/>
            </p:nvSpPr>
            <p:spPr bwMode="auto">
              <a:xfrm>
                <a:off x="4154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34" name="Freeform 186"/>
              <p:cNvSpPr>
                <a:spLocks/>
              </p:cNvSpPr>
              <p:nvPr/>
            </p:nvSpPr>
            <p:spPr bwMode="auto">
              <a:xfrm>
                <a:off x="4151" y="2646"/>
                <a:ext cx="3" cy="2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82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187"/>
            <p:cNvGrpSpPr>
              <a:grpSpLocks/>
            </p:cNvGrpSpPr>
            <p:nvPr/>
          </p:nvGrpSpPr>
          <p:grpSpPr bwMode="auto">
            <a:xfrm>
              <a:off x="4384" y="2352"/>
              <a:ext cx="48" cy="570"/>
              <a:chOff x="4384" y="2352"/>
              <a:chExt cx="48" cy="570"/>
            </a:xfrm>
          </p:grpSpPr>
          <p:sp>
            <p:nvSpPr>
              <p:cNvPr id="591036" name="Oval 188"/>
              <p:cNvSpPr>
                <a:spLocks noChangeArrowheads="1"/>
              </p:cNvSpPr>
              <p:nvPr/>
            </p:nvSpPr>
            <p:spPr bwMode="auto">
              <a:xfrm>
                <a:off x="4384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037" name="Line 189"/>
              <p:cNvSpPr>
                <a:spLocks noChangeShapeType="1"/>
              </p:cNvSpPr>
              <p:nvPr/>
            </p:nvSpPr>
            <p:spPr bwMode="auto">
              <a:xfrm>
                <a:off x="4410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38" name="Freeform 190"/>
              <p:cNvSpPr>
                <a:spLocks/>
              </p:cNvSpPr>
              <p:nvPr/>
            </p:nvSpPr>
            <p:spPr bwMode="auto">
              <a:xfrm>
                <a:off x="4410" y="2646"/>
                <a:ext cx="1" cy="2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6"/>
                  </a:cxn>
                </a:cxnLst>
                <a:rect l="0" t="0" r="r" b="b"/>
                <a:pathLst>
                  <a:path w="1" h="276">
                    <a:moveTo>
                      <a:pt x="0" y="0"/>
                    </a:moveTo>
                    <a:lnTo>
                      <a:pt x="0" y="2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1"/>
            <p:cNvGrpSpPr>
              <a:grpSpLocks/>
            </p:cNvGrpSpPr>
            <p:nvPr/>
          </p:nvGrpSpPr>
          <p:grpSpPr bwMode="auto">
            <a:xfrm>
              <a:off x="666" y="1632"/>
              <a:ext cx="435" cy="48"/>
              <a:chOff x="666" y="1632"/>
              <a:chExt cx="435" cy="48"/>
            </a:xfrm>
          </p:grpSpPr>
          <p:sp>
            <p:nvSpPr>
              <p:cNvPr id="591040" name="Oval 192"/>
              <p:cNvSpPr>
                <a:spLocks noChangeArrowheads="1"/>
              </p:cNvSpPr>
              <p:nvPr/>
            </p:nvSpPr>
            <p:spPr bwMode="auto">
              <a:xfrm rot="5400000">
                <a:off x="909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041" name="Freeform 193"/>
              <p:cNvSpPr>
                <a:spLocks/>
              </p:cNvSpPr>
              <p:nvPr/>
            </p:nvSpPr>
            <p:spPr bwMode="auto">
              <a:xfrm>
                <a:off x="666" y="1659"/>
                <a:ext cx="243" cy="1"/>
              </a:xfrm>
              <a:custGeom>
                <a:avLst/>
                <a:gdLst/>
                <a:ahLst/>
                <a:cxnLst>
                  <a:cxn ang="0">
                    <a:pos x="243" y="0"/>
                  </a:cxn>
                  <a:cxn ang="0">
                    <a:pos x="0" y="0"/>
                  </a:cxn>
                </a:cxnLst>
                <a:rect l="0" t="0" r="r" b="b"/>
                <a:pathLst>
                  <a:path w="243" h="1">
                    <a:moveTo>
                      <a:pt x="243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42" name="Line 194"/>
              <p:cNvSpPr>
                <a:spLocks noChangeShapeType="1"/>
              </p:cNvSpPr>
              <p:nvPr/>
            </p:nvSpPr>
            <p:spPr bwMode="auto">
              <a:xfrm rot="16200000">
                <a:off x="1029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Group 195"/>
            <p:cNvGrpSpPr>
              <a:grpSpLocks/>
            </p:cNvGrpSpPr>
            <p:nvPr/>
          </p:nvGrpSpPr>
          <p:grpSpPr bwMode="auto">
            <a:xfrm>
              <a:off x="666" y="3456"/>
              <a:ext cx="435" cy="48"/>
              <a:chOff x="666" y="3456"/>
              <a:chExt cx="435" cy="48"/>
            </a:xfrm>
          </p:grpSpPr>
          <p:sp>
            <p:nvSpPr>
              <p:cNvPr id="591044" name="Oval 196"/>
              <p:cNvSpPr>
                <a:spLocks noChangeArrowheads="1"/>
              </p:cNvSpPr>
              <p:nvPr/>
            </p:nvSpPr>
            <p:spPr bwMode="auto">
              <a:xfrm rot="5400000">
                <a:off x="909" y="34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045" name="Freeform 197"/>
              <p:cNvSpPr>
                <a:spLocks/>
              </p:cNvSpPr>
              <p:nvPr/>
            </p:nvSpPr>
            <p:spPr bwMode="auto">
              <a:xfrm>
                <a:off x="666" y="3483"/>
                <a:ext cx="243" cy="3"/>
              </a:xfrm>
              <a:custGeom>
                <a:avLst/>
                <a:gdLst/>
                <a:ahLst/>
                <a:cxnLst>
                  <a:cxn ang="0">
                    <a:pos x="243" y="0"/>
                  </a:cxn>
                  <a:cxn ang="0">
                    <a:pos x="0" y="3"/>
                  </a:cxn>
                </a:cxnLst>
                <a:rect l="0" t="0" r="r" b="b"/>
                <a:pathLst>
                  <a:path w="243" h="3">
                    <a:moveTo>
                      <a:pt x="24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46" name="Line 198"/>
              <p:cNvSpPr>
                <a:spLocks noChangeShapeType="1"/>
              </p:cNvSpPr>
              <p:nvPr/>
            </p:nvSpPr>
            <p:spPr bwMode="auto">
              <a:xfrm rot="16200000">
                <a:off x="1029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1047" name="Text Box 199"/>
            <p:cNvSpPr txBox="1">
              <a:spLocks noChangeArrowheads="1"/>
            </p:cNvSpPr>
            <p:nvPr/>
          </p:nvSpPr>
          <p:spPr bwMode="auto">
            <a:xfrm>
              <a:off x="2730" y="383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控制信号</a:t>
              </a:r>
            </a:p>
          </p:txBody>
        </p:sp>
        <p:sp>
          <p:nvSpPr>
            <p:cNvPr id="591048" name="Text Box 200"/>
            <p:cNvSpPr txBox="1">
              <a:spLocks noChangeArrowheads="1"/>
            </p:cNvSpPr>
            <p:nvPr/>
          </p:nvSpPr>
          <p:spPr bwMode="auto">
            <a:xfrm>
              <a:off x="3498" y="335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标志</a:t>
              </a:r>
            </a:p>
          </p:txBody>
        </p:sp>
        <p:sp>
          <p:nvSpPr>
            <p:cNvPr id="591049" name="Text Box 201"/>
            <p:cNvSpPr txBox="1">
              <a:spLocks noChangeArrowheads="1"/>
            </p:cNvSpPr>
            <p:nvPr/>
          </p:nvSpPr>
          <p:spPr bwMode="auto">
            <a:xfrm>
              <a:off x="4842" y="2878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信号</a:t>
              </a:r>
            </a:p>
          </p:txBody>
        </p:sp>
        <p:grpSp>
          <p:nvGrpSpPr>
            <p:cNvPr id="15" name="Group 202"/>
            <p:cNvGrpSpPr>
              <a:grpSpLocks/>
            </p:cNvGrpSpPr>
            <p:nvPr/>
          </p:nvGrpSpPr>
          <p:grpSpPr bwMode="auto">
            <a:xfrm>
              <a:off x="3024" y="1968"/>
              <a:ext cx="954" cy="267"/>
              <a:chOff x="3024" y="1968"/>
              <a:chExt cx="954" cy="267"/>
            </a:xfrm>
          </p:grpSpPr>
          <p:sp>
            <p:nvSpPr>
              <p:cNvPr id="591051" name="Oval 203"/>
              <p:cNvSpPr>
                <a:spLocks noChangeArrowheads="1"/>
              </p:cNvSpPr>
              <p:nvPr/>
            </p:nvSpPr>
            <p:spPr bwMode="auto">
              <a:xfrm rot="5400000">
                <a:off x="3786" y="218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052" name="Freeform 204"/>
              <p:cNvSpPr>
                <a:spLocks/>
              </p:cNvSpPr>
              <p:nvPr/>
            </p:nvSpPr>
            <p:spPr bwMode="auto">
              <a:xfrm>
                <a:off x="3546" y="2214"/>
                <a:ext cx="240" cy="1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240" h="1">
                    <a:moveTo>
                      <a:pt x="24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53" name="Line 205"/>
              <p:cNvSpPr>
                <a:spLocks noChangeShapeType="1"/>
              </p:cNvSpPr>
              <p:nvPr/>
            </p:nvSpPr>
            <p:spPr bwMode="auto">
              <a:xfrm rot="16200000">
                <a:off x="3906" y="2139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54" name="Line 206"/>
              <p:cNvSpPr>
                <a:spLocks noChangeShapeType="1"/>
              </p:cNvSpPr>
              <p:nvPr/>
            </p:nvSpPr>
            <p:spPr bwMode="auto">
              <a:xfrm>
                <a:off x="3024" y="1971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055" name="Freeform 207"/>
              <p:cNvSpPr>
                <a:spLocks/>
              </p:cNvSpPr>
              <p:nvPr/>
            </p:nvSpPr>
            <p:spPr bwMode="auto">
              <a:xfrm>
                <a:off x="3546" y="1968"/>
                <a:ext cx="1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</a:cxnLst>
                <a:rect l="0" t="0" r="r" b="b"/>
                <a:pathLst>
                  <a:path w="1" h="240">
                    <a:moveTo>
                      <a:pt x="0" y="0"/>
                    </a:move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1056" name="Text Box 208"/>
            <p:cNvSpPr txBox="1">
              <a:spLocks noChangeArrowheads="1"/>
            </p:cNvSpPr>
            <p:nvPr/>
          </p:nvSpPr>
          <p:spPr bwMode="auto">
            <a:xfrm>
              <a:off x="1095" y="1476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414000"/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    </a:t>
              </a:r>
              <a:r>
                <a:rPr lang="en-US" altLang="zh-CN" sz="2000">
                  <a:latin typeface="Times New Roman" pitchFamily="18" charset="0"/>
                </a:rPr>
                <a:t>M D R</a:t>
              </a:r>
            </a:p>
          </p:txBody>
        </p:sp>
        <p:sp>
          <p:nvSpPr>
            <p:cNvPr id="591057" name="Text Box 209"/>
            <p:cNvSpPr txBox="1">
              <a:spLocks noChangeArrowheads="1"/>
            </p:cNvSpPr>
            <p:nvPr/>
          </p:nvSpPr>
          <p:spPr bwMode="auto">
            <a:xfrm>
              <a:off x="1095" y="3122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414000"/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    </a:t>
              </a:r>
              <a:r>
                <a:rPr lang="en-US" altLang="zh-CN" sz="2000">
                  <a:latin typeface="Times New Roman" pitchFamily="18" charset="0"/>
                </a:rPr>
                <a:t>M A R</a:t>
              </a:r>
            </a:p>
          </p:txBody>
        </p:sp>
      </p:grpSp>
      <p:sp>
        <p:nvSpPr>
          <p:cNvPr id="590922" name="Text Box 74"/>
          <p:cNvSpPr txBox="1">
            <a:spLocks noChangeArrowheads="1"/>
          </p:cNvSpPr>
          <p:nvPr/>
        </p:nvSpPr>
        <p:spPr bwMode="auto">
          <a:xfrm>
            <a:off x="441325" y="244475"/>
            <a:ext cx="4491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二、控制信号举例</a:t>
            </a:r>
          </a:p>
        </p:txBody>
      </p:sp>
      <p:sp>
        <p:nvSpPr>
          <p:cNvPr id="590923" name="Text Box 75"/>
          <p:cNvSpPr txBox="1">
            <a:spLocks noChangeArrowheads="1"/>
          </p:cNvSpPr>
          <p:nvPr/>
        </p:nvSpPr>
        <p:spPr bwMode="auto">
          <a:xfrm>
            <a:off x="990600" y="10668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不采用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内部总线的方式</a:t>
            </a:r>
          </a:p>
        </p:txBody>
      </p: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298575" y="4800600"/>
            <a:ext cx="444500" cy="681038"/>
            <a:chOff x="818" y="3024"/>
            <a:chExt cx="280" cy="429"/>
          </a:xfrm>
        </p:grpSpPr>
        <p:sp>
          <p:nvSpPr>
            <p:cNvPr id="590925" name="Freeform 77"/>
            <p:cNvSpPr>
              <a:spLocks/>
            </p:cNvSpPr>
            <p:nvPr/>
          </p:nvSpPr>
          <p:spPr bwMode="auto">
            <a:xfrm>
              <a:off x="933" y="3258"/>
              <a:ext cx="1" cy="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5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0926" name="Text Box 78"/>
            <p:cNvSpPr txBox="1">
              <a:spLocks noChangeArrowheads="1"/>
            </p:cNvSpPr>
            <p:nvPr/>
          </p:nvSpPr>
          <p:spPr bwMode="auto">
            <a:xfrm>
              <a:off x="818" y="3024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1285875" y="1905000"/>
            <a:ext cx="444500" cy="685800"/>
            <a:chOff x="810" y="1200"/>
            <a:chExt cx="280" cy="432"/>
          </a:xfrm>
        </p:grpSpPr>
        <p:sp>
          <p:nvSpPr>
            <p:cNvPr id="590928" name="Freeform 80"/>
            <p:cNvSpPr>
              <a:spLocks/>
            </p:cNvSpPr>
            <p:nvPr/>
          </p:nvSpPr>
          <p:spPr bwMode="auto">
            <a:xfrm>
              <a:off x="933" y="1434"/>
              <a:ext cx="1" cy="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0929" name="Text Box 81"/>
            <p:cNvSpPr txBox="1">
              <a:spLocks noChangeArrowheads="1"/>
            </p:cNvSpPr>
            <p:nvPr/>
          </p:nvSpPr>
          <p:spPr bwMode="auto">
            <a:xfrm>
              <a:off x="810" y="1200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8" name="Group 82"/>
          <p:cNvGrpSpPr>
            <a:grpSpLocks/>
          </p:cNvGrpSpPr>
          <p:nvPr/>
        </p:nvGrpSpPr>
        <p:grpSpPr bwMode="auto">
          <a:xfrm>
            <a:off x="1035050" y="2590800"/>
            <a:ext cx="712788" cy="76200"/>
            <a:chOff x="652" y="1632"/>
            <a:chExt cx="449" cy="48"/>
          </a:xfrm>
        </p:grpSpPr>
        <p:sp>
          <p:nvSpPr>
            <p:cNvPr id="590931" name="Oval 83"/>
            <p:cNvSpPr>
              <a:spLocks noChangeArrowheads="1"/>
            </p:cNvSpPr>
            <p:nvPr/>
          </p:nvSpPr>
          <p:spPr bwMode="auto">
            <a:xfrm rot="5400000">
              <a:off x="906" y="1632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32" name="Freeform 84"/>
            <p:cNvSpPr>
              <a:spLocks/>
            </p:cNvSpPr>
            <p:nvPr/>
          </p:nvSpPr>
          <p:spPr bwMode="auto">
            <a:xfrm>
              <a:off x="652" y="1659"/>
              <a:ext cx="264" cy="1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0"/>
                </a:cxn>
              </a:cxnLst>
              <a:rect l="0" t="0" r="r" b="b"/>
              <a:pathLst>
                <a:path w="264" h="1">
                  <a:moveTo>
                    <a:pt x="264" y="0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0933" name="Freeform 85"/>
            <p:cNvSpPr>
              <a:spLocks/>
            </p:cNvSpPr>
            <p:nvPr/>
          </p:nvSpPr>
          <p:spPr bwMode="auto">
            <a:xfrm>
              <a:off x="940" y="1654"/>
              <a:ext cx="16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0"/>
                </a:cxn>
              </a:cxnLst>
              <a:rect l="0" t="0" r="r" b="b"/>
              <a:pathLst>
                <a:path w="161" h="1">
                  <a:moveTo>
                    <a:pt x="0" y="0"/>
                  </a:moveTo>
                  <a:lnTo>
                    <a:pt x="16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1895475" y="3489325"/>
            <a:ext cx="576263" cy="396875"/>
            <a:chOff x="1194" y="2198"/>
            <a:chExt cx="363" cy="250"/>
          </a:xfrm>
        </p:grpSpPr>
        <p:sp>
          <p:nvSpPr>
            <p:cNvPr id="590935" name="Freeform 87"/>
            <p:cNvSpPr>
              <a:spLocks/>
            </p:cNvSpPr>
            <p:nvPr/>
          </p:nvSpPr>
          <p:spPr bwMode="auto">
            <a:xfrm>
              <a:off x="1380" y="2283"/>
              <a:ext cx="17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7" y="0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0936" name="Text Box 88"/>
            <p:cNvSpPr txBox="1">
              <a:spLocks noChangeArrowheads="1"/>
            </p:cNvSpPr>
            <p:nvPr/>
          </p:nvSpPr>
          <p:spPr bwMode="auto">
            <a:xfrm>
              <a:off x="1194" y="2198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590937" name="Text Box 89"/>
          <p:cNvSpPr txBox="1">
            <a:spLocks noChangeArrowheads="1"/>
          </p:cNvSpPr>
          <p:nvPr/>
        </p:nvSpPr>
        <p:spPr bwMode="auto">
          <a:xfrm>
            <a:off x="3184525" y="1819275"/>
            <a:ext cx="397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@ X   </a:t>
            </a:r>
            <a:r>
              <a:rPr lang="zh-CN" altLang="en-US" sz="2800">
                <a:latin typeface="Times New Roman" pitchFamily="18" charset="0"/>
              </a:rPr>
              <a:t>执行周期</a:t>
            </a:r>
          </a:p>
        </p:txBody>
      </p: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4929188" y="3962400"/>
            <a:ext cx="1633537" cy="762000"/>
            <a:chOff x="3114" y="2496"/>
            <a:chExt cx="1029" cy="480"/>
          </a:xfrm>
        </p:grpSpPr>
        <p:sp>
          <p:nvSpPr>
            <p:cNvPr id="590939" name="Freeform 91"/>
            <p:cNvSpPr>
              <a:spLocks/>
            </p:cNvSpPr>
            <p:nvPr/>
          </p:nvSpPr>
          <p:spPr bwMode="auto">
            <a:xfrm>
              <a:off x="3969" y="2619"/>
              <a:ext cx="17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0"/>
                </a:cxn>
              </a:cxnLst>
              <a:rect l="0" t="0" r="r" b="b"/>
              <a:pathLst>
                <a:path w="174" h="1">
                  <a:moveTo>
                    <a:pt x="0" y="0"/>
                  </a:moveTo>
                  <a:lnTo>
                    <a:pt x="17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0940" name="Freeform 92"/>
            <p:cNvSpPr>
              <a:spLocks/>
            </p:cNvSpPr>
            <p:nvPr/>
          </p:nvSpPr>
          <p:spPr bwMode="auto">
            <a:xfrm>
              <a:off x="3336" y="2814"/>
              <a:ext cx="186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6" y="0"/>
                </a:cxn>
              </a:cxnLst>
              <a:rect l="0" t="0" r="r" b="b"/>
              <a:pathLst>
                <a:path w="186" h="3">
                  <a:moveTo>
                    <a:pt x="0" y="3"/>
                  </a:moveTo>
                  <a:lnTo>
                    <a:pt x="18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0941" name="Text Box 93"/>
            <p:cNvSpPr txBox="1">
              <a:spLocks noChangeArrowheads="1"/>
            </p:cNvSpPr>
            <p:nvPr/>
          </p:nvSpPr>
          <p:spPr bwMode="auto">
            <a:xfrm>
              <a:off x="3114" y="2726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90942" name="Text Box 94"/>
            <p:cNvSpPr txBox="1">
              <a:spLocks noChangeArrowheads="1"/>
            </p:cNvSpPr>
            <p:nvPr/>
          </p:nvSpPr>
          <p:spPr bwMode="auto">
            <a:xfrm>
              <a:off x="3746" y="2496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7034213" y="3962400"/>
            <a:ext cx="728662" cy="396875"/>
            <a:chOff x="4431" y="2496"/>
            <a:chExt cx="459" cy="250"/>
          </a:xfrm>
        </p:grpSpPr>
        <p:sp>
          <p:nvSpPr>
            <p:cNvPr id="590944" name="Freeform 96"/>
            <p:cNvSpPr>
              <a:spLocks/>
            </p:cNvSpPr>
            <p:nvPr/>
          </p:nvSpPr>
          <p:spPr bwMode="auto">
            <a:xfrm>
              <a:off x="4431" y="2619"/>
              <a:ext cx="198" cy="6"/>
            </a:xfrm>
            <a:custGeom>
              <a:avLst/>
              <a:gdLst/>
              <a:ahLst/>
              <a:cxnLst>
                <a:cxn ang="0">
                  <a:pos x="198" y="6"/>
                </a:cxn>
                <a:cxn ang="0">
                  <a:pos x="0" y="0"/>
                </a:cxn>
              </a:cxnLst>
              <a:rect l="0" t="0" r="r" b="b"/>
              <a:pathLst>
                <a:path w="198" h="6">
                  <a:moveTo>
                    <a:pt x="198" y="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0945" name="Text Box 97"/>
            <p:cNvSpPr txBox="1">
              <a:spLocks noChangeArrowheads="1"/>
            </p:cNvSpPr>
            <p:nvPr/>
          </p:nvSpPr>
          <p:spPr bwMode="auto">
            <a:xfrm>
              <a:off x="4610" y="2496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22" name="Group 98"/>
          <p:cNvGrpSpPr>
            <a:grpSpLocks/>
          </p:cNvGrpSpPr>
          <p:nvPr/>
        </p:nvGrpSpPr>
        <p:grpSpPr bwMode="auto">
          <a:xfrm>
            <a:off x="6959600" y="3733800"/>
            <a:ext cx="76200" cy="909638"/>
            <a:chOff x="4384" y="2352"/>
            <a:chExt cx="48" cy="573"/>
          </a:xfrm>
        </p:grpSpPr>
        <p:sp>
          <p:nvSpPr>
            <p:cNvPr id="590947" name="Oval 99"/>
            <p:cNvSpPr>
              <a:spLocks noChangeArrowheads="1"/>
            </p:cNvSpPr>
            <p:nvPr/>
          </p:nvSpPr>
          <p:spPr bwMode="auto">
            <a:xfrm>
              <a:off x="4384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48" name="Line 100"/>
            <p:cNvSpPr>
              <a:spLocks noChangeShapeType="1"/>
            </p:cNvSpPr>
            <p:nvPr/>
          </p:nvSpPr>
          <p:spPr bwMode="auto">
            <a:xfrm>
              <a:off x="4410" y="2352"/>
              <a:ext cx="0" cy="24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0949" name="Freeform 101"/>
            <p:cNvSpPr>
              <a:spLocks/>
            </p:cNvSpPr>
            <p:nvPr/>
          </p:nvSpPr>
          <p:spPr bwMode="auto">
            <a:xfrm>
              <a:off x="4407" y="2646"/>
              <a:ext cx="3" cy="2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79"/>
                </a:cxn>
              </a:cxnLst>
              <a:rect l="0" t="0" r="r" b="b"/>
              <a:pathLst>
                <a:path w="3" h="279">
                  <a:moveTo>
                    <a:pt x="3" y="0"/>
                  </a:moveTo>
                  <a:lnTo>
                    <a:pt x="0" y="279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0953" name="Rectangle 105"/>
          <p:cNvSpPr>
            <a:spLocks noChangeArrowheads="1"/>
          </p:cNvSpPr>
          <p:nvPr/>
        </p:nvSpPr>
        <p:spPr bwMode="auto">
          <a:xfrm rot="5400000">
            <a:off x="6619875" y="2971800"/>
            <a:ext cx="457200" cy="1066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AC</a:t>
            </a:r>
          </a:p>
        </p:txBody>
      </p:sp>
      <p:sp>
        <p:nvSpPr>
          <p:cNvPr id="590954" name="Rectangle 106"/>
          <p:cNvSpPr>
            <a:spLocks noChangeArrowheads="1"/>
          </p:cNvSpPr>
          <p:nvPr/>
        </p:nvSpPr>
        <p:spPr bwMode="auto">
          <a:xfrm>
            <a:off x="6435725" y="4648200"/>
            <a:ext cx="914400" cy="5334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ALU</a:t>
            </a:r>
          </a:p>
        </p:txBody>
      </p:sp>
      <p:grpSp>
        <p:nvGrpSpPr>
          <p:cNvPr id="23" name="Group 107"/>
          <p:cNvGrpSpPr>
            <a:grpSpLocks/>
          </p:cNvGrpSpPr>
          <p:nvPr/>
        </p:nvGrpSpPr>
        <p:grpSpPr bwMode="auto">
          <a:xfrm>
            <a:off x="2185988" y="3109913"/>
            <a:ext cx="354012" cy="2147887"/>
            <a:chOff x="1377" y="1959"/>
            <a:chExt cx="223" cy="1353"/>
          </a:xfrm>
        </p:grpSpPr>
        <p:sp>
          <p:nvSpPr>
            <p:cNvPr id="590956" name="Freeform 108"/>
            <p:cNvSpPr>
              <a:spLocks/>
            </p:cNvSpPr>
            <p:nvPr/>
          </p:nvSpPr>
          <p:spPr bwMode="auto">
            <a:xfrm>
              <a:off x="1392" y="1965"/>
              <a:ext cx="20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07" y="0"/>
                </a:cxn>
              </a:cxnLst>
              <a:rect l="0" t="0" r="r" b="b"/>
              <a:pathLst>
                <a:path w="207" h="3">
                  <a:moveTo>
                    <a:pt x="0" y="3"/>
                  </a:moveTo>
                  <a:lnTo>
                    <a:pt x="207" y="0"/>
                  </a:lnTo>
                </a:path>
              </a:pathLst>
            </a:custGeom>
            <a:noFill/>
            <a:ln w="57150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4" name="Group 109"/>
            <p:cNvGrpSpPr>
              <a:grpSpLocks/>
            </p:cNvGrpSpPr>
            <p:nvPr/>
          </p:nvGrpSpPr>
          <p:grpSpPr bwMode="auto">
            <a:xfrm>
              <a:off x="1377" y="1959"/>
              <a:ext cx="223" cy="1353"/>
              <a:chOff x="1377" y="1959"/>
              <a:chExt cx="223" cy="1353"/>
            </a:xfrm>
          </p:grpSpPr>
          <p:sp>
            <p:nvSpPr>
              <p:cNvPr id="590958" name="Oval 110"/>
              <p:cNvSpPr>
                <a:spLocks noChangeArrowheads="1"/>
              </p:cNvSpPr>
              <p:nvPr/>
            </p:nvSpPr>
            <p:spPr bwMode="auto">
              <a:xfrm>
                <a:off x="1552" y="2256"/>
                <a:ext cx="48" cy="48"/>
              </a:xfrm>
              <a:prstGeom prst="ellipse">
                <a:avLst/>
              </a:prstGeom>
              <a:noFill/>
              <a:ln w="19050">
                <a:solidFill>
                  <a:srgbClr val="C28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" name="Group 111"/>
              <p:cNvGrpSpPr>
                <a:grpSpLocks/>
              </p:cNvGrpSpPr>
              <p:nvPr/>
            </p:nvGrpSpPr>
            <p:grpSpPr bwMode="auto">
              <a:xfrm>
                <a:off x="1377" y="1959"/>
                <a:ext cx="208" cy="1353"/>
                <a:chOff x="1377" y="1959"/>
                <a:chExt cx="208" cy="1353"/>
              </a:xfrm>
            </p:grpSpPr>
            <p:sp>
              <p:nvSpPr>
                <p:cNvPr id="590960" name="Freeform 112"/>
                <p:cNvSpPr>
                  <a:spLocks/>
                </p:cNvSpPr>
                <p:nvPr/>
              </p:nvSpPr>
              <p:spPr bwMode="auto">
                <a:xfrm>
                  <a:off x="1584" y="1959"/>
                  <a:ext cx="1" cy="30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3"/>
                    </a:cxn>
                  </a:cxnLst>
                  <a:rect l="0" t="0" r="r" b="b"/>
                  <a:pathLst>
                    <a:path w="1" h="303">
                      <a:moveTo>
                        <a:pt x="0" y="0"/>
                      </a:moveTo>
                      <a:lnTo>
                        <a:pt x="0" y="303"/>
                      </a:lnTo>
                    </a:path>
                  </a:pathLst>
                </a:custGeom>
                <a:noFill/>
                <a:ln w="57150" cmpd="sng">
                  <a:solidFill>
                    <a:srgbClr val="C28F00"/>
                  </a:solidFill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0961" name="Freeform 113"/>
                <p:cNvSpPr>
                  <a:spLocks/>
                </p:cNvSpPr>
                <p:nvPr/>
              </p:nvSpPr>
              <p:spPr bwMode="auto">
                <a:xfrm>
                  <a:off x="1377" y="2304"/>
                  <a:ext cx="207" cy="1008"/>
                </a:xfrm>
                <a:custGeom>
                  <a:avLst/>
                  <a:gdLst/>
                  <a:ahLst/>
                  <a:cxnLst>
                    <a:cxn ang="0">
                      <a:pos x="207" y="0"/>
                    </a:cxn>
                    <a:cxn ang="0">
                      <a:pos x="207" y="1008"/>
                    </a:cxn>
                    <a:cxn ang="0">
                      <a:pos x="0" y="1008"/>
                    </a:cxn>
                  </a:cxnLst>
                  <a:rect l="0" t="0" r="r" b="b"/>
                  <a:pathLst>
                    <a:path w="207" h="1008">
                      <a:moveTo>
                        <a:pt x="207" y="0"/>
                      </a:moveTo>
                      <a:lnTo>
                        <a:pt x="207" y="1008"/>
                      </a:lnTo>
                      <a:lnTo>
                        <a:pt x="0" y="1008"/>
                      </a:lnTo>
                    </a:path>
                  </a:pathLst>
                </a:custGeom>
                <a:noFill/>
                <a:ln w="57150" cmpd="sng">
                  <a:solidFill>
                    <a:srgbClr val="C28F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6" name="Group 120"/>
          <p:cNvGrpSpPr>
            <a:grpSpLocks/>
          </p:cNvGrpSpPr>
          <p:nvPr/>
        </p:nvGrpSpPr>
        <p:grpSpPr bwMode="auto">
          <a:xfrm>
            <a:off x="7350125" y="4565650"/>
            <a:ext cx="1031875" cy="701675"/>
            <a:chOff x="4726" y="3494"/>
            <a:chExt cx="650" cy="442"/>
          </a:xfrm>
        </p:grpSpPr>
        <p:grpSp>
          <p:nvGrpSpPr>
            <p:cNvPr id="27" name="Group 121"/>
            <p:cNvGrpSpPr>
              <a:grpSpLocks/>
            </p:cNvGrpSpPr>
            <p:nvPr/>
          </p:nvGrpSpPr>
          <p:grpSpPr bwMode="auto">
            <a:xfrm>
              <a:off x="4726" y="3592"/>
              <a:ext cx="308" cy="240"/>
              <a:chOff x="4726" y="3592"/>
              <a:chExt cx="308" cy="240"/>
            </a:xfrm>
          </p:grpSpPr>
          <p:sp>
            <p:nvSpPr>
              <p:cNvPr id="590970" name="Line 122"/>
              <p:cNvSpPr>
                <a:spLocks noChangeShapeType="1"/>
              </p:cNvSpPr>
              <p:nvPr/>
            </p:nvSpPr>
            <p:spPr bwMode="auto">
              <a:xfrm flipH="1">
                <a:off x="4726" y="35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971" name="Line 123"/>
              <p:cNvSpPr>
                <a:spLocks noChangeShapeType="1"/>
              </p:cNvSpPr>
              <p:nvPr/>
            </p:nvSpPr>
            <p:spPr bwMode="auto">
              <a:xfrm flipH="1">
                <a:off x="4726" y="38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972" name="Text Box 124"/>
              <p:cNvSpPr txBox="1">
                <a:spLocks noChangeArrowheads="1"/>
              </p:cNvSpPr>
              <p:nvPr/>
            </p:nvSpPr>
            <p:spPr bwMode="auto">
              <a:xfrm>
                <a:off x="4726" y="3611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sp>
          <p:nvSpPr>
            <p:cNvPr id="590973" name="Text Box 125"/>
            <p:cNvSpPr txBox="1">
              <a:spLocks noChangeArrowheads="1"/>
            </p:cNvSpPr>
            <p:nvPr/>
          </p:nvSpPr>
          <p:spPr bwMode="auto">
            <a:xfrm>
              <a:off x="4938" y="3494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信号</a:t>
              </a:r>
            </a:p>
          </p:txBody>
        </p:sp>
      </p:grpSp>
      <p:sp>
        <p:nvSpPr>
          <p:cNvPr id="590974" name="Rectangle 1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grpSp>
        <p:nvGrpSpPr>
          <p:cNvPr id="28" name="Group 127"/>
          <p:cNvGrpSpPr>
            <a:grpSpLocks/>
          </p:cNvGrpSpPr>
          <p:nvPr/>
        </p:nvGrpSpPr>
        <p:grpSpPr bwMode="auto">
          <a:xfrm>
            <a:off x="1031875" y="5486400"/>
            <a:ext cx="763588" cy="76200"/>
            <a:chOff x="650" y="3456"/>
            <a:chExt cx="481" cy="48"/>
          </a:xfrm>
        </p:grpSpPr>
        <p:sp>
          <p:nvSpPr>
            <p:cNvPr id="590976" name="Oval 128"/>
            <p:cNvSpPr>
              <a:spLocks noChangeArrowheads="1"/>
            </p:cNvSpPr>
            <p:nvPr/>
          </p:nvSpPr>
          <p:spPr bwMode="auto">
            <a:xfrm rot="5400000">
              <a:off x="909" y="3456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77" name="Freeform 129"/>
            <p:cNvSpPr>
              <a:spLocks/>
            </p:cNvSpPr>
            <p:nvPr/>
          </p:nvSpPr>
          <p:spPr bwMode="auto">
            <a:xfrm>
              <a:off x="650" y="3483"/>
              <a:ext cx="261" cy="3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0" y="3"/>
                </a:cxn>
              </a:cxnLst>
              <a:rect l="0" t="0" r="r" b="b"/>
              <a:pathLst>
                <a:path w="261" h="3">
                  <a:moveTo>
                    <a:pt x="261" y="0"/>
                  </a:moveTo>
                  <a:lnTo>
                    <a:pt x="0" y="3"/>
                  </a:lnTo>
                </a:path>
              </a:pathLst>
            </a:custGeom>
            <a:noFill/>
            <a:ln w="57150" cmpd="sng">
              <a:solidFill>
                <a:srgbClr val="C28F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0978" name="Freeform 130"/>
            <p:cNvSpPr>
              <a:spLocks/>
            </p:cNvSpPr>
            <p:nvPr/>
          </p:nvSpPr>
          <p:spPr bwMode="auto">
            <a:xfrm>
              <a:off x="958" y="3480"/>
              <a:ext cx="17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73" y="0"/>
                </a:cxn>
              </a:cxnLst>
              <a:rect l="0" t="0" r="r" b="b"/>
              <a:pathLst>
                <a:path w="173" h="1">
                  <a:moveTo>
                    <a:pt x="0" y="1"/>
                  </a:moveTo>
                  <a:lnTo>
                    <a:pt x="173" y="0"/>
                  </a:lnTo>
                </a:path>
              </a:pathLst>
            </a:custGeom>
            <a:noFill/>
            <a:ln w="57150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" name="Group 213"/>
          <p:cNvGrpSpPr>
            <a:grpSpLocks/>
          </p:cNvGrpSpPr>
          <p:nvPr/>
        </p:nvGrpSpPr>
        <p:grpSpPr bwMode="auto">
          <a:xfrm>
            <a:off x="2195513" y="3124200"/>
            <a:ext cx="4430712" cy="1676400"/>
            <a:chOff x="1383" y="1968"/>
            <a:chExt cx="2791" cy="1056"/>
          </a:xfrm>
        </p:grpSpPr>
        <p:grpSp>
          <p:nvGrpSpPr>
            <p:cNvPr id="30" name="Group 132"/>
            <p:cNvGrpSpPr>
              <a:grpSpLocks/>
            </p:cNvGrpSpPr>
            <p:nvPr/>
          </p:nvGrpSpPr>
          <p:grpSpPr bwMode="auto">
            <a:xfrm>
              <a:off x="4126" y="2352"/>
              <a:ext cx="48" cy="576"/>
              <a:chOff x="4144" y="2352"/>
              <a:chExt cx="48" cy="576"/>
            </a:xfrm>
          </p:grpSpPr>
          <p:sp>
            <p:nvSpPr>
              <p:cNvPr id="590981" name="Oval 133"/>
              <p:cNvSpPr>
                <a:spLocks noChangeArrowheads="1"/>
              </p:cNvSpPr>
              <p:nvPr/>
            </p:nvSpPr>
            <p:spPr bwMode="auto">
              <a:xfrm>
                <a:off x="4144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982" name="Line 134"/>
              <p:cNvSpPr>
                <a:spLocks noChangeShapeType="1"/>
              </p:cNvSpPr>
              <p:nvPr/>
            </p:nvSpPr>
            <p:spPr bwMode="auto">
              <a:xfrm>
                <a:off x="4170" y="2352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 type="none" w="sm" len="sm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983" name="Freeform 135"/>
              <p:cNvSpPr>
                <a:spLocks/>
              </p:cNvSpPr>
              <p:nvPr/>
            </p:nvSpPr>
            <p:spPr bwMode="auto">
              <a:xfrm>
                <a:off x="4167" y="2646"/>
                <a:ext cx="3" cy="2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82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" name="Group 136"/>
            <p:cNvGrpSpPr>
              <a:grpSpLocks/>
            </p:cNvGrpSpPr>
            <p:nvPr/>
          </p:nvGrpSpPr>
          <p:grpSpPr bwMode="auto">
            <a:xfrm>
              <a:off x="1383" y="1968"/>
              <a:ext cx="2670" cy="1056"/>
              <a:chOff x="1383" y="1968"/>
              <a:chExt cx="2670" cy="1056"/>
            </a:xfrm>
          </p:grpSpPr>
          <p:sp>
            <p:nvSpPr>
              <p:cNvPr id="590985" name="Freeform 137"/>
              <p:cNvSpPr>
                <a:spLocks/>
              </p:cNvSpPr>
              <p:nvPr/>
            </p:nvSpPr>
            <p:spPr bwMode="auto">
              <a:xfrm>
                <a:off x="1383" y="1968"/>
                <a:ext cx="216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3" y="1"/>
                  </a:cxn>
                </a:cxnLst>
                <a:rect l="0" t="0" r="r" b="b"/>
                <a:pathLst>
                  <a:path w="2163" h="1">
                    <a:moveTo>
                      <a:pt x="0" y="0"/>
                    </a:moveTo>
                    <a:lnTo>
                      <a:pt x="2163" y="1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986" name="Freeform 138"/>
              <p:cNvSpPr>
                <a:spLocks/>
              </p:cNvSpPr>
              <p:nvPr/>
            </p:nvSpPr>
            <p:spPr bwMode="auto">
              <a:xfrm>
                <a:off x="3546" y="1968"/>
                <a:ext cx="1" cy="8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9"/>
                  </a:cxn>
                </a:cxnLst>
                <a:rect l="0" t="0" r="r" b="b"/>
                <a:pathLst>
                  <a:path w="1" h="819">
                    <a:moveTo>
                      <a:pt x="0" y="0"/>
                    </a:moveTo>
                    <a:lnTo>
                      <a:pt x="0" y="819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987" name="Oval 139"/>
              <p:cNvSpPr>
                <a:spLocks noChangeArrowheads="1"/>
              </p:cNvSpPr>
              <p:nvPr/>
            </p:nvSpPr>
            <p:spPr bwMode="auto">
              <a:xfrm>
                <a:off x="3521" y="27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988" name="Freeform 140"/>
              <p:cNvSpPr>
                <a:spLocks/>
              </p:cNvSpPr>
              <p:nvPr/>
            </p:nvSpPr>
            <p:spPr bwMode="auto">
              <a:xfrm>
                <a:off x="3546" y="2832"/>
                <a:ext cx="507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507" y="192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90989" name="AutoShape 1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1059" name="Text Box 211"/>
          <p:cNvSpPr txBox="1">
            <a:spLocks noChangeArrowheads="1"/>
          </p:cNvSpPr>
          <p:nvPr/>
        </p:nvSpPr>
        <p:spPr bwMode="auto">
          <a:xfrm>
            <a:off x="1741488" y="2347913"/>
            <a:ext cx="471487" cy="1065212"/>
          </a:xfrm>
          <a:prstGeom prst="rect">
            <a:avLst/>
          </a:prstGeom>
          <a:solidFill>
            <a:srgbClr val="C28F3E"/>
          </a:solidFill>
          <a:ln w="38100">
            <a:solidFill>
              <a:srgbClr val="C28F3E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 D R</a:t>
            </a:r>
          </a:p>
        </p:txBody>
      </p:sp>
      <p:sp>
        <p:nvSpPr>
          <p:cNvPr id="591060" name="Text Box 212"/>
          <p:cNvSpPr txBox="1">
            <a:spLocks noChangeArrowheads="1"/>
          </p:cNvSpPr>
          <p:nvPr/>
        </p:nvSpPr>
        <p:spPr bwMode="auto">
          <a:xfrm>
            <a:off x="1739900" y="4957763"/>
            <a:ext cx="471488" cy="1065212"/>
          </a:xfrm>
          <a:prstGeom prst="rect">
            <a:avLst/>
          </a:prstGeom>
          <a:solidFill>
            <a:srgbClr val="C28F3E"/>
          </a:solidFill>
          <a:ln w="28575">
            <a:solidFill>
              <a:srgbClr val="C28F3E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 A R</a:t>
            </a:r>
          </a:p>
        </p:txBody>
      </p:sp>
      <p:sp>
        <p:nvSpPr>
          <p:cNvPr id="591058" name="Text Box 210"/>
          <p:cNvSpPr txBox="1">
            <a:spLocks noChangeArrowheads="1"/>
          </p:cNvSpPr>
          <p:nvPr/>
        </p:nvSpPr>
        <p:spPr bwMode="auto">
          <a:xfrm>
            <a:off x="1749425" y="2359025"/>
            <a:ext cx="471488" cy="1065213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 D R</a:t>
            </a:r>
          </a:p>
        </p:txBody>
      </p:sp>
      <p:sp>
        <p:nvSpPr>
          <p:cNvPr id="132" name="日期占位符 1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6238-8B69-48C0-9C26-34F7C96ADD1E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33" name="灯片编号占位符 1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34" name="页脚占位符 1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9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9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9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9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59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937" grpId="0" autoUpdateAnimBg="0"/>
      <p:bldP spid="590953" grpId="0" animBg="1" autoUpdateAnimBg="0"/>
      <p:bldP spid="590954" grpId="0" animBg="1" autoUpdateAnimBg="0"/>
      <p:bldP spid="591059" grpId="0" animBg="1"/>
      <p:bldP spid="591060" grpId="0" animBg="1"/>
      <p:bldP spid="5910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54650" y="3627438"/>
            <a:ext cx="792163" cy="396875"/>
            <a:chOff x="3436" y="2285"/>
            <a:chExt cx="499" cy="250"/>
          </a:xfrm>
        </p:grpSpPr>
        <p:sp>
          <p:nvSpPr>
            <p:cNvPr id="591875" name="Text Box 3"/>
            <p:cNvSpPr txBox="1">
              <a:spLocks noChangeArrowheads="1"/>
            </p:cNvSpPr>
            <p:nvPr/>
          </p:nvSpPr>
          <p:spPr bwMode="auto">
            <a:xfrm>
              <a:off x="3436" y="228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591876" name="Rectangle 4"/>
            <p:cNvSpPr>
              <a:spLocks noChangeArrowheads="1"/>
            </p:cNvSpPr>
            <p:nvPr/>
          </p:nvSpPr>
          <p:spPr bwMode="auto">
            <a:xfrm>
              <a:off x="3438" y="229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449888" y="3644900"/>
            <a:ext cx="828675" cy="417513"/>
            <a:chOff x="3433" y="1849"/>
            <a:chExt cx="522" cy="263"/>
          </a:xfrm>
        </p:grpSpPr>
        <p:sp>
          <p:nvSpPr>
            <p:cNvPr id="591878" name="Rectangle 6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879" name="Text Box 7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457825" y="909638"/>
            <a:ext cx="762000" cy="396875"/>
            <a:chOff x="3438" y="573"/>
            <a:chExt cx="480" cy="250"/>
          </a:xfrm>
        </p:grpSpPr>
        <p:sp>
          <p:nvSpPr>
            <p:cNvPr id="591881" name="Text Box 9"/>
            <p:cNvSpPr txBox="1">
              <a:spLocks noChangeArrowheads="1"/>
            </p:cNvSpPr>
            <p:nvPr/>
          </p:nvSpPr>
          <p:spPr bwMode="auto">
            <a:xfrm>
              <a:off x="3513" y="573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91882" name="Rectangle 10"/>
            <p:cNvSpPr>
              <a:spLocks noChangeArrowheads="1"/>
            </p:cNvSpPr>
            <p:nvPr/>
          </p:nvSpPr>
          <p:spPr bwMode="auto">
            <a:xfrm>
              <a:off x="3438" y="57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1883" name="Text Box 11"/>
          <p:cNvSpPr txBox="1">
            <a:spLocks noChangeArrowheads="1"/>
          </p:cNvSpPr>
          <p:nvPr/>
        </p:nvSpPr>
        <p:spPr bwMode="auto">
          <a:xfrm>
            <a:off x="381000" y="9906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</a:t>
            </a:r>
            <a:r>
              <a:rPr lang="en-US" altLang="zh-CN" sz="2800">
                <a:latin typeface="Times New Roman" pitchFamily="18" charset="0"/>
              </a:rPr>
              <a:t>ADD @ X</a:t>
            </a:r>
            <a:r>
              <a:rPr lang="zh-CN" altLang="en-US" sz="2800">
                <a:latin typeface="Times New Roman" pitchFamily="18" charset="0"/>
              </a:rPr>
              <a:t> 取指周期</a:t>
            </a:r>
          </a:p>
        </p:txBody>
      </p:sp>
      <p:sp>
        <p:nvSpPr>
          <p:cNvPr id="591884" name="Text Box 12"/>
          <p:cNvSpPr txBox="1">
            <a:spLocks noChangeArrowheads="1"/>
          </p:cNvSpPr>
          <p:nvPr/>
        </p:nvSpPr>
        <p:spPr bwMode="auto">
          <a:xfrm>
            <a:off x="304800" y="1803400"/>
            <a:ext cx="77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PC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91885" name="Line 13"/>
          <p:cNvSpPr>
            <a:spLocks noChangeShapeType="1"/>
          </p:cNvSpPr>
          <p:nvPr/>
        </p:nvSpPr>
        <p:spPr bwMode="auto">
          <a:xfrm>
            <a:off x="990600" y="2057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886" name="Line 14"/>
          <p:cNvSpPr>
            <a:spLocks noChangeShapeType="1"/>
          </p:cNvSpPr>
          <p:nvPr/>
        </p:nvSpPr>
        <p:spPr bwMode="auto">
          <a:xfrm>
            <a:off x="2362200" y="2057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04800" y="2909888"/>
            <a:ext cx="2984500" cy="457200"/>
            <a:chOff x="192" y="1833"/>
            <a:chExt cx="1880" cy="288"/>
          </a:xfrm>
        </p:grpSpPr>
        <p:sp>
          <p:nvSpPr>
            <p:cNvPr id="591888" name="Text Box 16"/>
            <p:cNvSpPr txBox="1">
              <a:spLocks noChangeArrowheads="1"/>
            </p:cNvSpPr>
            <p:nvPr/>
          </p:nvSpPr>
          <p:spPr bwMode="auto">
            <a:xfrm>
              <a:off x="192" y="1833"/>
              <a:ext cx="18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CU</a:t>
              </a:r>
              <a:r>
                <a:rPr lang="en-US" altLang="zh-CN" sz="2200">
                  <a:latin typeface="Times New Roman" pitchFamily="18" charset="0"/>
                </a:rPr>
                <a:t> </a:t>
              </a:r>
              <a:r>
                <a:rPr lang="zh-CN" altLang="en-US" sz="2200">
                  <a:latin typeface="Times New Roman" pitchFamily="18" charset="0"/>
                </a:rPr>
                <a:t>发读命令</a:t>
              </a:r>
              <a:r>
                <a:rPr lang="zh-CN" altLang="en-US" sz="2400">
                  <a:latin typeface="Times New Roman" pitchFamily="18" charset="0"/>
                </a:rPr>
                <a:t> 1       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91889" name="Line 17"/>
            <p:cNvSpPr>
              <a:spLocks noChangeShapeType="1"/>
            </p:cNvSpPr>
            <p:nvPr/>
          </p:nvSpPr>
          <p:spPr bwMode="auto">
            <a:xfrm>
              <a:off x="1584" y="197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1890" name="Line 18"/>
          <p:cNvSpPr>
            <a:spLocks noChangeShapeType="1"/>
          </p:cNvSpPr>
          <p:nvPr/>
        </p:nvSpPr>
        <p:spPr bwMode="auto">
          <a:xfrm>
            <a:off x="1524000" y="3703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891" name="Text Box 19"/>
          <p:cNvSpPr txBox="1">
            <a:spLocks noChangeArrowheads="1"/>
          </p:cNvSpPr>
          <p:nvPr/>
        </p:nvSpPr>
        <p:spPr bwMode="auto">
          <a:xfrm>
            <a:off x="304800" y="4017963"/>
            <a:ext cx="109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MDR</a:t>
            </a:r>
          </a:p>
        </p:txBody>
      </p:sp>
      <p:sp>
        <p:nvSpPr>
          <p:cNvPr id="591892" name="Line 20"/>
          <p:cNvSpPr>
            <a:spLocks noChangeShapeType="1"/>
          </p:cNvSpPr>
          <p:nvPr/>
        </p:nvSpPr>
        <p:spPr bwMode="auto">
          <a:xfrm>
            <a:off x="1371600" y="4241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893" name="Text Box 21"/>
          <p:cNvSpPr txBox="1">
            <a:spLocks noChangeArrowheads="1"/>
          </p:cNvSpPr>
          <p:nvPr/>
        </p:nvSpPr>
        <p:spPr bwMode="auto">
          <a:xfrm>
            <a:off x="304800" y="5029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Times New Roman" pitchFamily="18" charset="0"/>
              </a:rPr>
              <a:t> OP（IR）</a:t>
            </a:r>
          </a:p>
        </p:txBody>
      </p:sp>
      <p:sp>
        <p:nvSpPr>
          <p:cNvPr id="591894" name="Line 22"/>
          <p:cNvSpPr>
            <a:spLocks noChangeShapeType="1"/>
          </p:cNvSpPr>
          <p:nvPr/>
        </p:nvSpPr>
        <p:spPr bwMode="auto">
          <a:xfrm>
            <a:off x="1905000" y="52530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04800" y="5680075"/>
            <a:ext cx="2727325" cy="457200"/>
            <a:chOff x="192" y="3578"/>
            <a:chExt cx="1718" cy="288"/>
          </a:xfrm>
        </p:grpSpPr>
        <p:sp>
          <p:nvSpPr>
            <p:cNvPr id="591896" name="Text Box 24"/>
            <p:cNvSpPr txBox="1">
              <a:spLocks noChangeArrowheads="1"/>
            </p:cNvSpPr>
            <p:nvPr/>
          </p:nvSpPr>
          <p:spPr bwMode="auto">
            <a:xfrm>
              <a:off x="192" y="3578"/>
              <a:ext cx="17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400">
                  <a:latin typeface="Times New Roman" pitchFamily="18" charset="0"/>
                </a:rPr>
                <a:t> （</a:t>
              </a:r>
              <a:r>
                <a:rPr lang="en-US" altLang="zh-CN" sz="2400">
                  <a:latin typeface="Times New Roman" pitchFamily="18" charset="0"/>
                </a:rPr>
                <a:t>PC）+ 1       PC</a:t>
              </a:r>
            </a:p>
          </p:txBody>
        </p:sp>
        <p:sp>
          <p:nvSpPr>
            <p:cNvPr id="591897" name="Line 25"/>
            <p:cNvSpPr>
              <a:spLocks noChangeShapeType="1"/>
            </p:cNvSpPr>
            <p:nvPr/>
          </p:nvSpPr>
          <p:spPr bwMode="auto">
            <a:xfrm>
              <a:off x="1296" y="371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457825" y="1584325"/>
            <a:ext cx="762000" cy="396875"/>
            <a:chOff x="3438" y="998"/>
            <a:chExt cx="480" cy="250"/>
          </a:xfrm>
        </p:grpSpPr>
        <p:sp>
          <p:nvSpPr>
            <p:cNvPr id="591899" name="Text Box 27"/>
            <p:cNvSpPr txBox="1">
              <a:spLocks noChangeArrowheads="1"/>
            </p:cNvSpPr>
            <p:nvPr/>
          </p:nvSpPr>
          <p:spPr bwMode="auto">
            <a:xfrm>
              <a:off x="3546" y="998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591900" name="Rectangle 28"/>
            <p:cNvSpPr>
              <a:spLocks noChangeArrowheads="1"/>
            </p:cNvSpPr>
            <p:nvPr/>
          </p:nvSpPr>
          <p:spPr bwMode="auto">
            <a:xfrm>
              <a:off x="3438" y="100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457825" y="2278063"/>
            <a:ext cx="762000" cy="396875"/>
            <a:chOff x="3438" y="1435"/>
            <a:chExt cx="480" cy="250"/>
          </a:xfrm>
        </p:grpSpPr>
        <p:sp>
          <p:nvSpPr>
            <p:cNvPr id="591902" name="Text Box 30"/>
            <p:cNvSpPr txBox="1">
              <a:spLocks noChangeArrowheads="1"/>
            </p:cNvSpPr>
            <p:nvPr/>
          </p:nvSpPr>
          <p:spPr bwMode="auto">
            <a:xfrm>
              <a:off x="3510" y="1435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591903" name="Rectangle 31"/>
            <p:cNvSpPr>
              <a:spLocks noChangeArrowheads="1"/>
            </p:cNvSpPr>
            <p:nvPr/>
          </p:nvSpPr>
          <p:spPr bwMode="auto">
            <a:xfrm>
              <a:off x="3438" y="143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457825" y="2943225"/>
            <a:ext cx="796925" cy="396875"/>
            <a:chOff x="3438" y="1854"/>
            <a:chExt cx="502" cy="250"/>
          </a:xfrm>
        </p:grpSpPr>
        <p:sp>
          <p:nvSpPr>
            <p:cNvPr id="591905" name="Text Box 33"/>
            <p:cNvSpPr txBox="1">
              <a:spLocks noChangeArrowheads="1"/>
            </p:cNvSpPr>
            <p:nvPr/>
          </p:nvSpPr>
          <p:spPr bwMode="auto">
            <a:xfrm>
              <a:off x="3441" y="1854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91906" name="Rectangle 34"/>
            <p:cNvSpPr>
              <a:spLocks noChangeArrowheads="1"/>
            </p:cNvSpPr>
            <p:nvPr/>
          </p:nvSpPr>
          <p:spPr bwMode="auto">
            <a:xfrm>
              <a:off x="3438" y="186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457825" y="4462463"/>
            <a:ext cx="762000" cy="396875"/>
            <a:chOff x="3438" y="2811"/>
            <a:chExt cx="480" cy="250"/>
          </a:xfrm>
        </p:grpSpPr>
        <p:sp>
          <p:nvSpPr>
            <p:cNvPr id="591908" name="Text Box 36"/>
            <p:cNvSpPr txBox="1">
              <a:spLocks noChangeArrowheads="1"/>
            </p:cNvSpPr>
            <p:nvPr/>
          </p:nvSpPr>
          <p:spPr bwMode="auto">
            <a:xfrm>
              <a:off x="3513" y="2811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AC</a:t>
              </a:r>
            </a:p>
          </p:txBody>
        </p:sp>
        <p:sp>
          <p:nvSpPr>
            <p:cNvPr id="591909" name="Rectangle 37"/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457825" y="5141913"/>
            <a:ext cx="762000" cy="396875"/>
            <a:chOff x="3438" y="3239"/>
            <a:chExt cx="480" cy="250"/>
          </a:xfrm>
        </p:grpSpPr>
        <p:sp>
          <p:nvSpPr>
            <p:cNvPr id="591911" name="Text Box 39"/>
            <p:cNvSpPr txBox="1">
              <a:spLocks noChangeArrowheads="1"/>
            </p:cNvSpPr>
            <p:nvPr/>
          </p:nvSpPr>
          <p:spPr bwMode="auto">
            <a:xfrm>
              <a:off x="3552" y="3239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91912" name="Rectangle 40"/>
            <p:cNvSpPr>
              <a:spLocks noChangeArrowheads="1"/>
            </p:cNvSpPr>
            <p:nvPr/>
          </p:nvSpPr>
          <p:spPr bwMode="auto">
            <a:xfrm>
              <a:off x="3438" y="324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457825" y="5791200"/>
            <a:ext cx="762000" cy="457200"/>
            <a:chOff x="1344" y="3245"/>
            <a:chExt cx="480" cy="240"/>
          </a:xfrm>
        </p:grpSpPr>
        <p:sp>
          <p:nvSpPr>
            <p:cNvPr id="591914" name="Text Box 42"/>
            <p:cNvSpPr txBox="1">
              <a:spLocks noChangeArrowheads="1"/>
            </p:cNvSpPr>
            <p:nvPr/>
          </p:nvSpPr>
          <p:spPr bwMode="auto">
            <a:xfrm>
              <a:off x="1369" y="3254"/>
              <a:ext cx="4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591915" name="Rectangle 43"/>
            <p:cNvSpPr>
              <a:spLocks noChangeArrowheads="1"/>
            </p:cNvSpPr>
            <p:nvPr/>
          </p:nvSpPr>
          <p:spPr bwMode="auto">
            <a:xfrm>
              <a:off x="1344" y="324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5457825" y="6351588"/>
            <a:ext cx="762000" cy="400050"/>
            <a:chOff x="3438" y="4001"/>
            <a:chExt cx="480" cy="252"/>
          </a:xfrm>
        </p:grpSpPr>
        <p:sp>
          <p:nvSpPr>
            <p:cNvPr id="591917" name="Text Box 45"/>
            <p:cNvSpPr txBox="1">
              <a:spLocks noChangeArrowheads="1"/>
            </p:cNvSpPr>
            <p:nvPr/>
          </p:nvSpPr>
          <p:spPr bwMode="auto">
            <a:xfrm>
              <a:off x="3575" y="4001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591918" name="Rectangle 46"/>
            <p:cNvSpPr>
              <a:spLocks noChangeArrowheads="1"/>
            </p:cNvSpPr>
            <p:nvPr/>
          </p:nvSpPr>
          <p:spPr bwMode="auto">
            <a:xfrm>
              <a:off x="3438" y="4013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1919" name="Line 47"/>
          <p:cNvSpPr>
            <a:spLocks noChangeShapeType="1"/>
          </p:cNvSpPr>
          <p:nvPr/>
        </p:nvSpPr>
        <p:spPr bwMode="auto">
          <a:xfrm flipV="1">
            <a:off x="5838825" y="12954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6219825" y="1709738"/>
            <a:ext cx="1371600" cy="76200"/>
            <a:chOff x="3918" y="1077"/>
            <a:chExt cx="864" cy="48"/>
          </a:xfrm>
        </p:grpSpPr>
        <p:sp>
          <p:nvSpPr>
            <p:cNvPr id="591921" name="Oval 49"/>
            <p:cNvSpPr>
              <a:spLocks noChangeArrowheads="1"/>
            </p:cNvSpPr>
            <p:nvPr/>
          </p:nvSpPr>
          <p:spPr bwMode="auto">
            <a:xfrm>
              <a:off x="4110" y="1077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922" name="Line 50"/>
            <p:cNvSpPr>
              <a:spLocks noChangeShapeType="1"/>
            </p:cNvSpPr>
            <p:nvPr/>
          </p:nvSpPr>
          <p:spPr bwMode="auto">
            <a:xfrm rot="16200000" flipV="1">
              <a:off x="4014" y="1008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23" name="Line 51"/>
            <p:cNvSpPr>
              <a:spLocks noChangeShapeType="1"/>
            </p:cNvSpPr>
            <p:nvPr/>
          </p:nvSpPr>
          <p:spPr bwMode="auto">
            <a:xfrm>
              <a:off x="4158" y="1104"/>
              <a:ext cx="62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5838825" y="2667000"/>
            <a:ext cx="1752600" cy="152400"/>
            <a:chOff x="3678" y="1680"/>
            <a:chExt cx="1104" cy="96"/>
          </a:xfrm>
        </p:grpSpPr>
        <p:sp>
          <p:nvSpPr>
            <p:cNvPr id="591925" name="Oval 53"/>
            <p:cNvSpPr>
              <a:spLocks noChangeArrowheads="1"/>
            </p:cNvSpPr>
            <p:nvPr/>
          </p:nvSpPr>
          <p:spPr bwMode="auto">
            <a:xfrm>
              <a:off x="4110" y="172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926" name="Freeform 54"/>
            <p:cNvSpPr>
              <a:spLocks/>
            </p:cNvSpPr>
            <p:nvPr/>
          </p:nvSpPr>
          <p:spPr bwMode="auto">
            <a:xfrm>
              <a:off x="4164" y="1749"/>
              <a:ext cx="61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6"/>
                </a:cxn>
              </a:cxnLst>
              <a:rect l="0" t="0" r="r" b="b"/>
              <a:pathLst>
                <a:path w="618" h="6">
                  <a:moveTo>
                    <a:pt x="0" y="0"/>
                  </a:moveTo>
                  <a:lnTo>
                    <a:pt x="618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27" name="Freeform 55"/>
            <p:cNvSpPr>
              <a:spLocks/>
            </p:cNvSpPr>
            <p:nvPr/>
          </p:nvSpPr>
          <p:spPr bwMode="auto">
            <a:xfrm>
              <a:off x="3678" y="1680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6219825" y="3124200"/>
            <a:ext cx="1371600" cy="76200"/>
            <a:chOff x="3918" y="1968"/>
            <a:chExt cx="864" cy="48"/>
          </a:xfrm>
        </p:grpSpPr>
        <p:sp>
          <p:nvSpPr>
            <p:cNvPr id="591929" name="Oval 57"/>
            <p:cNvSpPr>
              <a:spLocks noChangeArrowheads="1"/>
            </p:cNvSpPr>
            <p:nvPr/>
          </p:nvSpPr>
          <p:spPr bwMode="auto">
            <a:xfrm>
              <a:off x="4110" y="196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930" name="Line 58"/>
            <p:cNvSpPr>
              <a:spLocks noChangeShapeType="1"/>
            </p:cNvSpPr>
            <p:nvPr/>
          </p:nvSpPr>
          <p:spPr bwMode="auto">
            <a:xfrm rot="16200000" flipV="1">
              <a:off x="4014" y="1899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31" name="Freeform 59"/>
            <p:cNvSpPr>
              <a:spLocks/>
            </p:cNvSpPr>
            <p:nvPr/>
          </p:nvSpPr>
          <p:spPr bwMode="auto">
            <a:xfrm>
              <a:off x="4158" y="1989"/>
              <a:ext cx="624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24" y="0"/>
                </a:cxn>
              </a:cxnLst>
              <a:rect l="0" t="0" r="r" b="b"/>
              <a:pathLst>
                <a:path w="624" h="6">
                  <a:moveTo>
                    <a:pt x="0" y="6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5843588" y="4038600"/>
            <a:ext cx="1747837" cy="152400"/>
            <a:chOff x="3681" y="2544"/>
            <a:chExt cx="1101" cy="96"/>
          </a:xfrm>
        </p:grpSpPr>
        <p:sp>
          <p:nvSpPr>
            <p:cNvPr id="591933" name="Oval 61"/>
            <p:cNvSpPr>
              <a:spLocks noChangeArrowheads="1"/>
            </p:cNvSpPr>
            <p:nvPr/>
          </p:nvSpPr>
          <p:spPr bwMode="auto">
            <a:xfrm>
              <a:off x="4113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934" name="Freeform 62"/>
            <p:cNvSpPr>
              <a:spLocks/>
            </p:cNvSpPr>
            <p:nvPr/>
          </p:nvSpPr>
          <p:spPr bwMode="auto">
            <a:xfrm>
              <a:off x="4167" y="2613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35" name="Freeform 63"/>
            <p:cNvSpPr>
              <a:spLocks/>
            </p:cNvSpPr>
            <p:nvPr/>
          </p:nvSpPr>
          <p:spPr bwMode="auto">
            <a:xfrm>
              <a:off x="3681" y="2544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5638800" y="547688"/>
            <a:ext cx="457200" cy="396875"/>
            <a:chOff x="3534" y="345"/>
            <a:chExt cx="288" cy="250"/>
          </a:xfrm>
        </p:grpSpPr>
        <p:sp>
          <p:nvSpPr>
            <p:cNvPr id="591937" name="Line 65"/>
            <p:cNvSpPr>
              <a:spLocks noChangeShapeType="1"/>
            </p:cNvSpPr>
            <p:nvPr/>
          </p:nvSpPr>
          <p:spPr bwMode="auto">
            <a:xfrm flipV="1">
              <a:off x="3822" y="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38" name="Line 66"/>
            <p:cNvSpPr>
              <a:spLocks noChangeShapeType="1"/>
            </p:cNvSpPr>
            <p:nvPr/>
          </p:nvSpPr>
          <p:spPr bwMode="auto">
            <a:xfrm flipV="1">
              <a:off x="3534" y="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39" name="Text Box 67"/>
            <p:cNvSpPr txBox="1">
              <a:spLocks noChangeArrowheads="1"/>
            </p:cNvSpPr>
            <p:nvPr/>
          </p:nvSpPr>
          <p:spPr bwMode="auto">
            <a:xfrm>
              <a:off x="3534" y="34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91940" name="Text Box 68"/>
          <p:cNvSpPr txBox="1">
            <a:spLocks noChangeArrowheads="1"/>
          </p:cNvSpPr>
          <p:nvPr/>
        </p:nvSpPr>
        <p:spPr bwMode="auto">
          <a:xfrm>
            <a:off x="5305425" y="327025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>
                <a:latin typeface="Times New Roman" pitchFamily="18" charset="0"/>
              </a:rPr>
              <a:t>控制信号</a:t>
            </a:r>
          </a:p>
        </p:txBody>
      </p: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1849438" y="1385888"/>
            <a:ext cx="5232400" cy="3430587"/>
            <a:chOff x="1165" y="873"/>
            <a:chExt cx="3296" cy="2161"/>
          </a:xfrm>
        </p:grpSpPr>
        <p:sp>
          <p:nvSpPr>
            <p:cNvPr id="591942" name="Text Box 70"/>
            <p:cNvSpPr txBox="1">
              <a:spLocks noChangeArrowheads="1"/>
            </p:cNvSpPr>
            <p:nvPr/>
          </p:nvSpPr>
          <p:spPr bwMode="auto">
            <a:xfrm>
              <a:off x="1165" y="2784"/>
              <a:ext cx="3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IR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20" name="Group 71"/>
            <p:cNvGrpSpPr>
              <a:grpSpLocks/>
            </p:cNvGrpSpPr>
            <p:nvPr/>
          </p:nvGrpSpPr>
          <p:grpSpPr bwMode="auto">
            <a:xfrm>
              <a:off x="4131" y="873"/>
              <a:ext cx="330" cy="231"/>
              <a:chOff x="4131" y="873"/>
              <a:chExt cx="330" cy="231"/>
            </a:xfrm>
          </p:grpSpPr>
          <p:sp>
            <p:nvSpPr>
              <p:cNvPr id="591944" name="Freeform 72"/>
              <p:cNvSpPr>
                <a:spLocks/>
              </p:cNvSpPr>
              <p:nvPr/>
            </p:nvSpPr>
            <p:spPr bwMode="auto">
              <a:xfrm>
                <a:off x="4131" y="960"/>
                <a:ext cx="1" cy="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5"/>
                  </a:cxn>
                </a:cxnLst>
                <a:rect l="0" t="0" r="r" b="b"/>
                <a:pathLst>
                  <a:path w="1" h="165">
                    <a:moveTo>
                      <a:pt x="0" y="0"/>
                    </a:moveTo>
                    <a:lnTo>
                      <a:pt x="0" y="16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945" name="Text Box 73"/>
              <p:cNvSpPr txBox="1">
                <a:spLocks noChangeArrowheads="1"/>
              </p:cNvSpPr>
              <p:nvPr/>
            </p:nvSpPr>
            <p:spPr bwMode="auto">
              <a:xfrm>
                <a:off x="4158" y="873"/>
                <a:ext cx="3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IR</a:t>
                </a:r>
                <a:r>
                  <a:rPr lang="en-US" altLang="zh-CN" sz="18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i</a:t>
                </a:r>
              </a:p>
            </p:txBody>
          </p:sp>
        </p:grp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536575" y="2193925"/>
            <a:ext cx="6672263" cy="619125"/>
            <a:chOff x="338" y="1382"/>
            <a:chExt cx="4203" cy="390"/>
          </a:xfrm>
        </p:grpSpPr>
        <p:sp>
          <p:nvSpPr>
            <p:cNvPr id="591947" name="Text Box 75"/>
            <p:cNvSpPr txBox="1">
              <a:spLocks noChangeArrowheads="1"/>
            </p:cNvSpPr>
            <p:nvPr/>
          </p:nvSpPr>
          <p:spPr bwMode="auto">
            <a:xfrm>
              <a:off x="338" y="1382"/>
              <a:ext cx="4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PC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  <p:grpSp>
          <p:nvGrpSpPr>
            <p:cNvPr id="22" name="Group 76"/>
            <p:cNvGrpSpPr>
              <a:grpSpLocks/>
            </p:cNvGrpSpPr>
            <p:nvPr/>
          </p:nvGrpSpPr>
          <p:grpSpPr bwMode="auto">
            <a:xfrm>
              <a:off x="4137" y="1541"/>
              <a:ext cx="404" cy="231"/>
              <a:chOff x="4137" y="1541"/>
              <a:chExt cx="404" cy="231"/>
            </a:xfrm>
          </p:grpSpPr>
          <p:sp>
            <p:nvSpPr>
              <p:cNvPr id="591949" name="Freeform 77"/>
              <p:cNvSpPr>
                <a:spLocks/>
              </p:cNvSpPr>
              <p:nvPr/>
            </p:nvSpPr>
            <p:spPr bwMode="auto">
              <a:xfrm>
                <a:off x="4137" y="1615"/>
                <a:ext cx="1" cy="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6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950" name="Text Box 78"/>
              <p:cNvSpPr txBox="1">
                <a:spLocks noChangeArrowheads="1"/>
              </p:cNvSpPr>
              <p:nvPr/>
            </p:nvSpPr>
            <p:spPr bwMode="auto">
              <a:xfrm>
                <a:off x="4158" y="1541"/>
                <a:ext cx="38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PC</a:t>
                </a:r>
                <a:r>
                  <a:rPr lang="en-US" altLang="zh-CN" sz="18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O</a:t>
                </a:r>
              </a:p>
            </p:txBody>
          </p:sp>
        </p:grpSp>
      </p:grpSp>
      <p:grpSp>
        <p:nvGrpSpPr>
          <p:cNvPr id="23" name="Group 79"/>
          <p:cNvGrpSpPr>
            <a:grpSpLocks/>
          </p:cNvGrpSpPr>
          <p:nvPr/>
        </p:nvGrpSpPr>
        <p:grpSpPr bwMode="auto">
          <a:xfrm>
            <a:off x="1524000" y="2193925"/>
            <a:ext cx="5838825" cy="1000125"/>
            <a:chOff x="960" y="1382"/>
            <a:chExt cx="3678" cy="630"/>
          </a:xfrm>
        </p:grpSpPr>
        <p:sp>
          <p:nvSpPr>
            <p:cNvPr id="591952" name="Text Box 80"/>
            <p:cNvSpPr txBox="1">
              <a:spLocks noChangeArrowheads="1"/>
            </p:cNvSpPr>
            <p:nvPr/>
          </p:nvSpPr>
          <p:spPr bwMode="auto">
            <a:xfrm>
              <a:off x="960" y="138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MAR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24" name="Group 81"/>
            <p:cNvGrpSpPr>
              <a:grpSpLocks/>
            </p:cNvGrpSpPr>
            <p:nvPr/>
          </p:nvGrpSpPr>
          <p:grpSpPr bwMode="auto">
            <a:xfrm>
              <a:off x="4131" y="1781"/>
              <a:ext cx="507" cy="231"/>
              <a:chOff x="4131" y="1781"/>
              <a:chExt cx="507" cy="231"/>
            </a:xfrm>
          </p:grpSpPr>
          <p:sp>
            <p:nvSpPr>
              <p:cNvPr id="591954" name="Freeform 82"/>
              <p:cNvSpPr>
                <a:spLocks/>
              </p:cNvSpPr>
              <p:nvPr/>
            </p:nvSpPr>
            <p:spPr bwMode="auto">
              <a:xfrm>
                <a:off x="4131" y="1872"/>
                <a:ext cx="1" cy="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5"/>
                  </a:cxn>
                </a:cxnLst>
                <a:rect l="0" t="0" r="r" b="b"/>
                <a:pathLst>
                  <a:path w="1" h="165">
                    <a:moveTo>
                      <a:pt x="0" y="0"/>
                    </a:moveTo>
                    <a:lnTo>
                      <a:pt x="0" y="16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955" name="Text Box 83"/>
              <p:cNvSpPr txBox="1">
                <a:spLocks noChangeArrowheads="1"/>
              </p:cNvSpPr>
              <p:nvPr/>
            </p:nvSpPr>
            <p:spPr bwMode="auto">
              <a:xfrm>
                <a:off x="4151" y="1781"/>
                <a:ext cx="48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MAR</a:t>
                </a:r>
                <a:r>
                  <a:rPr lang="en-US" altLang="zh-CN" sz="18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i</a:t>
                </a:r>
              </a:p>
            </p:txBody>
          </p:sp>
        </p:grpSp>
      </p:grpSp>
      <p:grpSp>
        <p:nvGrpSpPr>
          <p:cNvPr id="25" name="Group 84"/>
          <p:cNvGrpSpPr>
            <a:grpSpLocks/>
          </p:cNvGrpSpPr>
          <p:nvPr/>
        </p:nvGrpSpPr>
        <p:grpSpPr bwMode="auto">
          <a:xfrm>
            <a:off x="527050" y="3817938"/>
            <a:ext cx="6923088" cy="998537"/>
            <a:chOff x="332" y="2405"/>
            <a:chExt cx="4361" cy="629"/>
          </a:xfrm>
        </p:grpSpPr>
        <p:sp>
          <p:nvSpPr>
            <p:cNvPr id="591957" name="Text Box 85"/>
            <p:cNvSpPr txBox="1">
              <a:spLocks noChangeArrowheads="1"/>
            </p:cNvSpPr>
            <p:nvPr/>
          </p:nvSpPr>
          <p:spPr bwMode="auto">
            <a:xfrm>
              <a:off x="332" y="2784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  <p:grpSp>
          <p:nvGrpSpPr>
            <p:cNvPr id="26" name="Group 86"/>
            <p:cNvGrpSpPr>
              <a:grpSpLocks/>
            </p:cNvGrpSpPr>
            <p:nvPr/>
          </p:nvGrpSpPr>
          <p:grpSpPr bwMode="auto">
            <a:xfrm>
              <a:off x="4140" y="2405"/>
              <a:ext cx="553" cy="231"/>
              <a:chOff x="4140" y="2405"/>
              <a:chExt cx="553" cy="231"/>
            </a:xfrm>
          </p:grpSpPr>
          <p:sp>
            <p:nvSpPr>
              <p:cNvPr id="591959" name="Freeform 87"/>
              <p:cNvSpPr>
                <a:spLocks/>
              </p:cNvSpPr>
              <p:nvPr/>
            </p:nvSpPr>
            <p:spPr bwMode="auto">
              <a:xfrm>
                <a:off x="4140" y="2479"/>
                <a:ext cx="1" cy="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6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960" name="Text Box 88"/>
              <p:cNvSpPr txBox="1">
                <a:spLocks noChangeArrowheads="1"/>
              </p:cNvSpPr>
              <p:nvPr/>
            </p:nvSpPr>
            <p:spPr bwMode="auto">
              <a:xfrm>
                <a:off x="4158" y="2405"/>
                <a:ext cx="5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MDR</a:t>
                </a:r>
                <a:r>
                  <a:rPr lang="en-US" altLang="zh-CN" sz="18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O</a:t>
                </a:r>
              </a:p>
            </p:txBody>
          </p:sp>
        </p:grpSp>
      </p:grpSp>
      <p:sp>
        <p:nvSpPr>
          <p:cNvPr id="591961" name="Line 89"/>
          <p:cNvSpPr>
            <a:spLocks noChangeShapeType="1"/>
          </p:cNvSpPr>
          <p:nvPr/>
        </p:nvSpPr>
        <p:spPr bwMode="auto">
          <a:xfrm flipH="1">
            <a:off x="4848225" y="31242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5076825" y="5867400"/>
            <a:ext cx="458788" cy="333375"/>
            <a:chOff x="3198" y="3696"/>
            <a:chExt cx="289" cy="210"/>
          </a:xfrm>
        </p:grpSpPr>
        <p:sp>
          <p:nvSpPr>
            <p:cNvPr id="591963" name="Line 91"/>
            <p:cNvSpPr>
              <a:spLocks noChangeShapeType="1"/>
            </p:cNvSpPr>
            <p:nvPr/>
          </p:nvSpPr>
          <p:spPr bwMode="auto">
            <a:xfrm>
              <a:off x="3294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64" name="Line 92"/>
            <p:cNvSpPr>
              <a:spLocks noChangeShapeType="1"/>
            </p:cNvSpPr>
            <p:nvPr/>
          </p:nvSpPr>
          <p:spPr bwMode="auto">
            <a:xfrm>
              <a:off x="3294" y="388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65" name="Text Box 93"/>
            <p:cNvSpPr txBox="1">
              <a:spLocks noChangeArrowheads="1"/>
            </p:cNvSpPr>
            <p:nvPr/>
          </p:nvSpPr>
          <p:spPr bwMode="auto">
            <a:xfrm>
              <a:off x="3198" y="3704"/>
              <a:ext cx="28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8" name="Group 94"/>
          <p:cNvGrpSpPr>
            <a:grpSpLocks/>
          </p:cNvGrpSpPr>
          <p:nvPr/>
        </p:nvGrpSpPr>
        <p:grpSpPr bwMode="auto">
          <a:xfrm>
            <a:off x="304800" y="3487738"/>
            <a:ext cx="4564063" cy="490537"/>
            <a:chOff x="192" y="2197"/>
            <a:chExt cx="2875" cy="309"/>
          </a:xfrm>
        </p:grpSpPr>
        <p:sp>
          <p:nvSpPr>
            <p:cNvPr id="591967" name="Text Box 95"/>
            <p:cNvSpPr txBox="1">
              <a:spLocks noChangeArrowheads="1"/>
            </p:cNvSpPr>
            <p:nvPr/>
          </p:nvSpPr>
          <p:spPr bwMode="auto">
            <a:xfrm>
              <a:off x="192" y="2197"/>
              <a:ext cx="75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200">
                  <a:latin typeface="Times New Roman" pitchFamily="18" charset="0"/>
                </a:rPr>
                <a:t> 数据线</a:t>
              </a:r>
              <a:endParaRPr lang="en-US" altLang="zh-CN" sz="2200">
                <a:latin typeface="Times New Roman" pitchFamily="18" charset="0"/>
              </a:endParaRPr>
            </a:p>
          </p:txBody>
        </p:sp>
        <p:sp>
          <p:nvSpPr>
            <p:cNvPr id="591968" name="Text Box 96"/>
            <p:cNvSpPr txBox="1">
              <a:spLocks noChangeArrowheads="1"/>
            </p:cNvSpPr>
            <p:nvPr/>
          </p:nvSpPr>
          <p:spPr bwMode="auto">
            <a:xfrm>
              <a:off x="2468" y="225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</p:grpSp>
      <p:sp>
        <p:nvSpPr>
          <p:cNvPr id="591969" name="Text Box 97"/>
          <p:cNvSpPr txBox="1">
            <a:spLocks noChangeArrowheads="1"/>
          </p:cNvSpPr>
          <p:nvPr/>
        </p:nvSpPr>
        <p:spPr bwMode="auto">
          <a:xfrm>
            <a:off x="3841750" y="57880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控制信号</a:t>
            </a:r>
          </a:p>
        </p:txBody>
      </p:sp>
      <p:grpSp>
        <p:nvGrpSpPr>
          <p:cNvPr id="29" name="Group 98"/>
          <p:cNvGrpSpPr>
            <a:grpSpLocks/>
          </p:cNvGrpSpPr>
          <p:nvPr/>
        </p:nvGrpSpPr>
        <p:grpSpPr bwMode="auto">
          <a:xfrm>
            <a:off x="7591425" y="685800"/>
            <a:ext cx="812800" cy="6096000"/>
            <a:chOff x="4782" y="432"/>
            <a:chExt cx="512" cy="3840"/>
          </a:xfrm>
        </p:grpSpPr>
        <p:sp>
          <p:nvSpPr>
            <p:cNvPr id="591971" name="Line 99"/>
            <p:cNvSpPr>
              <a:spLocks noChangeShapeType="1"/>
            </p:cNvSpPr>
            <p:nvPr/>
          </p:nvSpPr>
          <p:spPr bwMode="auto">
            <a:xfrm>
              <a:off x="4782" y="432"/>
              <a:ext cx="0" cy="3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72" name="Line 100"/>
            <p:cNvSpPr>
              <a:spLocks noChangeShapeType="1"/>
            </p:cNvSpPr>
            <p:nvPr/>
          </p:nvSpPr>
          <p:spPr bwMode="auto">
            <a:xfrm>
              <a:off x="4848" y="432"/>
              <a:ext cx="0" cy="3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1973" name="Text Box 101"/>
            <p:cNvSpPr txBox="1">
              <a:spLocks noChangeArrowheads="1"/>
            </p:cNvSpPr>
            <p:nvPr/>
          </p:nvSpPr>
          <p:spPr bwMode="auto">
            <a:xfrm>
              <a:off x="4848" y="1574"/>
              <a:ext cx="446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 </a:t>
              </a:r>
              <a:r>
                <a:rPr lang="zh-CN" altLang="en-US" sz="2000">
                  <a:latin typeface="Times New Roman" pitchFamily="18" charset="0"/>
                </a:rPr>
                <a:t>内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部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线</a:t>
              </a:r>
            </a:p>
          </p:txBody>
        </p:sp>
      </p:grpSp>
      <p:sp>
        <p:nvSpPr>
          <p:cNvPr id="591974" name="Line 102"/>
          <p:cNvSpPr>
            <a:spLocks noChangeShapeType="1"/>
          </p:cNvSpPr>
          <p:nvPr/>
        </p:nvSpPr>
        <p:spPr bwMode="auto">
          <a:xfrm flipH="1">
            <a:off x="4848225" y="11001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" name="Group 103"/>
          <p:cNvGrpSpPr>
            <a:grpSpLocks/>
          </p:cNvGrpSpPr>
          <p:nvPr/>
        </p:nvGrpSpPr>
        <p:grpSpPr bwMode="auto">
          <a:xfrm>
            <a:off x="4086225" y="898525"/>
            <a:ext cx="762000" cy="396875"/>
            <a:chOff x="2574" y="566"/>
            <a:chExt cx="480" cy="250"/>
          </a:xfrm>
        </p:grpSpPr>
        <p:sp>
          <p:nvSpPr>
            <p:cNvPr id="591976" name="Text Box 104"/>
            <p:cNvSpPr txBox="1">
              <a:spLocks noChangeArrowheads="1"/>
            </p:cNvSpPr>
            <p:nvPr/>
          </p:nvSpPr>
          <p:spPr bwMode="auto">
            <a:xfrm>
              <a:off x="2592" y="56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时钟</a:t>
              </a:r>
            </a:p>
          </p:txBody>
        </p:sp>
        <p:sp>
          <p:nvSpPr>
            <p:cNvPr id="591977" name="Rectangle 105"/>
            <p:cNvSpPr>
              <a:spLocks noChangeArrowheads="1"/>
            </p:cNvSpPr>
            <p:nvPr/>
          </p:nvSpPr>
          <p:spPr bwMode="auto">
            <a:xfrm>
              <a:off x="2574" y="57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1978" name="Text Box 106"/>
          <p:cNvSpPr txBox="1">
            <a:spLocks noChangeArrowheads="1"/>
          </p:cNvSpPr>
          <p:nvPr/>
        </p:nvSpPr>
        <p:spPr bwMode="auto">
          <a:xfrm>
            <a:off x="111125" y="228600"/>
            <a:ext cx="5451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采用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内部总线方式</a:t>
            </a:r>
          </a:p>
        </p:txBody>
      </p:sp>
      <p:grpSp>
        <p:nvGrpSpPr>
          <p:cNvPr id="31" name="Group 107"/>
          <p:cNvGrpSpPr>
            <a:grpSpLocks/>
          </p:cNvGrpSpPr>
          <p:nvPr/>
        </p:nvGrpSpPr>
        <p:grpSpPr bwMode="auto">
          <a:xfrm>
            <a:off x="2803525" y="1830388"/>
            <a:ext cx="2005013" cy="1458912"/>
            <a:chOff x="1766" y="1153"/>
            <a:chExt cx="1263" cy="919"/>
          </a:xfrm>
        </p:grpSpPr>
        <p:sp>
          <p:nvSpPr>
            <p:cNvPr id="591980" name="Text Box 108"/>
            <p:cNvSpPr txBox="1">
              <a:spLocks noChangeArrowheads="1"/>
            </p:cNvSpPr>
            <p:nvPr/>
          </p:nvSpPr>
          <p:spPr bwMode="auto">
            <a:xfrm>
              <a:off x="2430" y="182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591981" name="Text Box 109"/>
            <p:cNvSpPr txBox="1">
              <a:spLocks noChangeArrowheads="1"/>
            </p:cNvSpPr>
            <p:nvPr/>
          </p:nvSpPr>
          <p:spPr bwMode="auto">
            <a:xfrm>
              <a:off x="1766" y="1153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地址线</a:t>
              </a:r>
            </a:p>
          </p:txBody>
        </p:sp>
      </p:grpSp>
      <p:sp>
        <p:nvSpPr>
          <p:cNvPr id="591982" name="Text Box 110"/>
          <p:cNvSpPr txBox="1">
            <a:spLocks noChangeArrowheads="1"/>
          </p:cNvSpPr>
          <p:nvPr/>
        </p:nvSpPr>
        <p:spPr bwMode="auto">
          <a:xfrm>
            <a:off x="1508125" y="18034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MAR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91983" name="Text Box 111"/>
          <p:cNvSpPr txBox="1">
            <a:spLocks noChangeArrowheads="1"/>
          </p:cNvSpPr>
          <p:nvPr/>
        </p:nvSpPr>
        <p:spPr bwMode="auto">
          <a:xfrm>
            <a:off x="1981200" y="3463925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MDR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91984" name="Text Box 112"/>
          <p:cNvSpPr txBox="1">
            <a:spLocks noChangeArrowheads="1"/>
          </p:cNvSpPr>
          <p:nvPr/>
        </p:nvSpPr>
        <p:spPr bwMode="auto">
          <a:xfrm>
            <a:off x="1812925" y="40179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IR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91985" name="Line 113"/>
          <p:cNvSpPr>
            <a:spLocks noChangeShapeType="1"/>
          </p:cNvSpPr>
          <p:nvPr/>
        </p:nvSpPr>
        <p:spPr bwMode="auto">
          <a:xfrm rot="10800000" flipH="1">
            <a:off x="4857750" y="3810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86" name="Freeform 114"/>
          <p:cNvSpPr>
            <a:spLocks/>
          </p:cNvSpPr>
          <p:nvPr/>
        </p:nvSpPr>
        <p:spPr bwMode="auto">
          <a:xfrm>
            <a:off x="7581900" y="2782888"/>
            <a:ext cx="1588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</a:cxnLst>
            <a:rect l="0" t="0" r="r" b="b"/>
            <a:pathLst>
              <a:path w="1" h="245">
                <a:moveTo>
                  <a:pt x="0" y="0"/>
                </a:moveTo>
                <a:lnTo>
                  <a:pt x="0" y="245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87" name="Line 115"/>
          <p:cNvSpPr>
            <a:spLocks noChangeShapeType="1"/>
          </p:cNvSpPr>
          <p:nvPr/>
        </p:nvSpPr>
        <p:spPr bwMode="auto">
          <a:xfrm flipV="1">
            <a:off x="7581900" y="1752600"/>
            <a:ext cx="0" cy="2438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1988" name="Text Box 116"/>
          <p:cNvSpPr txBox="1">
            <a:spLocks noChangeArrowheads="1"/>
          </p:cNvSpPr>
          <p:nvPr/>
        </p:nvSpPr>
        <p:spPr bwMode="auto">
          <a:xfrm>
            <a:off x="2362200" y="5029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CU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91989" name="Rectangle 11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grpSp>
        <p:nvGrpSpPr>
          <p:cNvPr id="591872" name="Group 118"/>
          <p:cNvGrpSpPr>
            <a:grpSpLocks/>
          </p:cNvGrpSpPr>
          <p:nvPr/>
        </p:nvGrpSpPr>
        <p:grpSpPr bwMode="auto">
          <a:xfrm>
            <a:off x="5449888" y="1600200"/>
            <a:ext cx="798512" cy="417513"/>
            <a:chOff x="3433" y="1417"/>
            <a:chExt cx="503" cy="263"/>
          </a:xfrm>
        </p:grpSpPr>
        <p:sp>
          <p:nvSpPr>
            <p:cNvPr id="591991" name="Rectangle 119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992" name="Text Box 120"/>
            <p:cNvSpPr txBox="1">
              <a:spLocks noChangeArrowheads="1"/>
            </p:cNvSpPr>
            <p:nvPr/>
          </p:nvSpPr>
          <p:spPr bwMode="auto">
            <a:xfrm>
              <a:off x="3540" y="143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IR</a:t>
              </a:r>
            </a:p>
          </p:txBody>
        </p:sp>
      </p:grpSp>
      <p:grpSp>
        <p:nvGrpSpPr>
          <p:cNvPr id="591873" name="Group 121"/>
          <p:cNvGrpSpPr>
            <a:grpSpLocks/>
          </p:cNvGrpSpPr>
          <p:nvPr/>
        </p:nvGrpSpPr>
        <p:grpSpPr bwMode="auto">
          <a:xfrm>
            <a:off x="5448300" y="2249488"/>
            <a:ext cx="798513" cy="417512"/>
            <a:chOff x="3433" y="1417"/>
            <a:chExt cx="503" cy="263"/>
          </a:xfrm>
        </p:grpSpPr>
        <p:sp>
          <p:nvSpPr>
            <p:cNvPr id="591994" name="Rectangle 122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995" name="Text Box 123"/>
            <p:cNvSpPr txBox="1">
              <a:spLocks noChangeArrowheads="1"/>
            </p:cNvSpPr>
            <p:nvPr/>
          </p:nvSpPr>
          <p:spPr bwMode="auto">
            <a:xfrm>
              <a:off x="3540" y="143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PC</a:t>
              </a:r>
            </a:p>
          </p:txBody>
        </p:sp>
      </p:grpSp>
      <p:grpSp>
        <p:nvGrpSpPr>
          <p:cNvPr id="591874" name="Group 124"/>
          <p:cNvGrpSpPr>
            <a:grpSpLocks/>
          </p:cNvGrpSpPr>
          <p:nvPr/>
        </p:nvGrpSpPr>
        <p:grpSpPr bwMode="auto">
          <a:xfrm>
            <a:off x="5448300" y="2249488"/>
            <a:ext cx="798513" cy="417512"/>
            <a:chOff x="3433" y="1417"/>
            <a:chExt cx="503" cy="263"/>
          </a:xfrm>
        </p:grpSpPr>
        <p:sp>
          <p:nvSpPr>
            <p:cNvPr id="591997" name="Rectangle 125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998" name="Text Box 126"/>
            <p:cNvSpPr txBox="1">
              <a:spLocks noChangeArrowheads="1"/>
            </p:cNvSpPr>
            <p:nvPr/>
          </p:nvSpPr>
          <p:spPr bwMode="auto">
            <a:xfrm>
              <a:off x="3540" y="143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PC</a:t>
              </a:r>
            </a:p>
          </p:txBody>
        </p:sp>
      </p:grpSp>
      <p:grpSp>
        <p:nvGrpSpPr>
          <p:cNvPr id="591877" name="Group 127"/>
          <p:cNvGrpSpPr>
            <a:grpSpLocks/>
          </p:cNvGrpSpPr>
          <p:nvPr/>
        </p:nvGrpSpPr>
        <p:grpSpPr bwMode="auto">
          <a:xfrm>
            <a:off x="5448300" y="3644900"/>
            <a:ext cx="828675" cy="417513"/>
            <a:chOff x="3433" y="1849"/>
            <a:chExt cx="522" cy="263"/>
          </a:xfrm>
        </p:grpSpPr>
        <p:sp>
          <p:nvSpPr>
            <p:cNvPr id="592000" name="Rectangle 128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001" name="Text Box 129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grpSp>
        <p:nvGrpSpPr>
          <p:cNvPr id="591880" name="Group 130"/>
          <p:cNvGrpSpPr>
            <a:grpSpLocks/>
          </p:cNvGrpSpPr>
          <p:nvPr/>
        </p:nvGrpSpPr>
        <p:grpSpPr bwMode="auto">
          <a:xfrm>
            <a:off x="5449888" y="2935288"/>
            <a:ext cx="828675" cy="417512"/>
            <a:chOff x="3433" y="1849"/>
            <a:chExt cx="522" cy="263"/>
          </a:xfrm>
        </p:grpSpPr>
        <p:sp>
          <p:nvSpPr>
            <p:cNvPr id="592003" name="Rectangle 131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004" name="Text Box 132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MAR</a:t>
              </a:r>
            </a:p>
          </p:txBody>
        </p:sp>
      </p:grpSp>
      <p:grpSp>
        <p:nvGrpSpPr>
          <p:cNvPr id="591887" name="Group 133"/>
          <p:cNvGrpSpPr>
            <a:grpSpLocks/>
          </p:cNvGrpSpPr>
          <p:nvPr/>
        </p:nvGrpSpPr>
        <p:grpSpPr bwMode="auto">
          <a:xfrm>
            <a:off x="5449888" y="914400"/>
            <a:ext cx="798512" cy="417513"/>
            <a:chOff x="3433" y="1417"/>
            <a:chExt cx="503" cy="263"/>
          </a:xfrm>
        </p:grpSpPr>
        <p:sp>
          <p:nvSpPr>
            <p:cNvPr id="592006" name="Rectangle 134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007" name="Text Box 135"/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CU</a:t>
              </a:r>
            </a:p>
          </p:txBody>
        </p:sp>
      </p:grpSp>
      <p:grpSp>
        <p:nvGrpSpPr>
          <p:cNvPr id="591895" name="Group 136"/>
          <p:cNvGrpSpPr>
            <a:grpSpLocks/>
          </p:cNvGrpSpPr>
          <p:nvPr/>
        </p:nvGrpSpPr>
        <p:grpSpPr bwMode="auto">
          <a:xfrm>
            <a:off x="5448300" y="1600200"/>
            <a:ext cx="798513" cy="417513"/>
            <a:chOff x="3433" y="1417"/>
            <a:chExt cx="503" cy="263"/>
          </a:xfrm>
        </p:grpSpPr>
        <p:sp>
          <p:nvSpPr>
            <p:cNvPr id="592009" name="Rectangle 137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010" name="Text Box 138"/>
            <p:cNvSpPr txBox="1">
              <a:spLocks noChangeArrowheads="1"/>
            </p:cNvSpPr>
            <p:nvPr/>
          </p:nvSpPr>
          <p:spPr bwMode="auto">
            <a:xfrm>
              <a:off x="3540" y="143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IR</a:t>
              </a:r>
            </a:p>
          </p:txBody>
        </p:sp>
      </p:grpSp>
      <p:grpSp>
        <p:nvGrpSpPr>
          <p:cNvPr id="591898" name="Group 139"/>
          <p:cNvGrpSpPr>
            <a:grpSpLocks/>
          </p:cNvGrpSpPr>
          <p:nvPr/>
        </p:nvGrpSpPr>
        <p:grpSpPr bwMode="auto">
          <a:xfrm>
            <a:off x="5448300" y="2247900"/>
            <a:ext cx="798513" cy="427038"/>
            <a:chOff x="3433" y="1417"/>
            <a:chExt cx="503" cy="269"/>
          </a:xfrm>
        </p:grpSpPr>
        <p:sp>
          <p:nvSpPr>
            <p:cNvPr id="592012" name="Rectangle 140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013" name="Text Box 141"/>
            <p:cNvSpPr txBox="1">
              <a:spLocks noChangeArrowheads="1"/>
            </p:cNvSpPr>
            <p:nvPr/>
          </p:nvSpPr>
          <p:spPr bwMode="auto">
            <a:xfrm>
              <a:off x="3540" y="1430"/>
              <a:ext cx="336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PC</a:t>
              </a:r>
            </a:p>
          </p:txBody>
        </p:sp>
      </p:grpSp>
      <p:grpSp>
        <p:nvGrpSpPr>
          <p:cNvPr id="591901" name="Group 142"/>
          <p:cNvGrpSpPr>
            <a:grpSpLocks/>
          </p:cNvGrpSpPr>
          <p:nvPr/>
        </p:nvGrpSpPr>
        <p:grpSpPr bwMode="auto">
          <a:xfrm>
            <a:off x="5502275" y="2247900"/>
            <a:ext cx="798513" cy="427038"/>
            <a:chOff x="3433" y="1417"/>
            <a:chExt cx="503" cy="269"/>
          </a:xfrm>
        </p:grpSpPr>
        <p:sp>
          <p:nvSpPr>
            <p:cNvPr id="592015" name="Rectangle 143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016" name="Text Box 144"/>
            <p:cNvSpPr txBox="1">
              <a:spLocks noChangeArrowheads="1"/>
            </p:cNvSpPr>
            <p:nvPr/>
          </p:nvSpPr>
          <p:spPr bwMode="auto">
            <a:xfrm>
              <a:off x="3540" y="1430"/>
              <a:ext cx="336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PC</a:t>
              </a:r>
            </a:p>
          </p:txBody>
        </p:sp>
      </p:grpSp>
      <p:grpSp>
        <p:nvGrpSpPr>
          <p:cNvPr id="591904" name="Group 145"/>
          <p:cNvGrpSpPr>
            <a:grpSpLocks/>
          </p:cNvGrpSpPr>
          <p:nvPr/>
        </p:nvGrpSpPr>
        <p:grpSpPr bwMode="auto">
          <a:xfrm>
            <a:off x="5456238" y="896938"/>
            <a:ext cx="798512" cy="417512"/>
            <a:chOff x="3433" y="1417"/>
            <a:chExt cx="503" cy="263"/>
          </a:xfrm>
        </p:grpSpPr>
        <p:sp>
          <p:nvSpPr>
            <p:cNvPr id="592018" name="Rectangle 146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019" name="Text Box 147"/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CU</a:t>
              </a:r>
            </a:p>
          </p:txBody>
        </p:sp>
      </p:grpSp>
      <p:sp>
        <p:nvSpPr>
          <p:cNvPr id="592020" name="AutoShape 1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" name="日期占位符 1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217-9C71-49B0-B787-406B36D3094B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50" name="灯片编号占位符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51" name="页脚占位符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9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9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9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4" dur="500"/>
                                        <p:tgtEl>
                                          <p:spTgt spid="59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9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59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" dur="500"/>
                                        <p:tgtEl>
                                          <p:spTgt spid="59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9" dur="500"/>
                                        <p:tgtEl>
                                          <p:spTgt spid="591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9" dur="500"/>
                                        <p:tgtEl>
                                          <p:spTgt spid="5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59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59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59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4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4" dur="500"/>
                                        <p:tgtEl>
                                          <p:spTgt spid="59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4" dur="500"/>
                                        <p:tgtEl>
                                          <p:spTgt spid="59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59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4" dur="500"/>
                                        <p:tgtEl>
                                          <p:spTgt spid="591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59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591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9" dur="500"/>
                                        <p:tgtEl>
                                          <p:spTgt spid="59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4" dur="500"/>
                                        <p:tgtEl>
                                          <p:spTgt spid="59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59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4" dur="500"/>
                                        <p:tgtEl>
                                          <p:spTgt spid="59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4" dur="1000"/>
                                        <p:tgtEl>
                                          <p:spTgt spid="591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5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8" dur="1000"/>
                                        <p:tgtEl>
                                          <p:spTgt spid="591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2" dur="1000"/>
                                        <p:tgtEl>
                                          <p:spTgt spid="591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0"/>
                                            </p:cond>
                                          </p:stCondLst>
                                        </p:cTn>
                                        <p:tgtEl>
                                          <p:spTgt spid="5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3" grpId="0" autoUpdateAnimBg="0"/>
      <p:bldP spid="591884" grpId="0" autoUpdateAnimBg="0"/>
      <p:bldP spid="591885" grpId="0" animBg="1"/>
      <p:bldP spid="591886" grpId="0" animBg="1"/>
      <p:bldP spid="591890" grpId="0" animBg="1"/>
      <p:bldP spid="591891" grpId="0" autoUpdateAnimBg="0"/>
      <p:bldP spid="591892" grpId="0" animBg="1"/>
      <p:bldP spid="591893" grpId="0" autoUpdateAnimBg="0"/>
      <p:bldP spid="591894" grpId="0" animBg="1"/>
      <p:bldP spid="591919" grpId="0" animBg="1"/>
      <p:bldP spid="591940" grpId="0" autoUpdateAnimBg="0"/>
      <p:bldP spid="591961" grpId="0" animBg="1"/>
      <p:bldP spid="591969" grpId="0" autoUpdateAnimBg="0"/>
      <p:bldP spid="591974" grpId="0" animBg="1"/>
      <p:bldP spid="591982" grpId="0" autoUpdateAnimBg="0"/>
      <p:bldP spid="591983" grpId="0" autoUpdateAnimBg="0"/>
      <p:bldP spid="591984" grpId="0" autoUpdateAnimBg="0"/>
      <p:bldP spid="591985" grpId="0" animBg="1"/>
      <p:bldP spid="591986" grpId="0" animBg="1"/>
      <p:bldP spid="591987" grpId="0" animBg="1"/>
      <p:bldP spid="5919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429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</a:t>
            </a:r>
            <a:r>
              <a:rPr lang="en-US" altLang="zh-CN" sz="2800">
                <a:latin typeface="Times New Roman" pitchFamily="18" charset="0"/>
              </a:rPr>
              <a:t>ADD @ X </a:t>
            </a:r>
            <a:r>
              <a:rPr lang="zh-CN" altLang="en-US" sz="3600">
                <a:latin typeface="Times New Roman" pitchFamily="18" charset="0"/>
              </a:rPr>
              <a:t>间址周期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588963" y="2092325"/>
            <a:ext cx="109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MDR</a:t>
            </a:r>
            <a:endParaRPr lang="zh-CN" altLang="en-US" sz="2200">
              <a:latin typeface="Times New Roman" pitchFamily="18" charset="0"/>
            </a:endParaRPr>
          </a:p>
        </p:txBody>
      </p:sp>
      <p:sp>
        <p:nvSpPr>
          <p:cNvPr id="592900" name="Line 4"/>
          <p:cNvSpPr>
            <a:spLocks noChangeShapeType="1"/>
          </p:cNvSpPr>
          <p:nvPr/>
        </p:nvSpPr>
        <p:spPr bwMode="auto">
          <a:xfrm>
            <a:off x="1655763" y="23352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2901" name="Line 5"/>
          <p:cNvSpPr>
            <a:spLocks noChangeShapeType="1"/>
          </p:cNvSpPr>
          <p:nvPr/>
        </p:nvSpPr>
        <p:spPr bwMode="auto">
          <a:xfrm>
            <a:off x="2874963" y="23352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8963" y="2819400"/>
            <a:ext cx="1273175" cy="457200"/>
            <a:chOff x="192" y="1776"/>
            <a:chExt cx="802" cy="288"/>
          </a:xfrm>
        </p:grpSpPr>
        <p:sp>
          <p:nvSpPr>
            <p:cNvPr id="592903" name="Text Box 7"/>
            <p:cNvSpPr txBox="1">
              <a:spLocks noChangeArrowheads="1"/>
            </p:cNvSpPr>
            <p:nvPr/>
          </p:nvSpPr>
          <p:spPr bwMode="auto">
            <a:xfrm>
              <a:off x="192" y="1776"/>
              <a:ext cx="8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400">
                  <a:latin typeface="Times New Roman" pitchFamily="18" charset="0"/>
                </a:rPr>
                <a:t> 1       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>
              <a:off x="461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2905" name="Line 9"/>
          <p:cNvSpPr>
            <a:spLocks noChangeShapeType="1"/>
          </p:cNvSpPr>
          <p:nvPr/>
        </p:nvSpPr>
        <p:spPr bwMode="auto">
          <a:xfrm>
            <a:off x="1824038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2906" name="Text Box 10"/>
          <p:cNvSpPr txBox="1">
            <a:spLocks noChangeArrowheads="1"/>
          </p:cNvSpPr>
          <p:nvPr/>
        </p:nvSpPr>
        <p:spPr bwMode="auto">
          <a:xfrm>
            <a:off x="588963" y="4191000"/>
            <a:ext cx="109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MDR</a:t>
            </a:r>
          </a:p>
        </p:txBody>
      </p:sp>
      <p:sp>
        <p:nvSpPr>
          <p:cNvPr id="592907" name="Line 11"/>
          <p:cNvSpPr>
            <a:spLocks noChangeShapeType="1"/>
          </p:cNvSpPr>
          <p:nvPr/>
        </p:nvSpPr>
        <p:spPr bwMode="auto">
          <a:xfrm>
            <a:off x="1655763" y="4419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8963" y="5410200"/>
            <a:ext cx="3260725" cy="457200"/>
            <a:chOff x="371" y="3264"/>
            <a:chExt cx="2054" cy="288"/>
          </a:xfrm>
        </p:grpSpPr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371" y="3264"/>
              <a:ext cx="2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有效地址</a:t>
              </a:r>
              <a:r>
                <a:rPr lang="zh-CN" altLang="en-US" sz="2400">
                  <a:latin typeface="Times New Roman" pitchFamily="18" charset="0"/>
                </a:rPr>
                <a:t>        </a:t>
              </a:r>
              <a:r>
                <a:rPr lang="en-US" altLang="zh-CN" sz="2400">
                  <a:latin typeface="Times New Roman" pitchFamily="18" charset="0"/>
                </a:rPr>
                <a:t>Ad（IR）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1187" y="340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73875" y="1611313"/>
            <a:ext cx="1371600" cy="76200"/>
            <a:chOff x="4330" y="1015"/>
            <a:chExt cx="864" cy="48"/>
          </a:xfrm>
        </p:grpSpPr>
        <p:sp>
          <p:nvSpPr>
            <p:cNvPr id="592912" name="Oval 16"/>
            <p:cNvSpPr>
              <a:spLocks noChangeArrowheads="1"/>
            </p:cNvSpPr>
            <p:nvPr/>
          </p:nvSpPr>
          <p:spPr bwMode="auto">
            <a:xfrm>
              <a:off x="4522" y="1015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 rot="16200000" flipV="1">
              <a:off x="4426" y="946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4570" y="1042"/>
              <a:ext cx="62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873875" y="3025775"/>
            <a:ext cx="1371600" cy="76200"/>
            <a:chOff x="4330" y="1906"/>
            <a:chExt cx="864" cy="48"/>
          </a:xfrm>
        </p:grpSpPr>
        <p:sp>
          <p:nvSpPr>
            <p:cNvPr id="592916" name="Oval 20"/>
            <p:cNvSpPr>
              <a:spLocks noChangeArrowheads="1"/>
            </p:cNvSpPr>
            <p:nvPr/>
          </p:nvSpPr>
          <p:spPr bwMode="auto">
            <a:xfrm>
              <a:off x="4522" y="190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917" name="Line 21"/>
            <p:cNvSpPr>
              <a:spLocks noChangeShapeType="1"/>
            </p:cNvSpPr>
            <p:nvPr/>
          </p:nvSpPr>
          <p:spPr bwMode="auto">
            <a:xfrm rot="16200000" flipV="1">
              <a:off x="4426" y="1837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2918" name="Freeform 22"/>
            <p:cNvSpPr>
              <a:spLocks/>
            </p:cNvSpPr>
            <p:nvPr/>
          </p:nvSpPr>
          <p:spPr bwMode="auto">
            <a:xfrm>
              <a:off x="4570" y="1927"/>
              <a:ext cx="624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24" y="0"/>
                </a:cxn>
              </a:cxnLst>
              <a:rect l="0" t="0" r="r" b="b"/>
              <a:pathLst>
                <a:path w="624" h="6">
                  <a:moveTo>
                    <a:pt x="0" y="6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497638" y="3940175"/>
            <a:ext cx="1747837" cy="152400"/>
            <a:chOff x="4093" y="2482"/>
            <a:chExt cx="1101" cy="96"/>
          </a:xfrm>
        </p:grpSpPr>
        <p:sp>
          <p:nvSpPr>
            <p:cNvPr id="592920" name="Oval 24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921" name="Freeform 25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2922" name="Freeform 26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811213" y="2386013"/>
            <a:ext cx="7292975" cy="1700212"/>
            <a:chOff x="511" y="1503"/>
            <a:chExt cx="4594" cy="1071"/>
          </a:xfrm>
        </p:grpSpPr>
        <p:sp>
          <p:nvSpPr>
            <p:cNvPr id="592924" name="Text Box 28"/>
            <p:cNvSpPr txBox="1">
              <a:spLocks noChangeArrowheads="1"/>
            </p:cNvSpPr>
            <p:nvPr/>
          </p:nvSpPr>
          <p:spPr bwMode="auto">
            <a:xfrm>
              <a:off x="511" y="1503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92925" name="Freeform 29"/>
            <p:cNvSpPr>
              <a:spLocks/>
            </p:cNvSpPr>
            <p:nvPr/>
          </p:nvSpPr>
          <p:spPr bwMode="auto">
            <a:xfrm>
              <a:off x="4552" y="2417"/>
              <a:ext cx="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6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2926" name="Text Box 30"/>
            <p:cNvSpPr txBox="1">
              <a:spLocks noChangeArrowheads="1"/>
            </p:cNvSpPr>
            <p:nvPr/>
          </p:nvSpPr>
          <p:spPr bwMode="auto">
            <a:xfrm>
              <a:off x="4570" y="2343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sp>
        <p:nvSpPr>
          <p:cNvPr id="592927" name="Line 31"/>
          <p:cNvSpPr>
            <a:spLocks noChangeShapeType="1"/>
          </p:cNvSpPr>
          <p:nvPr/>
        </p:nvSpPr>
        <p:spPr bwMode="auto">
          <a:xfrm flipH="1">
            <a:off x="5502275" y="3025775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88963" y="3429000"/>
            <a:ext cx="4929187" cy="500063"/>
            <a:chOff x="371" y="2160"/>
            <a:chExt cx="3105" cy="315"/>
          </a:xfrm>
        </p:grpSpPr>
        <p:sp>
          <p:nvSpPr>
            <p:cNvPr id="592929" name="Text Box 33"/>
            <p:cNvSpPr txBox="1">
              <a:spLocks noChangeArrowheads="1"/>
            </p:cNvSpPr>
            <p:nvPr/>
          </p:nvSpPr>
          <p:spPr bwMode="auto">
            <a:xfrm>
              <a:off x="371" y="2160"/>
              <a:ext cx="75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200">
                  <a:latin typeface="Times New Roman" pitchFamily="18" charset="0"/>
                </a:rPr>
                <a:t> 数据线</a:t>
              </a:r>
              <a:endParaRPr lang="en-US" altLang="zh-CN" sz="2200">
                <a:latin typeface="Times New Roman" pitchFamily="18" charset="0"/>
              </a:endParaRPr>
            </a:p>
          </p:txBody>
        </p:sp>
        <p:sp>
          <p:nvSpPr>
            <p:cNvPr id="592930" name="Text Box 34"/>
            <p:cNvSpPr txBox="1">
              <a:spLocks noChangeArrowheads="1"/>
            </p:cNvSpPr>
            <p:nvPr/>
          </p:nvSpPr>
          <p:spPr bwMode="auto">
            <a:xfrm>
              <a:off x="2880" y="2225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495800" y="228600"/>
            <a:ext cx="4594225" cy="6556375"/>
            <a:chOff x="2832" y="144"/>
            <a:chExt cx="2894" cy="413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3024" y="51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时钟</a:t>
              </a:r>
            </a:p>
          </p:txBody>
        </p: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832" y="144"/>
              <a:ext cx="2894" cy="4130"/>
              <a:chOff x="2832" y="144"/>
              <a:chExt cx="2894" cy="4130"/>
            </a:xfrm>
          </p:grpSpPr>
          <p:sp>
            <p:nvSpPr>
              <p:cNvPr id="592934" name="Line 38"/>
              <p:cNvSpPr>
                <a:spLocks noChangeShapeType="1"/>
              </p:cNvSpPr>
              <p:nvPr/>
            </p:nvSpPr>
            <p:spPr bwMode="auto">
              <a:xfrm flipV="1">
                <a:off x="4090" y="75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2935" name="Line 39"/>
              <p:cNvSpPr>
                <a:spLocks noChangeShapeType="1"/>
              </p:cNvSpPr>
              <p:nvPr/>
            </p:nvSpPr>
            <p:spPr bwMode="auto">
              <a:xfrm flipV="1">
                <a:off x="4234" y="32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2936" name="Line 40"/>
              <p:cNvSpPr>
                <a:spLocks noChangeShapeType="1"/>
              </p:cNvSpPr>
              <p:nvPr/>
            </p:nvSpPr>
            <p:spPr bwMode="auto">
              <a:xfrm flipV="1">
                <a:off x="3946" y="32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1" name="Group 41"/>
              <p:cNvGrpSpPr>
                <a:grpSpLocks/>
              </p:cNvGrpSpPr>
              <p:nvPr/>
            </p:nvGrpSpPr>
            <p:grpSpPr bwMode="auto">
              <a:xfrm>
                <a:off x="2832" y="144"/>
                <a:ext cx="2894" cy="4130"/>
                <a:chOff x="2832" y="144"/>
                <a:chExt cx="2894" cy="4130"/>
              </a:xfrm>
            </p:grpSpPr>
            <p:sp>
              <p:nvSpPr>
                <p:cNvPr id="59293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466" y="65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2" name="Group 43"/>
                <p:cNvGrpSpPr>
                  <a:grpSpLocks/>
                </p:cNvGrpSpPr>
                <p:nvPr/>
              </p:nvGrpSpPr>
              <p:grpSpPr bwMode="auto">
                <a:xfrm>
                  <a:off x="2832" y="144"/>
                  <a:ext cx="2894" cy="4130"/>
                  <a:chOff x="2832" y="144"/>
                  <a:chExt cx="2894" cy="4130"/>
                </a:xfrm>
              </p:grpSpPr>
              <p:grpSp>
                <p:nvGrpSpPr>
                  <p:cNvPr id="13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850" y="514"/>
                    <a:ext cx="480" cy="259"/>
                    <a:chOff x="3850" y="514"/>
                    <a:chExt cx="480" cy="259"/>
                  </a:xfrm>
                </p:grpSpPr>
                <p:sp>
                  <p:nvSpPr>
                    <p:cNvPr id="592941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4" y="523"/>
                      <a:ext cx="348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CU</a:t>
                      </a:r>
                    </a:p>
                  </p:txBody>
                </p:sp>
                <p:sp>
                  <p:nvSpPr>
                    <p:cNvPr id="592942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514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850" y="943"/>
                    <a:ext cx="480" cy="259"/>
                    <a:chOff x="3850" y="943"/>
                    <a:chExt cx="480" cy="259"/>
                  </a:xfrm>
                </p:grpSpPr>
                <p:sp>
                  <p:nvSpPr>
                    <p:cNvPr id="592944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4" y="952"/>
                      <a:ext cx="294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IR</a:t>
                      </a:r>
                    </a:p>
                  </p:txBody>
                </p:sp>
                <p:sp>
                  <p:nvSpPr>
                    <p:cNvPr id="592945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943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850" y="1373"/>
                    <a:ext cx="480" cy="259"/>
                    <a:chOff x="3850" y="1373"/>
                    <a:chExt cx="480" cy="259"/>
                  </a:xfrm>
                </p:grpSpPr>
                <p:sp>
                  <p:nvSpPr>
                    <p:cNvPr id="592947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4" y="1382"/>
                      <a:ext cx="330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PC</a:t>
                      </a:r>
                    </a:p>
                  </p:txBody>
                </p:sp>
                <p:sp>
                  <p:nvSpPr>
                    <p:cNvPr id="592948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1373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850" y="1802"/>
                    <a:ext cx="499" cy="259"/>
                    <a:chOff x="3850" y="1802"/>
                    <a:chExt cx="499" cy="259"/>
                  </a:xfrm>
                </p:grpSpPr>
                <p:sp>
                  <p:nvSpPr>
                    <p:cNvPr id="592950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0" y="1811"/>
                      <a:ext cx="499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MAR</a:t>
                      </a:r>
                    </a:p>
                  </p:txBody>
                </p:sp>
                <p:sp>
                  <p:nvSpPr>
                    <p:cNvPr id="59295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1802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850" y="2232"/>
                    <a:ext cx="499" cy="259"/>
                    <a:chOff x="3850" y="2232"/>
                    <a:chExt cx="499" cy="259"/>
                  </a:xfrm>
                </p:grpSpPr>
                <p:sp>
                  <p:nvSpPr>
                    <p:cNvPr id="592953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0" y="2241"/>
                      <a:ext cx="499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MDR</a:t>
                      </a:r>
                    </a:p>
                  </p:txBody>
                </p:sp>
                <p:sp>
                  <p:nvSpPr>
                    <p:cNvPr id="592954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2232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850" y="2747"/>
                    <a:ext cx="480" cy="251"/>
                    <a:chOff x="3850" y="2747"/>
                    <a:chExt cx="480" cy="251"/>
                  </a:xfrm>
                </p:grpSpPr>
                <p:sp>
                  <p:nvSpPr>
                    <p:cNvPr id="592956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21" y="2747"/>
                      <a:ext cx="348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AC</a:t>
                      </a:r>
                    </a:p>
                  </p:txBody>
                </p:sp>
                <p:sp>
                  <p:nvSpPr>
                    <p:cNvPr id="592957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2758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9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850" y="3173"/>
                    <a:ext cx="480" cy="250"/>
                    <a:chOff x="3850" y="3173"/>
                    <a:chExt cx="480" cy="250"/>
                  </a:xfrm>
                </p:grpSpPr>
                <p:sp>
                  <p:nvSpPr>
                    <p:cNvPr id="592959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4" y="3173"/>
                      <a:ext cx="232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592960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3183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3850" y="3586"/>
                    <a:ext cx="480" cy="288"/>
                    <a:chOff x="3850" y="3586"/>
                    <a:chExt cx="480" cy="288"/>
                  </a:xfrm>
                </p:grpSpPr>
                <p:sp>
                  <p:nvSpPr>
                    <p:cNvPr id="592962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75" y="3597"/>
                      <a:ext cx="455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ALU</a:t>
                      </a:r>
                    </a:p>
                  </p:txBody>
                </p:sp>
                <p:sp>
                  <p:nvSpPr>
                    <p:cNvPr id="592963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3586"/>
                      <a:ext cx="480" cy="28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1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3850" y="3944"/>
                    <a:ext cx="480" cy="250"/>
                    <a:chOff x="3850" y="3944"/>
                    <a:chExt cx="480" cy="250"/>
                  </a:xfrm>
                </p:grpSpPr>
                <p:sp>
                  <p:nvSpPr>
                    <p:cNvPr id="592965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4" y="3944"/>
                      <a:ext cx="223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592966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3951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9296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5194" y="864"/>
                    <a:ext cx="0" cy="34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96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864"/>
                    <a:ext cx="0" cy="34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969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" y="283"/>
                    <a:ext cx="27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592970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4" y="144"/>
                    <a:ext cx="69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控制信号</a:t>
                    </a:r>
                  </a:p>
                </p:txBody>
              </p:sp>
              <p:sp>
                <p:nvSpPr>
                  <p:cNvPr id="59297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706" y="3634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97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706" y="382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973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10" y="3638"/>
                    <a:ext cx="289" cy="2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18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592974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3584"/>
                    <a:ext cx="75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控制信号</a:t>
                    </a:r>
                  </a:p>
                </p:txBody>
              </p:sp>
              <p:sp>
                <p:nvSpPr>
                  <p:cNvPr id="592975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0" y="1512"/>
                    <a:ext cx="446" cy="10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CPU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  </a:t>
                    </a:r>
                    <a:r>
                      <a:rPr lang="zh-CN" altLang="en-US" sz="2000">
                        <a:latin typeface="Times New Roman" pitchFamily="18" charset="0"/>
                      </a:rPr>
                      <a:t>内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 部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 总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 线</a:t>
                    </a:r>
                  </a:p>
                </p:txBody>
              </p:sp>
              <p:sp>
                <p:nvSpPr>
                  <p:cNvPr id="5929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986" y="514"/>
                    <a:ext cx="48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92977" name="Text Box 81"/>
          <p:cNvSpPr txBox="1">
            <a:spLocks noChangeArrowheads="1"/>
          </p:cNvSpPr>
          <p:nvPr/>
        </p:nvSpPr>
        <p:spPr bwMode="auto">
          <a:xfrm>
            <a:off x="2287588" y="3429000"/>
            <a:ext cx="91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MDR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92978" name="Text Box 82"/>
          <p:cNvSpPr txBox="1">
            <a:spLocks noChangeArrowheads="1"/>
          </p:cNvSpPr>
          <p:nvPr/>
        </p:nvSpPr>
        <p:spPr bwMode="auto">
          <a:xfrm>
            <a:off x="2112963" y="4191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IR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2" name="Group 83"/>
          <p:cNvGrpSpPr>
            <a:grpSpLocks/>
          </p:cNvGrpSpPr>
          <p:nvPr/>
        </p:nvGrpSpPr>
        <p:grpSpPr bwMode="auto">
          <a:xfrm>
            <a:off x="2016125" y="2386013"/>
            <a:ext cx="6000750" cy="709612"/>
            <a:chOff x="1270" y="1503"/>
            <a:chExt cx="3780" cy="447"/>
          </a:xfrm>
        </p:grpSpPr>
        <p:sp>
          <p:nvSpPr>
            <p:cNvPr id="592980" name="Freeform 84"/>
            <p:cNvSpPr>
              <a:spLocks/>
            </p:cNvSpPr>
            <p:nvPr/>
          </p:nvSpPr>
          <p:spPr bwMode="auto">
            <a:xfrm>
              <a:off x="4543" y="1810"/>
              <a:ext cx="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2981" name="Text Box 85"/>
            <p:cNvSpPr txBox="1">
              <a:spLocks noChangeArrowheads="1"/>
            </p:cNvSpPr>
            <p:nvPr/>
          </p:nvSpPr>
          <p:spPr bwMode="auto">
            <a:xfrm>
              <a:off x="4563" y="1719"/>
              <a:ext cx="4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MAR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92982" name="Text Box 86"/>
            <p:cNvSpPr txBox="1">
              <a:spLocks noChangeArrowheads="1"/>
            </p:cNvSpPr>
            <p:nvPr/>
          </p:nvSpPr>
          <p:spPr bwMode="auto">
            <a:xfrm>
              <a:off x="1270" y="1503"/>
              <a:ext cx="5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MAR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  <a:endParaRPr lang="zh-CN" altLang="en-US" sz="2000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" name="Group 87"/>
          <p:cNvGrpSpPr>
            <a:grpSpLocks/>
          </p:cNvGrpSpPr>
          <p:nvPr/>
        </p:nvGrpSpPr>
        <p:grpSpPr bwMode="auto">
          <a:xfrm>
            <a:off x="3392488" y="2105025"/>
            <a:ext cx="2125662" cy="1111250"/>
            <a:chOff x="2137" y="1326"/>
            <a:chExt cx="1339" cy="700"/>
          </a:xfrm>
        </p:grpSpPr>
        <p:sp>
          <p:nvSpPr>
            <p:cNvPr id="592984" name="Text Box 88"/>
            <p:cNvSpPr txBox="1">
              <a:spLocks noChangeArrowheads="1"/>
            </p:cNvSpPr>
            <p:nvPr/>
          </p:nvSpPr>
          <p:spPr bwMode="auto">
            <a:xfrm>
              <a:off x="2880" y="177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592985" name="Text Box 89"/>
            <p:cNvSpPr txBox="1">
              <a:spLocks noChangeArrowheads="1"/>
            </p:cNvSpPr>
            <p:nvPr/>
          </p:nvSpPr>
          <p:spPr bwMode="auto">
            <a:xfrm>
              <a:off x="2137" y="1326"/>
              <a:ext cx="6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地址线</a:t>
              </a:r>
            </a:p>
          </p:txBody>
        </p:sp>
      </p:grpSp>
      <p:sp>
        <p:nvSpPr>
          <p:cNvPr id="592986" name="Text Box 90"/>
          <p:cNvSpPr txBox="1">
            <a:spLocks noChangeArrowheads="1"/>
          </p:cNvSpPr>
          <p:nvPr/>
        </p:nvSpPr>
        <p:spPr bwMode="auto">
          <a:xfrm>
            <a:off x="2036763" y="2092325"/>
            <a:ext cx="91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MAR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4" name="Group 91"/>
          <p:cNvGrpSpPr>
            <a:grpSpLocks/>
          </p:cNvGrpSpPr>
          <p:nvPr/>
        </p:nvGrpSpPr>
        <p:grpSpPr bwMode="auto">
          <a:xfrm>
            <a:off x="2173288" y="1287463"/>
            <a:ext cx="5562600" cy="3614737"/>
            <a:chOff x="1369" y="811"/>
            <a:chExt cx="3504" cy="2277"/>
          </a:xfrm>
        </p:grpSpPr>
        <p:sp>
          <p:nvSpPr>
            <p:cNvPr id="592988" name="Freeform 92"/>
            <p:cNvSpPr>
              <a:spLocks/>
            </p:cNvSpPr>
            <p:nvPr/>
          </p:nvSpPr>
          <p:spPr bwMode="auto">
            <a:xfrm>
              <a:off x="4543" y="898"/>
              <a:ext cx="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2989" name="Text Box 93"/>
            <p:cNvSpPr txBox="1">
              <a:spLocks noChangeArrowheads="1"/>
            </p:cNvSpPr>
            <p:nvPr/>
          </p:nvSpPr>
          <p:spPr bwMode="auto">
            <a:xfrm>
              <a:off x="4570" y="811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IR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1369" y="2838"/>
              <a:ext cx="3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IR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5" name="Group 95"/>
          <p:cNvGrpSpPr>
            <a:grpSpLocks/>
          </p:cNvGrpSpPr>
          <p:nvPr/>
        </p:nvGrpSpPr>
        <p:grpSpPr bwMode="auto">
          <a:xfrm>
            <a:off x="6105525" y="2859088"/>
            <a:ext cx="828675" cy="417512"/>
            <a:chOff x="3433" y="1849"/>
            <a:chExt cx="522" cy="263"/>
          </a:xfrm>
        </p:grpSpPr>
        <p:sp>
          <p:nvSpPr>
            <p:cNvPr id="592992" name="Rectangle 96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993" name="Text Box 97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MAR</a:t>
              </a:r>
            </a:p>
          </p:txBody>
        </p:sp>
      </p:grpSp>
      <p:grpSp>
        <p:nvGrpSpPr>
          <p:cNvPr id="26" name="Group 98"/>
          <p:cNvGrpSpPr>
            <a:grpSpLocks/>
          </p:cNvGrpSpPr>
          <p:nvPr/>
        </p:nvGrpSpPr>
        <p:grpSpPr bwMode="auto">
          <a:xfrm>
            <a:off x="6075363" y="3544888"/>
            <a:ext cx="828675" cy="417512"/>
            <a:chOff x="3433" y="1849"/>
            <a:chExt cx="522" cy="263"/>
          </a:xfrm>
        </p:grpSpPr>
        <p:sp>
          <p:nvSpPr>
            <p:cNvPr id="592995" name="Rectangle 99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996" name="Text Box 100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grpSp>
        <p:nvGrpSpPr>
          <p:cNvPr id="27" name="Group 101"/>
          <p:cNvGrpSpPr>
            <a:grpSpLocks/>
          </p:cNvGrpSpPr>
          <p:nvPr/>
        </p:nvGrpSpPr>
        <p:grpSpPr bwMode="auto">
          <a:xfrm>
            <a:off x="6105525" y="1487488"/>
            <a:ext cx="798513" cy="417512"/>
            <a:chOff x="3433" y="1417"/>
            <a:chExt cx="503" cy="263"/>
          </a:xfrm>
        </p:grpSpPr>
        <p:sp>
          <p:nvSpPr>
            <p:cNvPr id="592998" name="Rectangle 102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999" name="Text Box 103"/>
            <p:cNvSpPr txBox="1">
              <a:spLocks noChangeArrowheads="1"/>
            </p:cNvSpPr>
            <p:nvPr/>
          </p:nvSpPr>
          <p:spPr bwMode="auto">
            <a:xfrm>
              <a:off x="3540" y="143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IR</a:t>
              </a:r>
            </a:p>
          </p:txBody>
        </p:sp>
      </p:grpSp>
      <p:sp>
        <p:nvSpPr>
          <p:cNvPr id="593000" name="Line 104"/>
          <p:cNvSpPr>
            <a:spLocks noChangeShapeType="1"/>
          </p:cNvSpPr>
          <p:nvPr/>
        </p:nvSpPr>
        <p:spPr bwMode="auto">
          <a:xfrm>
            <a:off x="8229600" y="30480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3001" name="Line 105"/>
          <p:cNvSpPr>
            <a:spLocks noChangeShapeType="1"/>
          </p:cNvSpPr>
          <p:nvPr/>
        </p:nvSpPr>
        <p:spPr bwMode="auto">
          <a:xfrm rot="10800000" flipH="1">
            <a:off x="5486400" y="37338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Group 106"/>
          <p:cNvGrpSpPr>
            <a:grpSpLocks/>
          </p:cNvGrpSpPr>
          <p:nvPr/>
        </p:nvGrpSpPr>
        <p:grpSpPr bwMode="auto">
          <a:xfrm>
            <a:off x="6105525" y="3544888"/>
            <a:ext cx="828675" cy="417512"/>
            <a:chOff x="3433" y="1849"/>
            <a:chExt cx="522" cy="263"/>
          </a:xfrm>
        </p:grpSpPr>
        <p:sp>
          <p:nvSpPr>
            <p:cNvPr id="593003" name="Rectangle 107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004" name="Text Box 108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grpSp>
        <p:nvGrpSpPr>
          <p:cNvPr id="29" name="Group 109"/>
          <p:cNvGrpSpPr>
            <a:grpSpLocks/>
          </p:cNvGrpSpPr>
          <p:nvPr/>
        </p:nvGrpSpPr>
        <p:grpSpPr bwMode="auto">
          <a:xfrm>
            <a:off x="6096000" y="3544888"/>
            <a:ext cx="828675" cy="417512"/>
            <a:chOff x="3433" y="1849"/>
            <a:chExt cx="522" cy="263"/>
          </a:xfrm>
        </p:grpSpPr>
        <p:sp>
          <p:nvSpPr>
            <p:cNvPr id="593006" name="Rectangle 110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007" name="Text Box 111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grpSp>
        <p:nvGrpSpPr>
          <p:cNvPr id="30" name="Group 112"/>
          <p:cNvGrpSpPr>
            <a:grpSpLocks/>
          </p:cNvGrpSpPr>
          <p:nvPr/>
        </p:nvGrpSpPr>
        <p:grpSpPr bwMode="auto">
          <a:xfrm>
            <a:off x="811213" y="3716338"/>
            <a:ext cx="7296150" cy="1185862"/>
            <a:chOff x="511" y="2341"/>
            <a:chExt cx="4596" cy="747"/>
          </a:xfrm>
        </p:grpSpPr>
        <p:sp>
          <p:nvSpPr>
            <p:cNvPr id="593009" name="Text Box 113"/>
            <p:cNvSpPr txBox="1">
              <a:spLocks noChangeArrowheads="1"/>
            </p:cNvSpPr>
            <p:nvPr/>
          </p:nvSpPr>
          <p:spPr bwMode="auto">
            <a:xfrm>
              <a:off x="511" y="2838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  <p:grpSp>
          <p:nvGrpSpPr>
            <p:cNvPr id="31" name="Group 114"/>
            <p:cNvGrpSpPr>
              <a:grpSpLocks/>
            </p:cNvGrpSpPr>
            <p:nvPr/>
          </p:nvGrpSpPr>
          <p:grpSpPr bwMode="auto">
            <a:xfrm>
              <a:off x="4548" y="2341"/>
              <a:ext cx="559" cy="231"/>
              <a:chOff x="4548" y="2341"/>
              <a:chExt cx="559" cy="231"/>
            </a:xfrm>
          </p:grpSpPr>
          <p:sp>
            <p:nvSpPr>
              <p:cNvPr id="593011" name="Text Box 115"/>
              <p:cNvSpPr txBox="1">
                <a:spLocks noChangeArrowheads="1"/>
              </p:cNvSpPr>
              <p:nvPr/>
            </p:nvSpPr>
            <p:spPr bwMode="auto">
              <a:xfrm>
                <a:off x="4572" y="2341"/>
                <a:ext cx="5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rgbClr val="C28F00"/>
                    </a:solidFill>
                    <a:latin typeface="Times New Roman" pitchFamily="18" charset="0"/>
                  </a:rPr>
                  <a:t>MDR</a:t>
                </a:r>
                <a:r>
                  <a:rPr lang="en-US" altLang="zh-CN" sz="1800" baseline="-15000">
                    <a:solidFill>
                      <a:srgbClr val="C28F00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593012" name="Freeform 116"/>
              <p:cNvSpPr>
                <a:spLocks/>
              </p:cNvSpPr>
              <p:nvPr/>
            </p:nvSpPr>
            <p:spPr bwMode="auto">
              <a:xfrm>
                <a:off x="4548" y="2403"/>
                <a:ext cx="3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26"/>
                  </a:cxn>
                </a:cxnLst>
                <a:rect l="0" t="0" r="r" b="b"/>
                <a:pathLst>
                  <a:path w="3" h="126">
                    <a:moveTo>
                      <a:pt x="0" y="0"/>
                    </a:moveTo>
                    <a:lnTo>
                      <a:pt x="3" y="126"/>
                    </a:lnTo>
                  </a:path>
                </a:pathLst>
              </a:custGeom>
              <a:noFill/>
              <a:ln w="28575" cmpd="sng">
                <a:solidFill>
                  <a:srgbClr val="C28F00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92928" name="Group 117"/>
          <p:cNvGrpSpPr>
            <a:grpSpLocks/>
          </p:cNvGrpSpPr>
          <p:nvPr/>
        </p:nvGrpSpPr>
        <p:grpSpPr bwMode="auto">
          <a:xfrm>
            <a:off x="7219950" y="3716338"/>
            <a:ext cx="887413" cy="366712"/>
            <a:chOff x="4548" y="2341"/>
            <a:chExt cx="559" cy="231"/>
          </a:xfrm>
        </p:grpSpPr>
        <p:sp>
          <p:nvSpPr>
            <p:cNvPr id="593014" name="Freeform 118"/>
            <p:cNvSpPr>
              <a:spLocks/>
            </p:cNvSpPr>
            <p:nvPr/>
          </p:nvSpPr>
          <p:spPr bwMode="auto">
            <a:xfrm>
              <a:off x="4548" y="2406"/>
              <a:ext cx="6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26"/>
                </a:cxn>
              </a:cxnLst>
              <a:rect l="0" t="0" r="r" b="b"/>
              <a:pathLst>
                <a:path w="6" h="126">
                  <a:moveTo>
                    <a:pt x="0" y="0"/>
                  </a:moveTo>
                  <a:lnTo>
                    <a:pt x="6" y="12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015" name="Text Box 119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592931" name="Group 120"/>
          <p:cNvGrpSpPr>
            <a:grpSpLocks/>
          </p:cNvGrpSpPr>
          <p:nvPr/>
        </p:nvGrpSpPr>
        <p:grpSpPr bwMode="auto">
          <a:xfrm>
            <a:off x="7224713" y="3716338"/>
            <a:ext cx="882650" cy="366712"/>
            <a:chOff x="4551" y="2341"/>
            <a:chExt cx="556" cy="231"/>
          </a:xfrm>
        </p:grpSpPr>
        <p:sp>
          <p:nvSpPr>
            <p:cNvPr id="593017" name="Text Box 121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rgbClr val="C28F00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rgbClr val="C28F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93018" name="Freeform 122"/>
            <p:cNvSpPr>
              <a:spLocks/>
            </p:cNvSpPr>
            <p:nvPr/>
          </p:nvSpPr>
          <p:spPr bwMode="auto">
            <a:xfrm>
              <a:off x="4551" y="2409"/>
              <a:ext cx="3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20"/>
                </a:cxn>
              </a:cxnLst>
              <a:rect l="0" t="0" r="r" b="b"/>
              <a:pathLst>
                <a:path w="3" h="120">
                  <a:moveTo>
                    <a:pt x="0" y="0"/>
                  </a:moveTo>
                  <a:lnTo>
                    <a:pt x="3" y="12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2933" name="Group 123"/>
          <p:cNvGrpSpPr>
            <a:grpSpLocks/>
          </p:cNvGrpSpPr>
          <p:nvPr/>
        </p:nvGrpSpPr>
        <p:grpSpPr bwMode="auto">
          <a:xfrm>
            <a:off x="7219950" y="3716338"/>
            <a:ext cx="887413" cy="366712"/>
            <a:chOff x="4548" y="2341"/>
            <a:chExt cx="559" cy="231"/>
          </a:xfrm>
        </p:grpSpPr>
        <p:sp>
          <p:nvSpPr>
            <p:cNvPr id="593020" name="Freeform 124"/>
            <p:cNvSpPr>
              <a:spLocks/>
            </p:cNvSpPr>
            <p:nvPr/>
          </p:nvSpPr>
          <p:spPr bwMode="auto">
            <a:xfrm>
              <a:off x="4548" y="2412"/>
              <a:ext cx="3" cy="1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17"/>
                </a:cxn>
              </a:cxnLst>
              <a:rect l="0" t="0" r="r" b="b"/>
              <a:pathLst>
                <a:path w="3" h="117">
                  <a:moveTo>
                    <a:pt x="3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021" name="Text Box 125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592937" name="Group 126"/>
          <p:cNvGrpSpPr>
            <a:grpSpLocks/>
          </p:cNvGrpSpPr>
          <p:nvPr/>
        </p:nvGrpSpPr>
        <p:grpSpPr bwMode="auto">
          <a:xfrm>
            <a:off x="6491288" y="3940175"/>
            <a:ext cx="1747837" cy="152400"/>
            <a:chOff x="4093" y="2482"/>
            <a:chExt cx="1101" cy="96"/>
          </a:xfrm>
        </p:grpSpPr>
        <p:sp>
          <p:nvSpPr>
            <p:cNvPr id="593023" name="Oval 127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024" name="Freeform 128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025" name="Freeform 129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2939" name="Group 130"/>
          <p:cNvGrpSpPr>
            <a:grpSpLocks/>
          </p:cNvGrpSpPr>
          <p:nvPr/>
        </p:nvGrpSpPr>
        <p:grpSpPr bwMode="auto">
          <a:xfrm>
            <a:off x="6491288" y="3940175"/>
            <a:ext cx="1747837" cy="152400"/>
            <a:chOff x="4093" y="2482"/>
            <a:chExt cx="1101" cy="96"/>
          </a:xfrm>
        </p:grpSpPr>
        <p:sp>
          <p:nvSpPr>
            <p:cNvPr id="593027" name="Oval 131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028" name="Freeform 132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029" name="Freeform 133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2940" name="Group 134"/>
          <p:cNvGrpSpPr>
            <a:grpSpLocks/>
          </p:cNvGrpSpPr>
          <p:nvPr/>
        </p:nvGrpSpPr>
        <p:grpSpPr bwMode="auto">
          <a:xfrm>
            <a:off x="6491288" y="3940175"/>
            <a:ext cx="1747837" cy="152400"/>
            <a:chOff x="4093" y="2482"/>
            <a:chExt cx="1101" cy="96"/>
          </a:xfrm>
        </p:grpSpPr>
        <p:sp>
          <p:nvSpPr>
            <p:cNvPr id="593031" name="Oval 135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032" name="Freeform 136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033" name="Freeform 137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2943" name="Group 138"/>
          <p:cNvGrpSpPr>
            <a:grpSpLocks/>
          </p:cNvGrpSpPr>
          <p:nvPr/>
        </p:nvGrpSpPr>
        <p:grpSpPr bwMode="auto">
          <a:xfrm>
            <a:off x="6491288" y="3940175"/>
            <a:ext cx="1747837" cy="152400"/>
            <a:chOff x="4093" y="2482"/>
            <a:chExt cx="1101" cy="96"/>
          </a:xfrm>
        </p:grpSpPr>
        <p:sp>
          <p:nvSpPr>
            <p:cNvPr id="593035" name="Oval 139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036" name="Freeform 140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037" name="Freeform 141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3038" name="Line 142"/>
          <p:cNvSpPr>
            <a:spLocks noChangeShapeType="1"/>
          </p:cNvSpPr>
          <p:nvPr/>
        </p:nvSpPr>
        <p:spPr bwMode="auto">
          <a:xfrm>
            <a:off x="8229600" y="1676400"/>
            <a:ext cx="0" cy="2362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2946" name="Group 143"/>
          <p:cNvGrpSpPr>
            <a:grpSpLocks/>
          </p:cNvGrpSpPr>
          <p:nvPr/>
        </p:nvGrpSpPr>
        <p:grpSpPr bwMode="auto">
          <a:xfrm>
            <a:off x="762000" y="1309688"/>
            <a:ext cx="4114800" cy="519112"/>
            <a:chOff x="528" y="768"/>
            <a:chExt cx="2592" cy="327"/>
          </a:xfrm>
        </p:grpSpPr>
        <p:sp>
          <p:nvSpPr>
            <p:cNvPr id="593040" name="Text Box 144"/>
            <p:cNvSpPr txBox="1">
              <a:spLocks noChangeArrowheads="1"/>
            </p:cNvSpPr>
            <p:nvPr/>
          </p:nvSpPr>
          <p:spPr bwMode="auto">
            <a:xfrm>
              <a:off x="528" y="768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形式地址        </a:t>
              </a:r>
              <a:r>
                <a:rPr lang="en-US" altLang="zh-CN" sz="2400">
                  <a:latin typeface="Times New Roman" pitchFamily="18" charset="0"/>
                </a:rPr>
                <a:t>MAR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93041" name="Line 145"/>
            <p:cNvSpPr>
              <a:spLocks noChangeShapeType="1"/>
            </p:cNvSpPr>
            <p:nvPr/>
          </p:nvSpPr>
          <p:spPr bwMode="auto">
            <a:xfrm>
              <a:off x="1584" y="9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3042" name="Rectangle 1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grpSp>
        <p:nvGrpSpPr>
          <p:cNvPr id="592949" name="Group 147"/>
          <p:cNvGrpSpPr>
            <a:grpSpLocks/>
          </p:cNvGrpSpPr>
          <p:nvPr/>
        </p:nvGrpSpPr>
        <p:grpSpPr bwMode="auto">
          <a:xfrm>
            <a:off x="6097588" y="784225"/>
            <a:ext cx="798512" cy="417513"/>
            <a:chOff x="3433" y="1417"/>
            <a:chExt cx="503" cy="263"/>
          </a:xfrm>
        </p:grpSpPr>
        <p:sp>
          <p:nvSpPr>
            <p:cNvPr id="593044" name="Rectangle 148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045" name="Text Box 149"/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CU</a:t>
              </a:r>
            </a:p>
          </p:txBody>
        </p:sp>
      </p:grpSp>
      <p:sp>
        <p:nvSpPr>
          <p:cNvPr id="593046" name="AutoShape 15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1" name="日期占位符 1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3072-BC1A-43C4-AB76-B1003739E116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52" name="灯片编号占位符 1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53" name="页脚占位符 1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9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9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9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9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9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9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59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59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3" dur="500"/>
                                        <p:tgtEl>
                                          <p:spTgt spid="59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59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1" dur="500"/>
                                        <p:tgtEl>
                                          <p:spTgt spid="59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6" dur="500"/>
                                        <p:tgtEl>
                                          <p:spTgt spid="59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59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autoUpdateAnimBg="0"/>
      <p:bldP spid="592900" grpId="0" animBg="1"/>
      <p:bldP spid="592901" grpId="0" animBg="1"/>
      <p:bldP spid="592905" grpId="0" animBg="1"/>
      <p:bldP spid="592906" grpId="0" autoUpdateAnimBg="0"/>
      <p:bldP spid="592907" grpId="0" animBg="1"/>
      <p:bldP spid="592927" grpId="0" animBg="1"/>
      <p:bldP spid="592977" grpId="0" autoUpdateAnimBg="0"/>
      <p:bldP spid="592978" grpId="0" autoUpdateAnimBg="0"/>
      <p:bldP spid="592986" grpId="0" autoUpdateAnimBg="0"/>
      <p:bldP spid="593000" grpId="0" animBg="1"/>
      <p:bldP spid="593001" grpId="0" animBg="1"/>
      <p:bldP spid="5930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79950" y="76200"/>
            <a:ext cx="4464050" cy="6629400"/>
            <a:chOff x="2948" y="48"/>
            <a:chExt cx="2812" cy="417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948" y="48"/>
              <a:ext cx="2812" cy="4176"/>
              <a:chOff x="2948" y="48"/>
              <a:chExt cx="2812" cy="4176"/>
            </a:xfrm>
          </p:grpSpPr>
          <p:sp>
            <p:nvSpPr>
              <p:cNvPr id="593924" name="Line 4"/>
              <p:cNvSpPr>
                <a:spLocks noChangeShapeType="1"/>
              </p:cNvSpPr>
              <p:nvPr/>
            </p:nvSpPr>
            <p:spPr bwMode="auto">
              <a:xfrm flipV="1">
                <a:off x="4052" y="65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3925" name="Line 5"/>
              <p:cNvSpPr>
                <a:spLocks noChangeShapeType="1"/>
              </p:cNvSpPr>
              <p:nvPr/>
            </p:nvSpPr>
            <p:spPr bwMode="auto">
              <a:xfrm flipV="1">
                <a:off x="4196" y="22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3926" name="Line 6"/>
              <p:cNvSpPr>
                <a:spLocks noChangeShapeType="1"/>
              </p:cNvSpPr>
              <p:nvPr/>
            </p:nvSpPr>
            <p:spPr bwMode="auto">
              <a:xfrm flipV="1">
                <a:off x="3908" y="22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3927" name="Line 7"/>
              <p:cNvSpPr>
                <a:spLocks noChangeShapeType="1"/>
              </p:cNvSpPr>
              <p:nvPr/>
            </p:nvSpPr>
            <p:spPr bwMode="auto">
              <a:xfrm flipH="1">
                <a:off x="3428" y="56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3928" name="Text Box 8"/>
              <p:cNvSpPr txBox="1">
                <a:spLocks noChangeArrowheads="1"/>
              </p:cNvSpPr>
              <p:nvPr/>
            </p:nvSpPr>
            <p:spPr bwMode="auto">
              <a:xfrm>
                <a:off x="2986" y="416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时钟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812" y="418"/>
                <a:ext cx="480" cy="259"/>
                <a:chOff x="1344" y="624"/>
                <a:chExt cx="480" cy="259"/>
              </a:xfrm>
            </p:grpSpPr>
            <p:sp>
              <p:nvSpPr>
                <p:cNvPr id="5939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8" y="633"/>
                  <a:ext cx="3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CU</a:t>
                  </a:r>
                </a:p>
              </p:txBody>
            </p:sp>
            <p:sp>
              <p:nvSpPr>
                <p:cNvPr id="593931" name="Rectangle 11"/>
                <p:cNvSpPr>
                  <a:spLocks noChangeArrowheads="1"/>
                </p:cNvSpPr>
                <p:nvPr/>
              </p:nvSpPr>
              <p:spPr bwMode="auto">
                <a:xfrm>
                  <a:off x="1344" y="624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3812" y="847"/>
                <a:ext cx="480" cy="259"/>
                <a:chOff x="1344" y="1037"/>
                <a:chExt cx="480" cy="259"/>
              </a:xfrm>
            </p:grpSpPr>
            <p:sp>
              <p:nvSpPr>
                <p:cNvPr id="5939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28" y="1046"/>
                  <a:ext cx="2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IR</a:t>
                  </a:r>
                </a:p>
              </p:txBody>
            </p:sp>
            <p:sp>
              <p:nvSpPr>
                <p:cNvPr id="593934" name="Rectangle 14"/>
                <p:cNvSpPr>
                  <a:spLocks noChangeArrowheads="1"/>
                </p:cNvSpPr>
                <p:nvPr/>
              </p:nvSpPr>
              <p:spPr bwMode="auto">
                <a:xfrm>
                  <a:off x="1344" y="1037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3812" y="1277"/>
                <a:ext cx="480" cy="259"/>
                <a:chOff x="1344" y="1421"/>
                <a:chExt cx="480" cy="259"/>
              </a:xfrm>
            </p:grpSpPr>
            <p:sp>
              <p:nvSpPr>
                <p:cNvPr id="5939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28" y="1430"/>
                  <a:ext cx="33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PC</a:t>
                  </a:r>
                </a:p>
              </p:txBody>
            </p:sp>
            <p:sp>
              <p:nvSpPr>
                <p:cNvPr id="5939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44" y="1421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812" y="1706"/>
                <a:ext cx="499" cy="259"/>
                <a:chOff x="1344" y="1853"/>
                <a:chExt cx="499" cy="259"/>
              </a:xfrm>
            </p:grpSpPr>
            <p:sp>
              <p:nvSpPr>
                <p:cNvPr id="59393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44" y="1862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MAR</a:t>
                  </a:r>
                </a:p>
              </p:txBody>
            </p:sp>
            <p:sp>
              <p:nvSpPr>
                <p:cNvPr id="593940" name="Rectangle 20"/>
                <p:cNvSpPr>
                  <a:spLocks noChangeArrowheads="1"/>
                </p:cNvSpPr>
                <p:nvPr/>
              </p:nvSpPr>
              <p:spPr bwMode="auto">
                <a:xfrm>
                  <a:off x="1344" y="1853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812" y="2136"/>
                <a:ext cx="499" cy="259"/>
                <a:chOff x="1344" y="2189"/>
                <a:chExt cx="499" cy="259"/>
              </a:xfrm>
            </p:grpSpPr>
            <p:sp>
              <p:nvSpPr>
                <p:cNvPr id="5939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44" y="2198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MDR</a:t>
                  </a:r>
                </a:p>
              </p:txBody>
            </p:sp>
            <p:sp>
              <p:nvSpPr>
                <p:cNvPr id="5939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344" y="2189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3812" y="2621"/>
                <a:ext cx="480" cy="259"/>
                <a:chOff x="1344" y="2573"/>
                <a:chExt cx="480" cy="259"/>
              </a:xfrm>
            </p:grpSpPr>
            <p:sp>
              <p:nvSpPr>
                <p:cNvPr id="59394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428" y="2582"/>
                  <a:ext cx="3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AC</a:t>
                  </a:r>
                </a:p>
              </p:txBody>
            </p:sp>
            <p:sp>
              <p:nvSpPr>
                <p:cNvPr id="593946" name="Rectangle 26"/>
                <p:cNvSpPr>
                  <a:spLocks noChangeArrowheads="1"/>
                </p:cNvSpPr>
                <p:nvPr/>
              </p:nvSpPr>
              <p:spPr bwMode="auto">
                <a:xfrm>
                  <a:off x="1344" y="2573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812" y="3087"/>
                <a:ext cx="480" cy="259"/>
                <a:chOff x="1344" y="2909"/>
                <a:chExt cx="480" cy="259"/>
              </a:xfrm>
            </p:grpSpPr>
            <p:sp>
              <p:nvSpPr>
                <p:cNvPr id="59394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88" y="2918"/>
                  <a:ext cx="2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593949" name="Rectangle 29"/>
                <p:cNvSpPr>
                  <a:spLocks noChangeArrowheads="1"/>
                </p:cNvSpPr>
                <p:nvPr/>
              </p:nvSpPr>
              <p:spPr bwMode="auto">
                <a:xfrm>
                  <a:off x="1344" y="2909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3812" y="3490"/>
                <a:ext cx="480" cy="288"/>
                <a:chOff x="1344" y="3245"/>
                <a:chExt cx="480" cy="240"/>
              </a:xfrm>
            </p:grpSpPr>
            <p:sp>
              <p:nvSpPr>
                <p:cNvPr id="59395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69" y="3254"/>
                  <a:ext cx="455" cy="2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ALU</a:t>
                  </a:r>
                </a:p>
              </p:txBody>
            </p:sp>
            <p:sp>
              <p:nvSpPr>
                <p:cNvPr id="593952" name="Rectangle 32"/>
                <p:cNvSpPr>
                  <a:spLocks noChangeArrowheads="1"/>
                </p:cNvSpPr>
                <p:nvPr/>
              </p:nvSpPr>
              <p:spPr bwMode="auto">
                <a:xfrm>
                  <a:off x="1344" y="3245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3812" y="3965"/>
                <a:ext cx="480" cy="259"/>
                <a:chOff x="1344" y="3581"/>
                <a:chExt cx="480" cy="259"/>
              </a:xfrm>
            </p:grpSpPr>
            <p:sp>
              <p:nvSpPr>
                <p:cNvPr id="59395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88" y="3590"/>
                  <a:ext cx="22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Z</a:t>
                  </a:r>
                </a:p>
              </p:txBody>
            </p:sp>
            <p:sp>
              <p:nvSpPr>
                <p:cNvPr id="59395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44" y="3581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93956" name="Text Box 36"/>
              <p:cNvSpPr txBox="1">
                <a:spLocks noChangeArrowheads="1"/>
              </p:cNvSpPr>
              <p:nvPr/>
            </p:nvSpPr>
            <p:spPr bwMode="auto">
              <a:xfrm>
                <a:off x="3908" y="187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93957" name="Text Box 37"/>
              <p:cNvSpPr txBox="1">
                <a:spLocks noChangeArrowheads="1"/>
              </p:cNvSpPr>
              <p:nvPr/>
            </p:nvSpPr>
            <p:spPr bwMode="auto">
              <a:xfrm>
                <a:off x="3716" y="48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控制信号</a:t>
                </a:r>
              </a:p>
            </p:txBody>
          </p:sp>
          <p:sp>
            <p:nvSpPr>
              <p:cNvPr id="593958" name="Text Box 38"/>
              <p:cNvSpPr txBox="1">
                <a:spLocks noChangeArrowheads="1"/>
              </p:cNvSpPr>
              <p:nvPr/>
            </p:nvSpPr>
            <p:spPr bwMode="auto">
              <a:xfrm>
                <a:off x="5314" y="1416"/>
                <a:ext cx="446" cy="10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内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部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总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线</a:t>
                </a:r>
              </a:p>
            </p:txBody>
          </p:sp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2948" y="418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3960" name="Rectangle 40"/>
            <p:cNvSpPr>
              <a:spLocks noChangeArrowheads="1"/>
            </p:cNvSpPr>
            <p:nvPr/>
          </p:nvSpPr>
          <p:spPr bwMode="auto">
            <a:xfrm>
              <a:off x="5159" y="816"/>
              <a:ext cx="48" cy="340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831850" y="1412875"/>
            <a:ext cx="7218363" cy="2535238"/>
            <a:chOff x="524" y="890"/>
            <a:chExt cx="4547" cy="1597"/>
          </a:xfrm>
        </p:grpSpPr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4512" y="2256"/>
              <a:ext cx="559" cy="231"/>
              <a:chOff x="4548" y="2341"/>
              <a:chExt cx="559" cy="231"/>
            </a:xfrm>
          </p:grpSpPr>
          <p:sp>
            <p:nvSpPr>
              <p:cNvPr id="593963" name="Freeform 43"/>
              <p:cNvSpPr>
                <a:spLocks/>
              </p:cNvSpPr>
              <p:nvPr/>
            </p:nvSpPr>
            <p:spPr bwMode="auto">
              <a:xfrm>
                <a:off x="4548" y="2406"/>
                <a:ext cx="6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26"/>
                  </a:cxn>
                </a:cxnLst>
                <a:rect l="0" t="0" r="r" b="b"/>
                <a:pathLst>
                  <a:path w="6" h="126">
                    <a:moveTo>
                      <a:pt x="0" y="0"/>
                    </a:moveTo>
                    <a:lnTo>
                      <a:pt x="6" y="12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3964" name="Text Box 44"/>
              <p:cNvSpPr txBox="1">
                <a:spLocks noChangeArrowheads="1"/>
              </p:cNvSpPr>
              <p:nvPr/>
            </p:nvSpPr>
            <p:spPr bwMode="auto">
              <a:xfrm>
                <a:off x="4572" y="2341"/>
                <a:ext cx="5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MDR</a:t>
                </a:r>
                <a:r>
                  <a:rPr lang="en-US" altLang="zh-CN" sz="18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524" y="890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  <a:endParaRPr lang="zh-CN" altLang="en-US" sz="1800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593966" name="Text Box 46"/>
          <p:cNvSpPr txBox="1">
            <a:spLocks noChangeArrowheads="1"/>
          </p:cNvSpPr>
          <p:nvPr/>
        </p:nvSpPr>
        <p:spPr bwMode="auto">
          <a:xfrm>
            <a:off x="304800" y="258763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</a:t>
            </a:r>
            <a:r>
              <a:rPr lang="en-US" altLang="zh-CN" sz="2800">
                <a:latin typeface="Times New Roman" pitchFamily="18" charset="0"/>
              </a:rPr>
              <a:t>ADD @ X  </a:t>
            </a:r>
            <a:r>
              <a:rPr lang="zh-CN" altLang="en-US" sz="3200">
                <a:latin typeface="Times New Roman" pitchFamily="18" charset="0"/>
              </a:rPr>
              <a:t>执行周期</a:t>
            </a:r>
          </a:p>
        </p:txBody>
      </p:sp>
      <p:sp>
        <p:nvSpPr>
          <p:cNvPr id="593967" name="Line 47"/>
          <p:cNvSpPr>
            <a:spLocks noChangeShapeType="1"/>
          </p:cNvSpPr>
          <p:nvPr/>
        </p:nvSpPr>
        <p:spPr bwMode="auto">
          <a:xfrm>
            <a:off x="1692275" y="12811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68" name="Line 48"/>
          <p:cNvSpPr>
            <a:spLocks noChangeShapeType="1"/>
          </p:cNvSpPr>
          <p:nvPr/>
        </p:nvSpPr>
        <p:spPr bwMode="auto">
          <a:xfrm>
            <a:off x="3063875" y="12811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609600" y="1973263"/>
            <a:ext cx="1273175" cy="457200"/>
            <a:chOff x="528" y="1808"/>
            <a:chExt cx="802" cy="288"/>
          </a:xfrm>
        </p:grpSpPr>
        <p:sp>
          <p:nvSpPr>
            <p:cNvPr id="593970" name="Text Box 50"/>
            <p:cNvSpPr txBox="1">
              <a:spLocks noChangeArrowheads="1"/>
            </p:cNvSpPr>
            <p:nvPr/>
          </p:nvSpPr>
          <p:spPr bwMode="auto">
            <a:xfrm>
              <a:off x="528" y="1808"/>
              <a:ext cx="8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400">
                  <a:latin typeface="Times New Roman" pitchFamily="18" charset="0"/>
                </a:rPr>
                <a:t> 1       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93971" name="Line 51"/>
            <p:cNvSpPr>
              <a:spLocks noChangeShapeType="1"/>
            </p:cNvSpPr>
            <p:nvPr/>
          </p:nvSpPr>
          <p:spPr bwMode="auto">
            <a:xfrm>
              <a:off x="816" y="194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3972" name="Line 52"/>
          <p:cNvSpPr>
            <a:spLocks noChangeShapeType="1"/>
          </p:cNvSpPr>
          <p:nvPr/>
        </p:nvSpPr>
        <p:spPr bwMode="auto">
          <a:xfrm>
            <a:off x="1860550" y="2695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73" name="Text Box 53"/>
          <p:cNvSpPr txBox="1">
            <a:spLocks noChangeArrowheads="1"/>
          </p:cNvSpPr>
          <p:nvPr/>
        </p:nvSpPr>
        <p:spPr bwMode="auto">
          <a:xfrm>
            <a:off x="609600" y="2940050"/>
            <a:ext cx="109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MDR</a:t>
            </a:r>
          </a:p>
        </p:txBody>
      </p:sp>
      <p:sp>
        <p:nvSpPr>
          <p:cNvPr id="593974" name="Line 54"/>
          <p:cNvSpPr>
            <a:spLocks noChangeShapeType="1"/>
          </p:cNvSpPr>
          <p:nvPr/>
        </p:nvSpPr>
        <p:spPr bwMode="auto">
          <a:xfrm>
            <a:off x="1692275" y="31638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75" name="Text Box 55"/>
          <p:cNvSpPr txBox="1">
            <a:spLocks noChangeArrowheads="1"/>
          </p:cNvSpPr>
          <p:nvPr/>
        </p:nvSpPr>
        <p:spPr bwMode="auto">
          <a:xfrm>
            <a:off x="609600" y="5562600"/>
            <a:ext cx="569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Z</a:t>
            </a:r>
          </a:p>
        </p:txBody>
      </p:sp>
      <p:sp>
        <p:nvSpPr>
          <p:cNvPr id="593976" name="Line 56"/>
          <p:cNvSpPr>
            <a:spLocks noChangeShapeType="1"/>
          </p:cNvSpPr>
          <p:nvPr/>
        </p:nvSpPr>
        <p:spPr bwMode="auto">
          <a:xfrm>
            <a:off x="1158875" y="58118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77" name="Text Box 57"/>
          <p:cNvSpPr txBox="1">
            <a:spLocks noChangeArrowheads="1"/>
          </p:cNvSpPr>
          <p:nvPr/>
        </p:nvSpPr>
        <p:spPr bwMode="auto">
          <a:xfrm>
            <a:off x="609600" y="3906838"/>
            <a:ext cx="88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 </a:t>
            </a:r>
            <a:r>
              <a:rPr lang="en-US" altLang="zh-CN" sz="2400">
                <a:latin typeface="Times New Roman" pitchFamily="18" charset="0"/>
              </a:rPr>
              <a:t>AC</a:t>
            </a: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1447800" y="41576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79" name="Text Box 59"/>
          <p:cNvSpPr txBox="1">
            <a:spLocks noChangeArrowheads="1"/>
          </p:cNvSpPr>
          <p:nvPr/>
        </p:nvSpPr>
        <p:spPr bwMode="auto">
          <a:xfrm>
            <a:off x="609600" y="4876800"/>
            <a:ext cx="235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AC）+（Y）</a:t>
            </a:r>
          </a:p>
        </p:txBody>
      </p:sp>
      <p:sp>
        <p:nvSpPr>
          <p:cNvPr id="593980" name="Line 60"/>
          <p:cNvSpPr>
            <a:spLocks noChangeShapeType="1"/>
          </p:cNvSpPr>
          <p:nvPr/>
        </p:nvSpPr>
        <p:spPr bwMode="auto">
          <a:xfrm flipV="1">
            <a:off x="2819400" y="5097463"/>
            <a:ext cx="533400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609600" y="1066800"/>
            <a:ext cx="1095375" cy="701675"/>
            <a:chOff x="384" y="672"/>
            <a:chExt cx="690" cy="442"/>
          </a:xfrm>
        </p:grpSpPr>
        <p:sp>
          <p:nvSpPr>
            <p:cNvPr id="593982" name="Text Box 62"/>
            <p:cNvSpPr txBox="1">
              <a:spLocks noChangeArrowheads="1"/>
            </p:cNvSpPr>
            <p:nvPr/>
          </p:nvSpPr>
          <p:spPr bwMode="auto">
            <a:xfrm>
              <a:off x="384" y="672"/>
              <a:ext cx="6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MDR</a:t>
              </a:r>
              <a:endParaRPr lang="zh-CN" altLang="en-US" sz="2200">
                <a:latin typeface="Times New Roman" pitchFamily="18" charset="0"/>
              </a:endParaRPr>
            </a:p>
          </p:txBody>
        </p:sp>
        <p:sp>
          <p:nvSpPr>
            <p:cNvPr id="593983" name="Text Box 63"/>
            <p:cNvSpPr txBox="1">
              <a:spLocks noChangeArrowheads="1"/>
            </p:cNvSpPr>
            <p:nvPr/>
          </p:nvSpPr>
          <p:spPr bwMode="auto">
            <a:xfrm>
              <a:off x="432" y="86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000">
                <a:latin typeface="Times New Roman" pitchFamily="18" charset="0"/>
              </a:endParaRPr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6813550" y="2873375"/>
            <a:ext cx="1371600" cy="76200"/>
            <a:chOff x="4330" y="1906"/>
            <a:chExt cx="864" cy="48"/>
          </a:xfrm>
        </p:grpSpPr>
        <p:sp>
          <p:nvSpPr>
            <p:cNvPr id="593985" name="Oval 65"/>
            <p:cNvSpPr>
              <a:spLocks noChangeArrowheads="1"/>
            </p:cNvSpPr>
            <p:nvPr/>
          </p:nvSpPr>
          <p:spPr bwMode="auto">
            <a:xfrm>
              <a:off x="4522" y="190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86" name="Line 66"/>
            <p:cNvSpPr>
              <a:spLocks noChangeShapeType="1"/>
            </p:cNvSpPr>
            <p:nvPr/>
          </p:nvSpPr>
          <p:spPr bwMode="auto">
            <a:xfrm rot="16200000" flipV="1">
              <a:off x="4426" y="1837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87" name="Freeform 67"/>
            <p:cNvSpPr>
              <a:spLocks/>
            </p:cNvSpPr>
            <p:nvPr/>
          </p:nvSpPr>
          <p:spPr bwMode="auto">
            <a:xfrm>
              <a:off x="4570" y="1927"/>
              <a:ext cx="624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24" y="0"/>
                </a:cxn>
              </a:cxnLst>
              <a:rect l="0" t="0" r="r" b="b"/>
              <a:pathLst>
                <a:path w="624" h="6">
                  <a:moveTo>
                    <a:pt x="0" y="6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3988" name="Line 68"/>
          <p:cNvSpPr>
            <a:spLocks noChangeShapeType="1"/>
          </p:cNvSpPr>
          <p:nvPr/>
        </p:nvSpPr>
        <p:spPr bwMode="auto">
          <a:xfrm flipH="1">
            <a:off x="5486400" y="2873375"/>
            <a:ext cx="5651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" name="Group 69"/>
          <p:cNvGrpSpPr>
            <a:grpSpLocks/>
          </p:cNvGrpSpPr>
          <p:nvPr/>
        </p:nvGrpSpPr>
        <p:grpSpPr bwMode="auto">
          <a:xfrm>
            <a:off x="4435475" y="5537200"/>
            <a:ext cx="1693863" cy="411163"/>
            <a:chOff x="2794" y="3488"/>
            <a:chExt cx="1067" cy="259"/>
          </a:xfrm>
        </p:grpSpPr>
        <p:sp>
          <p:nvSpPr>
            <p:cNvPr id="593990" name="Text Box 70"/>
            <p:cNvSpPr txBox="1">
              <a:spLocks noChangeArrowheads="1"/>
            </p:cNvSpPr>
            <p:nvPr/>
          </p:nvSpPr>
          <p:spPr bwMode="auto">
            <a:xfrm>
              <a:off x="2794" y="3488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控制信号</a:t>
              </a:r>
            </a:p>
          </p:txBody>
        </p:sp>
        <p:sp>
          <p:nvSpPr>
            <p:cNvPr id="593991" name="Line 71"/>
            <p:cNvSpPr>
              <a:spLocks noChangeShapeType="1"/>
            </p:cNvSpPr>
            <p:nvPr/>
          </p:nvSpPr>
          <p:spPr bwMode="auto">
            <a:xfrm>
              <a:off x="3668" y="3538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92" name="Line 72"/>
            <p:cNvSpPr>
              <a:spLocks noChangeShapeType="1"/>
            </p:cNvSpPr>
            <p:nvPr/>
          </p:nvSpPr>
          <p:spPr bwMode="auto">
            <a:xfrm>
              <a:off x="3648" y="3730"/>
              <a:ext cx="16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93" name="Text Box 73"/>
            <p:cNvSpPr txBox="1">
              <a:spLocks noChangeArrowheads="1"/>
            </p:cNvSpPr>
            <p:nvPr/>
          </p:nvSpPr>
          <p:spPr bwMode="auto">
            <a:xfrm>
              <a:off x="3572" y="3545"/>
              <a:ext cx="28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93994" name="Line 74"/>
          <p:cNvSpPr>
            <a:spLocks noChangeShapeType="1"/>
          </p:cNvSpPr>
          <p:nvPr/>
        </p:nvSpPr>
        <p:spPr bwMode="auto">
          <a:xfrm rot="10800000" flipH="1">
            <a:off x="5426075" y="35814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6430963" y="3775075"/>
            <a:ext cx="1747837" cy="152400"/>
            <a:chOff x="4093" y="2482"/>
            <a:chExt cx="1101" cy="96"/>
          </a:xfrm>
        </p:grpSpPr>
        <p:sp>
          <p:nvSpPr>
            <p:cNvPr id="593996" name="Oval 76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97" name="Freeform 77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98" name="Freeform 78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3999" name="Text Box 79"/>
          <p:cNvSpPr txBox="1">
            <a:spLocks noChangeArrowheads="1"/>
          </p:cNvSpPr>
          <p:nvPr/>
        </p:nvSpPr>
        <p:spPr bwMode="auto">
          <a:xfrm>
            <a:off x="2117725" y="10668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MAR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94000" name="Text Box 80"/>
          <p:cNvSpPr txBox="1">
            <a:spLocks noChangeArrowheads="1"/>
          </p:cNvSpPr>
          <p:nvPr/>
        </p:nvSpPr>
        <p:spPr bwMode="auto">
          <a:xfrm>
            <a:off x="2346325" y="2479675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MDR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0" name="Group 81"/>
          <p:cNvGrpSpPr>
            <a:grpSpLocks/>
          </p:cNvGrpSpPr>
          <p:nvPr/>
        </p:nvGrpSpPr>
        <p:grpSpPr bwMode="auto">
          <a:xfrm>
            <a:off x="3565525" y="1066800"/>
            <a:ext cx="1903413" cy="2009775"/>
            <a:chOff x="2246" y="672"/>
            <a:chExt cx="1199" cy="1266"/>
          </a:xfrm>
        </p:grpSpPr>
        <p:sp>
          <p:nvSpPr>
            <p:cNvPr id="594002" name="Text Box 82"/>
            <p:cNvSpPr txBox="1">
              <a:spLocks noChangeArrowheads="1"/>
            </p:cNvSpPr>
            <p:nvPr/>
          </p:nvSpPr>
          <p:spPr bwMode="auto">
            <a:xfrm>
              <a:off x="2246" y="672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594003" name="Text Box 83"/>
            <p:cNvSpPr txBox="1">
              <a:spLocks noChangeArrowheads="1"/>
            </p:cNvSpPr>
            <p:nvPr/>
          </p:nvSpPr>
          <p:spPr bwMode="auto">
            <a:xfrm>
              <a:off x="2726" y="1688"/>
              <a:ext cx="7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地址线</a:t>
              </a:r>
            </a:p>
          </p:txBody>
        </p:sp>
      </p:grpSp>
      <p:grpSp>
        <p:nvGrpSpPr>
          <p:cNvPr id="21" name="Group 84"/>
          <p:cNvGrpSpPr>
            <a:grpSpLocks/>
          </p:cNvGrpSpPr>
          <p:nvPr/>
        </p:nvGrpSpPr>
        <p:grpSpPr bwMode="auto">
          <a:xfrm>
            <a:off x="609600" y="2479675"/>
            <a:ext cx="4876800" cy="1270000"/>
            <a:chOff x="384" y="1562"/>
            <a:chExt cx="3072" cy="800"/>
          </a:xfrm>
        </p:grpSpPr>
        <p:sp>
          <p:nvSpPr>
            <p:cNvPr id="594005" name="Text Box 85"/>
            <p:cNvSpPr txBox="1">
              <a:spLocks noChangeArrowheads="1"/>
            </p:cNvSpPr>
            <p:nvPr/>
          </p:nvSpPr>
          <p:spPr bwMode="auto">
            <a:xfrm>
              <a:off x="384" y="1562"/>
              <a:ext cx="75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200">
                  <a:latin typeface="Times New Roman" pitchFamily="18" charset="0"/>
                </a:rPr>
                <a:t> 数据线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94006" name="Text Box 86"/>
            <p:cNvSpPr txBox="1">
              <a:spLocks noChangeArrowheads="1"/>
            </p:cNvSpPr>
            <p:nvPr/>
          </p:nvSpPr>
          <p:spPr bwMode="auto">
            <a:xfrm>
              <a:off x="2860" y="2112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</p:grp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6029325" y="2673350"/>
            <a:ext cx="828675" cy="417513"/>
            <a:chOff x="3433" y="1849"/>
            <a:chExt cx="522" cy="263"/>
          </a:xfrm>
        </p:grpSpPr>
        <p:sp>
          <p:nvSpPr>
            <p:cNvPr id="594008" name="Rectangle 88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09" name="Text Box 89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MAR</a:t>
              </a:r>
            </a:p>
          </p:txBody>
        </p:sp>
      </p:grpSp>
      <p:grpSp>
        <p:nvGrpSpPr>
          <p:cNvPr id="23" name="Group 90"/>
          <p:cNvGrpSpPr>
            <a:grpSpLocks/>
          </p:cNvGrpSpPr>
          <p:nvPr/>
        </p:nvGrpSpPr>
        <p:grpSpPr bwMode="auto">
          <a:xfrm>
            <a:off x="6019800" y="3352800"/>
            <a:ext cx="828675" cy="417513"/>
            <a:chOff x="3433" y="1849"/>
            <a:chExt cx="522" cy="263"/>
          </a:xfrm>
        </p:grpSpPr>
        <p:sp>
          <p:nvSpPr>
            <p:cNvPr id="594011" name="Rectangle 91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12" name="Text Box 92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sp>
        <p:nvSpPr>
          <p:cNvPr id="594013" name="Text Box 93"/>
          <p:cNvSpPr txBox="1">
            <a:spLocks noChangeArrowheads="1"/>
          </p:cNvSpPr>
          <p:nvPr/>
        </p:nvSpPr>
        <p:spPr bwMode="auto">
          <a:xfrm>
            <a:off x="2117725" y="29400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Y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6019800" y="3352800"/>
            <a:ext cx="828675" cy="417513"/>
            <a:chOff x="3433" y="1849"/>
            <a:chExt cx="522" cy="263"/>
          </a:xfrm>
        </p:grpSpPr>
        <p:sp>
          <p:nvSpPr>
            <p:cNvPr id="594015" name="Rectangle 95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16" name="Text Box 96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grpSp>
        <p:nvGrpSpPr>
          <p:cNvPr id="25" name="Group 97"/>
          <p:cNvGrpSpPr>
            <a:grpSpLocks/>
          </p:cNvGrpSpPr>
          <p:nvPr/>
        </p:nvGrpSpPr>
        <p:grpSpPr bwMode="auto">
          <a:xfrm>
            <a:off x="6019800" y="3352800"/>
            <a:ext cx="828675" cy="417513"/>
            <a:chOff x="3433" y="1849"/>
            <a:chExt cx="522" cy="263"/>
          </a:xfrm>
        </p:grpSpPr>
        <p:sp>
          <p:nvSpPr>
            <p:cNvPr id="594018" name="Rectangle 98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19" name="Text Box 99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grpSp>
        <p:nvGrpSpPr>
          <p:cNvPr id="26" name="Group 100"/>
          <p:cNvGrpSpPr>
            <a:grpSpLocks/>
          </p:cNvGrpSpPr>
          <p:nvPr/>
        </p:nvGrpSpPr>
        <p:grpSpPr bwMode="auto">
          <a:xfrm>
            <a:off x="850900" y="3276600"/>
            <a:ext cx="7199313" cy="655638"/>
            <a:chOff x="536" y="2064"/>
            <a:chExt cx="4535" cy="413"/>
          </a:xfrm>
        </p:grpSpPr>
        <p:sp>
          <p:nvSpPr>
            <p:cNvPr id="594021" name="Text Box 101"/>
            <p:cNvSpPr txBox="1">
              <a:spLocks noChangeArrowheads="1"/>
            </p:cNvSpPr>
            <p:nvPr/>
          </p:nvSpPr>
          <p:spPr bwMode="auto">
            <a:xfrm>
              <a:off x="536" y="2064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  <p:grpSp>
          <p:nvGrpSpPr>
            <p:cNvPr id="27" name="Group 102"/>
            <p:cNvGrpSpPr>
              <a:grpSpLocks/>
            </p:cNvGrpSpPr>
            <p:nvPr/>
          </p:nvGrpSpPr>
          <p:grpSpPr bwMode="auto">
            <a:xfrm>
              <a:off x="4512" y="2246"/>
              <a:ext cx="559" cy="231"/>
              <a:chOff x="4512" y="2246"/>
              <a:chExt cx="559" cy="231"/>
            </a:xfrm>
          </p:grpSpPr>
          <p:sp>
            <p:nvSpPr>
              <p:cNvPr id="594023" name="Text Box 103"/>
              <p:cNvSpPr txBox="1">
                <a:spLocks noChangeArrowheads="1"/>
              </p:cNvSpPr>
              <p:nvPr/>
            </p:nvSpPr>
            <p:spPr bwMode="auto">
              <a:xfrm>
                <a:off x="4536" y="2246"/>
                <a:ext cx="5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rgbClr val="C28F00"/>
                    </a:solidFill>
                    <a:latin typeface="Times New Roman" pitchFamily="18" charset="0"/>
                  </a:rPr>
                  <a:t>MDR</a:t>
                </a:r>
                <a:r>
                  <a:rPr lang="en-US" altLang="zh-CN" sz="1800" baseline="-15000">
                    <a:solidFill>
                      <a:srgbClr val="C28F00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594024" name="Freeform 104"/>
              <p:cNvSpPr>
                <a:spLocks/>
              </p:cNvSpPr>
              <p:nvPr/>
            </p:nvSpPr>
            <p:spPr bwMode="auto">
              <a:xfrm>
                <a:off x="4512" y="2310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rect l="0" t="0" r="r" b="b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28575" cmpd="sng">
                <a:solidFill>
                  <a:srgbClr val="C28F00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Group 105"/>
          <p:cNvGrpSpPr>
            <a:grpSpLocks/>
          </p:cNvGrpSpPr>
          <p:nvPr/>
        </p:nvGrpSpPr>
        <p:grpSpPr bwMode="auto">
          <a:xfrm>
            <a:off x="7162800" y="3565525"/>
            <a:ext cx="887413" cy="366713"/>
            <a:chOff x="4548" y="2341"/>
            <a:chExt cx="559" cy="231"/>
          </a:xfrm>
        </p:grpSpPr>
        <p:sp>
          <p:nvSpPr>
            <p:cNvPr id="594026" name="Freeform 106"/>
            <p:cNvSpPr>
              <a:spLocks/>
            </p:cNvSpPr>
            <p:nvPr/>
          </p:nvSpPr>
          <p:spPr bwMode="auto">
            <a:xfrm>
              <a:off x="4548" y="2412"/>
              <a:ext cx="3" cy="1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17"/>
                </a:cxn>
              </a:cxnLst>
              <a:rect l="0" t="0" r="r" b="b"/>
              <a:pathLst>
                <a:path w="3" h="117">
                  <a:moveTo>
                    <a:pt x="3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27" name="Text Box 107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29" name="Group 108"/>
          <p:cNvGrpSpPr>
            <a:grpSpLocks/>
          </p:cNvGrpSpPr>
          <p:nvPr/>
        </p:nvGrpSpPr>
        <p:grpSpPr bwMode="auto">
          <a:xfrm>
            <a:off x="7162800" y="3581400"/>
            <a:ext cx="882650" cy="366713"/>
            <a:chOff x="4551" y="2341"/>
            <a:chExt cx="556" cy="231"/>
          </a:xfrm>
        </p:grpSpPr>
        <p:sp>
          <p:nvSpPr>
            <p:cNvPr id="594029" name="Text Box 109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rgbClr val="C28F00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rgbClr val="C28F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94030" name="Freeform 110"/>
            <p:cNvSpPr>
              <a:spLocks/>
            </p:cNvSpPr>
            <p:nvPr/>
          </p:nvSpPr>
          <p:spPr bwMode="auto">
            <a:xfrm>
              <a:off x="4551" y="2409"/>
              <a:ext cx="3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20"/>
                </a:cxn>
              </a:cxnLst>
              <a:rect l="0" t="0" r="r" b="b"/>
              <a:pathLst>
                <a:path w="3" h="120">
                  <a:moveTo>
                    <a:pt x="0" y="0"/>
                  </a:moveTo>
                  <a:lnTo>
                    <a:pt x="3" y="12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Group 111"/>
          <p:cNvGrpSpPr>
            <a:grpSpLocks/>
          </p:cNvGrpSpPr>
          <p:nvPr/>
        </p:nvGrpSpPr>
        <p:grpSpPr bwMode="auto">
          <a:xfrm>
            <a:off x="7162800" y="3563938"/>
            <a:ext cx="887413" cy="366712"/>
            <a:chOff x="4548" y="2341"/>
            <a:chExt cx="559" cy="231"/>
          </a:xfrm>
        </p:grpSpPr>
        <p:sp>
          <p:nvSpPr>
            <p:cNvPr id="594032" name="Freeform 112"/>
            <p:cNvSpPr>
              <a:spLocks/>
            </p:cNvSpPr>
            <p:nvPr/>
          </p:nvSpPr>
          <p:spPr bwMode="auto">
            <a:xfrm>
              <a:off x="4548" y="2412"/>
              <a:ext cx="3" cy="1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17"/>
                </a:cxn>
              </a:cxnLst>
              <a:rect l="0" t="0" r="r" b="b"/>
              <a:pathLst>
                <a:path w="3" h="117">
                  <a:moveTo>
                    <a:pt x="3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33" name="Text Box 113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31" name="Group 114"/>
          <p:cNvGrpSpPr>
            <a:grpSpLocks/>
          </p:cNvGrpSpPr>
          <p:nvPr/>
        </p:nvGrpSpPr>
        <p:grpSpPr bwMode="auto">
          <a:xfrm>
            <a:off x="7162800" y="3563938"/>
            <a:ext cx="882650" cy="366712"/>
            <a:chOff x="4551" y="2341"/>
            <a:chExt cx="556" cy="231"/>
          </a:xfrm>
        </p:grpSpPr>
        <p:sp>
          <p:nvSpPr>
            <p:cNvPr id="594035" name="Text Box 115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rgbClr val="C28F00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rgbClr val="C28F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94036" name="Freeform 116"/>
            <p:cNvSpPr>
              <a:spLocks/>
            </p:cNvSpPr>
            <p:nvPr/>
          </p:nvSpPr>
          <p:spPr bwMode="auto">
            <a:xfrm>
              <a:off x="4551" y="2409"/>
              <a:ext cx="3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20"/>
                </a:cxn>
              </a:cxnLst>
              <a:rect l="0" t="0" r="r" b="b"/>
              <a:pathLst>
                <a:path w="3" h="120">
                  <a:moveTo>
                    <a:pt x="0" y="0"/>
                  </a:moveTo>
                  <a:lnTo>
                    <a:pt x="3" y="12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48" name="Group 117"/>
          <p:cNvGrpSpPr>
            <a:grpSpLocks/>
          </p:cNvGrpSpPr>
          <p:nvPr/>
        </p:nvGrpSpPr>
        <p:grpSpPr bwMode="auto">
          <a:xfrm>
            <a:off x="7162800" y="3568700"/>
            <a:ext cx="887413" cy="366713"/>
            <a:chOff x="4548" y="2341"/>
            <a:chExt cx="559" cy="231"/>
          </a:xfrm>
        </p:grpSpPr>
        <p:sp>
          <p:nvSpPr>
            <p:cNvPr id="594038" name="Freeform 118"/>
            <p:cNvSpPr>
              <a:spLocks/>
            </p:cNvSpPr>
            <p:nvPr/>
          </p:nvSpPr>
          <p:spPr bwMode="auto">
            <a:xfrm>
              <a:off x="4548" y="2406"/>
              <a:ext cx="6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26"/>
                </a:cxn>
              </a:cxnLst>
              <a:rect l="0" t="0" r="r" b="b"/>
              <a:pathLst>
                <a:path w="6" h="126">
                  <a:moveTo>
                    <a:pt x="0" y="0"/>
                  </a:moveTo>
                  <a:lnTo>
                    <a:pt x="6" y="12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39" name="Text Box 119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MDR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594052" name="Group 120"/>
          <p:cNvGrpSpPr>
            <a:grpSpLocks/>
          </p:cNvGrpSpPr>
          <p:nvPr/>
        </p:nvGrpSpPr>
        <p:grpSpPr bwMode="auto">
          <a:xfrm>
            <a:off x="6430963" y="3775075"/>
            <a:ext cx="1747837" cy="152400"/>
            <a:chOff x="4093" y="2482"/>
            <a:chExt cx="1101" cy="96"/>
          </a:xfrm>
        </p:grpSpPr>
        <p:sp>
          <p:nvSpPr>
            <p:cNvPr id="594041" name="Oval 121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2" name="Freeform 122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43" name="Freeform 123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56" name="Group 124"/>
          <p:cNvGrpSpPr>
            <a:grpSpLocks/>
          </p:cNvGrpSpPr>
          <p:nvPr/>
        </p:nvGrpSpPr>
        <p:grpSpPr bwMode="auto">
          <a:xfrm>
            <a:off x="6437313" y="3775075"/>
            <a:ext cx="1747837" cy="152400"/>
            <a:chOff x="4093" y="2482"/>
            <a:chExt cx="1101" cy="96"/>
          </a:xfrm>
        </p:grpSpPr>
        <p:sp>
          <p:nvSpPr>
            <p:cNvPr id="594045" name="Oval 125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6" name="Freeform 126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47" name="Freeform 127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60" name="Group 128"/>
          <p:cNvGrpSpPr>
            <a:grpSpLocks/>
          </p:cNvGrpSpPr>
          <p:nvPr/>
        </p:nvGrpSpPr>
        <p:grpSpPr bwMode="auto">
          <a:xfrm>
            <a:off x="6430963" y="3775075"/>
            <a:ext cx="1747837" cy="152400"/>
            <a:chOff x="4093" y="2482"/>
            <a:chExt cx="1101" cy="96"/>
          </a:xfrm>
        </p:grpSpPr>
        <p:sp>
          <p:nvSpPr>
            <p:cNvPr id="594049" name="Oval 129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0" name="Freeform 130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1" name="Freeform 131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64" name="Group 132"/>
          <p:cNvGrpSpPr>
            <a:grpSpLocks/>
          </p:cNvGrpSpPr>
          <p:nvPr/>
        </p:nvGrpSpPr>
        <p:grpSpPr bwMode="auto">
          <a:xfrm>
            <a:off x="6430963" y="3775075"/>
            <a:ext cx="1747837" cy="152400"/>
            <a:chOff x="4093" y="2482"/>
            <a:chExt cx="1101" cy="96"/>
          </a:xfrm>
        </p:grpSpPr>
        <p:sp>
          <p:nvSpPr>
            <p:cNvPr id="594053" name="Oval 133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4" name="Freeform 134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5" name="Freeform 135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432" y="66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68" name="Group 136"/>
          <p:cNvGrpSpPr>
            <a:grpSpLocks/>
          </p:cNvGrpSpPr>
          <p:nvPr/>
        </p:nvGrpSpPr>
        <p:grpSpPr bwMode="auto">
          <a:xfrm>
            <a:off x="6800850" y="5019675"/>
            <a:ext cx="1403350" cy="76200"/>
            <a:chOff x="4284" y="3162"/>
            <a:chExt cx="884" cy="48"/>
          </a:xfrm>
        </p:grpSpPr>
        <p:sp>
          <p:nvSpPr>
            <p:cNvPr id="594057" name="Oval 137"/>
            <p:cNvSpPr>
              <a:spLocks noChangeArrowheads="1"/>
            </p:cNvSpPr>
            <p:nvPr/>
          </p:nvSpPr>
          <p:spPr bwMode="auto">
            <a:xfrm>
              <a:off x="4476" y="3162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8" name="Line 138"/>
            <p:cNvSpPr>
              <a:spLocks noChangeShapeType="1"/>
            </p:cNvSpPr>
            <p:nvPr/>
          </p:nvSpPr>
          <p:spPr bwMode="auto">
            <a:xfrm rot="16200000" flipV="1">
              <a:off x="4380" y="3093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9" name="Freeform 139"/>
            <p:cNvSpPr>
              <a:spLocks/>
            </p:cNvSpPr>
            <p:nvPr/>
          </p:nvSpPr>
          <p:spPr bwMode="auto">
            <a:xfrm>
              <a:off x="4524" y="3188"/>
              <a:ext cx="644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44" y="0"/>
                </a:cxn>
              </a:cxnLst>
              <a:rect l="0" t="0" r="r" b="b"/>
              <a:pathLst>
                <a:path w="644" h="1">
                  <a:moveTo>
                    <a:pt x="0" y="1"/>
                  </a:moveTo>
                  <a:lnTo>
                    <a:pt x="64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71" name="Group 140"/>
          <p:cNvGrpSpPr>
            <a:grpSpLocks/>
          </p:cNvGrpSpPr>
          <p:nvPr/>
        </p:nvGrpSpPr>
        <p:grpSpPr bwMode="auto">
          <a:xfrm>
            <a:off x="2176463" y="3276600"/>
            <a:ext cx="5449887" cy="1828800"/>
            <a:chOff x="1371" y="2064"/>
            <a:chExt cx="3433" cy="1152"/>
          </a:xfrm>
        </p:grpSpPr>
        <p:sp>
          <p:nvSpPr>
            <p:cNvPr id="594061" name="Text Box 141"/>
            <p:cNvSpPr txBox="1">
              <a:spLocks noChangeArrowheads="1"/>
            </p:cNvSpPr>
            <p:nvPr/>
          </p:nvSpPr>
          <p:spPr bwMode="auto">
            <a:xfrm>
              <a:off x="1371" y="2064"/>
              <a:ext cx="2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94062" name="Freeform 142"/>
            <p:cNvSpPr>
              <a:spLocks/>
            </p:cNvSpPr>
            <p:nvPr/>
          </p:nvSpPr>
          <p:spPr bwMode="auto">
            <a:xfrm>
              <a:off x="4500" y="3048"/>
              <a:ext cx="1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7"/>
                </a:cxn>
              </a:cxnLst>
              <a:rect l="0" t="0" r="r" b="b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63" name="Text Box 143"/>
            <p:cNvSpPr txBox="1">
              <a:spLocks noChangeArrowheads="1"/>
            </p:cNvSpPr>
            <p:nvPr/>
          </p:nvSpPr>
          <p:spPr bwMode="auto">
            <a:xfrm>
              <a:off x="4557" y="2985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594075" name="Group 144"/>
          <p:cNvGrpSpPr>
            <a:grpSpLocks/>
          </p:cNvGrpSpPr>
          <p:nvPr/>
        </p:nvGrpSpPr>
        <p:grpSpPr bwMode="auto">
          <a:xfrm>
            <a:off x="6053138" y="4889500"/>
            <a:ext cx="762000" cy="396875"/>
            <a:chOff x="3438" y="3239"/>
            <a:chExt cx="480" cy="250"/>
          </a:xfrm>
        </p:grpSpPr>
        <p:sp>
          <p:nvSpPr>
            <p:cNvPr id="594065" name="Rectangle 145"/>
            <p:cNvSpPr>
              <a:spLocks noChangeArrowheads="1"/>
            </p:cNvSpPr>
            <p:nvPr/>
          </p:nvSpPr>
          <p:spPr bwMode="auto">
            <a:xfrm>
              <a:off x="3438" y="3245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66" name="Text Box 146"/>
            <p:cNvSpPr txBox="1">
              <a:spLocks noChangeArrowheads="1"/>
            </p:cNvSpPr>
            <p:nvPr/>
          </p:nvSpPr>
          <p:spPr bwMode="auto">
            <a:xfrm>
              <a:off x="3552" y="3239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594067" name="Text Box 147"/>
          <p:cNvSpPr txBox="1">
            <a:spLocks noChangeArrowheads="1"/>
          </p:cNvSpPr>
          <p:nvPr/>
        </p:nvSpPr>
        <p:spPr bwMode="auto">
          <a:xfrm>
            <a:off x="1965325" y="3927475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ALU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594079" name="Group 148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438" y="2820"/>
            <a:chExt cx="480" cy="252"/>
          </a:xfrm>
        </p:grpSpPr>
        <p:sp>
          <p:nvSpPr>
            <p:cNvPr id="594069" name="Rectangle 149"/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0" name="Text Box 150"/>
            <p:cNvSpPr txBox="1">
              <a:spLocks noChangeArrowheads="1"/>
            </p:cNvSpPr>
            <p:nvPr/>
          </p:nvSpPr>
          <p:spPr bwMode="auto">
            <a:xfrm>
              <a:off x="3522" y="2822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AC</a:t>
              </a:r>
            </a:p>
          </p:txBody>
        </p:sp>
      </p:grpSp>
      <p:grpSp>
        <p:nvGrpSpPr>
          <p:cNvPr id="594083" name="Group 151"/>
          <p:cNvGrpSpPr>
            <a:grpSpLocks/>
          </p:cNvGrpSpPr>
          <p:nvPr/>
        </p:nvGrpSpPr>
        <p:grpSpPr bwMode="auto">
          <a:xfrm>
            <a:off x="6405563" y="4543425"/>
            <a:ext cx="1824037" cy="180975"/>
            <a:chOff x="4035" y="2862"/>
            <a:chExt cx="1101" cy="114"/>
          </a:xfrm>
        </p:grpSpPr>
        <p:sp>
          <p:nvSpPr>
            <p:cNvPr id="594072" name="Oval 152"/>
            <p:cNvSpPr>
              <a:spLocks noChangeArrowheads="1"/>
            </p:cNvSpPr>
            <p:nvPr/>
          </p:nvSpPr>
          <p:spPr bwMode="auto">
            <a:xfrm>
              <a:off x="4467" y="292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3" name="Freeform 153"/>
            <p:cNvSpPr>
              <a:spLocks/>
            </p:cNvSpPr>
            <p:nvPr/>
          </p:nvSpPr>
          <p:spPr bwMode="auto">
            <a:xfrm>
              <a:off x="4521" y="2949"/>
              <a:ext cx="615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3"/>
                </a:cxn>
              </a:cxnLst>
              <a:rect l="0" t="0" r="r" b="b"/>
              <a:pathLst>
                <a:path w="615" h="3">
                  <a:moveTo>
                    <a:pt x="0" y="0"/>
                  </a:moveTo>
                  <a:lnTo>
                    <a:pt x="615" y="3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74" name="Freeform 154"/>
            <p:cNvSpPr>
              <a:spLocks/>
            </p:cNvSpPr>
            <p:nvPr/>
          </p:nvSpPr>
          <p:spPr bwMode="auto">
            <a:xfrm>
              <a:off x="4035" y="2862"/>
              <a:ext cx="432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4"/>
                </a:cxn>
                <a:cxn ang="0">
                  <a:pos x="432" y="84"/>
                </a:cxn>
              </a:cxnLst>
              <a:rect l="0" t="0" r="r" b="b"/>
              <a:pathLst>
                <a:path w="432" h="84">
                  <a:moveTo>
                    <a:pt x="0" y="0"/>
                  </a:moveTo>
                  <a:lnTo>
                    <a:pt x="0" y="84"/>
                  </a:lnTo>
                  <a:lnTo>
                    <a:pt x="432" y="8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87" name="Group 155"/>
          <p:cNvGrpSpPr>
            <a:grpSpLocks/>
          </p:cNvGrpSpPr>
          <p:nvPr/>
        </p:nvGrpSpPr>
        <p:grpSpPr bwMode="auto">
          <a:xfrm>
            <a:off x="889000" y="4251325"/>
            <a:ext cx="6907213" cy="458788"/>
            <a:chOff x="560" y="2678"/>
            <a:chExt cx="4351" cy="289"/>
          </a:xfrm>
        </p:grpSpPr>
        <p:sp>
          <p:nvSpPr>
            <p:cNvPr id="594076" name="Text Box 156"/>
            <p:cNvSpPr txBox="1">
              <a:spLocks noChangeArrowheads="1"/>
            </p:cNvSpPr>
            <p:nvPr/>
          </p:nvSpPr>
          <p:spPr bwMode="auto">
            <a:xfrm>
              <a:off x="560" y="2678"/>
              <a:ext cx="4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94077" name="Freeform 157"/>
            <p:cNvSpPr>
              <a:spLocks/>
            </p:cNvSpPr>
            <p:nvPr/>
          </p:nvSpPr>
          <p:spPr bwMode="auto">
            <a:xfrm>
              <a:off x="4506" y="2827"/>
              <a:ext cx="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6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78" name="Text Box 158"/>
            <p:cNvSpPr txBox="1">
              <a:spLocks noChangeArrowheads="1"/>
            </p:cNvSpPr>
            <p:nvPr/>
          </p:nvSpPr>
          <p:spPr bwMode="auto">
            <a:xfrm>
              <a:off x="4512" y="2736"/>
              <a:ext cx="3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AC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594091" name="Group 159"/>
          <p:cNvGrpSpPr>
            <a:grpSpLocks/>
          </p:cNvGrpSpPr>
          <p:nvPr/>
        </p:nvGrpSpPr>
        <p:grpSpPr bwMode="auto">
          <a:xfrm>
            <a:off x="6586538" y="5357813"/>
            <a:ext cx="1643062" cy="204787"/>
            <a:chOff x="4149" y="3375"/>
            <a:chExt cx="987" cy="123"/>
          </a:xfrm>
        </p:grpSpPr>
        <p:sp>
          <p:nvSpPr>
            <p:cNvPr id="594080" name="Oval 160"/>
            <p:cNvSpPr>
              <a:spLocks noChangeArrowheads="1"/>
            </p:cNvSpPr>
            <p:nvPr/>
          </p:nvSpPr>
          <p:spPr bwMode="auto">
            <a:xfrm>
              <a:off x="4470" y="3375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1" name="Freeform 161"/>
            <p:cNvSpPr>
              <a:spLocks/>
            </p:cNvSpPr>
            <p:nvPr/>
          </p:nvSpPr>
          <p:spPr bwMode="auto">
            <a:xfrm>
              <a:off x="4518" y="3399"/>
              <a:ext cx="618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18" y="0"/>
                </a:cxn>
              </a:cxnLst>
              <a:rect l="0" t="0" r="r" b="b"/>
              <a:pathLst>
                <a:path w="618" h="3">
                  <a:moveTo>
                    <a:pt x="0" y="3"/>
                  </a:moveTo>
                  <a:lnTo>
                    <a:pt x="618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82" name="Freeform 162"/>
            <p:cNvSpPr>
              <a:spLocks/>
            </p:cNvSpPr>
            <p:nvPr/>
          </p:nvSpPr>
          <p:spPr bwMode="auto">
            <a:xfrm>
              <a:off x="4149" y="3399"/>
              <a:ext cx="318" cy="9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0" y="0"/>
                </a:cxn>
                <a:cxn ang="0">
                  <a:pos x="3" y="99"/>
                </a:cxn>
              </a:cxnLst>
              <a:rect l="0" t="0" r="r" b="b"/>
              <a:pathLst>
                <a:path w="432" h="99">
                  <a:moveTo>
                    <a:pt x="432" y="0"/>
                  </a:moveTo>
                  <a:lnTo>
                    <a:pt x="0" y="0"/>
                  </a:lnTo>
                  <a:lnTo>
                    <a:pt x="3" y="9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95" name="Group 163"/>
          <p:cNvGrpSpPr>
            <a:grpSpLocks/>
          </p:cNvGrpSpPr>
          <p:nvPr/>
        </p:nvGrpSpPr>
        <p:grpSpPr bwMode="auto">
          <a:xfrm>
            <a:off x="1905000" y="4251325"/>
            <a:ext cx="5972175" cy="1539875"/>
            <a:chOff x="1200" y="2678"/>
            <a:chExt cx="3762" cy="970"/>
          </a:xfrm>
        </p:grpSpPr>
        <p:sp>
          <p:nvSpPr>
            <p:cNvPr id="594084" name="Text Box 164"/>
            <p:cNvSpPr txBox="1">
              <a:spLocks noChangeArrowheads="1"/>
            </p:cNvSpPr>
            <p:nvPr/>
          </p:nvSpPr>
          <p:spPr bwMode="auto">
            <a:xfrm>
              <a:off x="1200" y="2678"/>
              <a:ext cx="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 ALU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94085" name="Freeform 165"/>
            <p:cNvSpPr>
              <a:spLocks/>
            </p:cNvSpPr>
            <p:nvPr/>
          </p:nvSpPr>
          <p:spPr bwMode="auto">
            <a:xfrm>
              <a:off x="4506" y="3423"/>
              <a:ext cx="1" cy="12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0" y="0"/>
                </a:cxn>
              </a:cxnLst>
              <a:rect l="0" t="0" r="r" b="b"/>
              <a:pathLst>
                <a:path w="1" h="126">
                  <a:moveTo>
                    <a:pt x="0" y="12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86" name="Text Box 166"/>
            <p:cNvSpPr txBox="1">
              <a:spLocks noChangeArrowheads="1"/>
            </p:cNvSpPr>
            <p:nvPr/>
          </p:nvSpPr>
          <p:spPr bwMode="auto">
            <a:xfrm>
              <a:off x="4515" y="3417"/>
              <a:ext cx="4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ALU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594100" name="Group 167"/>
          <p:cNvGrpSpPr>
            <a:grpSpLocks/>
          </p:cNvGrpSpPr>
          <p:nvPr/>
        </p:nvGrpSpPr>
        <p:grpSpPr bwMode="auto">
          <a:xfrm>
            <a:off x="6053138" y="5545138"/>
            <a:ext cx="762000" cy="457200"/>
            <a:chOff x="3438" y="3648"/>
            <a:chExt cx="480" cy="288"/>
          </a:xfrm>
        </p:grpSpPr>
        <p:sp>
          <p:nvSpPr>
            <p:cNvPr id="594088" name="Rectangle 168"/>
            <p:cNvSpPr>
              <a:spLocks noChangeArrowheads="1"/>
            </p:cNvSpPr>
            <p:nvPr/>
          </p:nvSpPr>
          <p:spPr bwMode="auto">
            <a:xfrm>
              <a:off x="3438" y="3648"/>
              <a:ext cx="480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9" name="Text Box 169"/>
            <p:cNvSpPr txBox="1">
              <a:spLocks noChangeArrowheads="1"/>
            </p:cNvSpPr>
            <p:nvPr/>
          </p:nvSpPr>
          <p:spPr bwMode="auto">
            <a:xfrm>
              <a:off x="3463" y="3659"/>
              <a:ext cx="45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594090" name="Line 170"/>
          <p:cNvSpPr>
            <a:spLocks noChangeShapeType="1"/>
          </p:cNvSpPr>
          <p:nvPr/>
        </p:nvSpPr>
        <p:spPr bwMode="auto">
          <a:xfrm>
            <a:off x="6248400" y="52578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4103" name="Group 171"/>
          <p:cNvGrpSpPr>
            <a:grpSpLocks/>
          </p:cNvGrpSpPr>
          <p:nvPr/>
        </p:nvGrpSpPr>
        <p:grpSpPr bwMode="auto">
          <a:xfrm>
            <a:off x="6053138" y="5545138"/>
            <a:ext cx="762000" cy="457200"/>
            <a:chOff x="3438" y="3648"/>
            <a:chExt cx="480" cy="288"/>
          </a:xfrm>
        </p:grpSpPr>
        <p:sp>
          <p:nvSpPr>
            <p:cNvPr id="594092" name="Rectangle 172"/>
            <p:cNvSpPr>
              <a:spLocks noChangeArrowheads="1"/>
            </p:cNvSpPr>
            <p:nvPr/>
          </p:nvSpPr>
          <p:spPr bwMode="auto">
            <a:xfrm>
              <a:off x="3438" y="3648"/>
              <a:ext cx="480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3" name="Text Box 173"/>
            <p:cNvSpPr txBox="1">
              <a:spLocks noChangeArrowheads="1"/>
            </p:cNvSpPr>
            <p:nvPr/>
          </p:nvSpPr>
          <p:spPr bwMode="auto">
            <a:xfrm>
              <a:off x="3463" y="3659"/>
              <a:ext cx="45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594094" name="Text Box 174"/>
          <p:cNvSpPr txBox="1">
            <a:spLocks noChangeArrowheads="1"/>
          </p:cNvSpPr>
          <p:nvPr/>
        </p:nvSpPr>
        <p:spPr bwMode="auto">
          <a:xfrm>
            <a:off x="1660525" y="55626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AC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594107" name="Group 175"/>
          <p:cNvGrpSpPr>
            <a:grpSpLocks/>
          </p:cNvGrpSpPr>
          <p:nvPr/>
        </p:nvGrpSpPr>
        <p:grpSpPr bwMode="auto">
          <a:xfrm>
            <a:off x="6053138" y="6297613"/>
            <a:ext cx="762000" cy="411162"/>
            <a:chOff x="3438" y="4013"/>
            <a:chExt cx="480" cy="259"/>
          </a:xfrm>
        </p:grpSpPr>
        <p:sp>
          <p:nvSpPr>
            <p:cNvPr id="594096" name="Rectangle 176"/>
            <p:cNvSpPr>
              <a:spLocks noChangeArrowheads="1"/>
            </p:cNvSpPr>
            <p:nvPr/>
          </p:nvSpPr>
          <p:spPr bwMode="auto">
            <a:xfrm>
              <a:off x="3438" y="4013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7" name="Text Box 177"/>
            <p:cNvSpPr txBox="1">
              <a:spLocks noChangeArrowheads="1"/>
            </p:cNvSpPr>
            <p:nvPr/>
          </p:nvSpPr>
          <p:spPr bwMode="auto">
            <a:xfrm>
              <a:off x="3582" y="402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594098" name="Text Box 178"/>
          <p:cNvSpPr txBox="1">
            <a:spLocks noChangeArrowheads="1"/>
          </p:cNvSpPr>
          <p:nvPr/>
        </p:nvSpPr>
        <p:spPr bwMode="auto">
          <a:xfrm>
            <a:off x="3346450" y="4876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Z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94099" name="Line 179"/>
          <p:cNvSpPr>
            <a:spLocks noChangeShapeType="1"/>
          </p:cNvSpPr>
          <p:nvPr/>
        </p:nvSpPr>
        <p:spPr bwMode="auto">
          <a:xfrm>
            <a:off x="6477000" y="60198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4111" name="Group 180"/>
          <p:cNvGrpSpPr>
            <a:grpSpLocks/>
          </p:cNvGrpSpPr>
          <p:nvPr/>
        </p:nvGrpSpPr>
        <p:grpSpPr bwMode="auto">
          <a:xfrm>
            <a:off x="6053138" y="6297613"/>
            <a:ext cx="762000" cy="411162"/>
            <a:chOff x="3438" y="4013"/>
            <a:chExt cx="480" cy="259"/>
          </a:xfrm>
        </p:grpSpPr>
        <p:sp>
          <p:nvSpPr>
            <p:cNvPr id="594101" name="Rectangle 181"/>
            <p:cNvSpPr>
              <a:spLocks noChangeArrowheads="1"/>
            </p:cNvSpPr>
            <p:nvPr/>
          </p:nvSpPr>
          <p:spPr bwMode="auto">
            <a:xfrm>
              <a:off x="3438" y="4013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2" name="Text Box 182"/>
            <p:cNvSpPr txBox="1">
              <a:spLocks noChangeArrowheads="1"/>
            </p:cNvSpPr>
            <p:nvPr/>
          </p:nvSpPr>
          <p:spPr bwMode="auto">
            <a:xfrm>
              <a:off x="3582" y="402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594115" name="Group 183"/>
          <p:cNvGrpSpPr>
            <a:grpSpLocks/>
          </p:cNvGrpSpPr>
          <p:nvPr/>
        </p:nvGrpSpPr>
        <p:grpSpPr bwMode="auto">
          <a:xfrm>
            <a:off x="6781800" y="6477000"/>
            <a:ext cx="1447800" cy="76200"/>
            <a:chOff x="4320" y="4080"/>
            <a:chExt cx="864" cy="48"/>
          </a:xfrm>
        </p:grpSpPr>
        <p:sp>
          <p:nvSpPr>
            <p:cNvPr id="594104" name="Oval 184"/>
            <p:cNvSpPr>
              <a:spLocks noChangeArrowheads="1"/>
            </p:cNvSpPr>
            <p:nvPr/>
          </p:nvSpPr>
          <p:spPr bwMode="auto">
            <a:xfrm>
              <a:off x="4512" y="408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5" name="Line 185"/>
            <p:cNvSpPr>
              <a:spLocks noChangeShapeType="1"/>
            </p:cNvSpPr>
            <p:nvPr/>
          </p:nvSpPr>
          <p:spPr bwMode="auto">
            <a:xfrm rot="16200000" flipV="1">
              <a:off x="4416" y="4011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06" name="Freeform 186"/>
            <p:cNvSpPr>
              <a:spLocks/>
            </p:cNvSpPr>
            <p:nvPr/>
          </p:nvSpPr>
          <p:spPr bwMode="auto">
            <a:xfrm>
              <a:off x="4560" y="4107"/>
              <a:ext cx="62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0"/>
                </a:cxn>
              </a:cxnLst>
              <a:rect l="0" t="0" r="r" b="b"/>
              <a:pathLst>
                <a:path w="624" h="1">
                  <a:moveTo>
                    <a:pt x="0" y="0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119" name="Group 187"/>
          <p:cNvGrpSpPr>
            <a:grpSpLocks/>
          </p:cNvGrpSpPr>
          <p:nvPr/>
        </p:nvGrpSpPr>
        <p:grpSpPr bwMode="auto">
          <a:xfrm>
            <a:off x="838200" y="5851525"/>
            <a:ext cx="6856413" cy="701675"/>
            <a:chOff x="528" y="3686"/>
            <a:chExt cx="4319" cy="442"/>
          </a:xfrm>
        </p:grpSpPr>
        <p:sp>
          <p:nvSpPr>
            <p:cNvPr id="594108" name="Text Box 188"/>
            <p:cNvSpPr txBox="1">
              <a:spLocks noChangeArrowheads="1"/>
            </p:cNvSpPr>
            <p:nvPr/>
          </p:nvSpPr>
          <p:spPr bwMode="auto">
            <a:xfrm>
              <a:off x="528" y="3686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Z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  <a:endParaRPr lang="zh-CN" altLang="en-US" sz="1800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94109" name="Freeform 189"/>
            <p:cNvSpPr>
              <a:spLocks/>
            </p:cNvSpPr>
            <p:nvPr/>
          </p:nvSpPr>
          <p:spPr bwMode="auto">
            <a:xfrm>
              <a:off x="4500" y="3967"/>
              <a:ext cx="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10" name="Text Box 190"/>
            <p:cNvSpPr txBox="1">
              <a:spLocks noChangeArrowheads="1"/>
            </p:cNvSpPr>
            <p:nvPr/>
          </p:nvSpPr>
          <p:spPr bwMode="auto">
            <a:xfrm>
              <a:off x="4560" y="3897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Z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594122" name="Group 191"/>
          <p:cNvGrpSpPr>
            <a:grpSpLocks/>
          </p:cNvGrpSpPr>
          <p:nvPr/>
        </p:nvGrpSpPr>
        <p:grpSpPr bwMode="auto">
          <a:xfrm>
            <a:off x="6400800" y="3962400"/>
            <a:ext cx="1797050" cy="193675"/>
            <a:chOff x="4032" y="2496"/>
            <a:chExt cx="1132" cy="122"/>
          </a:xfrm>
        </p:grpSpPr>
        <p:sp>
          <p:nvSpPr>
            <p:cNvPr id="594112" name="Oval 192"/>
            <p:cNvSpPr>
              <a:spLocks noChangeArrowheads="1"/>
            </p:cNvSpPr>
            <p:nvPr/>
          </p:nvSpPr>
          <p:spPr bwMode="auto">
            <a:xfrm>
              <a:off x="4467" y="249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13" name="Freeform 193"/>
            <p:cNvSpPr>
              <a:spLocks/>
            </p:cNvSpPr>
            <p:nvPr/>
          </p:nvSpPr>
          <p:spPr bwMode="auto">
            <a:xfrm>
              <a:off x="4515" y="2522"/>
              <a:ext cx="649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9" y="2"/>
                </a:cxn>
              </a:cxnLst>
              <a:rect l="0" t="0" r="r" b="b"/>
              <a:pathLst>
                <a:path w="649" h="2">
                  <a:moveTo>
                    <a:pt x="0" y="0"/>
                  </a:moveTo>
                  <a:lnTo>
                    <a:pt x="649" y="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14" name="Freeform 194"/>
            <p:cNvSpPr>
              <a:spLocks/>
            </p:cNvSpPr>
            <p:nvPr/>
          </p:nvSpPr>
          <p:spPr bwMode="auto">
            <a:xfrm>
              <a:off x="4032" y="2519"/>
              <a:ext cx="432" cy="9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0" y="0"/>
                </a:cxn>
                <a:cxn ang="0">
                  <a:pos x="3" y="99"/>
                </a:cxn>
              </a:cxnLst>
              <a:rect l="0" t="0" r="r" b="b"/>
              <a:pathLst>
                <a:path w="432" h="99">
                  <a:moveTo>
                    <a:pt x="432" y="0"/>
                  </a:moveTo>
                  <a:lnTo>
                    <a:pt x="0" y="0"/>
                  </a:lnTo>
                  <a:lnTo>
                    <a:pt x="3" y="9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125" name="Group 195"/>
          <p:cNvGrpSpPr>
            <a:grpSpLocks/>
          </p:cNvGrpSpPr>
          <p:nvPr/>
        </p:nvGrpSpPr>
        <p:grpSpPr bwMode="auto">
          <a:xfrm>
            <a:off x="1497013" y="3986213"/>
            <a:ext cx="6211887" cy="2262187"/>
            <a:chOff x="943" y="2511"/>
            <a:chExt cx="3913" cy="1425"/>
          </a:xfrm>
        </p:grpSpPr>
        <p:sp>
          <p:nvSpPr>
            <p:cNvPr id="594116" name="Text Box 196"/>
            <p:cNvSpPr txBox="1">
              <a:spLocks noChangeArrowheads="1"/>
            </p:cNvSpPr>
            <p:nvPr/>
          </p:nvSpPr>
          <p:spPr bwMode="auto">
            <a:xfrm>
              <a:off x="943" y="3686"/>
              <a:ext cx="4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   AC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  <a:endParaRPr lang="zh-CN" altLang="en-US" sz="2000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94117" name="Freeform 197"/>
            <p:cNvSpPr>
              <a:spLocks/>
            </p:cNvSpPr>
            <p:nvPr/>
          </p:nvSpPr>
          <p:spPr bwMode="auto">
            <a:xfrm rot="10800000">
              <a:off x="4486" y="2543"/>
              <a:ext cx="3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3"/>
                </a:cxn>
              </a:cxnLst>
              <a:rect l="0" t="0" r="r" b="b"/>
              <a:pathLst>
                <a:path w="3" h="153">
                  <a:moveTo>
                    <a:pt x="0" y="0"/>
                  </a:moveTo>
                  <a:lnTo>
                    <a:pt x="3" y="153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18" name="Text Box 198"/>
            <p:cNvSpPr txBox="1">
              <a:spLocks noChangeArrowheads="1"/>
            </p:cNvSpPr>
            <p:nvPr/>
          </p:nvSpPr>
          <p:spPr bwMode="auto">
            <a:xfrm>
              <a:off x="4505" y="2511"/>
              <a:ext cx="3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AC</a:t>
              </a:r>
              <a:r>
                <a:rPr lang="en-US" altLang="zh-CN" sz="18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594128" name="Group 199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264" y="2724"/>
            <a:chExt cx="480" cy="252"/>
          </a:xfrm>
        </p:grpSpPr>
        <p:sp>
          <p:nvSpPr>
            <p:cNvPr id="594120" name="Rectangle 200"/>
            <p:cNvSpPr>
              <a:spLocks noChangeArrowheads="1"/>
            </p:cNvSpPr>
            <p:nvPr/>
          </p:nvSpPr>
          <p:spPr bwMode="auto">
            <a:xfrm>
              <a:off x="3264" y="2724"/>
              <a:ext cx="480" cy="240"/>
            </a:xfrm>
            <a:prstGeom prst="rect">
              <a:avLst/>
            </a:prstGeom>
            <a:solidFill>
              <a:srgbClr val="C28F00"/>
            </a:solidFill>
            <a:ln w="28575">
              <a:solidFill>
                <a:srgbClr val="C28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1" name="Text Box 201"/>
            <p:cNvSpPr txBox="1">
              <a:spLocks noChangeArrowheads="1"/>
            </p:cNvSpPr>
            <p:nvPr/>
          </p:nvSpPr>
          <p:spPr bwMode="auto">
            <a:xfrm>
              <a:off x="3348" y="2726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AC</a:t>
              </a:r>
            </a:p>
          </p:txBody>
        </p:sp>
      </p:grpSp>
      <p:grpSp>
        <p:nvGrpSpPr>
          <p:cNvPr id="594131" name="Group 202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438" y="2820"/>
            <a:chExt cx="480" cy="252"/>
          </a:xfrm>
        </p:grpSpPr>
        <p:sp>
          <p:nvSpPr>
            <p:cNvPr id="594123" name="Rectangle 203"/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4" name="Text Box 204"/>
            <p:cNvSpPr txBox="1">
              <a:spLocks noChangeArrowheads="1"/>
            </p:cNvSpPr>
            <p:nvPr/>
          </p:nvSpPr>
          <p:spPr bwMode="auto">
            <a:xfrm>
              <a:off x="3522" y="2822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AC</a:t>
              </a:r>
            </a:p>
          </p:txBody>
        </p:sp>
      </p:grpSp>
      <p:grpSp>
        <p:nvGrpSpPr>
          <p:cNvPr id="594132" name="Group 205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264" y="2724"/>
            <a:chExt cx="480" cy="252"/>
          </a:xfrm>
        </p:grpSpPr>
        <p:sp>
          <p:nvSpPr>
            <p:cNvPr id="594126" name="Rectangle 206"/>
            <p:cNvSpPr>
              <a:spLocks noChangeArrowheads="1"/>
            </p:cNvSpPr>
            <p:nvPr/>
          </p:nvSpPr>
          <p:spPr bwMode="auto">
            <a:xfrm>
              <a:off x="3264" y="2724"/>
              <a:ext cx="480" cy="240"/>
            </a:xfrm>
            <a:prstGeom prst="rect">
              <a:avLst/>
            </a:prstGeom>
            <a:solidFill>
              <a:srgbClr val="C28F00"/>
            </a:solidFill>
            <a:ln w="28575">
              <a:solidFill>
                <a:srgbClr val="C28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7" name="Text Box 207"/>
            <p:cNvSpPr txBox="1">
              <a:spLocks noChangeArrowheads="1"/>
            </p:cNvSpPr>
            <p:nvPr/>
          </p:nvSpPr>
          <p:spPr bwMode="auto">
            <a:xfrm>
              <a:off x="3348" y="2726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AC</a:t>
              </a:r>
            </a:p>
          </p:txBody>
        </p:sp>
      </p:grpSp>
      <p:grpSp>
        <p:nvGrpSpPr>
          <p:cNvPr id="594138" name="Group 208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438" y="2820"/>
            <a:chExt cx="480" cy="252"/>
          </a:xfrm>
        </p:grpSpPr>
        <p:sp>
          <p:nvSpPr>
            <p:cNvPr id="594129" name="Rectangle 209"/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0" name="Text Box 210"/>
            <p:cNvSpPr txBox="1">
              <a:spLocks noChangeArrowheads="1"/>
            </p:cNvSpPr>
            <p:nvPr/>
          </p:nvSpPr>
          <p:spPr bwMode="auto">
            <a:xfrm>
              <a:off x="3522" y="2822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AC</a:t>
              </a:r>
            </a:p>
          </p:txBody>
        </p:sp>
      </p:grpSp>
      <p:grpSp>
        <p:nvGrpSpPr>
          <p:cNvPr id="594142" name="Group 211"/>
          <p:cNvGrpSpPr>
            <a:grpSpLocks/>
          </p:cNvGrpSpPr>
          <p:nvPr/>
        </p:nvGrpSpPr>
        <p:grpSpPr bwMode="auto">
          <a:xfrm>
            <a:off x="2133600" y="1412875"/>
            <a:ext cx="5834063" cy="1482725"/>
            <a:chOff x="1344" y="890"/>
            <a:chExt cx="3675" cy="934"/>
          </a:xfrm>
        </p:grpSpPr>
        <p:grpSp>
          <p:nvGrpSpPr>
            <p:cNvPr id="594146" name="Group 212"/>
            <p:cNvGrpSpPr>
              <a:grpSpLocks/>
            </p:cNvGrpSpPr>
            <p:nvPr/>
          </p:nvGrpSpPr>
          <p:grpSpPr bwMode="auto">
            <a:xfrm>
              <a:off x="4512" y="1593"/>
              <a:ext cx="507" cy="231"/>
              <a:chOff x="4131" y="1781"/>
              <a:chExt cx="507" cy="231"/>
            </a:xfrm>
          </p:grpSpPr>
          <p:sp>
            <p:nvSpPr>
              <p:cNvPr id="594133" name="Freeform 213"/>
              <p:cNvSpPr>
                <a:spLocks/>
              </p:cNvSpPr>
              <p:nvPr/>
            </p:nvSpPr>
            <p:spPr bwMode="auto">
              <a:xfrm>
                <a:off x="4131" y="1872"/>
                <a:ext cx="1" cy="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5"/>
                  </a:cxn>
                </a:cxnLst>
                <a:rect l="0" t="0" r="r" b="b"/>
                <a:pathLst>
                  <a:path w="1" h="165">
                    <a:moveTo>
                      <a:pt x="0" y="0"/>
                    </a:moveTo>
                    <a:lnTo>
                      <a:pt x="0" y="16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34" name="Text Box 214"/>
              <p:cNvSpPr txBox="1">
                <a:spLocks noChangeArrowheads="1"/>
              </p:cNvSpPr>
              <p:nvPr/>
            </p:nvSpPr>
            <p:spPr bwMode="auto">
              <a:xfrm>
                <a:off x="4151" y="1781"/>
                <a:ext cx="48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MAR</a:t>
                </a:r>
                <a:r>
                  <a:rPr lang="en-US" altLang="zh-CN" sz="18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594135" name="Text Box 215"/>
            <p:cNvSpPr txBox="1">
              <a:spLocks noChangeArrowheads="1"/>
            </p:cNvSpPr>
            <p:nvPr/>
          </p:nvSpPr>
          <p:spPr bwMode="auto">
            <a:xfrm>
              <a:off x="1344" y="890"/>
              <a:ext cx="5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MAR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i</a:t>
              </a:r>
              <a:endParaRPr lang="zh-CN" altLang="en-US" sz="2000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594136" name="Line 216"/>
          <p:cNvSpPr>
            <a:spLocks noChangeShapeType="1"/>
          </p:cNvSpPr>
          <p:nvPr/>
        </p:nvSpPr>
        <p:spPr bwMode="auto">
          <a:xfrm>
            <a:off x="2514600" y="31638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37" name="Text Box 217"/>
          <p:cNvSpPr txBox="1">
            <a:spLocks noChangeArrowheads="1"/>
          </p:cNvSpPr>
          <p:nvPr/>
        </p:nvSpPr>
        <p:spPr bwMode="auto">
          <a:xfrm>
            <a:off x="2981325" y="294005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ALU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594147" name="Group 218"/>
          <p:cNvGrpSpPr>
            <a:grpSpLocks/>
          </p:cNvGrpSpPr>
          <p:nvPr/>
        </p:nvGrpSpPr>
        <p:grpSpPr bwMode="auto">
          <a:xfrm>
            <a:off x="6048375" y="4159250"/>
            <a:ext cx="762000" cy="400050"/>
            <a:chOff x="3264" y="2724"/>
            <a:chExt cx="480" cy="252"/>
          </a:xfrm>
        </p:grpSpPr>
        <p:sp>
          <p:nvSpPr>
            <p:cNvPr id="594139" name="Rectangle 219"/>
            <p:cNvSpPr>
              <a:spLocks noChangeArrowheads="1"/>
            </p:cNvSpPr>
            <p:nvPr/>
          </p:nvSpPr>
          <p:spPr bwMode="auto">
            <a:xfrm>
              <a:off x="3264" y="2724"/>
              <a:ext cx="480" cy="240"/>
            </a:xfrm>
            <a:prstGeom prst="rect">
              <a:avLst/>
            </a:prstGeom>
            <a:solidFill>
              <a:srgbClr val="C28F00"/>
            </a:solidFill>
            <a:ln w="28575">
              <a:solidFill>
                <a:srgbClr val="C28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0" name="Text Box 220"/>
            <p:cNvSpPr txBox="1">
              <a:spLocks noChangeArrowheads="1"/>
            </p:cNvSpPr>
            <p:nvPr/>
          </p:nvSpPr>
          <p:spPr bwMode="auto">
            <a:xfrm>
              <a:off x="3348" y="2726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AC</a:t>
              </a:r>
            </a:p>
          </p:txBody>
        </p:sp>
      </p:grpSp>
      <p:sp>
        <p:nvSpPr>
          <p:cNvPr id="594141" name="Rectangle 2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grpSp>
        <p:nvGrpSpPr>
          <p:cNvPr id="594148" name="Group 222"/>
          <p:cNvGrpSpPr>
            <a:grpSpLocks/>
          </p:cNvGrpSpPr>
          <p:nvPr/>
        </p:nvGrpSpPr>
        <p:grpSpPr bwMode="auto">
          <a:xfrm>
            <a:off x="6040438" y="631825"/>
            <a:ext cx="798512" cy="417513"/>
            <a:chOff x="3433" y="1417"/>
            <a:chExt cx="503" cy="263"/>
          </a:xfrm>
        </p:grpSpPr>
        <p:sp>
          <p:nvSpPr>
            <p:cNvPr id="594143" name="Rectangle 223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4" name="Text Box 224"/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CU</a:t>
              </a:r>
            </a:p>
          </p:txBody>
        </p:sp>
      </p:grpSp>
      <p:sp>
        <p:nvSpPr>
          <p:cNvPr id="594145" name="AutoShape 2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6" name="日期占位符 2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44B6-9B04-49B4-84D1-7F8C90F7FB98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227" name="灯片编号占位符 2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28" name="页脚占位符 2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9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9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59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94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59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59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9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9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9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500"/>
                                        <p:tgtEl>
                                          <p:spTgt spid="59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59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59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5" dur="500"/>
                                        <p:tgtEl>
                                          <p:spTgt spid="59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59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9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9" dur="500"/>
                                        <p:tgtEl>
                                          <p:spTgt spid="59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9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59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4" dur="500"/>
                                        <p:tgtEl>
                                          <p:spTgt spid="59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9" dur="500"/>
                                        <p:tgtEl>
                                          <p:spTgt spid="59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59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594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59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9" dur="500"/>
                                        <p:tgtEl>
                                          <p:spTgt spid="59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59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9" dur="500"/>
                                        <p:tgtEl>
                                          <p:spTgt spid="59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4" dur="500"/>
                                        <p:tgtEl>
                                          <p:spTgt spid="59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59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4" dur="500"/>
                                        <p:tgtEl>
                                          <p:spTgt spid="59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59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59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59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9" dur="500"/>
                                        <p:tgtEl>
                                          <p:spTgt spid="59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4" dur="500"/>
                                        <p:tgtEl>
                                          <p:spTgt spid="59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59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4" dur="500"/>
                                        <p:tgtEl>
                                          <p:spTgt spid="594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59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4" dur="500"/>
                                        <p:tgtEl>
                                          <p:spTgt spid="594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59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4" dur="500"/>
                                        <p:tgtEl>
                                          <p:spTgt spid="59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9" dur="500"/>
                                        <p:tgtEl>
                                          <p:spTgt spid="59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59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9" dur="500"/>
                                        <p:tgtEl>
                                          <p:spTgt spid="59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59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9" dur="500"/>
                                        <p:tgtEl>
                                          <p:spTgt spid="59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3" dur="500"/>
                                        <p:tgtEl>
                                          <p:spTgt spid="59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7" dur="500"/>
                                        <p:tgtEl>
                                          <p:spTgt spid="59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500"/>
                            </p:stCondLst>
                            <p:childTnLst>
                              <p:par>
                                <p:cTn id="3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1" dur="500"/>
                                        <p:tgtEl>
                                          <p:spTgt spid="59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5" dur="500"/>
                                        <p:tgtEl>
                                          <p:spTgt spid="59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7" grpId="0" animBg="1"/>
      <p:bldP spid="593968" grpId="0" animBg="1"/>
      <p:bldP spid="593972" grpId="0" animBg="1"/>
      <p:bldP spid="593973" grpId="0" autoUpdateAnimBg="0"/>
      <p:bldP spid="593974" grpId="0" animBg="1"/>
      <p:bldP spid="593975" grpId="0" autoUpdateAnimBg="0"/>
      <p:bldP spid="593976" grpId="0" animBg="1"/>
      <p:bldP spid="593977" grpId="0" autoUpdateAnimBg="0"/>
      <p:bldP spid="593978" grpId="0" animBg="1"/>
      <p:bldP spid="593979" grpId="0" autoUpdateAnimBg="0"/>
      <p:bldP spid="593980" grpId="0" animBg="1"/>
      <p:bldP spid="593988" grpId="0" animBg="1"/>
      <p:bldP spid="593994" grpId="0" animBg="1"/>
      <p:bldP spid="593999" grpId="0" autoUpdateAnimBg="0"/>
      <p:bldP spid="594000" grpId="0" autoUpdateAnimBg="0"/>
      <p:bldP spid="594013" grpId="0" autoUpdateAnimBg="0"/>
      <p:bldP spid="594067" grpId="0" autoUpdateAnimBg="0"/>
      <p:bldP spid="594090" grpId="0" animBg="1"/>
      <p:bldP spid="594094" grpId="0" autoUpdateAnimBg="0"/>
      <p:bldP spid="594098" grpId="0" autoUpdateAnimBg="0"/>
      <p:bldP spid="594099" grpId="0" animBg="1"/>
      <p:bldP spid="594136" grpId="0" animBg="1"/>
      <p:bldP spid="5941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404813"/>
            <a:ext cx="8964612" cy="6264275"/>
          </a:xfrm>
        </p:spPr>
        <p:txBody>
          <a:bodyPr/>
          <a:lstStyle/>
          <a:p>
            <a:pPr>
              <a:buClr>
                <a:schemeClr val="folHlink"/>
              </a:buClr>
            </a:pPr>
            <a:r>
              <a:rPr lang="zh-CN" altLang="en-US"/>
              <a:t>例</a:t>
            </a:r>
            <a:r>
              <a:rPr lang="en-US" altLang="zh-CN"/>
              <a:t>9.1 </a:t>
            </a:r>
            <a:r>
              <a:rPr lang="zh-CN" altLang="en-US"/>
              <a:t>设</a:t>
            </a:r>
            <a:r>
              <a:rPr lang="en-US" altLang="zh-CN"/>
              <a:t>CPU</a:t>
            </a:r>
            <a:r>
              <a:rPr lang="zh-CN" altLang="en-US"/>
              <a:t>内部采用非总线结构，如图</a:t>
            </a:r>
            <a:r>
              <a:rPr lang="en-US" altLang="zh-CN"/>
              <a:t>9.3</a:t>
            </a:r>
            <a:r>
              <a:rPr lang="zh-CN" altLang="en-US"/>
              <a:t>所示。</a:t>
            </a:r>
          </a:p>
          <a:p>
            <a:pPr>
              <a:buClr>
                <a:schemeClr val="folHlink"/>
              </a:buClr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）写出取值周期的全部微操作</a:t>
            </a:r>
          </a:p>
          <a:p>
            <a:pPr>
              <a:buClr>
                <a:schemeClr val="folHlink"/>
              </a:buClr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）写出取数指令</a:t>
            </a:r>
            <a:r>
              <a:rPr lang="en-US" altLang="zh-CN"/>
              <a:t>LDA M</a:t>
            </a:r>
            <a:r>
              <a:rPr lang="zh-CN" altLang="en-US"/>
              <a:t>，存数指令</a:t>
            </a:r>
            <a:r>
              <a:rPr lang="en-US" altLang="zh-CN"/>
              <a:t>STA</a:t>
            </a:r>
            <a:r>
              <a:rPr lang="zh-CN" altLang="en-US"/>
              <a:t>　Ｍ，　加法指令　</a:t>
            </a:r>
            <a:r>
              <a:rPr lang="en-US" altLang="zh-CN"/>
              <a:t>ADD M</a:t>
            </a:r>
            <a:r>
              <a:rPr lang="zh-CN" altLang="en-US"/>
              <a:t>（</a:t>
            </a:r>
            <a:r>
              <a:rPr lang="en-US" altLang="zh-CN"/>
              <a:t>M</a:t>
            </a:r>
            <a:r>
              <a:rPr lang="zh-CN" altLang="en-US"/>
              <a:t>均为主存地址）在执行阶段所需的全部微操作。</a:t>
            </a:r>
          </a:p>
          <a:p>
            <a:pPr>
              <a:buClr>
                <a:schemeClr val="folHlink"/>
              </a:buClr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）当上述指令均为间接寻址时，写出对应微操作</a:t>
            </a:r>
          </a:p>
          <a:p>
            <a:pPr>
              <a:buClr>
                <a:schemeClr val="folHlink"/>
              </a:buClr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）写出无条件转移指令</a:t>
            </a:r>
            <a:r>
              <a:rPr lang="en-US" altLang="zh-CN"/>
              <a:t>JMP Y</a:t>
            </a:r>
            <a:r>
              <a:rPr lang="zh-CN" altLang="en-US"/>
              <a:t>和结果为零则转指令</a:t>
            </a:r>
            <a:r>
              <a:rPr lang="en-US" altLang="zh-CN"/>
              <a:t>BAZ Y </a:t>
            </a:r>
            <a:r>
              <a:rPr lang="zh-CN" altLang="en-US"/>
              <a:t>在执行阶段所需的全部微操作。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6E4-30C9-4D67-B280-244A60D37338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9.1   操作命令的分析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1633538" y="1752600"/>
            <a:ext cx="651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完成一条指令分 </a:t>
            </a:r>
            <a:r>
              <a:rPr lang="en-US" altLang="zh-CN" sz="3200">
                <a:latin typeface="Times New Roman" pitchFamily="18" charset="0"/>
              </a:rPr>
              <a:t>4 </a:t>
            </a:r>
            <a:r>
              <a:rPr lang="zh-CN" altLang="en-US" sz="3200">
                <a:latin typeface="Times New Roman" pitchFamily="18" charset="0"/>
              </a:rPr>
              <a:t>个工作周期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3200400" y="2717800"/>
            <a:ext cx="1619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取指周期</a:t>
            </a:r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3200400" y="3419475"/>
            <a:ext cx="1619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间址周期</a:t>
            </a: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3200400" y="4122738"/>
            <a:ext cx="1619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执行周期</a:t>
            </a:r>
          </a:p>
        </p:txBody>
      </p:sp>
      <p:sp>
        <p:nvSpPr>
          <p:cNvPr id="577543" name="Rectangle 7"/>
          <p:cNvSpPr>
            <a:spLocks noChangeArrowheads="1"/>
          </p:cNvSpPr>
          <p:nvPr/>
        </p:nvSpPr>
        <p:spPr bwMode="auto">
          <a:xfrm>
            <a:off x="3200400" y="4826000"/>
            <a:ext cx="1619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中断周期</a:t>
            </a:r>
          </a:p>
        </p:txBody>
      </p:sp>
      <p:sp>
        <p:nvSpPr>
          <p:cNvPr id="577544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9E9D-CD89-40C3-95FA-4097506516CB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autoUpdateAnimBg="0"/>
      <p:bldP spid="577540" grpId="0" autoUpdateAnimBg="0"/>
      <p:bldP spid="577541" grpId="0" autoUpdateAnimBg="0"/>
      <p:bldP spid="577542" grpId="0" autoUpdateAnimBg="0"/>
      <p:bldP spid="57754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7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867568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解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：（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）取指周期的全部微操作如下：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PCMAR 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1-&gt;R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M(MAR)-&gt;MDR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MDR-&gt;IR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OP(IR)-&gt;CU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(PC)+1-&gt;PC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(2) 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altLang="zh-CN" sz="2800">
                <a:latin typeface="Times New Roman" pitchFamily="18" charset="0"/>
              </a:rPr>
              <a:t>LDA</a:t>
            </a:r>
            <a:r>
              <a:rPr lang="zh-CN" altLang="en-US" sz="2800">
                <a:latin typeface="Times New Roman" pitchFamily="18" charset="0"/>
              </a:rPr>
              <a:t>　Ｍ  </a:t>
            </a:r>
            <a:r>
              <a:rPr lang="en-US" altLang="zh-CN" sz="2800">
                <a:latin typeface="Times New Roman" pitchFamily="18" charset="0"/>
              </a:rPr>
              <a:t>Ad(IR)-&gt;MAR   M(MAR)-&gt;MDR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        1-&gt;R  </a:t>
            </a:r>
            <a:r>
              <a:rPr lang="zh-CN" altLang="en-US" sz="2800">
                <a:latin typeface="Times New Roman" pitchFamily="18" charset="0"/>
              </a:rPr>
              <a:t>　      </a:t>
            </a:r>
            <a:r>
              <a:rPr lang="en-US" altLang="zh-CN" sz="2800">
                <a:latin typeface="Times New Roman" pitchFamily="18" charset="0"/>
              </a:rPr>
              <a:t>MDR-&gt;ACC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67C-1AF8-41BF-A83B-15D507478A26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260350"/>
            <a:ext cx="8351837" cy="61928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2800"/>
              <a:t>STA</a:t>
            </a:r>
            <a:r>
              <a:rPr lang="zh-CN" altLang="en-US" sz="2800"/>
              <a:t>　Ｍ　</a:t>
            </a:r>
          </a:p>
          <a:p>
            <a:pPr lvl="1"/>
            <a:r>
              <a:rPr lang="en-US" altLang="zh-CN" sz="2400"/>
              <a:t>Ad(IR)-&gt;MAR</a:t>
            </a:r>
          </a:p>
          <a:p>
            <a:pPr lvl="1"/>
            <a:r>
              <a:rPr lang="en-US" altLang="zh-CN" sz="2400"/>
              <a:t>1-&gt;W</a:t>
            </a:r>
          </a:p>
          <a:p>
            <a:pPr lvl="1"/>
            <a:r>
              <a:rPr lang="en-US" altLang="zh-CN" sz="2400"/>
              <a:t>ACC-&gt;MDR</a:t>
            </a:r>
          </a:p>
          <a:p>
            <a:pPr lvl="1"/>
            <a:r>
              <a:rPr lang="en-US" altLang="zh-CN" sz="2400"/>
              <a:t>MDR-&gt;M(MAR)</a:t>
            </a:r>
          </a:p>
          <a:p>
            <a:pPr>
              <a:buClr>
                <a:schemeClr val="tx1"/>
              </a:buClr>
            </a:pPr>
            <a:r>
              <a:rPr lang="en-US" altLang="zh-CN" sz="2800"/>
              <a:t>ADD</a:t>
            </a:r>
            <a:r>
              <a:rPr lang="zh-CN" altLang="en-US" sz="2800"/>
              <a:t>　Ｍ</a:t>
            </a:r>
          </a:p>
          <a:p>
            <a:pPr lvl="1"/>
            <a:r>
              <a:rPr lang="zh-CN" altLang="en-US" sz="2400"/>
              <a:t>Ａ</a:t>
            </a:r>
            <a:r>
              <a:rPr lang="en-US" altLang="zh-CN" sz="2400"/>
              <a:t>d(IR)-&gt;MAR</a:t>
            </a:r>
          </a:p>
          <a:p>
            <a:pPr lvl="1"/>
            <a:r>
              <a:rPr lang="en-US" altLang="zh-CN" sz="2400"/>
              <a:t>1-&gt;R</a:t>
            </a:r>
          </a:p>
          <a:p>
            <a:pPr lvl="1"/>
            <a:r>
              <a:rPr lang="en-US" altLang="zh-CN" sz="2400"/>
              <a:t>M(MAR)-&gt;MDR</a:t>
            </a:r>
          </a:p>
          <a:p>
            <a:pPr lvl="1"/>
            <a:r>
              <a:rPr lang="en-US" altLang="zh-CN" sz="2400"/>
              <a:t>(ACC)+(MDR)-&gt;ACC</a:t>
            </a:r>
          </a:p>
          <a:p>
            <a:pPr>
              <a:buClr>
                <a:schemeClr val="tx1"/>
              </a:buClr>
            </a:pPr>
            <a:r>
              <a:rPr lang="en-US" altLang="zh-CN" sz="2800"/>
              <a:t>(3) </a:t>
            </a:r>
            <a:r>
              <a:rPr lang="zh-CN" altLang="en-US" sz="2800"/>
              <a:t>间接寻址</a:t>
            </a:r>
          </a:p>
          <a:p>
            <a:pPr>
              <a:buClr>
                <a:schemeClr val="tx1"/>
              </a:buClr>
            </a:pPr>
            <a:r>
              <a:rPr lang="en-US" altLang="zh-CN" sz="2800"/>
              <a:t>(4) </a:t>
            </a:r>
            <a:r>
              <a:rPr lang="zh-CN" altLang="en-US" sz="2800"/>
              <a:t>无条件转移  </a:t>
            </a:r>
            <a:r>
              <a:rPr lang="en-US" altLang="zh-CN" sz="2800"/>
              <a:t>Ad(IR)-&gt;PC</a:t>
            </a:r>
          </a:p>
          <a:p>
            <a:pPr lvl="1"/>
            <a:r>
              <a:rPr lang="zh-CN" altLang="en-US" sz="2400"/>
              <a:t>   条件转移     </a:t>
            </a:r>
            <a:r>
              <a:rPr lang="en-US" altLang="zh-CN" sz="2400"/>
              <a:t>Z.Ad(IR)-&gt;PC </a:t>
            </a:r>
            <a:endParaRPr lang="zh-CN" altLang="en-US" sz="2400"/>
          </a:p>
          <a:p>
            <a:pPr lvl="2">
              <a:buClr>
                <a:schemeClr val="tx1"/>
              </a:buClr>
              <a:buFont typeface="Wingdings" pitchFamily="2" charset="2"/>
              <a:buNone/>
            </a:pPr>
            <a:endParaRPr lang="zh-CN" altLang="en-US" sz="20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E72E-6113-477B-83DC-9553BA74AE5C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476250"/>
            <a:ext cx="8569325" cy="6121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/>
              <a:t>例</a:t>
            </a:r>
            <a:r>
              <a:rPr lang="en-US" altLang="zh-CN"/>
              <a:t>9.2 </a:t>
            </a:r>
            <a:r>
              <a:rPr lang="zh-CN" altLang="en-US"/>
              <a:t>已知单总线计算机结构如图</a:t>
            </a:r>
            <a:r>
              <a:rPr lang="en-US" altLang="zh-CN"/>
              <a:t>9.5</a:t>
            </a:r>
            <a:r>
              <a:rPr lang="zh-CN" altLang="en-US"/>
              <a:t>所示，其中</a:t>
            </a:r>
            <a:r>
              <a:rPr lang="en-US" altLang="zh-CN"/>
              <a:t>M</a:t>
            </a:r>
            <a:r>
              <a:rPr lang="zh-CN" altLang="en-US"/>
              <a:t>为主存，</a:t>
            </a:r>
            <a:r>
              <a:rPr lang="en-US" altLang="zh-CN"/>
              <a:t>XR</a:t>
            </a:r>
            <a:r>
              <a:rPr lang="zh-CN" altLang="en-US"/>
              <a:t>为变址寄存器，</a:t>
            </a:r>
            <a:r>
              <a:rPr lang="en-US" altLang="zh-CN"/>
              <a:t>EAR</a:t>
            </a:r>
            <a:r>
              <a:rPr lang="zh-CN" altLang="en-US"/>
              <a:t>为有效地址寄存器，</a:t>
            </a:r>
            <a:r>
              <a:rPr lang="en-US" altLang="zh-CN"/>
              <a:t>LATCH</a:t>
            </a:r>
            <a:r>
              <a:rPr lang="zh-CN" altLang="en-US"/>
              <a:t>为锁存器。图中各寄存器的输入输出均受到控制信号的控制，例如，</a:t>
            </a:r>
            <a:r>
              <a:rPr lang="en-US" altLang="zh-CN"/>
              <a:t>PCi</a:t>
            </a:r>
            <a:r>
              <a:rPr lang="zh-CN" altLang="en-US"/>
              <a:t>，</a:t>
            </a:r>
            <a:r>
              <a:rPr lang="en-US" altLang="zh-CN"/>
              <a:t>MDRo.</a:t>
            </a:r>
            <a:r>
              <a:rPr lang="zh-CN" altLang="en-US"/>
              <a:t>假设指令已存于</a:t>
            </a:r>
            <a:r>
              <a:rPr lang="en-US" altLang="zh-CN"/>
              <a:t>PC</a:t>
            </a:r>
            <a:r>
              <a:rPr lang="zh-CN" altLang="en-US"/>
              <a:t>中，画出</a:t>
            </a:r>
            <a:r>
              <a:rPr lang="en-US" altLang="zh-CN"/>
              <a:t>ADD X</a:t>
            </a:r>
            <a:r>
              <a:rPr lang="zh-CN" altLang="en-US"/>
              <a:t>，</a:t>
            </a:r>
            <a:r>
              <a:rPr lang="en-US" altLang="zh-CN"/>
              <a:t>D 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为变址寄存器，</a:t>
            </a:r>
            <a:r>
              <a:rPr lang="en-US" altLang="zh-CN"/>
              <a:t>D</a:t>
            </a:r>
            <a:r>
              <a:rPr lang="zh-CN" altLang="en-US"/>
              <a:t>为形式地址）和</a:t>
            </a:r>
            <a:r>
              <a:rPr lang="en-US" altLang="zh-CN"/>
              <a:t>STA *D</a:t>
            </a:r>
            <a:r>
              <a:rPr lang="zh-CN" altLang="en-US"/>
              <a:t>（* 表示相对寻址，</a:t>
            </a:r>
            <a:r>
              <a:rPr lang="en-US" altLang="zh-CN"/>
              <a:t>D</a:t>
            </a:r>
            <a:r>
              <a:rPr lang="zh-CN" altLang="en-US"/>
              <a:t>为相对位移量）两条指令的指令周期信息流程图，并列出相应的控制信号序列。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93F-E14A-44A5-9298-1F6871F544A1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835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解</a:t>
            </a:r>
            <a:r>
              <a:rPr lang="en-US" altLang="zh-CN" sz="2400">
                <a:latin typeface="Times New Roman" pitchFamily="18" charset="0"/>
              </a:rPr>
              <a:t>: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 (1) ADD  X,D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46853" name="Rectangle 5"/>
          <p:cNvSpPr>
            <a:spLocks noChangeArrowheads="1"/>
          </p:cNvSpPr>
          <p:nvPr/>
        </p:nvSpPr>
        <p:spPr bwMode="auto">
          <a:xfrm>
            <a:off x="1979613" y="1700213"/>
            <a:ext cx="3024187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PC-&gt;bus-&gt;MAR</a:t>
            </a:r>
          </a:p>
        </p:txBody>
      </p:sp>
      <p:sp>
        <p:nvSpPr>
          <p:cNvPr id="846854" name="Rectangle 6"/>
          <p:cNvSpPr>
            <a:spLocks noChangeArrowheads="1"/>
          </p:cNvSpPr>
          <p:nvPr/>
        </p:nvSpPr>
        <p:spPr bwMode="auto">
          <a:xfrm>
            <a:off x="1979613" y="3644900"/>
            <a:ext cx="3024187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MDR-&gt;bus-&gt;IR</a:t>
            </a:r>
          </a:p>
        </p:txBody>
      </p:sp>
      <p:sp>
        <p:nvSpPr>
          <p:cNvPr id="846855" name="Rectangle 7"/>
          <p:cNvSpPr>
            <a:spLocks noChangeArrowheads="1"/>
          </p:cNvSpPr>
          <p:nvPr/>
        </p:nvSpPr>
        <p:spPr bwMode="auto">
          <a:xfrm>
            <a:off x="1979613" y="4579938"/>
            <a:ext cx="3024187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(PC)+1-&gt;PC</a:t>
            </a:r>
          </a:p>
        </p:txBody>
      </p:sp>
      <p:sp>
        <p:nvSpPr>
          <p:cNvPr id="846858" name="Rectangle 10"/>
          <p:cNvSpPr>
            <a:spLocks noChangeArrowheads="1"/>
          </p:cNvSpPr>
          <p:nvPr/>
        </p:nvSpPr>
        <p:spPr bwMode="auto">
          <a:xfrm>
            <a:off x="1979613" y="2708275"/>
            <a:ext cx="3024187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M(MAR)-&gt;MDR</a:t>
            </a:r>
          </a:p>
        </p:txBody>
      </p:sp>
      <p:sp>
        <p:nvSpPr>
          <p:cNvPr id="846860" name="Line 12"/>
          <p:cNvSpPr>
            <a:spLocks noChangeShapeType="1"/>
          </p:cNvSpPr>
          <p:nvPr/>
        </p:nvSpPr>
        <p:spPr bwMode="auto">
          <a:xfrm>
            <a:off x="3421063" y="2203450"/>
            <a:ext cx="0" cy="431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6861" name="Line 13"/>
          <p:cNvSpPr>
            <a:spLocks noChangeShapeType="1"/>
          </p:cNvSpPr>
          <p:nvPr/>
        </p:nvSpPr>
        <p:spPr bwMode="auto">
          <a:xfrm>
            <a:off x="3421063" y="3140075"/>
            <a:ext cx="0" cy="431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6862" name="Line 14"/>
          <p:cNvSpPr>
            <a:spLocks noChangeShapeType="1"/>
          </p:cNvSpPr>
          <p:nvPr/>
        </p:nvSpPr>
        <p:spPr bwMode="auto">
          <a:xfrm>
            <a:off x="3419475" y="4149725"/>
            <a:ext cx="0" cy="431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6863" name="Line 15"/>
          <p:cNvSpPr>
            <a:spLocks noChangeShapeType="1"/>
          </p:cNvSpPr>
          <p:nvPr/>
        </p:nvSpPr>
        <p:spPr bwMode="auto">
          <a:xfrm>
            <a:off x="3419475" y="5084763"/>
            <a:ext cx="0" cy="431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6865" name="Text Box 17"/>
          <p:cNvSpPr txBox="1">
            <a:spLocks noChangeArrowheads="1"/>
          </p:cNvSpPr>
          <p:nvPr/>
        </p:nvSpPr>
        <p:spPr bwMode="auto">
          <a:xfrm>
            <a:off x="611188" y="3141663"/>
            <a:ext cx="6492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取指</a:t>
            </a:r>
          </a:p>
        </p:txBody>
      </p:sp>
      <p:sp>
        <p:nvSpPr>
          <p:cNvPr id="846866" name="AutoShape 18"/>
          <p:cNvSpPr>
            <a:spLocks/>
          </p:cNvSpPr>
          <p:nvPr/>
        </p:nvSpPr>
        <p:spPr bwMode="auto">
          <a:xfrm>
            <a:off x="1331913" y="1844675"/>
            <a:ext cx="360362" cy="3168650"/>
          </a:xfrm>
          <a:prstGeom prst="leftBrace">
            <a:avLst>
              <a:gd name="adj1" fmla="val 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6867" name="Text Box 19"/>
          <p:cNvSpPr txBox="1">
            <a:spLocks noChangeArrowheads="1"/>
          </p:cNvSpPr>
          <p:nvPr/>
        </p:nvSpPr>
        <p:spPr bwMode="auto">
          <a:xfrm>
            <a:off x="5508625" y="1628775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PCo, MARi</a:t>
            </a:r>
          </a:p>
        </p:txBody>
      </p:sp>
      <p:sp>
        <p:nvSpPr>
          <p:cNvPr id="846868" name="Text Box 20"/>
          <p:cNvSpPr txBox="1">
            <a:spLocks noChangeArrowheads="1"/>
          </p:cNvSpPr>
          <p:nvPr/>
        </p:nvSpPr>
        <p:spPr bwMode="auto">
          <a:xfrm>
            <a:off x="5580063" y="2708275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MARo,R/W=R, MDRi</a:t>
            </a:r>
          </a:p>
        </p:txBody>
      </p:sp>
      <p:sp>
        <p:nvSpPr>
          <p:cNvPr id="846869" name="Line 21"/>
          <p:cNvSpPr>
            <a:spLocks noChangeShapeType="1"/>
          </p:cNvSpPr>
          <p:nvPr/>
        </p:nvSpPr>
        <p:spPr bwMode="auto">
          <a:xfrm>
            <a:off x="6732588" y="27813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6870" name="Text Box 22"/>
          <p:cNvSpPr txBox="1">
            <a:spLocks noChangeArrowheads="1"/>
          </p:cNvSpPr>
          <p:nvPr/>
        </p:nvSpPr>
        <p:spPr bwMode="auto">
          <a:xfrm>
            <a:off x="5651500" y="3644900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MDRo,IRi</a:t>
            </a:r>
          </a:p>
        </p:txBody>
      </p:sp>
      <p:sp>
        <p:nvSpPr>
          <p:cNvPr id="846871" name="Text Box 23"/>
          <p:cNvSpPr txBox="1">
            <a:spLocks noChangeArrowheads="1"/>
          </p:cNvSpPr>
          <p:nvPr/>
        </p:nvSpPr>
        <p:spPr bwMode="auto">
          <a:xfrm>
            <a:off x="5724525" y="4652963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+1</a:t>
            </a: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1A8C-B6A2-4AB5-B4BD-86EF075D39A4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6" name="Rectangle 4"/>
          <p:cNvSpPr>
            <a:spLocks noChangeArrowheads="1"/>
          </p:cNvSpPr>
          <p:nvPr/>
        </p:nvSpPr>
        <p:spPr bwMode="auto">
          <a:xfrm>
            <a:off x="1692275" y="981075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(XR)+Ad(IR)-&gt;EAR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1692275" y="1844675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EAR-&gt;bus-&gt;MAR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1692275" y="2708275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M(MAR)-&gt;MDR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7879" name="Rectangle 7"/>
          <p:cNvSpPr>
            <a:spLocks noChangeArrowheads="1"/>
          </p:cNvSpPr>
          <p:nvPr/>
        </p:nvSpPr>
        <p:spPr bwMode="auto">
          <a:xfrm>
            <a:off x="1692275" y="3573463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MDR-&gt;bus-&gt;X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7880" name="Rectangle 8"/>
          <p:cNvSpPr>
            <a:spLocks noChangeArrowheads="1"/>
          </p:cNvSpPr>
          <p:nvPr/>
        </p:nvSpPr>
        <p:spPr bwMode="auto">
          <a:xfrm>
            <a:off x="1692275" y="4437063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(ACC)+(X)-&gt;LATCH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7881" name="Rectangle 9"/>
          <p:cNvSpPr>
            <a:spLocks noChangeArrowheads="1"/>
          </p:cNvSpPr>
          <p:nvPr/>
        </p:nvSpPr>
        <p:spPr bwMode="auto">
          <a:xfrm>
            <a:off x="1692275" y="5373688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LATCH-&gt;bus-&gt;ACC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7882" name="AutoShape 10"/>
          <p:cNvSpPr>
            <a:spLocks/>
          </p:cNvSpPr>
          <p:nvPr/>
        </p:nvSpPr>
        <p:spPr bwMode="auto">
          <a:xfrm>
            <a:off x="971550" y="1196975"/>
            <a:ext cx="360363" cy="4608513"/>
          </a:xfrm>
          <a:prstGeom prst="leftBrace">
            <a:avLst>
              <a:gd name="adj1" fmla="val 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323850" y="1916113"/>
            <a:ext cx="54927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/>
              <a:t>执行周期</a:t>
            </a:r>
          </a:p>
        </p:txBody>
      </p:sp>
      <p:sp>
        <p:nvSpPr>
          <p:cNvPr id="847885" name="Text Box 13"/>
          <p:cNvSpPr txBox="1">
            <a:spLocks noChangeArrowheads="1"/>
          </p:cNvSpPr>
          <p:nvPr/>
        </p:nvSpPr>
        <p:spPr bwMode="auto">
          <a:xfrm>
            <a:off x="5651500" y="1052513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XRo</a:t>
            </a:r>
            <a:r>
              <a:rPr lang="zh-CN" altLang="en-US" sz="2400"/>
              <a:t>，</a:t>
            </a:r>
            <a:r>
              <a:rPr lang="en-US" altLang="zh-CN" sz="2400"/>
              <a:t>Ad(IRo),+,EARi</a:t>
            </a:r>
          </a:p>
        </p:txBody>
      </p:sp>
      <p:sp>
        <p:nvSpPr>
          <p:cNvPr id="847886" name="Text Box 14"/>
          <p:cNvSpPr txBox="1">
            <a:spLocks noChangeArrowheads="1"/>
          </p:cNvSpPr>
          <p:nvPr/>
        </p:nvSpPr>
        <p:spPr bwMode="auto">
          <a:xfrm>
            <a:off x="5795963" y="1989138"/>
            <a:ext cx="2087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EARo, MARi</a:t>
            </a:r>
          </a:p>
        </p:txBody>
      </p:sp>
      <p:sp>
        <p:nvSpPr>
          <p:cNvPr id="847887" name="Text Box 15"/>
          <p:cNvSpPr txBox="1">
            <a:spLocks noChangeArrowheads="1"/>
          </p:cNvSpPr>
          <p:nvPr/>
        </p:nvSpPr>
        <p:spPr bwMode="auto">
          <a:xfrm>
            <a:off x="5867400" y="2781300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MARo,R/W=R, MDRi</a:t>
            </a:r>
          </a:p>
        </p:txBody>
      </p:sp>
      <p:sp>
        <p:nvSpPr>
          <p:cNvPr id="847888" name="Line 16"/>
          <p:cNvSpPr>
            <a:spLocks noChangeShapeType="1"/>
          </p:cNvSpPr>
          <p:nvPr/>
        </p:nvSpPr>
        <p:spPr bwMode="auto">
          <a:xfrm>
            <a:off x="7019925" y="28527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7889" name="Text Box 17"/>
          <p:cNvSpPr txBox="1">
            <a:spLocks noChangeArrowheads="1"/>
          </p:cNvSpPr>
          <p:nvPr/>
        </p:nvSpPr>
        <p:spPr bwMode="auto">
          <a:xfrm>
            <a:off x="5867400" y="3573463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MDRo,Xi</a:t>
            </a:r>
          </a:p>
        </p:txBody>
      </p:sp>
      <p:sp>
        <p:nvSpPr>
          <p:cNvPr id="847890" name="Text Box 18"/>
          <p:cNvSpPr txBox="1">
            <a:spLocks noChangeArrowheads="1"/>
          </p:cNvSpPr>
          <p:nvPr/>
        </p:nvSpPr>
        <p:spPr bwMode="auto">
          <a:xfrm>
            <a:off x="5867400" y="4365625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ACCo,Xo,Ki=+,LATCHi</a:t>
            </a:r>
          </a:p>
        </p:txBody>
      </p:sp>
      <p:sp>
        <p:nvSpPr>
          <p:cNvPr id="847891" name="Text Box 19"/>
          <p:cNvSpPr txBox="1">
            <a:spLocks noChangeArrowheads="1"/>
          </p:cNvSpPr>
          <p:nvPr/>
        </p:nvSpPr>
        <p:spPr bwMode="auto">
          <a:xfrm>
            <a:off x="5940425" y="5300663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LATCHo,ACCi</a:t>
            </a:r>
          </a:p>
        </p:txBody>
      </p:sp>
      <p:sp>
        <p:nvSpPr>
          <p:cNvPr id="847892" name="Line 20"/>
          <p:cNvSpPr>
            <a:spLocks noChangeShapeType="1"/>
          </p:cNvSpPr>
          <p:nvPr/>
        </p:nvSpPr>
        <p:spPr bwMode="auto">
          <a:xfrm>
            <a:off x="3276600" y="1557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7893" name="Line 21"/>
          <p:cNvSpPr>
            <a:spLocks noChangeShapeType="1"/>
          </p:cNvSpPr>
          <p:nvPr/>
        </p:nvSpPr>
        <p:spPr bwMode="auto">
          <a:xfrm>
            <a:off x="3276600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7894" name="Line 22"/>
          <p:cNvSpPr>
            <a:spLocks noChangeShapeType="1"/>
          </p:cNvSpPr>
          <p:nvPr/>
        </p:nvSpPr>
        <p:spPr bwMode="auto">
          <a:xfrm flipH="1">
            <a:off x="3276600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7895" name="Line 23"/>
          <p:cNvSpPr>
            <a:spLocks noChangeShapeType="1"/>
          </p:cNvSpPr>
          <p:nvPr/>
        </p:nvSpPr>
        <p:spPr bwMode="auto">
          <a:xfrm>
            <a:off x="3348038" y="40767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7896" name="Line 24"/>
          <p:cNvSpPr>
            <a:spLocks noChangeShapeType="1"/>
          </p:cNvSpPr>
          <p:nvPr/>
        </p:nvSpPr>
        <p:spPr bwMode="auto">
          <a:xfrm>
            <a:off x="3348038" y="49418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6256-7F5C-4E65-8C6E-C6E4F7108A58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1692275" y="1882775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(PC)+Ad(IR)-&gt;EAR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8901" name="Rectangle 5"/>
          <p:cNvSpPr>
            <a:spLocks noChangeArrowheads="1"/>
          </p:cNvSpPr>
          <p:nvPr/>
        </p:nvSpPr>
        <p:spPr bwMode="auto">
          <a:xfrm>
            <a:off x="1692275" y="2817813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EAR-&gt;bus-&gt;MAR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8903" name="Rectangle 7"/>
          <p:cNvSpPr>
            <a:spLocks noChangeArrowheads="1"/>
          </p:cNvSpPr>
          <p:nvPr/>
        </p:nvSpPr>
        <p:spPr bwMode="auto">
          <a:xfrm>
            <a:off x="1692275" y="3754438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ACC-&gt;bus-&gt;MDR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8904" name="Rectangle 8"/>
          <p:cNvSpPr>
            <a:spLocks noChangeArrowheads="1"/>
          </p:cNvSpPr>
          <p:nvPr/>
        </p:nvSpPr>
        <p:spPr bwMode="auto">
          <a:xfrm>
            <a:off x="1692275" y="4691063"/>
            <a:ext cx="360045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MDR-&gt;M(MAR)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48907" name="Text Box 11"/>
          <p:cNvSpPr txBox="1">
            <a:spLocks noChangeArrowheads="1"/>
          </p:cNvSpPr>
          <p:nvPr/>
        </p:nvSpPr>
        <p:spPr bwMode="auto">
          <a:xfrm>
            <a:off x="5651500" y="1844675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PCo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</a:rPr>
              <a:t>Ad(IRo),+,EARi</a:t>
            </a:r>
          </a:p>
        </p:txBody>
      </p:sp>
      <p:sp>
        <p:nvSpPr>
          <p:cNvPr id="848908" name="Text Box 12"/>
          <p:cNvSpPr txBox="1">
            <a:spLocks noChangeArrowheads="1"/>
          </p:cNvSpPr>
          <p:nvPr/>
        </p:nvSpPr>
        <p:spPr bwMode="auto">
          <a:xfrm>
            <a:off x="5651500" y="2852738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EARo, MARi</a:t>
            </a:r>
          </a:p>
        </p:txBody>
      </p:sp>
      <p:sp>
        <p:nvSpPr>
          <p:cNvPr id="848909" name="Text Box 13"/>
          <p:cNvSpPr txBox="1">
            <a:spLocks noChangeArrowheads="1"/>
          </p:cNvSpPr>
          <p:nvPr/>
        </p:nvSpPr>
        <p:spPr bwMode="auto">
          <a:xfrm>
            <a:off x="5724525" y="4508500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MDRo,MARo,R/W=w, </a:t>
            </a:r>
          </a:p>
        </p:txBody>
      </p:sp>
      <p:sp>
        <p:nvSpPr>
          <p:cNvPr id="848910" name="Line 14"/>
          <p:cNvSpPr>
            <a:spLocks noChangeShapeType="1"/>
          </p:cNvSpPr>
          <p:nvPr/>
        </p:nvSpPr>
        <p:spPr bwMode="auto">
          <a:xfrm>
            <a:off x="8101013" y="45815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8911" name="Text Box 15"/>
          <p:cNvSpPr txBox="1">
            <a:spLocks noChangeArrowheads="1"/>
          </p:cNvSpPr>
          <p:nvPr/>
        </p:nvSpPr>
        <p:spPr bwMode="auto">
          <a:xfrm>
            <a:off x="5651500" y="3716338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ACCo,MDRi</a:t>
            </a:r>
          </a:p>
        </p:txBody>
      </p:sp>
      <p:sp>
        <p:nvSpPr>
          <p:cNvPr id="848916" name="Text Box 20"/>
          <p:cNvSpPr txBox="1">
            <a:spLocks noChangeArrowheads="1"/>
          </p:cNvSpPr>
          <p:nvPr/>
        </p:nvSpPr>
        <p:spPr bwMode="auto">
          <a:xfrm>
            <a:off x="250825" y="549275"/>
            <a:ext cx="8353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(2) STA</a:t>
            </a:r>
            <a:r>
              <a:rPr lang="zh-CN" altLang="en-US" sz="2800">
                <a:latin typeface="Times New Roman" pitchFamily="18" charset="0"/>
              </a:rPr>
              <a:t>　*Ｄ　执行周期</a:t>
            </a:r>
          </a:p>
        </p:txBody>
      </p:sp>
      <p:sp>
        <p:nvSpPr>
          <p:cNvPr id="848917" name="Line 21"/>
          <p:cNvSpPr>
            <a:spLocks noChangeShapeType="1"/>
          </p:cNvSpPr>
          <p:nvPr/>
        </p:nvSpPr>
        <p:spPr bwMode="auto">
          <a:xfrm>
            <a:off x="3348038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8918" name="Line 22"/>
          <p:cNvSpPr>
            <a:spLocks noChangeShapeType="1"/>
          </p:cNvSpPr>
          <p:nvPr/>
        </p:nvSpPr>
        <p:spPr bwMode="auto">
          <a:xfrm>
            <a:off x="3348038" y="33575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8919" name="Line 23"/>
          <p:cNvSpPr>
            <a:spLocks noChangeShapeType="1"/>
          </p:cNvSpPr>
          <p:nvPr/>
        </p:nvSpPr>
        <p:spPr bwMode="auto">
          <a:xfrm>
            <a:off x="3348038" y="42926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9297-ACDB-4BC5-B4AB-6C5726B7AC3C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88925" y="228600"/>
            <a:ext cx="4511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三、多级时序系统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825500" y="914400"/>
            <a:ext cx="2222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机器周期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974725" y="1524000"/>
            <a:ext cx="318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机器周期的概念</a:t>
            </a:r>
          </a:p>
        </p:txBody>
      </p:sp>
      <p:sp>
        <p:nvSpPr>
          <p:cNvPr id="594949" name="Text Box 5"/>
          <p:cNvSpPr txBox="1">
            <a:spLocks noChangeArrowheads="1"/>
          </p:cNvSpPr>
          <p:nvPr/>
        </p:nvSpPr>
        <p:spPr bwMode="auto">
          <a:xfrm>
            <a:off x="974725" y="2644775"/>
            <a:ext cx="497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确定机器周期需考虑的因素</a:t>
            </a:r>
          </a:p>
        </p:txBody>
      </p:sp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974725" y="4327525"/>
            <a:ext cx="318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(3) 基准时间的确定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94951" name="Text Box 7"/>
          <p:cNvSpPr txBox="1">
            <a:spLocks noChangeArrowheads="1"/>
          </p:cNvSpPr>
          <p:nvPr/>
        </p:nvSpPr>
        <p:spPr bwMode="auto">
          <a:xfrm>
            <a:off x="1431925" y="2084388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所有指令执行过程中的一个基准时间</a:t>
            </a:r>
          </a:p>
        </p:txBody>
      </p:sp>
      <p:sp>
        <p:nvSpPr>
          <p:cNvPr id="594952" name="Text Box 8"/>
          <p:cNvSpPr txBox="1">
            <a:spLocks noChangeArrowheads="1"/>
          </p:cNvSpPr>
          <p:nvPr/>
        </p:nvSpPr>
        <p:spPr bwMode="auto">
          <a:xfrm>
            <a:off x="1431925" y="3227388"/>
            <a:ext cx="435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每条指令的执行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步骤</a:t>
            </a: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1431925" y="3789363"/>
            <a:ext cx="4664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每一步骤 </a:t>
            </a:r>
            <a:r>
              <a:rPr lang="zh-CN" altLang="en-US" sz="2800">
                <a:latin typeface="Times New Roman" pitchFamily="18" charset="0"/>
              </a:rPr>
              <a:t>所需的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594954" name="Text Box 10"/>
          <p:cNvSpPr txBox="1">
            <a:spLocks noChangeArrowheads="1"/>
          </p:cNvSpPr>
          <p:nvPr/>
        </p:nvSpPr>
        <p:spPr bwMode="auto">
          <a:xfrm>
            <a:off x="1219200" y="4887913"/>
            <a:ext cx="662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以完成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最复杂 </a:t>
            </a:r>
            <a:r>
              <a:rPr lang="zh-CN" altLang="en-US" sz="2800">
                <a:latin typeface="Times New Roman" pitchFamily="18" charset="0"/>
              </a:rPr>
              <a:t>指令功能的时间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为准</a:t>
            </a: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1219200" y="54483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访问一次存储器 </a:t>
            </a:r>
            <a:r>
              <a:rPr lang="zh-CN" altLang="en-US" sz="2800">
                <a:latin typeface="Times New Roman" pitchFamily="18" charset="0"/>
              </a:rPr>
              <a:t>的时间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为基准</a:t>
            </a:r>
          </a:p>
        </p:txBody>
      </p:sp>
      <p:sp>
        <p:nvSpPr>
          <p:cNvPr id="594956" name="Text Box 12"/>
          <p:cNvSpPr txBox="1">
            <a:spLocks noChangeArrowheads="1"/>
          </p:cNvSpPr>
          <p:nvPr/>
        </p:nvSpPr>
        <p:spPr bwMode="auto">
          <a:xfrm>
            <a:off x="974725" y="6010275"/>
            <a:ext cx="3779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若指令字长 = 存储字长</a:t>
            </a: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089525" y="6010275"/>
            <a:ext cx="3749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取指周期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机器周期</a:t>
            </a:r>
          </a:p>
        </p:txBody>
      </p:sp>
      <p:sp>
        <p:nvSpPr>
          <p:cNvPr id="594958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594959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949-7F88-498D-9DF3-A402640D7D94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autoUpdateAnimBg="0"/>
      <p:bldP spid="594948" grpId="0" autoUpdateAnimBg="0"/>
      <p:bldP spid="594949" grpId="0" autoUpdateAnimBg="0"/>
      <p:bldP spid="594950" grpId="0" autoUpdateAnimBg="0"/>
      <p:bldP spid="594951" grpId="0" autoUpdateAnimBg="0"/>
      <p:bldP spid="594952" grpId="0" autoUpdateAnimBg="0"/>
      <p:bldP spid="594953" grpId="0" autoUpdateAnimBg="0"/>
      <p:bldP spid="594954" grpId="0" autoUpdateAnimBg="0"/>
      <p:bldP spid="594955" grpId="0" autoUpdateAnimBg="0"/>
      <p:bldP spid="594956" grpId="0" autoUpdateAnimBg="0"/>
      <p:bldP spid="59495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5091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时钟周期</a:t>
            </a:r>
            <a:r>
              <a:rPr lang="zh-CN" altLang="en-US" sz="2800">
                <a:latin typeface="Times New Roman" pitchFamily="18" charset="0"/>
              </a:rPr>
              <a:t>（节拍、状态）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1106488" y="1406525"/>
            <a:ext cx="589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一个机器周期内可完成若干个微操作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1106488" y="2336800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每个微操作需一定的时间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1106488" y="4967288"/>
            <a:ext cx="7497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时钟周期是控制计算机操作的最小单位时间</a:t>
            </a:r>
          </a:p>
        </p:txBody>
      </p:sp>
      <p:sp>
        <p:nvSpPr>
          <p:cNvPr id="595974" name="Text Box 6"/>
          <p:cNvSpPr txBox="1">
            <a:spLocks noChangeArrowheads="1"/>
          </p:cNvSpPr>
          <p:nvPr/>
        </p:nvSpPr>
        <p:spPr bwMode="auto">
          <a:xfrm>
            <a:off x="1106488" y="3267075"/>
            <a:ext cx="7427912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将一个机器周期分成若干个时间相等的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时间段（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节拍、状态、时钟周期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1106488" y="5949950"/>
            <a:ext cx="694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用时钟周期控制产生一个或几个微操作命令</a:t>
            </a:r>
          </a:p>
        </p:txBody>
      </p:sp>
      <p:sp>
        <p:nvSpPr>
          <p:cNvPr id="595977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64A7-6DCD-452E-AC7E-404EA6466DDC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  <p:bldP spid="595972" grpId="0" autoUpdateAnimBg="0"/>
      <p:bldP spid="595973" grpId="0" autoUpdateAnimBg="0"/>
      <p:bldP spid="595974" grpId="0" autoUpdateAnimBg="0"/>
      <p:bldP spid="59597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Freeform 2"/>
          <p:cNvSpPr>
            <a:spLocks/>
          </p:cNvSpPr>
          <p:nvPr/>
        </p:nvSpPr>
        <p:spPr bwMode="auto">
          <a:xfrm>
            <a:off x="609600" y="2438400"/>
            <a:ext cx="80772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240" y="288"/>
              </a:cxn>
              <a:cxn ang="0">
                <a:pos x="240" y="0"/>
              </a:cxn>
              <a:cxn ang="0">
                <a:pos x="816" y="0"/>
              </a:cxn>
              <a:cxn ang="0">
                <a:pos x="816" y="288"/>
              </a:cxn>
              <a:cxn ang="0">
                <a:pos x="2544" y="288"/>
              </a:cxn>
              <a:cxn ang="0">
                <a:pos x="2544" y="0"/>
              </a:cxn>
              <a:cxn ang="0">
                <a:pos x="3120" y="0"/>
              </a:cxn>
              <a:cxn ang="0">
                <a:pos x="3120" y="288"/>
              </a:cxn>
              <a:cxn ang="0">
                <a:pos x="4848" y="288"/>
              </a:cxn>
              <a:cxn ang="0">
                <a:pos x="4848" y="0"/>
              </a:cxn>
              <a:cxn ang="0">
                <a:pos x="5088" y="0"/>
              </a:cxn>
            </a:cxnLst>
            <a:rect l="0" t="0" r="r" b="b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5" name="Freeform 3"/>
          <p:cNvSpPr>
            <a:spLocks/>
          </p:cNvSpPr>
          <p:nvPr/>
        </p:nvSpPr>
        <p:spPr bwMode="auto">
          <a:xfrm>
            <a:off x="582613" y="3352800"/>
            <a:ext cx="8124825" cy="463550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833" y="288"/>
              </a:cxn>
              <a:cxn ang="0">
                <a:pos x="833" y="0"/>
              </a:cxn>
              <a:cxn ang="0">
                <a:pos x="1409" y="0"/>
              </a:cxn>
              <a:cxn ang="0">
                <a:pos x="1409" y="288"/>
              </a:cxn>
              <a:cxn ang="0">
                <a:pos x="3137" y="288"/>
              </a:cxn>
              <a:cxn ang="0">
                <a:pos x="3137" y="0"/>
              </a:cxn>
              <a:cxn ang="0">
                <a:pos x="3713" y="0"/>
              </a:cxn>
              <a:cxn ang="0">
                <a:pos x="3713" y="288"/>
              </a:cxn>
              <a:cxn ang="0">
                <a:pos x="5118" y="292"/>
              </a:cxn>
              <a:cxn ang="0">
                <a:pos x="5105" y="292"/>
              </a:cxn>
              <a:cxn ang="0">
                <a:pos x="5092" y="292"/>
              </a:cxn>
            </a:cxnLst>
            <a:rect l="0" t="0" r="r" b="b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6" name="Freeform 4"/>
          <p:cNvSpPr>
            <a:spLocks/>
          </p:cNvSpPr>
          <p:nvPr/>
        </p:nvSpPr>
        <p:spPr bwMode="auto">
          <a:xfrm>
            <a:off x="604838" y="4267200"/>
            <a:ext cx="8208962" cy="477838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1400" y="288"/>
              </a:cxn>
              <a:cxn ang="0">
                <a:pos x="1400" y="0"/>
              </a:cxn>
              <a:cxn ang="0">
                <a:pos x="1976" y="0"/>
              </a:cxn>
              <a:cxn ang="0">
                <a:pos x="1976" y="288"/>
              </a:cxn>
              <a:cxn ang="0">
                <a:pos x="3704" y="288"/>
              </a:cxn>
              <a:cxn ang="0">
                <a:pos x="3704" y="0"/>
              </a:cxn>
              <a:cxn ang="0">
                <a:pos x="4280" y="0"/>
              </a:cxn>
              <a:cxn ang="0">
                <a:pos x="4280" y="288"/>
              </a:cxn>
              <a:cxn ang="0">
                <a:pos x="5158" y="288"/>
              </a:cxn>
              <a:cxn ang="0">
                <a:pos x="5158" y="288"/>
              </a:cxn>
              <a:cxn ang="0">
                <a:pos x="5171" y="301"/>
              </a:cxn>
            </a:cxnLst>
            <a:rect l="0" t="0" r="r" b="b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7" name="Freeform 5"/>
          <p:cNvSpPr>
            <a:spLocks/>
          </p:cNvSpPr>
          <p:nvPr/>
        </p:nvSpPr>
        <p:spPr bwMode="auto">
          <a:xfrm>
            <a:off x="623888" y="5165725"/>
            <a:ext cx="8291512" cy="463550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1967" y="288"/>
              </a:cxn>
              <a:cxn ang="0">
                <a:pos x="1967" y="0"/>
              </a:cxn>
              <a:cxn ang="0">
                <a:pos x="2543" y="0"/>
              </a:cxn>
              <a:cxn ang="0">
                <a:pos x="2543" y="288"/>
              </a:cxn>
              <a:cxn ang="0">
                <a:pos x="4271" y="288"/>
              </a:cxn>
              <a:cxn ang="0">
                <a:pos x="4271" y="0"/>
              </a:cxn>
              <a:cxn ang="0">
                <a:pos x="4847" y="0"/>
              </a:cxn>
              <a:cxn ang="0">
                <a:pos x="4847" y="288"/>
              </a:cxn>
              <a:cxn ang="0">
                <a:pos x="5210" y="292"/>
              </a:cxn>
              <a:cxn ang="0">
                <a:pos x="5210" y="279"/>
              </a:cxn>
              <a:cxn ang="0">
                <a:pos x="5223" y="292"/>
              </a:cxn>
            </a:cxnLst>
            <a:rect l="0" t="0" r="r" b="b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8" name="Text Box 6"/>
          <p:cNvSpPr txBox="1">
            <a:spLocks noChangeArrowheads="1"/>
          </p:cNvSpPr>
          <p:nvPr/>
        </p:nvSpPr>
        <p:spPr bwMode="auto">
          <a:xfrm>
            <a:off x="60325" y="1676400"/>
            <a:ext cx="7889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CLK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152400" y="25908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97000" name="Text Box 8"/>
          <p:cNvSpPr txBox="1">
            <a:spLocks noChangeArrowheads="1"/>
          </p:cNvSpPr>
          <p:nvPr/>
        </p:nvSpPr>
        <p:spPr bwMode="auto">
          <a:xfrm>
            <a:off x="152400" y="35052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7001" name="Text Box 9"/>
          <p:cNvSpPr txBox="1">
            <a:spLocks noChangeArrowheads="1"/>
          </p:cNvSpPr>
          <p:nvPr/>
        </p:nvSpPr>
        <p:spPr bwMode="auto">
          <a:xfrm>
            <a:off x="152400" y="44196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152400" y="5334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1600200"/>
            <a:ext cx="8077200" cy="4114800"/>
            <a:chOff x="384" y="1008"/>
            <a:chExt cx="5088" cy="2592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597005" name="Freeform 13"/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288"/>
                  </a:cxn>
                  <a:cxn ang="0">
                    <a:pos x="240" y="0"/>
                  </a:cxn>
                  <a:cxn ang="0">
                    <a:pos x="480" y="0"/>
                  </a:cxn>
                  <a:cxn ang="0">
                    <a:pos x="480" y="288"/>
                  </a:cxn>
                </a:cxnLst>
                <a:rect l="0" t="0" r="r" b="b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06" name="Freeform 14"/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/>
                <a:ahLst/>
                <a:cxnLst>
                  <a:cxn ang="0">
                    <a:pos x="0" y="292"/>
                  </a:cxn>
                  <a:cxn ang="0">
                    <a:pos x="340" y="288"/>
                  </a:cxn>
                  <a:cxn ang="0">
                    <a:pos x="340" y="0"/>
                  </a:cxn>
                  <a:cxn ang="0">
                    <a:pos x="580" y="0"/>
                  </a:cxn>
                  <a:cxn ang="0">
                    <a:pos x="580" y="288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07" name="Freeform 15"/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/>
                <a:ahLst/>
                <a:cxnLst>
                  <a:cxn ang="0">
                    <a:pos x="0" y="292"/>
                  </a:cxn>
                  <a:cxn ang="0">
                    <a:pos x="340" y="288"/>
                  </a:cxn>
                  <a:cxn ang="0">
                    <a:pos x="340" y="0"/>
                  </a:cxn>
                  <a:cxn ang="0">
                    <a:pos x="580" y="0"/>
                  </a:cxn>
                  <a:cxn ang="0">
                    <a:pos x="580" y="288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08" name="Freeform 16"/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/>
                <a:ahLst/>
                <a:cxnLst>
                  <a:cxn ang="0">
                    <a:pos x="0" y="292"/>
                  </a:cxn>
                  <a:cxn ang="0">
                    <a:pos x="340" y="288"/>
                  </a:cxn>
                  <a:cxn ang="0">
                    <a:pos x="340" y="0"/>
                  </a:cxn>
                  <a:cxn ang="0">
                    <a:pos x="580" y="0"/>
                  </a:cxn>
                  <a:cxn ang="0">
                    <a:pos x="580" y="288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09" name="Freeform 17"/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/>
                <a:ahLst/>
                <a:cxnLst>
                  <a:cxn ang="0">
                    <a:pos x="0" y="292"/>
                  </a:cxn>
                  <a:cxn ang="0">
                    <a:pos x="340" y="288"/>
                  </a:cxn>
                  <a:cxn ang="0">
                    <a:pos x="340" y="0"/>
                  </a:cxn>
                  <a:cxn ang="0">
                    <a:pos x="580" y="0"/>
                  </a:cxn>
                  <a:cxn ang="0">
                    <a:pos x="580" y="288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10" name="Freeform 18"/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/>
                <a:ahLst/>
                <a:cxnLst>
                  <a:cxn ang="0">
                    <a:pos x="0" y="292"/>
                  </a:cxn>
                  <a:cxn ang="0">
                    <a:pos x="340" y="288"/>
                  </a:cxn>
                  <a:cxn ang="0">
                    <a:pos x="340" y="0"/>
                  </a:cxn>
                  <a:cxn ang="0">
                    <a:pos x="580" y="0"/>
                  </a:cxn>
                  <a:cxn ang="0">
                    <a:pos x="580" y="288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11" name="Freeform 19"/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/>
                <a:ahLst/>
                <a:cxnLst>
                  <a:cxn ang="0">
                    <a:pos x="0" y="292"/>
                  </a:cxn>
                  <a:cxn ang="0">
                    <a:pos x="340" y="288"/>
                  </a:cxn>
                  <a:cxn ang="0">
                    <a:pos x="340" y="0"/>
                  </a:cxn>
                  <a:cxn ang="0">
                    <a:pos x="580" y="0"/>
                  </a:cxn>
                  <a:cxn ang="0">
                    <a:pos x="580" y="288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12" name="Freeform 20"/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/>
                <a:ahLst/>
                <a:cxnLst>
                  <a:cxn ang="0">
                    <a:pos x="0" y="292"/>
                  </a:cxn>
                  <a:cxn ang="0">
                    <a:pos x="340" y="288"/>
                  </a:cxn>
                  <a:cxn ang="0">
                    <a:pos x="340" y="0"/>
                  </a:cxn>
                  <a:cxn ang="0">
                    <a:pos x="580" y="0"/>
                  </a:cxn>
                  <a:cxn ang="0">
                    <a:pos x="580" y="288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13" name="Freeform 21"/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/>
                <a:ahLst/>
                <a:cxnLst>
                  <a:cxn ang="0">
                    <a:pos x="0" y="292"/>
                  </a:cxn>
                  <a:cxn ang="0">
                    <a:pos x="340" y="288"/>
                  </a:cxn>
                  <a:cxn ang="0">
                    <a:pos x="340" y="0"/>
                  </a:cxn>
                  <a:cxn ang="0">
                    <a:pos x="580" y="0"/>
                  </a:cxn>
                  <a:cxn ang="0">
                    <a:pos x="580" y="4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597015" name="Line 23"/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16" name="Line 24"/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17" name="Line 25"/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18" name="Line 26"/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19" name="Line 27"/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20" name="Line 28"/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21" name="Line 29"/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22" name="Line 30"/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023" name="Line 31"/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838200" y="990600"/>
            <a:ext cx="1206500" cy="625475"/>
            <a:chOff x="528" y="624"/>
            <a:chExt cx="760" cy="394"/>
          </a:xfrm>
        </p:grpSpPr>
        <p:sp>
          <p:nvSpPr>
            <p:cNvPr id="597025" name="Line 33"/>
            <p:cNvSpPr>
              <a:spLocks noChangeShapeType="1"/>
            </p:cNvSpPr>
            <p:nvPr/>
          </p:nvSpPr>
          <p:spPr bwMode="auto">
            <a:xfrm>
              <a:off x="624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26" name="Line 34"/>
            <p:cNvSpPr>
              <a:spLocks noChangeShapeType="1"/>
            </p:cNvSpPr>
            <p:nvPr/>
          </p:nvSpPr>
          <p:spPr bwMode="auto">
            <a:xfrm>
              <a:off x="1200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27" name="Line 35"/>
            <p:cNvSpPr>
              <a:spLocks noChangeShapeType="1"/>
            </p:cNvSpPr>
            <p:nvPr/>
          </p:nvSpPr>
          <p:spPr bwMode="auto">
            <a:xfrm flipV="1">
              <a:off x="624" y="874"/>
              <a:ext cx="57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28" name="Text Box 36"/>
            <p:cNvSpPr txBox="1">
              <a:spLocks noChangeArrowheads="1"/>
            </p:cNvSpPr>
            <p:nvPr/>
          </p:nvSpPr>
          <p:spPr bwMode="auto">
            <a:xfrm>
              <a:off x="528" y="62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时钟周期</a:t>
              </a:r>
            </a:p>
          </p:txBody>
        </p:sp>
      </p:grpSp>
      <p:sp>
        <p:nvSpPr>
          <p:cNvPr id="597029" name="Text Box 37"/>
          <p:cNvSpPr txBox="1">
            <a:spLocks noChangeArrowheads="1"/>
          </p:cNvSpPr>
          <p:nvPr/>
        </p:nvSpPr>
        <p:spPr bwMode="auto">
          <a:xfrm>
            <a:off x="441325" y="273050"/>
            <a:ext cx="5091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时钟周期</a:t>
            </a:r>
            <a:r>
              <a:rPr lang="zh-CN" altLang="en-US" sz="2800">
                <a:latin typeface="Times New Roman" pitchFamily="18" charset="0"/>
              </a:rPr>
              <a:t>（节拍、状态）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990600" y="5791200"/>
            <a:ext cx="7315200" cy="838200"/>
            <a:chOff x="624" y="3744"/>
            <a:chExt cx="4608" cy="528"/>
          </a:xfrm>
        </p:grpSpPr>
        <p:sp>
          <p:nvSpPr>
            <p:cNvPr id="597031" name="Line 39"/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32" name="Line 40"/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33" name="Line 41"/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34" name="Line 42"/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35" name="Line 43"/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36" name="Line 44"/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37" name="Line 45"/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38" name="Line 46"/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39" name="Line 47"/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40" name="Line 48"/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41" name="Line 49"/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42" name="Line 50"/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43" name="Text Box 51"/>
            <p:cNvSpPr txBox="1">
              <a:spLocks noChangeArrowheads="1"/>
            </p:cNvSpPr>
            <p:nvPr/>
          </p:nvSpPr>
          <p:spPr bwMode="auto">
            <a:xfrm>
              <a:off x="1430" y="402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597044" name="Line 52"/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45" name="Line 53"/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7046" name="Text Box 54"/>
            <p:cNvSpPr txBox="1">
              <a:spLocks noChangeArrowheads="1"/>
            </p:cNvSpPr>
            <p:nvPr/>
          </p:nvSpPr>
          <p:spPr bwMode="auto">
            <a:xfrm>
              <a:off x="3734" y="402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597047" name="Text Box 55"/>
            <p:cNvSpPr txBox="1">
              <a:spLocks noChangeArrowheads="1"/>
            </p:cNvSpPr>
            <p:nvPr/>
          </p:nvSpPr>
          <p:spPr bwMode="auto">
            <a:xfrm>
              <a:off x="768" y="37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7048" name="Text Box 56"/>
            <p:cNvSpPr txBox="1">
              <a:spLocks noChangeArrowheads="1"/>
            </p:cNvSpPr>
            <p:nvPr/>
          </p:nvSpPr>
          <p:spPr bwMode="auto">
            <a:xfrm>
              <a:off x="1357" y="37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7049" name="Text Box 57"/>
            <p:cNvSpPr txBox="1">
              <a:spLocks noChangeArrowheads="1"/>
            </p:cNvSpPr>
            <p:nvPr/>
          </p:nvSpPr>
          <p:spPr bwMode="auto">
            <a:xfrm>
              <a:off x="1933" y="37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7050" name="Text Box 58"/>
            <p:cNvSpPr txBox="1">
              <a:spLocks noChangeArrowheads="1"/>
            </p:cNvSpPr>
            <p:nvPr/>
          </p:nvSpPr>
          <p:spPr bwMode="auto">
            <a:xfrm>
              <a:off x="2509" y="37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7051" name="Text Box 59"/>
            <p:cNvSpPr txBox="1">
              <a:spLocks noChangeArrowheads="1"/>
            </p:cNvSpPr>
            <p:nvPr/>
          </p:nvSpPr>
          <p:spPr bwMode="auto">
            <a:xfrm>
              <a:off x="3072" y="37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7052" name="Text Box 60"/>
            <p:cNvSpPr txBox="1">
              <a:spLocks noChangeArrowheads="1"/>
            </p:cNvSpPr>
            <p:nvPr/>
          </p:nvSpPr>
          <p:spPr bwMode="auto">
            <a:xfrm>
              <a:off x="3661" y="37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7053" name="Text Box 61"/>
            <p:cNvSpPr txBox="1">
              <a:spLocks noChangeArrowheads="1"/>
            </p:cNvSpPr>
            <p:nvPr/>
          </p:nvSpPr>
          <p:spPr bwMode="auto">
            <a:xfrm>
              <a:off x="4237" y="37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7054" name="Text Box 62"/>
            <p:cNvSpPr txBox="1">
              <a:spLocks noChangeArrowheads="1"/>
            </p:cNvSpPr>
            <p:nvPr/>
          </p:nvSpPr>
          <p:spPr bwMode="auto">
            <a:xfrm>
              <a:off x="4813" y="37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597055" name="Rectangle 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597056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" name="日期占位符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A725-88CA-4AC7-B2C8-1891A0889EAA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7" name="页脚占位符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nimBg="1"/>
      <p:bldP spid="596995" grpId="0" animBg="1"/>
      <p:bldP spid="596996" grpId="0" animBg="1"/>
      <p:bldP spid="596997" grpId="0" animBg="1"/>
      <p:bldP spid="596998" grpId="0" autoUpdateAnimBg="0"/>
      <p:bldP spid="596999" grpId="0" autoUpdateAnimBg="0"/>
      <p:bldP spid="597000" grpId="0" autoUpdateAnimBg="0"/>
      <p:bldP spid="597001" grpId="0" autoUpdateAnimBg="0"/>
      <p:bldP spid="59700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339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多级时序系统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1050925" y="928688"/>
            <a:ext cx="697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机器周期、节拍（状态）组成多级时序系统</a:t>
            </a: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1050925" y="1500188"/>
            <a:ext cx="6616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一个指令周期包含若干个机器周期</a:t>
            </a:r>
          </a:p>
        </p:txBody>
      </p:sp>
      <p:sp>
        <p:nvSpPr>
          <p:cNvPr id="598021" name="Text Box 5"/>
          <p:cNvSpPr txBox="1">
            <a:spLocks noChangeArrowheads="1"/>
          </p:cNvSpPr>
          <p:nvPr/>
        </p:nvSpPr>
        <p:spPr bwMode="auto">
          <a:xfrm>
            <a:off x="1050925" y="2071688"/>
            <a:ext cx="6257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一个机器周期包含若干个时钟周期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60325" y="2817813"/>
            <a:ext cx="7889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CLK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400" y="2881313"/>
            <a:ext cx="7315200" cy="304800"/>
            <a:chOff x="576" y="1815"/>
            <a:chExt cx="4608" cy="192"/>
          </a:xfrm>
        </p:grpSpPr>
        <p:sp>
          <p:nvSpPr>
            <p:cNvPr id="598024" name="Freeform 8"/>
            <p:cNvSpPr>
              <a:spLocks/>
            </p:cNvSpPr>
            <p:nvPr/>
          </p:nvSpPr>
          <p:spPr bwMode="auto">
            <a:xfrm>
              <a:off x="576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25" name="Freeform 9"/>
            <p:cNvSpPr>
              <a:spLocks/>
            </p:cNvSpPr>
            <p:nvPr/>
          </p:nvSpPr>
          <p:spPr bwMode="auto">
            <a:xfrm>
              <a:off x="960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26" name="Freeform 10"/>
            <p:cNvSpPr>
              <a:spLocks/>
            </p:cNvSpPr>
            <p:nvPr/>
          </p:nvSpPr>
          <p:spPr bwMode="auto">
            <a:xfrm>
              <a:off x="1344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27" name="Freeform 11"/>
            <p:cNvSpPr>
              <a:spLocks/>
            </p:cNvSpPr>
            <p:nvPr/>
          </p:nvSpPr>
          <p:spPr bwMode="auto">
            <a:xfrm>
              <a:off x="1728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28" name="Freeform 12"/>
            <p:cNvSpPr>
              <a:spLocks/>
            </p:cNvSpPr>
            <p:nvPr/>
          </p:nvSpPr>
          <p:spPr bwMode="auto">
            <a:xfrm>
              <a:off x="2112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29" name="Freeform 13"/>
            <p:cNvSpPr>
              <a:spLocks/>
            </p:cNvSpPr>
            <p:nvPr/>
          </p:nvSpPr>
          <p:spPr bwMode="auto">
            <a:xfrm>
              <a:off x="2496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0" name="Freeform 14"/>
            <p:cNvSpPr>
              <a:spLocks/>
            </p:cNvSpPr>
            <p:nvPr/>
          </p:nvSpPr>
          <p:spPr bwMode="auto">
            <a:xfrm>
              <a:off x="2880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1" name="Freeform 15"/>
            <p:cNvSpPr>
              <a:spLocks/>
            </p:cNvSpPr>
            <p:nvPr/>
          </p:nvSpPr>
          <p:spPr bwMode="auto">
            <a:xfrm>
              <a:off x="3264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2" name="Freeform 16"/>
            <p:cNvSpPr>
              <a:spLocks/>
            </p:cNvSpPr>
            <p:nvPr/>
          </p:nvSpPr>
          <p:spPr bwMode="auto">
            <a:xfrm>
              <a:off x="3648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3" name="Freeform 17"/>
            <p:cNvSpPr>
              <a:spLocks/>
            </p:cNvSpPr>
            <p:nvPr/>
          </p:nvSpPr>
          <p:spPr bwMode="auto">
            <a:xfrm>
              <a:off x="4032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4" name="Freeform 18"/>
            <p:cNvSpPr>
              <a:spLocks/>
            </p:cNvSpPr>
            <p:nvPr/>
          </p:nvSpPr>
          <p:spPr bwMode="auto">
            <a:xfrm>
              <a:off x="4416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5" name="Freeform 19"/>
            <p:cNvSpPr>
              <a:spLocks/>
            </p:cNvSpPr>
            <p:nvPr/>
          </p:nvSpPr>
          <p:spPr bwMode="auto">
            <a:xfrm>
              <a:off x="4800" y="1815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914400" y="3505200"/>
            <a:ext cx="7315200" cy="1524000"/>
            <a:chOff x="576" y="2064"/>
            <a:chExt cx="4608" cy="960"/>
          </a:xfrm>
        </p:grpSpPr>
        <p:sp>
          <p:nvSpPr>
            <p:cNvPr id="598037" name="Line 21"/>
            <p:cNvSpPr>
              <a:spLocks noChangeShapeType="1"/>
            </p:cNvSpPr>
            <p:nvPr/>
          </p:nvSpPr>
          <p:spPr bwMode="auto">
            <a:xfrm>
              <a:off x="576" y="2301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8" name="Line 22"/>
            <p:cNvSpPr>
              <a:spLocks noChangeShapeType="1"/>
            </p:cNvSpPr>
            <p:nvPr/>
          </p:nvSpPr>
          <p:spPr bwMode="auto">
            <a:xfrm>
              <a:off x="96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9" name="Line 23"/>
            <p:cNvSpPr>
              <a:spLocks noChangeShapeType="1"/>
            </p:cNvSpPr>
            <p:nvPr/>
          </p:nvSpPr>
          <p:spPr bwMode="auto">
            <a:xfrm>
              <a:off x="134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0" name="Line 24"/>
            <p:cNvSpPr>
              <a:spLocks noChangeShapeType="1"/>
            </p:cNvSpPr>
            <p:nvPr/>
          </p:nvSpPr>
          <p:spPr bwMode="auto">
            <a:xfrm>
              <a:off x="1728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1" name="Line 25"/>
            <p:cNvSpPr>
              <a:spLocks noChangeShapeType="1"/>
            </p:cNvSpPr>
            <p:nvPr/>
          </p:nvSpPr>
          <p:spPr bwMode="auto">
            <a:xfrm>
              <a:off x="2112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2" name="Line 26"/>
            <p:cNvSpPr>
              <a:spLocks noChangeShapeType="1"/>
            </p:cNvSpPr>
            <p:nvPr/>
          </p:nvSpPr>
          <p:spPr bwMode="auto">
            <a:xfrm>
              <a:off x="249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3" name="Line 27"/>
            <p:cNvSpPr>
              <a:spLocks noChangeShapeType="1"/>
            </p:cNvSpPr>
            <p:nvPr/>
          </p:nvSpPr>
          <p:spPr bwMode="auto">
            <a:xfrm>
              <a:off x="288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4" name="Line 28"/>
            <p:cNvSpPr>
              <a:spLocks noChangeShapeType="1"/>
            </p:cNvSpPr>
            <p:nvPr/>
          </p:nvSpPr>
          <p:spPr bwMode="auto">
            <a:xfrm>
              <a:off x="326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5" name="Line 29"/>
            <p:cNvSpPr>
              <a:spLocks noChangeShapeType="1"/>
            </p:cNvSpPr>
            <p:nvPr/>
          </p:nvSpPr>
          <p:spPr bwMode="auto">
            <a:xfrm>
              <a:off x="3648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6" name="Line 30"/>
            <p:cNvSpPr>
              <a:spLocks noChangeShapeType="1"/>
            </p:cNvSpPr>
            <p:nvPr/>
          </p:nvSpPr>
          <p:spPr bwMode="auto">
            <a:xfrm>
              <a:off x="4032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7" name="Line 31"/>
            <p:cNvSpPr>
              <a:spLocks noChangeShapeType="1"/>
            </p:cNvSpPr>
            <p:nvPr/>
          </p:nvSpPr>
          <p:spPr bwMode="auto">
            <a:xfrm>
              <a:off x="441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8" name="Line 32"/>
            <p:cNvSpPr>
              <a:spLocks noChangeShapeType="1"/>
            </p:cNvSpPr>
            <p:nvPr/>
          </p:nvSpPr>
          <p:spPr bwMode="auto">
            <a:xfrm>
              <a:off x="480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49" name="Line 33"/>
            <p:cNvSpPr>
              <a:spLocks noChangeShapeType="1"/>
            </p:cNvSpPr>
            <p:nvPr/>
          </p:nvSpPr>
          <p:spPr bwMode="auto">
            <a:xfrm>
              <a:off x="5184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50" name="Line 34"/>
            <p:cNvSpPr>
              <a:spLocks noChangeShapeType="1"/>
            </p:cNvSpPr>
            <p:nvPr/>
          </p:nvSpPr>
          <p:spPr bwMode="auto">
            <a:xfrm>
              <a:off x="576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51" name="Line 35"/>
            <p:cNvSpPr>
              <a:spLocks noChangeShapeType="1"/>
            </p:cNvSpPr>
            <p:nvPr/>
          </p:nvSpPr>
          <p:spPr bwMode="auto">
            <a:xfrm flipH="1">
              <a:off x="5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52" name="Text Box 36"/>
            <p:cNvSpPr txBox="1">
              <a:spLocks noChangeArrowheads="1"/>
            </p:cNvSpPr>
            <p:nvPr/>
          </p:nvSpPr>
          <p:spPr bwMode="auto">
            <a:xfrm>
              <a:off x="960" y="236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 </a:t>
              </a:r>
            </a:p>
          </p:txBody>
        </p:sp>
        <p:sp>
          <p:nvSpPr>
            <p:cNvPr id="598053" name="Line 37"/>
            <p:cNvSpPr>
              <a:spLocks noChangeShapeType="1"/>
            </p:cNvSpPr>
            <p:nvPr/>
          </p:nvSpPr>
          <p:spPr bwMode="auto">
            <a:xfrm rot="10800000" flipH="1">
              <a:off x="17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54" name="Line 38"/>
            <p:cNvSpPr>
              <a:spLocks noChangeShapeType="1"/>
            </p:cNvSpPr>
            <p:nvPr/>
          </p:nvSpPr>
          <p:spPr bwMode="auto">
            <a:xfrm flipH="1">
              <a:off x="21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55" name="Text Box 39"/>
            <p:cNvSpPr txBox="1">
              <a:spLocks noChangeArrowheads="1"/>
            </p:cNvSpPr>
            <p:nvPr/>
          </p:nvSpPr>
          <p:spPr bwMode="auto">
            <a:xfrm>
              <a:off x="2496" y="236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 </a:t>
              </a:r>
            </a:p>
          </p:txBody>
        </p:sp>
        <p:sp>
          <p:nvSpPr>
            <p:cNvPr id="598056" name="Line 40"/>
            <p:cNvSpPr>
              <a:spLocks noChangeShapeType="1"/>
            </p:cNvSpPr>
            <p:nvPr/>
          </p:nvSpPr>
          <p:spPr bwMode="auto">
            <a:xfrm rot="10800000" flipH="1">
              <a:off x="33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57" name="Line 41"/>
            <p:cNvSpPr>
              <a:spLocks noChangeShapeType="1"/>
            </p:cNvSpPr>
            <p:nvPr/>
          </p:nvSpPr>
          <p:spPr bwMode="auto">
            <a:xfrm flipH="1">
              <a:off x="36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58" name="Text Box 42"/>
            <p:cNvSpPr txBox="1">
              <a:spLocks noChangeArrowheads="1"/>
            </p:cNvSpPr>
            <p:nvPr/>
          </p:nvSpPr>
          <p:spPr bwMode="auto">
            <a:xfrm>
              <a:off x="4032" y="236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  <a:r>
                <a:rPr lang="zh-CN" altLang="en-US" sz="2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98059" name="Line 43"/>
            <p:cNvSpPr>
              <a:spLocks noChangeShapeType="1"/>
            </p:cNvSpPr>
            <p:nvPr/>
          </p:nvSpPr>
          <p:spPr bwMode="auto">
            <a:xfrm rot="10800000" flipH="1">
              <a:off x="48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60" name="Text Box 44"/>
            <p:cNvSpPr txBox="1">
              <a:spLocks noChangeArrowheads="1"/>
            </p:cNvSpPr>
            <p:nvPr/>
          </p:nvSpPr>
          <p:spPr bwMode="auto">
            <a:xfrm>
              <a:off x="864" y="2542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（取指令） </a:t>
              </a:r>
            </a:p>
          </p:txBody>
        </p:sp>
        <p:sp>
          <p:nvSpPr>
            <p:cNvPr id="598061" name="Text Box 45"/>
            <p:cNvSpPr txBox="1">
              <a:spLocks noChangeArrowheads="1"/>
            </p:cNvSpPr>
            <p:nvPr/>
          </p:nvSpPr>
          <p:spPr bwMode="auto">
            <a:xfrm>
              <a:off x="2261" y="2542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（取有效地址） </a:t>
              </a:r>
            </a:p>
          </p:txBody>
        </p:sp>
        <p:sp>
          <p:nvSpPr>
            <p:cNvPr id="598062" name="Text Box 46"/>
            <p:cNvSpPr txBox="1">
              <a:spLocks noChangeArrowheads="1"/>
            </p:cNvSpPr>
            <p:nvPr/>
          </p:nvSpPr>
          <p:spPr bwMode="auto">
            <a:xfrm>
              <a:off x="3870" y="2542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（执行指令） </a:t>
              </a:r>
            </a:p>
          </p:txBody>
        </p:sp>
        <p:sp>
          <p:nvSpPr>
            <p:cNvPr id="598063" name="Line 47"/>
            <p:cNvSpPr>
              <a:spLocks noChangeShapeType="1"/>
            </p:cNvSpPr>
            <p:nvPr/>
          </p:nvSpPr>
          <p:spPr bwMode="auto">
            <a:xfrm flipH="1">
              <a:off x="576" y="2829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64" name="Line 48"/>
            <p:cNvSpPr>
              <a:spLocks noChangeShapeType="1"/>
            </p:cNvSpPr>
            <p:nvPr/>
          </p:nvSpPr>
          <p:spPr bwMode="auto">
            <a:xfrm rot="10800000" flipH="1">
              <a:off x="3573" y="2824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65" name="Text Box 49"/>
            <p:cNvSpPr txBox="1">
              <a:spLocks noChangeArrowheads="1"/>
            </p:cNvSpPr>
            <p:nvPr/>
          </p:nvSpPr>
          <p:spPr bwMode="auto">
            <a:xfrm>
              <a:off x="2496" y="2733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98066" name="Text Box 50"/>
            <p:cNvSpPr txBox="1">
              <a:spLocks noChangeArrowheads="1"/>
            </p:cNvSpPr>
            <p:nvPr/>
          </p:nvSpPr>
          <p:spPr bwMode="auto">
            <a:xfrm>
              <a:off x="662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8067" name="Text Box 51"/>
            <p:cNvSpPr txBox="1">
              <a:spLocks noChangeArrowheads="1"/>
            </p:cNvSpPr>
            <p:nvPr/>
          </p:nvSpPr>
          <p:spPr bwMode="auto">
            <a:xfrm>
              <a:off x="1021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8068" name="Text Box 52"/>
            <p:cNvSpPr txBox="1">
              <a:spLocks noChangeArrowheads="1"/>
            </p:cNvSpPr>
            <p:nvPr/>
          </p:nvSpPr>
          <p:spPr bwMode="auto">
            <a:xfrm>
              <a:off x="1392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8069" name="Text Box 53"/>
            <p:cNvSpPr txBox="1">
              <a:spLocks noChangeArrowheads="1"/>
            </p:cNvSpPr>
            <p:nvPr/>
          </p:nvSpPr>
          <p:spPr bwMode="auto">
            <a:xfrm>
              <a:off x="1741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8070" name="Text Box 54"/>
            <p:cNvSpPr txBox="1">
              <a:spLocks noChangeArrowheads="1"/>
            </p:cNvSpPr>
            <p:nvPr/>
          </p:nvSpPr>
          <p:spPr bwMode="auto">
            <a:xfrm>
              <a:off x="2198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8071" name="Text Box 55"/>
            <p:cNvSpPr txBox="1">
              <a:spLocks noChangeArrowheads="1"/>
            </p:cNvSpPr>
            <p:nvPr/>
          </p:nvSpPr>
          <p:spPr bwMode="auto">
            <a:xfrm>
              <a:off x="2557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8072" name="Text Box 56"/>
            <p:cNvSpPr txBox="1">
              <a:spLocks noChangeArrowheads="1"/>
            </p:cNvSpPr>
            <p:nvPr/>
          </p:nvSpPr>
          <p:spPr bwMode="auto">
            <a:xfrm>
              <a:off x="2928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8073" name="Text Box 57"/>
            <p:cNvSpPr txBox="1">
              <a:spLocks noChangeArrowheads="1"/>
            </p:cNvSpPr>
            <p:nvPr/>
          </p:nvSpPr>
          <p:spPr bwMode="auto">
            <a:xfrm>
              <a:off x="3277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8074" name="Text Box 58"/>
            <p:cNvSpPr txBox="1">
              <a:spLocks noChangeArrowheads="1"/>
            </p:cNvSpPr>
            <p:nvPr/>
          </p:nvSpPr>
          <p:spPr bwMode="auto">
            <a:xfrm>
              <a:off x="3744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8075" name="Text Box 59"/>
            <p:cNvSpPr txBox="1">
              <a:spLocks noChangeArrowheads="1"/>
            </p:cNvSpPr>
            <p:nvPr/>
          </p:nvSpPr>
          <p:spPr bwMode="auto">
            <a:xfrm>
              <a:off x="4103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8076" name="Text Box 60"/>
            <p:cNvSpPr txBox="1">
              <a:spLocks noChangeArrowheads="1"/>
            </p:cNvSpPr>
            <p:nvPr/>
          </p:nvSpPr>
          <p:spPr bwMode="auto">
            <a:xfrm>
              <a:off x="4474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8077" name="Text Box 61"/>
            <p:cNvSpPr txBox="1">
              <a:spLocks noChangeArrowheads="1"/>
            </p:cNvSpPr>
            <p:nvPr/>
          </p:nvSpPr>
          <p:spPr bwMode="auto">
            <a:xfrm>
              <a:off x="4823" y="206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914400" y="5165725"/>
            <a:ext cx="4278313" cy="1539875"/>
            <a:chOff x="576" y="3206"/>
            <a:chExt cx="2695" cy="970"/>
          </a:xfrm>
        </p:grpSpPr>
        <p:sp>
          <p:nvSpPr>
            <p:cNvPr id="598079" name="Freeform 63"/>
            <p:cNvSpPr>
              <a:spLocks/>
            </p:cNvSpPr>
            <p:nvPr/>
          </p:nvSpPr>
          <p:spPr bwMode="auto">
            <a:xfrm>
              <a:off x="576" y="3453"/>
              <a:ext cx="268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84" y="3"/>
                </a:cxn>
              </a:cxnLst>
              <a:rect l="0" t="0" r="r" b="b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0" name="Line 64"/>
            <p:cNvSpPr>
              <a:spLocks noChangeShapeType="1"/>
            </p:cNvSpPr>
            <p:nvPr/>
          </p:nvSpPr>
          <p:spPr bwMode="auto">
            <a:xfrm>
              <a:off x="96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1" name="Line 65"/>
            <p:cNvSpPr>
              <a:spLocks noChangeShapeType="1"/>
            </p:cNvSpPr>
            <p:nvPr/>
          </p:nvSpPr>
          <p:spPr bwMode="auto">
            <a:xfrm>
              <a:off x="1344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2" name="Line 66"/>
            <p:cNvSpPr>
              <a:spLocks noChangeShapeType="1"/>
            </p:cNvSpPr>
            <p:nvPr/>
          </p:nvSpPr>
          <p:spPr bwMode="auto">
            <a:xfrm>
              <a:off x="1728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3" name="Line 67"/>
            <p:cNvSpPr>
              <a:spLocks noChangeShapeType="1"/>
            </p:cNvSpPr>
            <p:nvPr/>
          </p:nvSpPr>
          <p:spPr bwMode="auto">
            <a:xfrm>
              <a:off x="2112" y="3425"/>
              <a:ext cx="0" cy="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4" name="Line 68"/>
            <p:cNvSpPr>
              <a:spLocks noChangeShapeType="1"/>
            </p:cNvSpPr>
            <p:nvPr/>
          </p:nvSpPr>
          <p:spPr bwMode="auto">
            <a:xfrm>
              <a:off x="2496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5" name="Line 69"/>
            <p:cNvSpPr>
              <a:spLocks noChangeShapeType="1"/>
            </p:cNvSpPr>
            <p:nvPr/>
          </p:nvSpPr>
          <p:spPr bwMode="auto">
            <a:xfrm>
              <a:off x="288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6" name="Line 70"/>
            <p:cNvSpPr>
              <a:spLocks noChangeShapeType="1"/>
            </p:cNvSpPr>
            <p:nvPr/>
          </p:nvSpPr>
          <p:spPr bwMode="auto">
            <a:xfrm>
              <a:off x="3264" y="3405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7" name="Line 71"/>
            <p:cNvSpPr>
              <a:spLocks noChangeShapeType="1"/>
            </p:cNvSpPr>
            <p:nvPr/>
          </p:nvSpPr>
          <p:spPr bwMode="auto">
            <a:xfrm>
              <a:off x="576" y="3405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8" name="Line 72"/>
            <p:cNvSpPr>
              <a:spLocks noChangeShapeType="1"/>
            </p:cNvSpPr>
            <p:nvPr/>
          </p:nvSpPr>
          <p:spPr bwMode="auto">
            <a:xfrm flipH="1">
              <a:off x="5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89" name="Text Box 73"/>
            <p:cNvSpPr txBox="1">
              <a:spLocks noChangeArrowheads="1"/>
            </p:cNvSpPr>
            <p:nvPr/>
          </p:nvSpPr>
          <p:spPr bwMode="auto">
            <a:xfrm>
              <a:off x="960" y="350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598090" name="Line 74"/>
            <p:cNvSpPr>
              <a:spLocks noChangeShapeType="1"/>
            </p:cNvSpPr>
            <p:nvPr/>
          </p:nvSpPr>
          <p:spPr bwMode="auto">
            <a:xfrm rot="10800000" flipH="1">
              <a:off x="17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91" name="Line 75"/>
            <p:cNvSpPr>
              <a:spLocks noChangeShapeType="1"/>
            </p:cNvSpPr>
            <p:nvPr/>
          </p:nvSpPr>
          <p:spPr bwMode="auto">
            <a:xfrm flipH="1">
              <a:off x="2112" y="3645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92" name="Text Box 76"/>
            <p:cNvSpPr txBox="1">
              <a:spLocks noChangeArrowheads="1"/>
            </p:cNvSpPr>
            <p:nvPr/>
          </p:nvSpPr>
          <p:spPr bwMode="auto">
            <a:xfrm>
              <a:off x="2312" y="350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598093" name="Line 77"/>
            <p:cNvSpPr>
              <a:spLocks noChangeShapeType="1"/>
            </p:cNvSpPr>
            <p:nvPr/>
          </p:nvSpPr>
          <p:spPr bwMode="auto">
            <a:xfrm rot="10800000" flipH="1">
              <a:off x="3072" y="3644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94" name="Text Box 78"/>
            <p:cNvSpPr txBox="1">
              <a:spLocks noChangeArrowheads="1"/>
            </p:cNvSpPr>
            <p:nvPr/>
          </p:nvSpPr>
          <p:spPr bwMode="auto">
            <a:xfrm>
              <a:off x="912" y="3683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598095" name="Text Box 79"/>
            <p:cNvSpPr txBox="1">
              <a:spLocks noChangeArrowheads="1"/>
            </p:cNvSpPr>
            <p:nvPr/>
          </p:nvSpPr>
          <p:spPr bwMode="auto">
            <a:xfrm>
              <a:off x="2160" y="3683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598096" name="Line 80"/>
            <p:cNvSpPr>
              <a:spLocks noChangeShapeType="1"/>
            </p:cNvSpPr>
            <p:nvPr/>
          </p:nvSpPr>
          <p:spPr bwMode="auto">
            <a:xfrm flipH="1" flipV="1">
              <a:off x="576" y="3981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97" name="Text Box 81"/>
            <p:cNvSpPr txBox="1">
              <a:spLocks noChangeArrowheads="1"/>
            </p:cNvSpPr>
            <p:nvPr/>
          </p:nvSpPr>
          <p:spPr bwMode="auto">
            <a:xfrm>
              <a:off x="1584" y="387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98098" name="Line 82"/>
            <p:cNvSpPr>
              <a:spLocks noChangeShapeType="1"/>
            </p:cNvSpPr>
            <p:nvPr/>
          </p:nvSpPr>
          <p:spPr bwMode="auto">
            <a:xfrm rot="10800000" flipH="1" flipV="1">
              <a:off x="2339" y="398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99" name="Text Box 83"/>
            <p:cNvSpPr txBox="1">
              <a:spLocks noChangeArrowheads="1"/>
            </p:cNvSpPr>
            <p:nvPr/>
          </p:nvSpPr>
          <p:spPr bwMode="auto">
            <a:xfrm>
              <a:off x="672" y="320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8100" name="Text Box 84"/>
            <p:cNvSpPr txBox="1">
              <a:spLocks noChangeArrowheads="1"/>
            </p:cNvSpPr>
            <p:nvPr/>
          </p:nvSpPr>
          <p:spPr bwMode="auto">
            <a:xfrm>
              <a:off x="1031" y="320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8101" name="Text Box 85"/>
            <p:cNvSpPr txBox="1">
              <a:spLocks noChangeArrowheads="1"/>
            </p:cNvSpPr>
            <p:nvPr/>
          </p:nvSpPr>
          <p:spPr bwMode="auto">
            <a:xfrm>
              <a:off x="1402" y="320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8102" name="Text Box 86"/>
            <p:cNvSpPr txBox="1">
              <a:spLocks noChangeArrowheads="1"/>
            </p:cNvSpPr>
            <p:nvPr/>
          </p:nvSpPr>
          <p:spPr bwMode="auto">
            <a:xfrm>
              <a:off x="1751" y="320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8103" name="Text Box 87"/>
            <p:cNvSpPr txBox="1">
              <a:spLocks noChangeArrowheads="1"/>
            </p:cNvSpPr>
            <p:nvPr/>
          </p:nvSpPr>
          <p:spPr bwMode="auto">
            <a:xfrm>
              <a:off x="2198" y="320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8104" name="Text Box 88"/>
            <p:cNvSpPr txBox="1">
              <a:spLocks noChangeArrowheads="1"/>
            </p:cNvSpPr>
            <p:nvPr/>
          </p:nvSpPr>
          <p:spPr bwMode="auto">
            <a:xfrm>
              <a:off x="2557" y="320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8105" name="Text Box 89"/>
            <p:cNvSpPr txBox="1">
              <a:spLocks noChangeArrowheads="1"/>
            </p:cNvSpPr>
            <p:nvPr/>
          </p:nvSpPr>
          <p:spPr bwMode="auto">
            <a:xfrm>
              <a:off x="2928" y="320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98106" name="Text Box 90"/>
          <p:cNvSpPr txBox="1">
            <a:spLocks noChangeArrowheads="1"/>
          </p:cNvSpPr>
          <p:nvPr/>
        </p:nvSpPr>
        <p:spPr bwMode="auto">
          <a:xfrm>
            <a:off x="76200" y="5165725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节拍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(状态)</a:t>
            </a:r>
          </a:p>
        </p:txBody>
      </p:sp>
      <p:sp>
        <p:nvSpPr>
          <p:cNvPr id="598107" name="Text Box 91"/>
          <p:cNvSpPr txBox="1">
            <a:spLocks noChangeArrowheads="1"/>
          </p:cNvSpPr>
          <p:nvPr/>
        </p:nvSpPr>
        <p:spPr bwMode="auto">
          <a:xfrm>
            <a:off x="50800" y="3505200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节拍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(状态)</a:t>
            </a:r>
          </a:p>
        </p:txBody>
      </p:sp>
      <p:sp>
        <p:nvSpPr>
          <p:cNvPr id="598108" name="Rectangle 9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598109" name="AutoShape 9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" name="日期占位符 9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EBEC-D47A-4487-BAD2-B9DCB7923037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96" name="页脚占位符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autoUpdateAnimBg="0"/>
      <p:bldP spid="598020" grpId="0" autoUpdateAnimBg="0"/>
      <p:bldP spid="598021" grpId="0" autoUpdateAnimBg="0"/>
      <p:bldP spid="598022" grpId="0" autoUpdateAnimBg="0"/>
      <p:bldP spid="598106" grpId="0" autoUpdateAnimBg="0"/>
      <p:bldP spid="59810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ChangeArrowheads="1"/>
          </p:cNvSpPr>
          <p:nvPr/>
        </p:nvSpPr>
        <p:spPr bwMode="auto">
          <a:xfrm>
            <a:off x="266700" y="1600200"/>
            <a:ext cx="4076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一、取指周期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3600" y="2438400"/>
            <a:ext cx="4318000" cy="431800"/>
            <a:chOff x="240" y="1968"/>
            <a:chExt cx="2720" cy="272"/>
          </a:xfrm>
        </p:grpSpPr>
        <p:sp>
          <p:nvSpPr>
            <p:cNvPr id="578564" name="Rectangle 4"/>
            <p:cNvSpPr>
              <a:spLocks noChangeArrowheads="1"/>
            </p:cNvSpPr>
            <p:nvPr/>
          </p:nvSpPr>
          <p:spPr bwMode="auto">
            <a:xfrm>
              <a:off x="240" y="1968"/>
              <a:ext cx="2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PC       MAR       </a:t>
              </a:r>
              <a:r>
                <a:rPr lang="zh-CN" altLang="en-US" sz="22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578565" name="Line 5"/>
            <p:cNvSpPr>
              <a:spLocks noChangeShapeType="1"/>
            </p:cNvSpPr>
            <p:nvPr/>
          </p:nvSpPr>
          <p:spPr bwMode="auto">
            <a:xfrm>
              <a:off x="528" y="2112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566" name="Line 6"/>
            <p:cNvSpPr>
              <a:spLocks noChangeShapeType="1"/>
            </p:cNvSpPr>
            <p:nvPr/>
          </p:nvSpPr>
          <p:spPr bwMode="auto">
            <a:xfrm>
              <a:off x="1335" y="2112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63600" y="3082925"/>
            <a:ext cx="4318000" cy="431800"/>
            <a:chOff x="528" y="2464"/>
            <a:chExt cx="2720" cy="272"/>
          </a:xfrm>
        </p:grpSpPr>
        <p:sp>
          <p:nvSpPr>
            <p:cNvPr id="578568" name="Rectangle 8"/>
            <p:cNvSpPr>
              <a:spLocks noChangeArrowheads="1"/>
            </p:cNvSpPr>
            <p:nvPr/>
          </p:nvSpPr>
          <p:spPr bwMode="auto">
            <a:xfrm>
              <a:off x="528" y="2464"/>
              <a:ext cx="2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1      R</a:t>
              </a:r>
            </a:p>
          </p:txBody>
        </p:sp>
        <p:sp>
          <p:nvSpPr>
            <p:cNvPr id="578569" name="Line 9"/>
            <p:cNvSpPr>
              <a:spLocks noChangeShapeType="1"/>
            </p:cNvSpPr>
            <p:nvPr/>
          </p:nvSpPr>
          <p:spPr bwMode="auto">
            <a:xfrm>
              <a:off x="663" y="2591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63600" y="3727450"/>
            <a:ext cx="4318000" cy="431800"/>
            <a:chOff x="528" y="2752"/>
            <a:chExt cx="2720" cy="272"/>
          </a:xfrm>
        </p:grpSpPr>
        <p:sp>
          <p:nvSpPr>
            <p:cNvPr id="578571" name="Rectangle 11"/>
            <p:cNvSpPr>
              <a:spLocks noChangeArrowheads="1"/>
            </p:cNvSpPr>
            <p:nvPr/>
          </p:nvSpPr>
          <p:spPr bwMode="auto">
            <a:xfrm>
              <a:off x="528" y="2752"/>
              <a:ext cx="2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 ( MAR )       MDR</a:t>
              </a:r>
            </a:p>
          </p:txBody>
        </p:sp>
        <p:sp>
          <p:nvSpPr>
            <p:cNvPr id="578572" name="Line 12"/>
            <p:cNvSpPr>
              <a:spLocks noChangeShapeType="1"/>
            </p:cNvSpPr>
            <p:nvPr/>
          </p:nvSpPr>
          <p:spPr bwMode="auto">
            <a:xfrm>
              <a:off x="1488" y="2901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863600" y="4371975"/>
            <a:ext cx="4318000" cy="431800"/>
            <a:chOff x="544" y="2754"/>
            <a:chExt cx="2720" cy="272"/>
          </a:xfrm>
        </p:grpSpPr>
        <p:sp>
          <p:nvSpPr>
            <p:cNvPr id="578574" name="Rectangle 14"/>
            <p:cNvSpPr>
              <a:spLocks noChangeArrowheads="1"/>
            </p:cNvSpPr>
            <p:nvPr/>
          </p:nvSpPr>
          <p:spPr bwMode="auto">
            <a:xfrm>
              <a:off x="544" y="2754"/>
              <a:ext cx="2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MDR       IR</a:t>
              </a:r>
            </a:p>
          </p:txBody>
        </p:sp>
        <p:sp>
          <p:nvSpPr>
            <p:cNvPr id="578575" name="Line 15"/>
            <p:cNvSpPr>
              <a:spLocks noChangeShapeType="1"/>
            </p:cNvSpPr>
            <p:nvPr/>
          </p:nvSpPr>
          <p:spPr bwMode="auto">
            <a:xfrm>
              <a:off x="1063" y="2881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863600" y="5661025"/>
            <a:ext cx="4318000" cy="431800"/>
            <a:chOff x="528" y="3328"/>
            <a:chExt cx="2720" cy="272"/>
          </a:xfrm>
        </p:grpSpPr>
        <p:sp>
          <p:nvSpPr>
            <p:cNvPr id="578577" name="Rectangle 17"/>
            <p:cNvSpPr>
              <a:spLocks noChangeArrowheads="1"/>
            </p:cNvSpPr>
            <p:nvPr/>
          </p:nvSpPr>
          <p:spPr bwMode="auto">
            <a:xfrm>
              <a:off x="528" y="3328"/>
              <a:ext cx="2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 </a:t>
              </a:r>
              <a:r>
                <a:rPr lang="en-US" altLang="zh-CN" sz="2400">
                  <a:latin typeface="Times New Roman" pitchFamily="18" charset="0"/>
                </a:rPr>
                <a:t>PC ) + 1       PC</a:t>
              </a:r>
            </a:p>
          </p:txBody>
        </p:sp>
        <p:sp>
          <p:nvSpPr>
            <p:cNvPr id="578578" name="Line 18"/>
            <p:cNvSpPr>
              <a:spLocks noChangeShapeType="1"/>
            </p:cNvSpPr>
            <p:nvPr/>
          </p:nvSpPr>
          <p:spPr bwMode="auto">
            <a:xfrm>
              <a:off x="1335" y="3456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191000" y="2209800"/>
            <a:ext cx="4800600" cy="3352800"/>
            <a:chOff x="2640" y="1392"/>
            <a:chExt cx="3024" cy="2112"/>
          </a:xfrm>
        </p:grpSpPr>
        <p:sp>
          <p:nvSpPr>
            <p:cNvPr id="578580" name="Rectangle 20"/>
            <p:cNvSpPr>
              <a:spLocks noChangeArrowheads="1"/>
            </p:cNvSpPr>
            <p:nvPr/>
          </p:nvSpPr>
          <p:spPr bwMode="auto">
            <a:xfrm>
              <a:off x="2640" y="2102"/>
              <a:ext cx="1628" cy="14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81" name="AutoShape 21"/>
            <p:cNvSpPr>
              <a:spLocks noChangeArrowheads="1"/>
            </p:cNvSpPr>
            <p:nvPr/>
          </p:nvSpPr>
          <p:spPr bwMode="auto">
            <a:xfrm>
              <a:off x="4135" y="2414"/>
              <a:ext cx="266" cy="78"/>
            </a:xfrm>
            <a:prstGeom prst="rightArrow">
              <a:avLst>
                <a:gd name="adj1" fmla="val 50000"/>
                <a:gd name="adj2" fmla="val 6062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2994" y="2571"/>
              <a:ext cx="963" cy="515"/>
              <a:chOff x="1440" y="2640"/>
              <a:chExt cx="1392" cy="635"/>
            </a:xfrm>
          </p:grpSpPr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1440" y="2640"/>
                <a:ext cx="1008" cy="336"/>
                <a:chOff x="1440" y="2666"/>
                <a:chExt cx="1008" cy="336"/>
              </a:xfrm>
            </p:grpSpPr>
            <p:sp>
              <p:nvSpPr>
                <p:cNvPr id="578584" name="Rectangle 24"/>
                <p:cNvSpPr>
                  <a:spLocks noChangeArrowheads="1"/>
                </p:cNvSpPr>
                <p:nvPr/>
              </p:nvSpPr>
              <p:spPr bwMode="auto">
                <a:xfrm>
                  <a:off x="1488" y="2954"/>
                  <a:ext cx="960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8585" name="AutoShape 25"/>
                <p:cNvSpPr>
                  <a:spLocks noChangeArrowheads="1"/>
                </p:cNvSpPr>
                <p:nvPr/>
              </p:nvSpPr>
              <p:spPr bwMode="auto">
                <a:xfrm>
                  <a:off x="1440" y="2666"/>
                  <a:ext cx="96" cy="336"/>
                </a:xfrm>
                <a:prstGeom prst="upArrow">
                  <a:avLst>
                    <a:gd name="adj1" fmla="val 50000"/>
                    <a:gd name="adj2" fmla="val 875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78586" name="Text Box 26"/>
              <p:cNvSpPr txBox="1">
                <a:spLocks noChangeArrowheads="1"/>
              </p:cNvSpPr>
              <p:nvPr/>
            </p:nvSpPr>
            <p:spPr bwMode="auto">
              <a:xfrm>
                <a:off x="1824" y="2967"/>
                <a:ext cx="1008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+1      </a:t>
                </a:r>
              </a:p>
            </p:txBody>
          </p:sp>
        </p:grpSp>
        <p:sp>
          <p:nvSpPr>
            <p:cNvPr id="578587" name="AutoShape 27"/>
            <p:cNvSpPr>
              <a:spLocks noChangeArrowheads="1"/>
            </p:cNvSpPr>
            <p:nvPr/>
          </p:nvSpPr>
          <p:spPr bwMode="auto">
            <a:xfrm>
              <a:off x="3205" y="2414"/>
              <a:ext cx="498" cy="78"/>
            </a:xfrm>
            <a:prstGeom prst="rightArrow">
              <a:avLst>
                <a:gd name="adj1" fmla="val 50000"/>
                <a:gd name="adj2" fmla="val 11350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8588" name="AutoShape 28"/>
            <p:cNvSpPr>
              <a:spLocks noChangeArrowheads="1"/>
            </p:cNvSpPr>
            <p:nvPr/>
          </p:nvSpPr>
          <p:spPr bwMode="auto">
            <a:xfrm rot="10800000">
              <a:off x="4135" y="3249"/>
              <a:ext cx="499" cy="78"/>
            </a:xfrm>
            <a:prstGeom prst="rightArrow">
              <a:avLst>
                <a:gd name="adj1" fmla="val 50000"/>
                <a:gd name="adj2" fmla="val 11373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8589" name="AutoShape 29"/>
            <p:cNvSpPr>
              <a:spLocks noChangeArrowheads="1"/>
            </p:cNvSpPr>
            <p:nvPr/>
          </p:nvSpPr>
          <p:spPr bwMode="auto">
            <a:xfrm>
              <a:off x="4135" y="2782"/>
              <a:ext cx="731" cy="78"/>
            </a:xfrm>
            <a:prstGeom prst="rightArrow">
              <a:avLst>
                <a:gd name="adj1" fmla="val 50000"/>
                <a:gd name="adj2" fmla="val 9762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8590" name="AutoShape 30"/>
            <p:cNvSpPr>
              <a:spLocks noChangeArrowheads="1"/>
            </p:cNvSpPr>
            <p:nvPr/>
          </p:nvSpPr>
          <p:spPr bwMode="auto">
            <a:xfrm>
              <a:off x="4468" y="2672"/>
              <a:ext cx="631" cy="78"/>
            </a:xfrm>
            <a:prstGeom prst="rightArrow">
              <a:avLst>
                <a:gd name="adj1" fmla="val 50000"/>
                <a:gd name="adj2" fmla="val 10820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8591" name="AutoShape 31"/>
            <p:cNvSpPr>
              <a:spLocks noChangeArrowheads="1"/>
            </p:cNvSpPr>
            <p:nvPr/>
          </p:nvSpPr>
          <p:spPr bwMode="auto">
            <a:xfrm rot="10800000">
              <a:off x="4700" y="2569"/>
              <a:ext cx="399" cy="78"/>
            </a:xfrm>
            <a:prstGeom prst="rightArrow">
              <a:avLst>
                <a:gd name="adj1" fmla="val 50000"/>
                <a:gd name="adj2" fmla="val 9094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8592" name="AutoShape 32"/>
            <p:cNvSpPr>
              <a:spLocks noChangeArrowheads="1"/>
            </p:cNvSpPr>
            <p:nvPr/>
          </p:nvSpPr>
          <p:spPr bwMode="auto">
            <a:xfrm>
              <a:off x="4900" y="2453"/>
              <a:ext cx="199" cy="78"/>
            </a:xfrm>
            <a:prstGeom prst="rightArrow">
              <a:avLst>
                <a:gd name="adj1" fmla="val 50000"/>
                <a:gd name="adj2" fmla="val 453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668" y="3180"/>
              <a:ext cx="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703" y="2725"/>
              <a:ext cx="432" cy="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78595" name="Rectangle 35"/>
            <p:cNvSpPr>
              <a:spLocks noChangeArrowheads="1"/>
            </p:cNvSpPr>
            <p:nvPr/>
          </p:nvSpPr>
          <p:spPr bwMode="auto">
            <a:xfrm>
              <a:off x="3703" y="2346"/>
              <a:ext cx="432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78596" name="Rectangle 36"/>
            <p:cNvSpPr>
              <a:spLocks noChangeArrowheads="1"/>
            </p:cNvSpPr>
            <p:nvPr/>
          </p:nvSpPr>
          <p:spPr bwMode="auto">
            <a:xfrm>
              <a:off x="2773" y="2336"/>
              <a:ext cx="432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578597" name="Rectangle 37"/>
            <p:cNvSpPr>
              <a:spLocks noChangeArrowheads="1"/>
            </p:cNvSpPr>
            <p:nvPr/>
          </p:nvSpPr>
          <p:spPr bwMode="auto">
            <a:xfrm>
              <a:off x="2773" y="3192"/>
              <a:ext cx="432" cy="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98" name="Text Box 38"/>
            <p:cNvSpPr txBox="1">
              <a:spLocks noChangeArrowheads="1"/>
            </p:cNvSpPr>
            <p:nvPr/>
          </p:nvSpPr>
          <p:spPr bwMode="auto">
            <a:xfrm>
              <a:off x="2820" y="3182"/>
              <a:ext cx="3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578599" name="Rectangle 39"/>
            <p:cNvSpPr>
              <a:spLocks noChangeArrowheads="1"/>
            </p:cNvSpPr>
            <p:nvPr/>
          </p:nvSpPr>
          <p:spPr bwMode="auto">
            <a:xfrm>
              <a:off x="4401" y="2102"/>
              <a:ext cx="67" cy="136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600" name="Rectangle 40"/>
            <p:cNvSpPr>
              <a:spLocks noChangeArrowheads="1"/>
            </p:cNvSpPr>
            <p:nvPr/>
          </p:nvSpPr>
          <p:spPr bwMode="auto">
            <a:xfrm>
              <a:off x="4634" y="2102"/>
              <a:ext cx="66" cy="136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601" name="Rectangle 41"/>
            <p:cNvSpPr>
              <a:spLocks noChangeArrowheads="1"/>
            </p:cNvSpPr>
            <p:nvPr/>
          </p:nvSpPr>
          <p:spPr bwMode="auto">
            <a:xfrm>
              <a:off x="4866" y="2102"/>
              <a:ext cx="67" cy="136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602" name="Rectangle 42"/>
            <p:cNvSpPr>
              <a:spLocks noChangeArrowheads="1"/>
            </p:cNvSpPr>
            <p:nvPr/>
          </p:nvSpPr>
          <p:spPr bwMode="auto">
            <a:xfrm>
              <a:off x="5099" y="2405"/>
              <a:ext cx="565" cy="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3198" y="1872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578604" name="Text Box 44"/>
            <p:cNvSpPr txBox="1">
              <a:spLocks noChangeArrowheads="1"/>
            </p:cNvSpPr>
            <p:nvPr/>
          </p:nvSpPr>
          <p:spPr bwMode="auto">
            <a:xfrm>
              <a:off x="4227" y="139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578605" name="Text Box 45"/>
            <p:cNvSpPr txBox="1">
              <a:spLocks noChangeArrowheads="1"/>
            </p:cNvSpPr>
            <p:nvPr/>
          </p:nvSpPr>
          <p:spPr bwMode="auto">
            <a:xfrm>
              <a:off x="4459" y="139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578606" name="Text Box 46"/>
            <p:cNvSpPr txBox="1">
              <a:spLocks noChangeArrowheads="1"/>
            </p:cNvSpPr>
            <p:nvPr/>
          </p:nvSpPr>
          <p:spPr bwMode="auto">
            <a:xfrm>
              <a:off x="4725" y="139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控制总线</a:t>
              </a:r>
            </a:p>
          </p:txBody>
        </p:sp>
        <p:sp>
          <p:nvSpPr>
            <p:cNvPr id="578607" name="AutoShape 47"/>
            <p:cNvSpPr>
              <a:spLocks noChangeArrowheads="1"/>
            </p:cNvSpPr>
            <p:nvPr/>
          </p:nvSpPr>
          <p:spPr bwMode="auto">
            <a:xfrm rot="10800000">
              <a:off x="3205" y="3270"/>
              <a:ext cx="498" cy="78"/>
            </a:xfrm>
            <a:prstGeom prst="rightArrow">
              <a:avLst>
                <a:gd name="adj1" fmla="val 50000"/>
                <a:gd name="adj2" fmla="val 11350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8608" name="Rectangle 48"/>
            <p:cNvSpPr>
              <a:spLocks noChangeArrowheads="1"/>
            </p:cNvSpPr>
            <p:nvPr/>
          </p:nvSpPr>
          <p:spPr bwMode="auto">
            <a:xfrm rot="5400000">
              <a:off x="3034" y="2815"/>
              <a:ext cx="27" cy="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609" name="Rectangle 49"/>
            <p:cNvSpPr>
              <a:spLocks noChangeArrowheads="1"/>
            </p:cNvSpPr>
            <p:nvPr/>
          </p:nvSpPr>
          <p:spPr bwMode="auto">
            <a:xfrm>
              <a:off x="3703" y="3192"/>
              <a:ext cx="432" cy="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8610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1"/>
              <a:t>9.1   操作命令的分析</a:t>
            </a: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863600" y="5016500"/>
            <a:ext cx="4318000" cy="431800"/>
            <a:chOff x="544" y="3160"/>
            <a:chExt cx="2720" cy="272"/>
          </a:xfrm>
        </p:grpSpPr>
        <p:sp>
          <p:nvSpPr>
            <p:cNvPr id="578612" name="Rectangle 52"/>
            <p:cNvSpPr>
              <a:spLocks noChangeArrowheads="1"/>
            </p:cNvSpPr>
            <p:nvPr/>
          </p:nvSpPr>
          <p:spPr bwMode="auto">
            <a:xfrm>
              <a:off x="544" y="3160"/>
              <a:ext cx="2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IR</a:t>
              </a:r>
              <a:r>
                <a:rPr lang="zh-CN" altLang="en-US" sz="2400">
                  <a:latin typeface="Times New Roman" pitchFamily="18" charset="0"/>
                </a:rPr>
                <a:t>）      </a:t>
              </a:r>
              <a:r>
                <a:rPr lang="en-US" altLang="zh-CN" sz="24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78613" name="Line 53"/>
            <p:cNvSpPr>
              <a:spLocks noChangeShapeType="1"/>
            </p:cNvSpPr>
            <p:nvPr/>
          </p:nvSpPr>
          <p:spPr bwMode="auto">
            <a:xfrm>
              <a:off x="1404" y="3287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8614" name="AutoShape 5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日期占位符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269-999D-4AD8-9D0C-996506DEFDBE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679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4. </a:t>
            </a:r>
            <a:r>
              <a:rPr lang="zh-CN" altLang="en-US" sz="3600">
                <a:latin typeface="Times New Roman" pitchFamily="18" charset="0"/>
              </a:rPr>
              <a:t>机器速度与机器主频的关系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050925" y="1330325"/>
            <a:ext cx="712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机器的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主频 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f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越快 </a:t>
            </a:r>
            <a:r>
              <a:rPr lang="zh-CN" altLang="en-US" sz="2800">
                <a:latin typeface="Times New Roman" pitchFamily="18" charset="0"/>
              </a:rPr>
              <a:t>机器的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速度也越快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1050925" y="2024063"/>
            <a:ext cx="77692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在机器周期所含时钟周期数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相同</a:t>
            </a:r>
            <a:r>
              <a:rPr lang="zh-CN" altLang="en-US" sz="2800">
                <a:latin typeface="Times New Roman" pitchFamily="18" charset="0"/>
              </a:rPr>
              <a:t> 的前提下，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两机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平均指令执行速度之比</a:t>
            </a:r>
            <a:r>
              <a:rPr lang="zh-CN" altLang="en-US" sz="2800">
                <a:latin typeface="Times New Roman" pitchFamily="18" charset="0"/>
              </a:rPr>
              <a:t>  等于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两机主频之比</a:t>
            </a:r>
          </a:p>
        </p:txBody>
      </p:sp>
      <p:sp>
        <p:nvSpPr>
          <p:cNvPr id="599045" name="Text Box 5"/>
          <p:cNvSpPr txBox="1">
            <a:spLocks noChangeArrowheads="1"/>
          </p:cNvSpPr>
          <p:nvPr/>
        </p:nvSpPr>
        <p:spPr bwMode="auto">
          <a:xfrm>
            <a:off x="1050925" y="4797425"/>
            <a:ext cx="79184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机器速度 </a:t>
            </a:r>
            <a:r>
              <a:rPr lang="zh-CN" altLang="en-US" sz="2800">
                <a:latin typeface="Times New Roman" pitchFamily="18" charset="0"/>
              </a:rPr>
              <a:t>不仅与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主频有关</a:t>
            </a:r>
            <a:r>
              <a:rPr lang="zh-CN" altLang="en-US" sz="2800">
                <a:latin typeface="Times New Roman" pitchFamily="18" charset="0"/>
              </a:rPr>
              <a:t> ，还与机器周期中所含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时钟周期</a:t>
            </a:r>
            <a:r>
              <a:rPr lang="zh-CN" altLang="en-US" sz="2800">
                <a:latin typeface="Times New Roman" pitchFamily="18" charset="0"/>
              </a:rPr>
              <a:t>（主频的倒数）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 </a:t>
            </a:r>
            <a:r>
              <a:rPr lang="zh-CN" altLang="en-US" sz="2800">
                <a:latin typeface="Times New Roman" pitchFamily="18" charset="0"/>
              </a:rPr>
              <a:t>以及指令周期中所含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机器周期数有关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78075" y="3392488"/>
            <a:ext cx="2163763" cy="1116012"/>
            <a:chOff x="1498" y="1929"/>
            <a:chExt cx="1363" cy="703"/>
          </a:xfrm>
        </p:grpSpPr>
        <p:sp>
          <p:nvSpPr>
            <p:cNvPr id="599048" name="Text Box 8"/>
            <p:cNvSpPr txBox="1">
              <a:spLocks noChangeArrowheads="1"/>
            </p:cNvSpPr>
            <p:nvPr/>
          </p:nvSpPr>
          <p:spPr bwMode="auto">
            <a:xfrm>
              <a:off x="1505" y="1929"/>
              <a:ext cx="752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MIPS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9049" name="Text Box 9"/>
            <p:cNvSpPr txBox="1">
              <a:spLocks noChangeArrowheads="1"/>
            </p:cNvSpPr>
            <p:nvPr/>
          </p:nvSpPr>
          <p:spPr bwMode="auto">
            <a:xfrm>
              <a:off x="1505" y="2251"/>
              <a:ext cx="752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MIPS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9050" name="Text Box 10"/>
            <p:cNvSpPr txBox="1">
              <a:spLocks noChangeArrowheads="1"/>
            </p:cNvSpPr>
            <p:nvPr/>
          </p:nvSpPr>
          <p:spPr bwMode="auto">
            <a:xfrm>
              <a:off x="2271" y="2112"/>
              <a:ext cx="24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=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599051" name="Text Box 11"/>
            <p:cNvSpPr txBox="1">
              <a:spLocks noChangeArrowheads="1"/>
            </p:cNvSpPr>
            <p:nvPr/>
          </p:nvSpPr>
          <p:spPr bwMode="auto">
            <a:xfrm>
              <a:off x="2594" y="1929"/>
              <a:ext cx="267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f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9052" name="Text Box 12"/>
            <p:cNvSpPr txBox="1">
              <a:spLocks noChangeArrowheads="1"/>
            </p:cNvSpPr>
            <p:nvPr/>
          </p:nvSpPr>
          <p:spPr bwMode="auto">
            <a:xfrm>
              <a:off x="2594" y="2251"/>
              <a:ext cx="267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f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9053" name="Line 13"/>
            <p:cNvSpPr>
              <a:spLocks noChangeShapeType="1"/>
            </p:cNvSpPr>
            <p:nvPr/>
          </p:nvSpPr>
          <p:spPr bwMode="auto">
            <a:xfrm>
              <a:off x="1498" y="23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9054" name="Line 14"/>
            <p:cNvSpPr>
              <a:spLocks noChangeShapeType="1"/>
            </p:cNvSpPr>
            <p:nvPr/>
          </p:nvSpPr>
          <p:spPr bwMode="auto">
            <a:xfrm>
              <a:off x="2563" y="231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9055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4538-DC9F-4F6A-AC5C-E766825FE90A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utoUpdateAnimBg="0"/>
      <p:bldP spid="599044" grpId="0" autoUpdateAnimBg="0"/>
      <p:bldP spid="59904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549275"/>
            <a:ext cx="8569325" cy="590391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/>
              <a:t> 例</a:t>
            </a:r>
            <a:r>
              <a:rPr lang="en-US" altLang="zh-CN"/>
              <a:t>9.3 </a:t>
            </a:r>
            <a:r>
              <a:rPr lang="zh-CN" altLang="en-US"/>
              <a:t>设某计算机的</a:t>
            </a:r>
            <a:r>
              <a:rPr lang="en-US" altLang="zh-CN"/>
              <a:t>CPU</a:t>
            </a:r>
            <a:r>
              <a:rPr lang="zh-CN" altLang="en-US"/>
              <a:t>主频为</a:t>
            </a:r>
            <a:r>
              <a:rPr lang="en-US" altLang="zh-CN"/>
              <a:t>8Mhz</a:t>
            </a:r>
            <a:r>
              <a:rPr lang="zh-CN" altLang="en-US"/>
              <a:t>，每个机器周期平均含</a:t>
            </a:r>
            <a:r>
              <a:rPr lang="en-US" altLang="zh-CN"/>
              <a:t>2</a:t>
            </a:r>
            <a:r>
              <a:rPr lang="zh-CN" altLang="en-US"/>
              <a:t>个时钟周期，每条指令的指令周期平均含</a:t>
            </a:r>
            <a:r>
              <a:rPr lang="en-US" altLang="zh-CN"/>
              <a:t>2.5</a:t>
            </a:r>
            <a:r>
              <a:rPr lang="zh-CN" altLang="en-US"/>
              <a:t>个机器周期，试问该机的平均指令执行速度为多少</a:t>
            </a:r>
            <a:r>
              <a:rPr lang="en-US" altLang="zh-CN"/>
              <a:t>MIPS</a:t>
            </a:r>
            <a:r>
              <a:rPr lang="zh-CN" altLang="en-US"/>
              <a:t>？ 若</a:t>
            </a:r>
            <a:r>
              <a:rPr lang="en-US" altLang="zh-CN"/>
              <a:t>CPU</a:t>
            </a:r>
            <a:r>
              <a:rPr lang="zh-CN" altLang="en-US"/>
              <a:t>主频不变，但每个机器周期平均含</a:t>
            </a:r>
            <a:r>
              <a:rPr lang="en-US" altLang="zh-CN"/>
              <a:t>4</a:t>
            </a:r>
            <a:r>
              <a:rPr lang="zh-CN" altLang="en-US"/>
              <a:t>个时钟周期，每条指令周期平均有</a:t>
            </a:r>
            <a:r>
              <a:rPr lang="en-US" altLang="zh-CN"/>
              <a:t>5</a:t>
            </a:r>
            <a:r>
              <a:rPr lang="zh-CN" altLang="en-US"/>
              <a:t>个机器周期，则该机的平均指令执行速度为多少</a:t>
            </a:r>
            <a:r>
              <a:rPr lang="en-US" altLang="zh-CN"/>
              <a:t>MIPS</a:t>
            </a:r>
            <a:r>
              <a:rPr lang="zh-CN" altLang="en-US"/>
              <a:t>？ 由此可得出什么结论？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C62C-EB64-454F-9428-4CA89ABB45C9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404813"/>
            <a:ext cx="8569325" cy="6119812"/>
          </a:xfrm>
        </p:spPr>
        <p:txBody>
          <a:bodyPr/>
          <a:lstStyle/>
          <a:p>
            <a:pPr marL="609600" indent="-609600">
              <a:buClr>
                <a:schemeClr val="tx1"/>
              </a:buClr>
            </a:pPr>
            <a:r>
              <a:rPr lang="zh-CN" altLang="en-US"/>
              <a:t>解：由于主频为</a:t>
            </a:r>
            <a:r>
              <a:rPr lang="en-US" altLang="zh-CN"/>
              <a:t>8MHz</a:t>
            </a:r>
            <a:r>
              <a:rPr lang="zh-CN" altLang="en-US"/>
              <a:t>，所以时钟周期为</a:t>
            </a:r>
            <a:r>
              <a:rPr lang="en-US" altLang="zh-CN"/>
              <a:t>1/8=0.125us</a:t>
            </a:r>
            <a:r>
              <a:rPr lang="zh-CN" altLang="en-US"/>
              <a:t>，机器周期为</a:t>
            </a:r>
            <a:r>
              <a:rPr lang="en-US" altLang="zh-CN"/>
              <a:t>0.125×2=0.25us</a:t>
            </a:r>
            <a:r>
              <a:rPr lang="zh-CN" altLang="en-US"/>
              <a:t>，指令周期为</a:t>
            </a:r>
            <a:r>
              <a:rPr lang="en-US" altLang="zh-CN"/>
              <a:t>0.625us</a:t>
            </a:r>
            <a:r>
              <a:rPr lang="zh-CN" altLang="en-US"/>
              <a:t>。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/>
              <a:t>平均指令执行速度为</a:t>
            </a:r>
            <a:r>
              <a:rPr lang="en-US" altLang="zh-CN"/>
              <a:t>1.6MIPS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/>
              <a:t> </a:t>
            </a:r>
            <a:r>
              <a:rPr lang="zh-CN" altLang="en-US"/>
              <a:t>若</a:t>
            </a:r>
            <a:r>
              <a:rPr lang="en-US" altLang="zh-CN"/>
              <a:t>CPU</a:t>
            </a:r>
            <a:r>
              <a:rPr lang="zh-CN" altLang="en-US"/>
              <a:t>主频不变，机器周期含</a:t>
            </a:r>
            <a:r>
              <a:rPr lang="en-US" altLang="zh-CN"/>
              <a:t>4</a:t>
            </a:r>
            <a:r>
              <a:rPr lang="zh-CN" altLang="en-US"/>
              <a:t>个时钟周期，每条指令平均含</a:t>
            </a:r>
            <a:r>
              <a:rPr lang="en-US" altLang="zh-CN"/>
              <a:t>5</a:t>
            </a:r>
            <a:r>
              <a:rPr lang="zh-CN" altLang="en-US"/>
              <a:t>个机器周期，则指令周期为</a:t>
            </a:r>
            <a:r>
              <a:rPr lang="en-US" altLang="zh-CN"/>
              <a:t>0.125×4×5=2.5us</a:t>
            </a:r>
            <a:r>
              <a:rPr lang="zh-CN" altLang="en-US"/>
              <a:t>，故平均指令执行速度为</a:t>
            </a:r>
            <a:r>
              <a:rPr lang="en-US" altLang="zh-CN"/>
              <a:t>0.4MIPS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/>
              <a:t>可见机器的运行速度并不完全取决于主频。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F92C-C974-490A-B3ED-7D58194376E9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288925" y="27305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四、控制方式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977900" y="958850"/>
            <a:ext cx="732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产生不同微操作命令序列所用的时序控制方式</a:t>
            </a: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609600" y="153828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同步控制方式</a:t>
            </a: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977900" y="2155825"/>
            <a:ext cx="750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任一微操作均由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统一基准时标 </a:t>
            </a:r>
            <a:r>
              <a:rPr lang="zh-CN" altLang="en-US" sz="2800">
                <a:latin typeface="Times New Roman" pitchFamily="18" charset="0"/>
              </a:rPr>
              <a:t>的时序信号控制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365125" y="2995613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CLK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19200" y="3033713"/>
            <a:ext cx="7315200" cy="304800"/>
            <a:chOff x="768" y="1911"/>
            <a:chExt cx="4608" cy="192"/>
          </a:xfrm>
        </p:grpSpPr>
        <p:sp>
          <p:nvSpPr>
            <p:cNvPr id="600072" name="Freeform 8"/>
            <p:cNvSpPr>
              <a:spLocks/>
            </p:cNvSpPr>
            <p:nvPr/>
          </p:nvSpPr>
          <p:spPr bwMode="auto">
            <a:xfrm>
              <a:off x="768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73" name="Freeform 9"/>
            <p:cNvSpPr>
              <a:spLocks/>
            </p:cNvSpPr>
            <p:nvPr/>
          </p:nvSpPr>
          <p:spPr bwMode="auto">
            <a:xfrm>
              <a:off x="1152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74" name="Freeform 10"/>
            <p:cNvSpPr>
              <a:spLocks/>
            </p:cNvSpPr>
            <p:nvPr/>
          </p:nvSpPr>
          <p:spPr bwMode="auto">
            <a:xfrm>
              <a:off x="1536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75" name="Freeform 11"/>
            <p:cNvSpPr>
              <a:spLocks/>
            </p:cNvSpPr>
            <p:nvPr/>
          </p:nvSpPr>
          <p:spPr bwMode="auto">
            <a:xfrm>
              <a:off x="1920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76" name="Freeform 12"/>
            <p:cNvSpPr>
              <a:spLocks/>
            </p:cNvSpPr>
            <p:nvPr/>
          </p:nvSpPr>
          <p:spPr bwMode="auto">
            <a:xfrm>
              <a:off x="2304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77" name="Freeform 13"/>
            <p:cNvSpPr>
              <a:spLocks/>
            </p:cNvSpPr>
            <p:nvPr/>
          </p:nvSpPr>
          <p:spPr bwMode="auto">
            <a:xfrm>
              <a:off x="2688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78" name="Freeform 14"/>
            <p:cNvSpPr>
              <a:spLocks/>
            </p:cNvSpPr>
            <p:nvPr/>
          </p:nvSpPr>
          <p:spPr bwMode="auto">
            <a:xfrm>
              <a:off x="3072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79" name="Freeform 15"/>
            <p:cNvSpPr>
              <a:spLocks/>
            </p:cNvSpPr>
            <p:nvPr/>
          </p:nvSpPr>
          <p:spPr bwMode="auto">
            <a:xfrm>
              <a:off x="3456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80" name="Freeform 16"/>
            <p:cNvSpPr>
              <a:spLocks/>
            </p:cNvSpPr>
            <p:nvPr/>
          </p:nvSpPr>
          <p:spPr bwMode="auto">
            <a:xfrm>
              <a:off x="3840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81" name="Freeform 17"/>
            <p:cNvSpPr>
              <a:spLocks/>
            </p:cNvSpPr>
            <p:nvPr/>
          </p:nvSpPr>
          <p:spPr bwMode="auto">
            <a:xfrm>
              <a:off x="4224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82" name="Freeform 18"/>
            <p:cNvSpPr>
              <a:spLocks/>
            </p:cNvSpPr>
            <p:nvPr/>
          </p:nvSpPr>
          <p:spPr bwMode="auto">
            <a:xfrm>
              <a:off x="4608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83" name="Freeform 19"/>
            <p:cNvSpPr>
              <a:spLocks/>
            </p:cNvSpPr>
            <p:nvPr/>
          </p:nvSpPr>
          <p:spPr bwMode="auto">
            <a:xfrm>
              <a:off x="4992" y="1911"/>
              <a:ext cx="38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19200" y="3429000"/>
            <a:ext cx="7315200" cy="1524000"/>
            <a:chOff x="768" y="2160"/>
            <a:chExt cx="4608" cy="960"/>
          </a:xfrm>
        </p:grpSpPr>
        <p:sp>
          <p:nvSpPr>
            <p:cNvPr id="600085" name="Line 21"/>
            <p:cNvSpPr>
              <a:spLocks noChangeShapeType="1"/>
            </p:cNvSpPr>
            <p:nvPr/>
          </p:nvSpPr>
          <p:spPr bwMode="auto">
            <a:xfrm>
              <a:off x="768" y="2397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86" name="Line 22"/>
            <p:cNvSpPr>
              <a:spLocks noChangeShapeType="1"/>
            </p:cNvSpPr>
            <p:nvPr/>
          </p:nvSpPr>
          <p:spPr bwMode="auto">
            <a:xfrm>
              <a:off x="115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87" name="Line 23"/>
            <p:cNvSpPr>
              <a:spLocks noChangeShapeType="1"/>
            </p:cNvSpPr>
            <p:nvPr/>
          </p:nvSpPr>
          <p:spPr bwMode="auto">
            <a:xfrm>
              <a:off x="153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88" name="Line 24"/>
            <p:cNvSpPr>
              <a:spLocks noChangeShapeType="1"/>
            </p:cNvSpPr>
            <p:nvPr/>
          </p:nvSpPr>
          <p:spPr bwMode="auto">
            <a:xfrm>
              <a:off x="1920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89" name="Freeform 25"/>
            <p:cNvSpPr>
              <a:spLocks/>
            </p:cNvSpPr>
            <p:nvPr/>
          </p:nvSpPr>
          <p:spPr bwMode="auto">
            <a:xfrm>
              <a:off x="2304" y="2349"/>
              <a:ext cx="1" cy="4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5"/>
                </a:cxn>
              </a:cxnLst>
              <a:rect l="0" t="0" r="r" b="b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0" name="Line 26"/>
            <p:cNvSpPr>
              <a:spLocks noChangeShapeType="1"/>
            </p:cNvSpPr>
            <p:nvPr/>
          </p:nvSpPr>
          <p:spPr bwMode="auto">
            <a:xfrm>
              <a:off x="268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1" name="Line 27"/>
            <p:cNvSpPr>
              <a:spLocks noChangeShapeType="1"/>
            </p:cNvSpPr>
            <p:nvPr/>
          </p:nvSpPr>
          <p:spPr bwMode="auto">
            <a:xfrm>
              <a:off x="307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2" name="Line 28"/>
            <p:cNvSpPr>
              <a:spLocks noChangeShapeType="1"/>
            </p:cNvSpPr>
            <p:nvPr/>
          </p:nvSpPr>
          <p:spPr bwMode="auto">
            <a:xfrm>
              <a:off x="345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3" name="Freeform 29"/>
            <p:cNvSpPr>
              <a:spLocks/>
            </p:cNvSpPr>
            <p:nvPr/>
          </p:nvSpPr>
          <p:spPr bwMode="auto">
            <a:xfrm>
              <a:off x="3840" y="2349"/>
              <a:ext cx="1" cy="4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9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0" y="42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4" name="Line 30"/>
            <p:cNvSpPr>
              <a:spLocks noChangeShapeType="1"/>
            </p:cNvSpPr>
            <p:nvPr/>
          </p:nvSpPr>
          <p:spPr bwMode="auto">
            <a:xfrm>
              <a:off x="4224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5" name="Line 31"/>
            <p:cNvSpPr>
              <a:spLocks noChangeShapeType="1"/>
            </p:cNvSpPr>
            <p:nvPr/>
          </p:nvSpPr>
          <p:spPr bwMode="auto">
            <a:xfrm>
              <a:off x="460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6" name="Line 32"/>
            <p:cNvSpPr>
              <a:spLocks noChangeShapeType="1"/>
            </p:cNvSpPr>
            <p:nvPr/>
          </p:nvSpPr>
          <p:spPr bwMode="auto">
            <a:xfrm>
              <a:off x="499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7" name="Line 33"/>
            <p:cNvSpPr>
              <a:spLocks noChangeShapeType="1"/>
            </p:cNvSpPr>
            <p:nvPr/>
          </p:nvSpPr>
          <p:spPr bwMode="auto">
            <a:xfrm>
              <a:off x="5376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8" name="Line 34"/>
            <p:cNvSpPr>
              <a:spLocks noChangeShapeType="1"/>
            </p:cNvSpPr>
            <p:nvPr/>
          </p:nvSpPr>
          <p:spPr bwMode="auto">
            <a:xfrm>
              <a:off x="768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099" name="Line 35"/>
            <p:cNvSpPr>
              <a:spLocks noChangeShapeType="1"/>
            </p:cNvSpPr>
            <p:nvPr/>
          </p:nvSpPr>
          <p:spPr bwMode="auto">
            <a:xfrm flipH="1">
              <a:off x="7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100" name="Text Box 36"/>
            <p:cNvSpPr txBox="1">
              <a:spLocks noChangeArrowheads="1"/>
            </p:cNvSpPr>
            <p:nvPr/>
          </p:nvSpPr>
          <p:spPr bwMode="auto">
            <a:xfrm>
              <a:off x="1152" y="2445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00101" name="Line 37"/>
            <p:cNvSpPr>
              <a:spLocks noChangeShapeType="1"/>
            </p:cNvSpPr>
            <p:nvPr/>
          </p:nvSpPr>
          <p:spPr bwMode="auto">
            <a:xfrm rot="10800000" flipH="1">
              <a:off x="19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102" name="Line 38"/>
            <p:cNvSpPr>
              <a:spLocks noChangeShapeType="1"/>
            </p:cNvSpPr>
            <p:nvPr/>
          </p:nvSpPr>
          <p:spPr bwMode="auto">
            <a:xfrm flipH="1">
              <a:off x="23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103" name="Text Box 39"/>
            <p:cNvSpPr txBox="1">
              <a:spLocks noChangeArrowheads="1"/>
            </p:cNvSpPr>
            <p:nvPr/>
          </p:nvSpPr>
          <p:spPr bwMode="auto">
            <a:xfrm>
              <a:off x="2688" y="2445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00104" name="Line 40"/>
            <p:cNvSpPr>
              <a:spLocks noChangeShapeType="1"/>
            </p:cNvSpPr>
            <p:nvPr/>
          </p:nvSpPr>
          <p:spPr bwMode="auto">
            <a:xfrm rot="10800000" flipH="1">
              <a:off x="35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105" name="Line 41"/>
            <p:cNvSpPr>
              <a:spLocks noChangeShapeType="1"/>
            </p:cNvSpPr>
            <p:nvPr/>
          </p:nvSpPr>
          <p:spPr bwMode="auto">
            <a:xfrm flipH="1">
              <a:off x="38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106" name="Text Box 42"/>
            <p:cNvSpPr txBox="1">
              <a:spLocks noChangeArrowheads="1"/>
            </p:cNvSpPr>
            <p:nvPr/>
          </p:nvSpPr>
          <p:spPr bwMode="auto">
            <a:xfrm>
              <a:off x="4224" y="2445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00107" name="Line 43"/>
            <p:cNvSpPr>
              <a:spLocks noChangeShapeType="1"/>
            </p:cNvSpPr>
            <p:nvPr/>
          </p:nvSpPr>
          <p:spPr bwMode="auto">
            <a:xfrm rot="10800000" flipH="1">
              <a:off x="50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108" name="Text Box 44"/>
            <p:cNvSpPr txBox="1">
              <a:spLocks noChangeArrowheads="1"/>
            </p:cNvSpPr>
            <p:nvPr/>
          </p:nvSpPr>
          <p:spPr bwMode="auto">
            <a:xfrm>
              <a:off x="1104" y="2627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00109" name="Text Box 45"/>
            <p:cNvSpPr txBox="1">
              <a:spLocks noChangeArrowheads="1"/>
            </p:cNvSpPr>
            <p:nvPr/>
          </p:nvSpPr>
          <p:spPr bwMode="auto">
            <a:xfrm>
              <a:off x="2453" y="2627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（取有效地址）</a:t>
              </a:r>
            </a:p>
          </p:txBody>
        </p:sp>
        <p:sp>
          <p:nvSpPr>
            <p:cNvPr id="600110" name="Text Box 46"/>
            <p:cNvSpPr txBox="1">
              <a:spLocks noChangeArrowheads="1"/>
            </p:cNvSpPr>
            <p:nvPr/>
          </p:nvSpPr>
          <p:spPr bwMode="auto">
            <a:xfrm>
              <a:off x="4054" y="2627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00111" name="Freeform 47"/>
            <p:cNvSpPr>
              <a:spLocks/>
            </p:cNvSpPr>
            <p:nvPr/>
          </p:nvSpPr>
          <p:spPr bwMode="auto">
            <a:xfrm>
              <a:off x="768" y="2926"/>
              <a:ext cx="1662" cy="2"/>
            </a:xfrm>
            <a:custGeom>
              <a:avLst/>
              <a:gdLst/>
              <a:ahLst/>
              <a:cxnLst>
                <a:cxn ang="0">
                  <a:pos x="1662" y="2"/>
                </a:cxn>
                <a:cxn ang="0">
                  <a:pos x="0" y="0"/>
                </a:cxn>
              </a:cxnLst>
              <a:rect l="0" t="0" r="r" b="b"/>
              <a:pathLst>
                <a:path w="1662" h="2">
                  <a:moveTo>
                    <a:pt x="1662" y="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112" name="Freeform 48"/>
            <p:cNvSpPr>
              <a:spLocks/>
            </p:cNvSpPr>
            <p:nvPr/>
          </p:nvSpPr>
          <p:spPr bwMode="auto">
            <a:xfrm>
              <a:off x="3462" y="2922"/>
              <a:ext cx="191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2" y="1"/>
                </a:cxn>
              </a:cxnLst>
              <a:rect l="0" t="0" r="r" b="b"/>
              <a:pathLst>
                <a:path w="1912" h="1">
                  <a:moveTo>
                    <a:pt x="0" y="0"/>
                  </a:moveTo>
                  <a:lnTo>
                    <a:pt x="1912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0113" name="Text Box 49"/>
            <p:cNvSpPr txBox="1">
              <a:spLocks noChangeArrowheads="1"/>
            </p:cNvSpPr>
            <p:nvPr/>
          </p:nvSpPr>
          <p:spPr bwMode="auto">
            <a:xfrm>
              <a:off x="2552" y="282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00114" name="Text Box 50"/>
            <p:cNvSpPr txBox="1">
              <a:spLocks noChangeArrowheads="1"/>
            </p:cNvSpPr>
            <p:nvPr/>
          </p:nvSpPr>
          <p:spPr bwMode="auto">
            <a:xfrm>
              <a:off x="854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0115" name="Text Box 51"/>
            <p:cNvSpPr txBox="1">
              <a:spLocks noChangeArrowheads="1"/>
            </p:cNvSpPr>
            <p:nvPr/>
          </p:nvSpPr>
          <p:spPr bwMode="auto">
            <a:xfrm>
              <a:off x="1213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0116" name="Text Box 52"/>
            <p:cNvSpPr txBox="1">
              <a:spLocks noChangeArrowheads="1"/>
            </p:cNvSpPr>
            <p:nvPr/>
          </p:nvSpPr>
          <p:spPr bwMode="auto">
            <a:xfrm>
              <a:off x="1584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0117" name="Text Box 53"/>
            <p:cNvSpPr txBox="1">
              <a:spLocks noChangeArrowheads="1"/>
            </p:cNvSpPr>
            <p:nvPr/>
          </p:nvSpPr>
          <p:spPr bwMode="auto">
            <a:xfrm>
              <a:off x="1933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0118" name="Text Box 54"/>
            <p:cNvSpPr txBox="1">
              <a:spLocks noChangeArrowheads="1"/>
            </p:cNvSpPr>
            <p:nvPr/>
          </p:nvSpPr>
          <p:spPr bwMode="auto">
            <a:xfrm>
              <a:off x="2390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0119" name="Text Box 55"/>
            <p:cNvSpPr txBox="1">
              <a:spLocks noChangeArrowheads="1"/>
            </p:cNvSpPr>
            <p:nvPr/>
          </p:nvSpPr>
          <p:spPr bwMode="auto">
            <a:xfrm>
              <a:off x="2749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0120" name="Text Box 56"/>
            <p:cNvSpPr txBox="1">
              <a:spLocks noChangeArrowheads="1"/>
            </p:cNvSpPr>
            <p:nvPr/>
          </p:nvSpPr>
          <p:spPr bwMode="auto">
            <a:xfrm>
              <a:off x="3120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0121" name="Text Box 57"/>
            <p:cNvSpPr txBox="1">
              <a:spLocks noChangeArrowheads="1"/>
            </p:cNvSpPr>
            <p:nvPr/>
          </p:nvSpPr>
          <p:spPr bwMode="auto">
            <a:xfrm>
              <a:off x="3469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0122" name="Text Box 58"/>
            <p:cNvSpPr txBox="1">
              <a:spLocks noChangeArrowheads="1"/>
            </p:cNvSpPr>
            <p:nvPr/>
          </p:nvSpPr>
          <p:spPr bwMode="auto">
            <a:xfrm>
              <a:off x="3936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0123" name="Text Box 59"/>
            <p:cNvSpPr txBox="1">
              <a:spLocks noChangeArrowheads="1"/>
            </p:cNvSpPr>
            <p:nvPr/>
          </p:nvSpPr>
          <p:spPr bwMode="auto">
            <a:xfrm>
              <a:off x="4295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0124" name="Text Box 60"/>
            <p:cNvSpPr txBox="1">
              <a:spLocks noChangeArrowheads="1"/>
            </p:cNvSpPr>
            <p:nvPr/>
          </p:nvSpPr>
          <p:spPr bwMode="auto">
            <a:xfrm>
              <a:off x="4666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0125" name="Text Box 61"/>
            <p:cNvSpPr txBox="1">
              <a:spLocks noChangeArrowheads="1"/>
            </p:cNvSpPr>
            <p:nvPr/>
          </p:nvSpPr>
          <p:spPr bwMode="auto">
            <a:xfrm>
              <a:off x="5015" y="216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00126" name="Text Box 62"/>
          <p:cNvSpPr txBox="1">
            <a:spLocks noChangeArrowheads="1"/>
          </p:cNvSpPr>
          <p:nvPr/>
        </p:nvSpPr>
        <p:spPr bwMode="auto">
          <a:xfrm>
            <a:off x="517525" y="5043488"/>
            <a:ext cx="4918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定长 </a:t>
            </a:r>
            <a:r>
              <a:rPr lang="zh-CN" altLang="en-US" sz="2800">
                <a:latin typeface="Times New Roman" pitchFamily="18" charset="0"/>
              </a:rPr>
              <a:t>的机器周期</a:t>
            </a:r>
          </a:p>
        </p:txBody>
      </p:sp>
      <p:sp>
        <p:nvSpPr>
          <p:cNvPr id="600127" name="Text Box 63"/>
          <p:cNvSpPr txBox="1">
            <a:spLocks noChangeArrowheads="1"/>
          </p:cNvSpPr>
          <p:nvPr/>
        </p:nvSpPr>
        <p:spPr bwMode="auto">
          <a:xfrm>
            <a:off x="1050925" y="5661025"/>
            <a:ext cx="791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最长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微操作序列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最繁 </a:t>
            </a:r>
            <a:r>
              <a:rPr lang="zh-CN" altLang="en-US" sz="2800">
                <a:latin typeface="Times New Roman" pitchFamily="18" charset="0"/>
              </a:rPr>
              <a:t>的微操作作为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标准</a:t>
            </a:r>
          </a:p>
        </p:txBody>
      </p:sp>
      <p:sp>
        <p:nvSpPr>
          <p:cNvPr id="600128" name="Rectangle 6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600129" name="Text Box 65"/>
          <p:cNvSpPr txBox="1">
            <a:spLocks noChangeArrowheads="1"/>
          </p:cNvSpPr>
          <p:nvPr/>
        </p:nvSpPr>
        <p:spPr bwMode="auto">
          <a:xfrm>
            <a:off x="1050925" y="6272213"/>
            <a:ext cx="5033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机器周期内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节拍数相同</a:t>
            </a:r>
          </a:p>
        </p:txBody>
      </p:sp>
      <p:sp>
        <p:nvSpPr>
          <p:cNvPr id="600130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" name="日期占位符 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6D0-FEE6-45D0-A4E9-3476EFADB120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9" name="页脚占位符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autoUpdateAnimBg="0"/>
      <p:bldP spid="600068" grpId="0" autoUpdateAnimBg="0"/>
      <p:bldP spid="600069" grpId="0" autoUpdateAnimBg="0"/>
      <p:bldP spid="600070" grpId="0" autoUpdateAnimBg="0"/>
      <p:bldP spid="600126" grpId="0" autoUpdateAnimBg="0"/>
      <p:bldP spid="600127" grpId="0" autoUpdateAnimBg="0"/>
      <p:bldP spid="60012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/>
          <p:cNvSpPr txBox="1">
            <a:spLocks noChangeArrowheads="1"/>
          </p:cNvSpPr>
          <p:nvPr/>
        </p:nvSpPr>
        <p:spPr bwMode="auto">
          <a:xfrm>
            <a:off x="517525" y="411163"/>
            <a:ext cx="5854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采用不定长的机器周期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60488" y="2416175"/>
            <a:ext cx="4278312" cy="1539875"/>
            <a:chOff x="857" y="1142"/>
            <a:chExt cx="2695" cy="970"/>
          </a:xfrm>
        </p:grpSpPr>
        <p:sp>
          <p:nvSpPr>
            <p:cNvPr id="601092" name="Freeform 4"/>
            <p:cNvSpPr>
              <a:spLocks/>
            </p:cNvSpPr>
            <p:nvPr/>
          </p:nvSpPr>
          <p:spPr bwMode="auto">
            <a:xfrm>
              <a:off x="857" y="1389"/>
              <a:ext cx="268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84" y="3"/>
                </a:cxn>
              </a:cxnLst>
              <a:rect l="0" t="0" r="r" b="b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093" name="Line 5"/>
            <p:cNvSpPr>
              <a:spLocks noChangeShapeType="1"/>
            </p:cNvSpPr>
            <p:nvPr/>
          </p:nvSpPr>
          <p:spPr bwMode="auto">
            <a:xfrm>
              <a:off x="124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094" name="Line 6"/>
            <p:cNvSpPr>
              <a:spLocks noChangeShapeType="1"/>
            </p:cNvSpPr>
            <p:nvPr/>
          </p:nvSpPr>
          <p:spPr bwMode="auto">
            <a:xfrm>
              <a:off x="1625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095" name="Line 7"/>
            <p:cNvSpPr>
              <a:spLocks noChangeShapeType="1"/>
            </p:cNvSpPr>
            <p:nvPr/>
          </p:nvSpPr>
          <p:spPr bwMode="auto">
            <a:xfrm>
              <a:off x="2009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096" name="Freeform 8"/>
            <p:cNvSpPr>
              <a:spLocks/>
            </p:cNvSpPr>
            <p:nvPr/>
          </p:nvSpPr>
          <p:spPr bwMode="auto">
            <a:xfrm>
              <a:off x="2393" y="1341"/>
              <a:ext cx="1" cy="4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47"/>
                </a:cxn>
              </a:cxnLst>
              <a:rect l="0" t="0" r="r" b="b"/>
              <a:pathLst>
                <a:path w="1" h="447">
                  <a:moveTo>
                    <a:pt x="0" y="0"/>
                  </a:moveTo>
                  <a:lnTo>
                    <a:pt x="1" y="44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097" name="Line 9"/>
            <p:cNvSpPr>
              <a:spLocks noChangeShapeType="1"/>
            </p:cNvSpPr>
            <p:nvPr/>
          </p:nvSpPr>
          <p:spPr bwMode="auto">
            <a:xfrm>
              <a:off x="2777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098" name="Line 10"/>
            <p:cNvSpPr>
              <a:spLocks noChangeShapeType="1"/>
            </p:cNvSpPr>
            <p:nvPr/>
          </p:nvSpPr>
          <p:spPr bwMode="auto">
            <a:xfrm>
              <a:off x="316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099" name="Line 11"/>
            <p:cNvSpPr>
              <a:spLocks noChangeShapeType="1"/>
            </p:cNvSpPr>
            <p:nvPr/>
          </p:nvSpPr>
          <p:spPr bwMode="auto">
            <a:xfrm>
              <a:off x="3545" y="1341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00" name="Line 12"/>
            <p:cNvSpPr>
              <a:spLocks noChangeShapeType="1"/>
            </p:cNvSpPr>
            <p:nvPr/>
          </p:nvSpPr>
          <p:spPr bwMode="auto">
            <a:xfrm>
              <a:off x="857" y="1341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01" name="Line 13"/>
            <p:cNvSpPr>
              <a:spLocks noChangeShapeType="1"/>
            </p:cNvSpPr>
            <p:nvPr/>
          </p:nvSpPr>
          <p:spPr bwMode="auto">
            <a:xfrm flipH="1">
              <a:off x="8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02" name="Text Box 14"/>
            <p:cNvSpPr txBox="1">
              <a:spLocks noChangeArrowheads="1"/>
            </p:cNvSpPr>
            <p:nvPr/>
          </p:nvSpPr>
          <p:spPr bwMode="auto">
            <a:xfrm>
              <a:off x="1241" y="1437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01103" name="Line 15"/>
            <p:cNvSpPr>
              <a:spLocks noChangeShapeType="1"/>
            </p:cNvSpPr>
            <p:nvPr/>
          </p:nvSpPr>
          <p:spPr bwMode="auto">
            <a:xfrm rot="10800000" flipH="1">
              <a:off x="20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04" name="Line 16"/>
            <p:cNvSpPr>
              <a:spLocks noChangeShapeType="1"/>
            </p:cNvSpPr>
            <p:nvPr/>
          </p:nvSpPr>
          <p:spPr bwMode="auto">
            <a:xfrm flipH="1">
              <a:off x="2393" y="1581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05" name="Text Box 17"/>
            <p:cNvSpPr txBox="1">
              <a:spLocks noChangeArrowheads="1"/>
            </p:cNvSpPr>
            <p:nvPr/>
          </p:nvSpPr>
          <p:spPr bwMode="auto">
            <a:xfrm>
              <a:off x="2593" y="1437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01106" name="Line 18"/>
            <p:cNvSpPr>
              <a:spLocks noChangeShapeType="1"/>
            </p:cNvSpPr>
            <p:nvPr/>
          </p:nvSpPr>
          <p:spPr bwMode="auto">
            <a:xfrm rot="10800000" flipH="1">
              <a:off x="3353" y="1580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07" name="Text Box 19"/>
            <p:cNvSpPr txBox="1">
              <a:spLocks noChangeArrowheads="1"/>
            </p:cNvSpPr>
            <p:nvPr/>
          </p:nvSpPr>
          <p:spPr bwMode="auto">
            <a:xfrm>
              <a:off x="1193" y="1619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01108" name="Text Box 20"/>
            <p:cNvSpPr txBox="1">
              <a:spLocks noChangeArrowheads="1"/>
            </p:cNvSpPr>
            <p:nvPr/>
          </p:nvSpPr>
          <p:spPr bwMode="auto">
            <a:xfrm>
              <a:off x="2393" y="1619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01109" name="Line 21"/>
            <p:cNvSpPr>
              <a:spLocks noChangeShapeType="1"/>
            </p:cNvSpPr>
            <p:nvPr/>
          </p:nvSpPr>
          <p:spPr bwMode="auto">
            <a:xfrm flipH="1" flipV="1">
              <a:off x="857" y="192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10" name="Text Box 22"/>
            <p:cNvSpPr txBox="1">
              <a:spLocks noChangeArrowheads="1"/>
            </p:cNvSpPr>
            <p:nvPr/>
          </p:nvSpPr>
          <p:spPr bwMode="auto">
            <a:xfrm>
              <a:off x="1832" y="181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01111" name="Freeform 23"/>
            <p:cNvSpPr>
              <a:spLocks/>
            </p:cNvSpPr>
            <p:nvPr/>
          </p:nvSpPr>
          <p:spPr bwMode="auto">
            <a:xfrm>
              <a:off x="2652" y="1920"/>
              <a:ext cx="89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91" y="0"/>
                </a:cxn>
              </a:cxnLst>
              <a:rect l="0" t="0" r="r" b="b"/>
              <a:pathLst>
                <a:path w="891" h="1">
                  <a:moveTo>
                    <a:pt x="0" y="0"/>
                  </a:moveTo>
                  <a:lnTo>
                    <a:pt x="89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12" name="Text Box 24"/>
            <p:cNvSpPr txBox="1">
              <a:spLocks noChangeArrowheads="1"/>
            </p:cNvSpPr>
            <p:nvPr/>
          </p:nvSpPr>
          <p:spPr bwMode="auto">
            <a:xfrm>
              <a:off x="953" y="1142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1113" name="Text Box 25"/>
            <p:cNvSpPr txBox="1">
              <a:spLocks noChangeArrowheads="1"/>
            </p:cNvSpPr>
            <p:nvPr/>
          </p:nvSpPr>
          <p:spPr bwMode="auto">
            <a:xfrm>
              <a:off x="1312" y="1142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1114" name="Text Box 26"/>
            <p:cNvSpPr txBox="1">
              <a:spLocks noChangeArrowheads="1"/>
            </p:cNvSpPr>
            <p:nvPr/>
          </p:nvSpPr>
          <p:spPr bwMode="auto">
            <a:xfrm>
              <a:off x="1683" y="1142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1115" name="Text Box 27"/>
            <p:cNvSpPr txBox="1">
              <a:spLocks noChangeArrowheads="1"/>
            </p:cNvSpPr>
            <p:nvPr/>
          </p:nvSpPr>
          <p:spPr bwMode="auto">
            <a:xfrm>
              <a:off x="2032" y="1142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1116" name="Text Box 28"/>
            <p:cNvSpPr txBox="1">
              <a:spLocks noChangeArrowheads="1"/>
            </p:cNvSpPr>
            <p:nvPr/>
          </p:nvSpPr>
          <p:spPr bwMode="auto">
            <a:xfrm>
              <a:off x="2479" y="1142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1117" name="Text Box 29"/>
            <p:cNvSpPr txBox="1">
              <a:spLocks noChangeArrowheads="1"/>
            </p:cNvSpPr>
            <p:nvPr/>
          </p:nvSpPr>
          <p:spPr bwMode="auto">
            <a:xfrm>
              <a:off x="2838" y="1142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1118" name="Text Box 30"/>
            <p:cNvSpPr txBox="1">
              <a:spLocks noChangeArrowheads="1"/>
            </p:cNvSpPr>
            <p:nvPr/>
          </p:nvSpPr>
          <p:spPr bwMode="auto">
            <a:xfrm>
              <a:off x="3209" y="1142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01119" name="Text Box 31"/>
          <p:cNvSpPr txBox="1">
            <a:spLocks noChangeArrowheads="1"/>
          </p:cNvSpPr>
          <p:nvPr/>
        </p:nvSpPr>
        <p:spPr bwMode="auto">
          <a:xfrm>
            <a:off x="522288" y="2416175"/>
            <a:ext cx="86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节拍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(状态)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371600" y="4641850"/>
            <a:ext cx="6096000" cy="1524000"/>
            <a:chOff x="864" y="2544"/>
            <a:chExt cx="3840" cy="960"/>
          </a:xfrm>
        </p:grpSpPr>
        <p:sp>
          <p:nvSpPr>
            <p:cNvPr id="601121" name="Freeform 33"/>
            <p:cNvSpPr>
              <a:spLocks/>
            </p:cNvSpPr>
            <p:nvPr/>
          </p:nvSpPr>
          <p:spPr bwMode="auto">
            <a:xfrm>
              <a:off x="864" y="2781"/>
              <a:ext cx="382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27" y="3"/>
                </a:cxn>
              </a:cxnLst>
              <a:rect l="0" t="0" r="r" b="b"/>
              <a:pathLst>
                <a:path w="3827" h="3">
                  <a:moveTo>
                    <a:pt x="0" y="0"/>
                  </a:moveTo>
                  <a:lnTo>
                    <a:pt x="3827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22" name="Line 34"/>
            <p:cNvSpPr>
              <a:spLocks noChangeShapeType="1"/>
            </p:cNvSpPr>
            <p:nvPr/>
          </p:nvSpPr>
          <p:spPr bwMode="auto">
            <a:xfrm>
              <a:off x="124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23" name="Line 35"/>
            <p:cNvSpPr>
              <a:spLocks noChangeShapeType="1"/>
            </p:cNvSpPr>
            <p:nvPr/>
          </p:nvSpPr>
          <p:spPr bwMode="auto">
            <a:xfrm>
              <a:off x="163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24" name="Line 36"/>
            <p:cNvSpPr>
              <a:spLocks noChangeShapeType="1"/>
            </p:cNvSpPr>
            <p:nvPr/>
          </p:nvSpPr>
          <p:spPr bwMode="auto">
            <a:xfrm>
              <a:off x="2016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25" name="Line 37"/>
            <p:cNvSpPr>
              <a:spLocks noChangeShapeType="1"/>
            </p:cNvSpPr>
            <p:nvPr/>
          </p:nvSpPr>
          <p:spPr bwMode="auto">
            <a:xfrm>
              <a:off x="2400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26" name="Line 38"/>
            <p:cNvSpPr>
              <a:spLocks noChangeShapeType="1"/>
            </p:cNvSpPr>
            <p:nvPr/>
          </p:nvSpPr>
          <p:spPr bwMode="auto">
            <a:xfrm>
              <a:off x="2784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27" name="Line 39"/>
            <p:cNvSpPr>
              <a:spLocks noChangeShapeType="1"/>
            </p:cNvSpPr>
            <p:nvPr/>
          </p:nvSpPr>
          <p:spPr bwMode="auto">
            <a:xfrm>
              <a:off x="316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28" name="Line 40"/>
            <p:cNvSpPr>
              <a:spLocks noChangeShapeType="1"/>
            </p:cNvSpPr>
            <p:nvPr/>
          </p:nvSpPr>
          <p:spPr bwMode="auto">
            <a:xfrm>
              <a:off x="355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29" name="Line 41"/>
            <p:cNvSpPr>
              <a:spLocks noChangeShapeType="1"/>
            </p:cNvSpPr>
            <p:nvPr/>
          </p:nvSpPr>
          <p:spPr bwMode="auto">
            <a:xfrm>
              <a:off x="3936" y="2733"/>
              <a:ext cx="0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30" name="Line 42"/>
            <p:cNvSpPr>
              <a:spLocks noChangeShapeType="1"/>
            </p:cNvSpPr>
            <p:nvPr/>
          </p:nvSpPr>
          <p:spPr bwMode="auto">
            <a:xfrm>
              <a:off x="4320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31" name="Line 43"/>
            <p:cNvSpPr>
              <a:spLocks noChangeShapeType="1"/>
            </p:cNvSpPr>
            <p:nvPr/>
          </p:nvSpPr>
          <p:spPr bwMode="auto">
            <a:xfrm>
              <a:off x="470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32" name="Line 44"/>
            <p:cNvSpPr>
              <a:spLocks noChangeShapeType="1"/>
            </p:cNvSpPr>
            <p:nvPr/>
          </p:nvSpPr>
          <p:spPr bwMode="auto">
            <a:xfrm>
              <a:off x="86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33" name="Line 45"/>
            <p:cNvSpPr>
              <a:spLocks noChangeShapeType="1"/>
            </p:cNvSpPr>
            <p:nvPr/>
          </p:nvSpPr>
          <p:spPr bwMode="auto">
            <a:xfrm flipH="1">
              <a:off x="8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34" name="Text Box 46"/>
            <p:cNvSpPr txBox="1">
              <a:spLocks noChangeArrowheads="1"/>
            </p:cNvSpPr>
            <p:nvPr/>
          </p:nvSpPr>
          <p:spPr bwMode="auto">
            <a:xfrm>
              <a:off x="1248" y="307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01135" name="Line 47"/>
            <p:cNvSpPr>
              <a:spLocks noChangeShapeType="1"/>
            </p:cNvSpPr>
            <p:nvPr/>
          </p:nvSpPr>
          <p:spPr bwMode="auto">
            <a:xfrm rot="10800000" flipH="1">
              <a:off x="20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36" name="Freeform 48"/>
            <p:cNvSpPr>
              <a:spLocks/>
            </p:cNvSpPr>
            <p:nvPr/>
          </p:nvSpPr>
          <p:spPr bwMode="auto">
            <a:xfrm>
              <a:off x="2400" y="3216"/>
              <a:ext cx="726" cy="1"/>
            </a:xfrm>
            <a:custGeom>
              <a:avLst/>
              <a:gdLst/>
              <a:ahLst/>
              <a:cxnLst>
                <a:cxn ang="0">
                  <a:pos x="726" y="0"/>
                </a:cxn>
                <a:cxn ang="0">
                  <a:pos x="0" y="1"/>
                </a:cxn>
              </a:cxnLst>
              <a:rect l="0" t="0" r="r" b="b"/>
              <a:pathLst>
                <a:path w="726" h="1">
                  <a:moveTo>
                    <a:pt x="726" y="0"/>
                  </a:moveTo>
                  <a:lnTo>
                    <a:pt x="0" y="1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37" name="Text Box 49"/>
            <p:cNvSpPr txBox="1">
              <a:spLocks noChangeArrowheads="1"/>
            </p:cNvSpPr>
            <p:nvPr/>
          </p:nvSpPr>
          <p:spPr bwMode="auto">
            <a:xfrm>
              <a:off x="3211" y="307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01138" name="Freeform 50"/>
            <p:cNvSpPr>
              <a:spLocks/>
            </p:cNvSpPr>
            <p:nvPr/>
          </p:nvSpPr>
          <p:spPr bwMode="auto">
            <a:xfrm>
              <a:off x="4074" y="3216"/>
              <a:ext cx="63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630" h="1">
                  <a:moveTo>
                    <a:pt x="0" y="0"/>
                  </a:moveTo>
                  <a:lnTo>
                    <a:pt x="63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39" name="Line 51"/>
            <p:cNvSpPr>
              <a:spLocks noChangeShapeType="1"/>
            </p:cNvSpPr>
            <p:nvPr/>
          </p:nvSpPr>
          <p:spPr bwMode="auto">
            <a:xfrm flipH="1">
              <a:off x="3936" y="297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40" name="Line 52"/>
            <p:cNvSpPr>
              <a:spLocks noChangeShapeType="1"/>
            </p:cNvSpPr>
            <p:nvPr/>
          </p:nvSpPr>
          <p:spPr bwMode="auto">
            <a:xfrm rot="10800000" flipH="1">
              <a:off x="4512" y="2971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1141" name="Text Box 53"/>
            <p:cNvSpPr txBox="1">
              <a:spLocks noChangeArrowheads="1"/>
            </p:cNvSpPr>
            <p:nvPr/>
          </p:nvSpPr>
          <p:spPr bwMode="auto">
            <a:xfrm>
              <a:off x="1200" y="3254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01142" name="Text Box 54"/>
            <p:cNvSpPr txBox="1">
              <a:spLocks noChangeArrowheads="1"/>
            </p:cNvSpPr>
            <p:nvPr/>
          </p:nvSpPr>
          <p:spPr bwMode="auto">
            <a:xfrm>
              <a:off x="3072" y="3254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01143" name="Text Box 55"/>
            <p:cNvSpPr txBox="1">
              <a:spLocks noChangeArrowheads="1"/>
            </p:cNvSpPr>
            <p:nvPr/>
          </p:nvSpPr>
          <p:spPr bwMode="auto">
            <a:xfrm>
              <a:off x="950" y="25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1144" name="Text Box 56"/>
            <p:cNvSpPr txBox="1">
              <a:spLocks noChangeArrowheads="1"/>
            </p:cNvSpPr>
            <p:nvPr/>
          </p:nvSpPr>
          <p:spPr bwMode="auto">
            <a:xfrm>
              <a:off x="1309" y="25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1145" name="Text Box 57"/>
            <p:cNvSpPr txBox="1">
              <a:spLocks noChangeArrowheads="1"/>
            </p:cNvSpPr>
            <p:nvPr/>
          </p:nvSpPr>
          <p:spPr bwMode="auto">
            <a:xfrm>
              <a:off x="1680" y="25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1146" name="Text Box 58"/>
            <p:cNvSpPr txBox="1">
              <a:spLocks noChangeArrowheads="1"/>
            </p:cNvSpPr>
            <p:nvPr/>
          </p:nvSpPr>
          <p:spPr bwMode="auto">
            <a:xfrm>
              <a:off x="2029" y="25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1147" name="Text Box 59"/>
            <p:cNvSpPr txBox="1">
              <a:spLocks noChangeArrowheads="1"/>
            </p:cNvSpPr>
            <p:nvPr/>
          </p:nvSpPr>
          <p:spPr bwMode="auto">
            <a:xfrm>
              <a:off x="2486" y="25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1148" name="Text Box 60"/>
            <p:cNvSpPr txBox="1">
              <a:spLocks noChangeArrowheads="1"/>
            </p:cNvSpPr>
            <p:nvPr/>
          </p:nvSpPr>
          <p:spPr bwMode="auto">
            <a:xfrm>
              <a:off x="2845" y="25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1149" name="Text Box 61"/>
            <p:cNvSpPr txBox="1">
              <a:spLocks noChangeArrowheads="1"/>
            </p:cNvSpPr>
            <p:nvPr/>
          </p:nvSpPr>
          <p:spPr bwMode="auto">
            <a:xfrm>
              <a:off x="3216" y="25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1150" name="Text Box 62"/>
            <p:cNvSpPr txBox="1">
              <a:spLocks noChangeArrowheads="1"/>
            </p:cNvSpPr>
            <p:nvPr/>
          </p:nvSpPr>
          <p:spPr bwMode="auto">
            <a:xfrm>
              <a:off x="3565" y="2544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1151" name="Text Box 63"/>
            <p:cNvSpPr txBox="1">
              <a:spLocks noChangeArrowheads="1"/>
            </p:cNvSpPr>
            <p:nvPr/>
          </p:nvSpPr>
          <p:spPr bwMode="auto">
            <a:xfrm>
              <a:off x="4032" y="254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endParaRPr lang="en-US" altLang="zh-CN" sz="2000" i="1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01152" name="Text Box 64"/>
            <p:cNvSpPr txBox="1">
              <a:spLocks noChangeArrowheads="1"/>
            </p:cNvSpPr>
            <p:nvPr/>
          </p:nvSpPr>
          <p:spPr bwMode="auto">
            <a:xfrm>
              <a:off x="4391" y="254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endParaRPr lang="en-US" altLang="zh-CN" sz="2000" i="1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01153" name="Text Box 65"/>
            <p:cNvSpPr txBox="1">
              <a:spLocks noChangeArrowheads="1"/>
            </p:cNvSpPr>
            <p:nvPr/>
          </p:nvSpPr>
          <p:spPr bwMode="auto">
            <a:xfrm>
              <a:off x="4128" y="287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延长</a:t>
              </a:r>
            </a:p>
          </p:txBody>
        </p:sp>
      </p:grpSp>
      <p:sp>
        <p:nvSpPr>
          <p:cNvPr id="601154" name="Rectangle 6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601155" name="Text Box 67"/>
          <p:cNvSpPr txBox="1">
            <a:spLocks noChangeArrowheads="1"/>
          </p:cNvSpPr>
          <p:nvPr/>
        </p:nvSpPr>
        <p:spPr bwMode="auto">
          <a:xfrm>
            <a:off x="1122363" y="1341438"/>
            <a:ext cx="503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机器周期内 节拍数不等</a:t>
            </a:r>
          </a:p>
        </p:txBody>
      </p:sp>
      <p:sp>
        <p:nvSpPr>
          <p:cNvPr id="601156" name="AutoShape 6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" name="日期占位符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EFB-AA21-452E-BD1D-0BE8DEBEECB0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1" name="页脚占位符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9" grpId="0" autoUpdateAnimBg="0"/>
      <p:bldP spid="60115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7694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(3) 采用中央控制和局部控制相结合的方法</a:t>
            </a:r>
          </a:p>
        </p:txBody>
      </p:sp>
      <p:sp>
        <p:nvSpPr>
          <p:cNvPr id="602115" name="Freeform 3"/>
          <p:cNvSpPr>
            <a:spLocks/>
          </p:cNvSpPr>
          <p:nvPr/>
        </p:nvSpPr>
        <p:spPr bwMode="auto">
          <a:xfrm>
            <a:off x="4724400" y="4167188"/>
            <a:ext cx="1588" cy="1200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56"/>
              </a:cxn>
            </a:cxnLst>
            <a:rect l="0" t="0" r="r" b="b"/>
            <a:pathLst>
              <a:path w="1" h="756">
                <a:moveTo>
                  <a:pt x="0" y="0"/>
                </a:moveTo>
                <a:lnTo>
                  <a:pt x="0" y="75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6" name="Freeform 4"/>
          <p:cNvSpPr>
            <a:spLocks/>
          </p:cNvSpPr>
          <p:nvPr/>
        </p:nvSpPr>
        <p:spPr bwMode="auto">
          <a:xfrm>
            <a:off x="7158038" y="4160838"/>
            <a:ext cx="1587" cy="1189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749"/>
              </a:cxn>
            </a:cxnLst>
            <a:rect l="0" t="0" r="r" b="b"/>
            <a:pathLst>
              <a:path w="1" h="749">
                <a:moveTo>
                  <a:pt x="0" y="0"/>
                </a:moveTo>
                <a:lnTo>
                  <a:pt x="1" y="74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7" name="Freeform 5"/>
          <p:cNvSpPr>
            <a:spLocks/>
          </p:cNvSpPr>
          <p:nvPr/>
        </p:nvSpPr>
        <p:spPr bwMode="auto">
          <a:xfrm>
            <a:off x="7767638" y="3336925"/>
            <a:ext cx="4762" cy="113506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715"/>
              </a:cxn>
            </a:cxnLst>
            <a:rect l="0" t="0" r="r" b="b"/>
            <a:pathLst>
              <a:path w="3" h="715">
                <a:moveTo>
                  <a:pt x="3" y="0"/>
                </a:moveTo>
                <a:lnTo>
                  <a:pt x="0" y="71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8" name="Freeform 6"/>
          <p:cNvSpPr>
            <a:spLocks/>
          </p:cNvSpPr>
          <p:nvPr/>
        </p:nvSpPr>
        <p:spPr bwMode="auto">
          <a:xfrm>
            <a:off x="452438" y="3332163"/>
            <a:ext cx="4762" cy="1077912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679"/>
              </a:cxn>
            </a:cxnLst>
            <a:rect l="0" t="0" r="r" b="b"/>
            <a:pathLst>
              <a:path w="3" h="679">
                <a:moveTo>
                  <a:pt x="3" y="0"/>
                </a:moveTo>
                <a:lnTo>
                  <a:pt x="0" y="67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1325" y="4098925"/>
            <a:ext cx="4283075" cy="914400"/>
            <a:chOff x="278" y="2582"/>
            <a:chExt cx="2698" cy="57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8" y="2582"/>
              <a:ext cx="2688" cy="250"/>
              <a:chOff x="288" y="2582"/>
              <a:chExt cx="2688" cy="250"/>
            </a:xfrm>
          </p:grpSpPr>
          <p:sp>
            <p:nvSpPr>
              <p:cNvPr id="602121" name="Freeform 9"/>
              <p:cNvSpPr>
                <a:spLocks/>
              </p:cNvSpPr>
              <p:nvPr/>
            </p:nvSpPr>
            <p:spPr bwMode="auto">
              <a:xfrm>
                <a:off x="288" y="2829"/>
                <a:ext cx="2684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84" y="3"/>
                  </a:cxn>
                </a:cxnLst>
                <a:rect l="0" t="0" r="r" b="b"/>
                <a:pathLst>
                  <a:path w="2684" h="3">
                    <a:moveTo>
                      <a:pt x="0" y="0"/>
                    </a:moveTo>
                    <a:lnTo>
                      <a:pt x="2684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22" name="Line 10"/>
              <p:cNvSpPr>
                <a:spLocks noChangeShapeType="1"/>
              </p:cNvSpPr>
              <p:nvPr/>
            </p:nvSpPr>
            <p:spPr bwMode="auto">
              <a:xfrm>
                <a:off x="67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23" name="Line 11"/>
              <p:cNvSpPr>
                <a:spLocks noChangeShapeType="1"/>
              </p:cNvSpPr>
              <p:nvPr/>
            </p:nvSpPr>
            <p:spPr bwMode="auto">
              <a:xfrm>
                <a:off x="1056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24" name="Line 12"/>
              <p:cNvSpPr>
                <a:spLocks noChangeShapeType="1"/>
              </p:cNvSpPr>
              <p:nvPr/>
            </p:nvSpPr>
            <p:spPr bwMode="auto">
              <a:xfrm>
                <a:off x="1440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25" name="Line 13"/>
              <p:cNvSpPr>
                <a:spLocks noChangeShapeType="1"/>
              </p:cNvSpPr>
              <p:nvPr/>
            </p:nvSpPr>
            <p:spPr bwMode="auto">
              <a:xfrm>
                <a:off x="2208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26" name="Line 14"/>
              <p:cNvSpPr>
                <a:spLocks noChangeShapeType="1"/>
              </p:cNvSpPr>
              <p:nvPr/>
            </p:nvSpPr>
            <p:spPr bwMode="auto">
              <a:xfrm>
                <a:off x="259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27" name="Text Box 15"/>
              <p:cNvSpPr txBox="1">
                <a:spLocks noChangeArrowheads="1"/>
              </p:cNvSpPr>
              <p:nvPr/>
            </p:nvSpPr>
            <p:spPr bwMode="auto">
              <a:xfrm>
                <a:off x="349" y="2582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2128" name="Text Box 16"/>
              <p:cNvSpPr txBox="1">
                <a:spLocks noChangeArrowheads="1"/>
              </p:cNvSpPr>
              <p:nvPr/>
            </p:nvSpPr>
            <p:spPr bwMode="auto">
              <a:xfrm>
                <a:off x="733" y="2582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2129" name="Text Box 17"/>
              <p:cNvSpPr txBox="1">
                <a:spLocks noChangeArrowheads="1"/>
              </p:cNvSpPr>
              <p:nvPr/>
            </p:nvSpPr>
            <p:spPr bwMode="auto">
              <a:xfrm>
                <a:off x="1104" y="2582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2130" name="Text Box 18"/>
              <p:cNvSpPr txBox="1">
                <a:spLocks noChangeArrowheads="1"/>
              </p:cNvSpPr>
              <p:nvPr/>
            </p:nvSpPr>
            <p:spPr bwMode="auto">
              <a:xfrm>
                <a:off x="1488" y="2582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2131" name="Text Box 19"/>
              <p:cNvSpPr txBox="1">
                <a:spLocks noChangeArrowheads="1"/>
              </p:cNvSpPr>
              <p:nvPr/>
            </p:nvSpPr>
            <p:spPr bwMode="auto">
              <a:xfrm>
                <a:off x="1888" y="2582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2132" name="Text Box 20"/>
              <p:cNvSpPr txBox="1">
                <a:spLocks noChangeArrowheads="1"/>
              </p:cNvSpPr>
              <p:nvPr/>
            </p:nvSpPr>
            <p:spPr bwMode="auto">
              <a:xfrm>
                <a:off x="2264" y="2582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2133" name="Text Box 21"/>
              <p:cNvSpPr txBox="1">
                <a:spLocks noChangeArrowheads="1"/>
              </p:cNvSpPr>
              <p:nvPr/>
            </p:nvSpPr>
            <p:spPr bwMode="auto">
              <a:xfrm>
                <a:off x="2640" y="2582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2134" name="Line 22"/>
              <p:cNvSpPr>
                <a:spLocks noChangeShapeType="1"/>
              </p:cNvSpPr>
              <p:nvPr/>
            </p:nvSpPr>
            <p:spPr bwMode="auto">
              <a:xfrm>
                <a:off x="1824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35" name="Line 23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36" name="Line 24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2137" name="Text Box 25"/>
            <p:cNvSpPr txBox="1">
              <a:spLocks noChangeArrowheads="1"/>
            </p:cNvSpPr>
            <p:nvPr/>
          </p:nvSpPr>
          <p:spPr bwMode="auto">
            <a:xfrm>
              <a:off x="278" y="2908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中央控制节拍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161213" y="4152900"/>
            <a:ext cx="1851025" cy="860425"/>
            <a:chOff x="4511" y="2616"/>
            <a:chExt cx="1166" cy="542"/>
          </a:xfrm>
        </p:grpSpPr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4511" y="2616"/>
              <a:ext cx="1166" cy="254"/>
              <a:chOff x="4800" y="1488"/>
              <a:chExt cx="1166" cy="254"/>
            </a:xfrm>
          </p:grpSpPr>
          <p:sp>
            <p:nvSpPr>
              <p:cNvPr id="602155" name="Freeform 43"/>
              <p:cNvSpPr>
                <a:spLocks/>
              </p:cNvSpPr>
              <p:nvPr/>
            </p:nvSpPr>
            <p:spPr bwMode="auto">
              <a:xfrm>
                <a:off x="4802" y="1741"/>
                <a:ext cx="116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64" y="0"/>
                  </a:cxn>
                </a:cxnLst>
                <a:rect l="0" t="0" r="r" b="b"/>
                <a:pathLst>
                  <a:path w="1164" h="1">
                    <a:moveTo>
                      <a:pt x="0" y="0"/>
                    </a:moveTo>
                    <a:lnTo>
                      <a:pt x="1164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56" name="Line 44"/>
              <p:cNvSpPr>
                <a:spLocks noChangeShapeType="1"/>
              </p:cNvSpPr>
              <p:nvPr/>
            </p:nvSpPr>
            <p:spPr bwMode="auto">
              <a:xfrm>
                <a:off x="4800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57" name="Line 45"/>
              <p:cNvSpPr>
                <a:spLocks noChangeShapeType="1"/>
              </p:cNvSpPr>
              <p:nvPr/>
            </p:nvSpPr>
            <p:spPr bwMode="auto">
              <a:xfrm>
                <a:off x="5568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58" name="Line 46"/>
              <p:cNvSpPr>
                <a:spLocks noChangeShapeType="1"/>
              </p:cNvSpPr>
              <p:nvPr/>
            </p:nvSpPr>
            <p:spPr bwMode="auto">
              <a:xfrm>
                <a:off x="5952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2159" name="Text Box 47"/>
              <p:cNvSpPr txBox="1">
                <a:spLocks noChangeArrowheads="1"/>
              </p:cNvSpPr>
              <p:nvPr/>
            </p:nvSpPr>
            <p:spPr bwMode="auto">
              <a:xfrm>
                <a:off x="4823" y="1488"/>
                <a:ext cx="3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</a:t>
                </a: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2160" name="Text Box 48"/>
              <p:cNvSpPr txBox="1">
                <a:spLocks noChangeArrowheads="1"/>
              </p:cNvSpPr>
              <p:nvPr/>
            </p:nvSpPr>
            <p:spPr bwMode="auto">
              <a:xfrm>
                <a:off x="5270" y="1488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2161" name="Text Box 49"/>
              <p:cNvSpPr txBox="1">
                <a:spLocks noChangeArrowheads="1"/>
              </p:cNvSpPr>
              <p:nvPr/>
            </p:nvSpPr>
            <p:spPr bwMode="auto">
              <a:xfrm>
                <a:off x="5629" y="1488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2162" name="Line 50"/>
              <p:cNvSpPr>
                <a:spLocks noChangeShapeType="1"/>
              </p:cNvSpPr>
              <p:nvPr/>
            </p:nvSpPr>
            <p:spPr bwMode="auto">
              <a:xfrm>
                <a:off x="5184" y="169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2163" name="Text Box 51"/>
            <p:cNvSpPr txBox="1">
              <a:spLocks noChangeArrowheads="1"/>
            </p:cNvSpPr>
            <p:nvPr/>
          </p:nvSpPr>
          <p:spPr bwMode="auto">
            <a:xfrm>
              <a:off x="4512" y="2908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中央控制节拍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457200" y="1600200"/>
            <a:ext cx="7316788" cy="1976438"/>
            <a:chOff x="288" y="1008"/>
            <a:chExt cx="4609" cy="1245"/>
          </a:xfrm>
        </p:grpSpPr>
        <p:sp>
          <p:nvSpPr>
            <p:cNvPr id="602165" name="Freeform 53"/>
            <p:cNvSpPr>
              <a:spLocks/>
            </p:cNvSpPr>
            <p:nvPr/>
          </p:nvSpPr>
          <p:spPr bwMode="auto">
            <a:xfrm>
              <a:off x="1823" y="1014"/>
              <a:ext cx="1" cy="8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848"/>
                </a:cxn>
              </a:cxnLst>
              <a:rect l="0" t="0" r="r" b="b"/>
              <a:pathLst>
                <a:path w="1" h="848">
                  <a:moveTo>
                    <a:pt x="0" y="0"/>
                  </a:moveTo>
                  <a:lnTo>
                    <a:pt x="1" y="8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288" y="1008"/>
              <a:ext cx="4609" cy="1245"/>
              <a:chOff x="288" y="1008"/>
              <a:chExt cx="4609" cy="1245"/>
            </a:xfrm>
          </p:grpSpPr>
          <p:grpSp>
            <p:nvGrpSpPr>
              <p:cNvPr id="8" name="Group 55"/>
              <p:cNvGrpSpPr>
                <a:grpSpLocks/>
              </p:cNvGrpSpPr>
              <p:nvPr/>
            </p:nvGrpSpPr>
            <p:grpSpPr bwMode="auto">
              <a:xfrm>
                <a:off x="288" y="1008"/>
                <a:ext cx="4609" cy="1245"/>
                <a:chOff x="288" y="1008"/>
                <a:chExt cx="4609" cy="1245"/>
              </a:xfrm>
            </p:grpSpPr>
            <p:sp>
              <p:nvSpPr>
                <p:cNvPr id="602168" name="Line 56"/>
                <p:cNvSpPr>
                  <a:spLocks noChangeShapeType="1"/>
                </p:cNvSpPr>
                <p:nvPr/>
              </p:nvSpPr>
              <p:spPr bwMode="auto">
                <a:xfrm>
                  <a:off x="288" y="1571"/>
                  <a:ext cx="46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69" name="Line 57"/>
                <p:cNvSpPr>
                  <a:spLocks noChangeShapeType="1"/>
                </p:cNvSpPr>
                <p:nvPr/>
              </p:nvSpPr>
              <p:spPr bwMode="auto">
                <a:xfrm>
                  <a:off x="672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70" name="Line 58"/>
                <p:cNvSpPr>
                  <a:spLocks noChangeShapeType="1"/>
                </p:cNvSpPr>
                <p:nvPr/>
              </p:nvSpPr>
              <p:spPr bwMode="auto">
                <a:xfrm>
                  <a:off x="1056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71" name="Line 59"/>
                <p:cNvSpPr>
                  <a:spLocks noChangeShapeType="1"/>
                </p:cNvSpPr>
                <p:nvPr/>
              </p:nvSpPr>
              <p:spPr bwMode="auto">
                <a:xfrm>
                  <a:off x="1440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72" name="Freeform 60"/>
                <p:cNvSpPr>
                  <a:spLocks/>
                </p:cNvSpPr>
                <p:nvPr/>
              </p:nvSpPr>
              <p:spPr bwMode="auto">
                <a:xfrm>
                  <a:off x="4896" y="1008"/>
                  <a:ext cx="1" cy="11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1145"/>
                    </a:cxn>
                  </a:cxnLst>
                  <a:rect l="0" t="0" r="r" b="b"/>
                  <a:pathLst>
                    <a:path w="1" h="1145">
                      <a:moveTo>
                        <a:pt x="0" y="0"/>
                      </a:moveTo>
                      <a:lnTo>
                        <a:pt x="1" y="1145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73" name="Freeform 61"/>
                <p:cNvSpPr>
                  <a:spLocks/>
                </p:cNvSpPr>
                <p:nvPr/>
              </p:nvSpPr>
              <p:spPr bwMode="auto">
                <a:xfrm>
                  <a:off x="288" y="1014"/>
                  <a:ext cx="1" cy="8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848"/>
                    </a:cxn>
                  </a:cxnLst>
                  <a:rect l="0" t="0" r="r" b="b"/>
                  <a:pathLst>
                    <a:path w="1" h="848">
                      <a:moveTo>
                        <a:pt x="0" y="0"/>
                      </a:moveTo>
                      <a:lnTo>
                        <a:pt x="1" y="84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74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7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72" y="1619"/>
                  <a:ext cx="7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机器周期</a:t>
                  </a:r>
                </a:p>
              </p:txBody>
            </p:sp>
            <p:sp>
              <p:nvSpPr>
                <p:cNvPr id="602176" name="Line 64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7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8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7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984" y="1056"/>
                  <a:ext cx="7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执行周期</a:t>
                  </a:r>
                </a:p>
              </p:txBody>
            </p:sp>
            <p:sp>
              <p:nvSpPr>
                <p:cNvPr id="602179" name="Line 6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9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8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288" y="2099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81" name="Line 69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157" y="2094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216" y="2003"/>
                  <a:ext cx="7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指令周期</a:t>
                  </a:r>
                </a:p>
              </p:txBody>
            </p:sp>
            <p:sp>
              <p:nvSpPr>
                <p:cNvPr id="602183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8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72" y="1056"/>
                  <a:ext cx="7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取指周期</a:t>
                  </a:r>
                </a:p>
              </p:txBody>
            </p:sp>
            <p:sp>
              <p:nvSpPr>
                <p:cNvPr id="602185" name="Line 73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86" name="Line 74"/>
                <p:cNvSpPr>
                  <a:spLocks noChangeShapeType="1"/>
                </p:cNvSpPr>
                <p:nvPr/>
              </p:nvSpPr>
              <p:spPr bwMode="auto">
                <a:xfrm>
                  <a:off x="288" y="200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02187" name="Text Box 75"/>
              <p:cNvSpPr txBox="1">
                <a:spLocks noChangeArrowheads="1"/>
              </p:cNvSpPr>
              <p:nvPr/>
            </p:nvSpPr>
            <p:spPr bwMode="auto">
              <a:xfrm>
                <a:off x="349" y="133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2188" name="Text Box 76"/>
              <p:cNvSpPr txBox="1">
                <a:spLocks noChangeArrowheads="1"/>
              </p:cNvSpPr>
              <p:nvPr/>
            </p:nvSpPr>
            <p:spPr bwMode="auto">
              <a:xfrm>
                <a:off x="733" y="13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02189" name="Text Box 77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2190" name="Text Box 78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</p:grpSp>
      <p:sp>
        <p:nvSpPr>
          <p:cNvPr id="602191" name="Rectangle 7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602192" name="Text Box 80"/>
          <p:cNvSpPr txBox="1">
            <a:spLocks noChangeArrowheads="1"/>
          </p:cNvSpPr>
          <p:nvPr/>
        </p:nvSpPr>
        <p:spPr bwMode="auto">
          <a:xfrm>
            <a:off x="457200" y="5334000"/>
            <a:ext cx="44958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Times New Roman" pitchFamily="18" charset="0"/>
              </a:rPr>
              <a:t>局部控制的节拍宽度与</a:t>
            </a:r>
          </a:p>
          <a:p>
            <a:pPr>
              <a:spcBef>
                <a:spcPct val="50000"/>
              </a:spcBef>
            </a:pPr>
            <a:r>
              <a:rPr lang="zh-CN" altLang="en-US" sz="2200">
                <a:latin typeface="Times New Roman" pitchFamily="18" charset="0"/>
              </a:rPr>
              <a:t>中央控制的节拍宽度一致</a:t>
            </a:r>
          </a:p>
        </p:txBody>
      </p:sp>
      <p:sp>
        <p:nvSpPr>
          <p:cNvPr id="602193" name="AutoShape 8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4727575" y="5065713"/>
            <a:ext cx="2438400" cy="877887"/>
            <a:chOff x="2978" y="3191"/>
            <a:chExt cx="1536" cy="553"/>
          </a:xfrm>
        </p:grpSpPr>
        <p:grpSp>
          <p:nvGrpSpPr>
            <p:cNvPr id="10" name="Group 88"/>
            <p:cNvGrpSpPr>
              <a:grpSpLocks/>
            </p:cNvGrpSpPr>
            <p:nvPr/>
          </p:nvGrpSpPr>
          <p:grpSpPr bwMode="auto">
            <a:xfrm>
              <a:off x="2978" y="3191"/>
              <a:ext cx="1536" cy="553"/>
              <a:chOff x="2978" y="3191"/>
              <a:chExt cx="1536" cy="553"/>
            </a:xfrm>
          </p:grpSpPr>
          <p:grpSp>
            <p:nvGrpSpPr>
              <p:cNvPr id="11" name="Group 87"/>
              <p:cNvGrpSpPr>
                <a:grpSpLocks/>
              </p:cNvGrpSpPr>
              <p:nvPr/>
            </p:nvGrpSpPr>
            <p:grpSpPr bwMode="auto">
              <a:xfrm>
                <a:off x="2978" y="3191"/>
                <a:ext cx="1536" cy="255"/>
                <a:chOff x="2978" y="3191"/>
                <a:chExt cx="1536" cy="255"/>
              </a:xfrm>
            </p:grpSpPr>
            <p:sp>
              <p:nvSpPr>
                <p:cNvPr id="60214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451" y="3192"/>
                  <a:ext cx="27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itchFamily="18" charset="0"/>
                    </a:rPr>
                    <a:t>*</a:t>
                  </a:r>
                  <a:endPara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2140" name="Freeform 28"/>
                <p:cNvSpPr>
                  <a:spLocks/>
                </p:cNvSpPr>
                <p:nvPr/>
              </p:nvSpPr>
              <p:spPr bwMode="auto">
                <a:xfrm>
                  <a:off x="2978" y="3440"/>
                  <a:ext cx="816" cy="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771" y="0"/>
                    </a:cxn>
                  </a:cxnLst>
                  <a:rect l="0" t="0" r="r" b="b"/>
                  <a:pathLst>
                    <a:path w="771" h="3">
                      <a:moveTo>
                        <a:pt x="0" y="3"/>
                      </a:moveTo>
                      <a:lnTo>
                        <a:pt x="771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41" name="Line 29"/>
                <p:cNvSpPr>
                  <a:spLocks noChangeShapeType="1"/>
                </p:cNvSpPr>
                <p:nvPr/>
              </p:nvSpPr>
              <p:spPr bwMode="auto">
                <a:xfrm>
                  <a:off x="2981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42" name="Line 30"/>
                <p:cNvSpPr>
                  <a:spLocks noChangeShapeType="1"/>
                </p:cNvSpPr>
                <p:nvPr/>
              </p:nvSpPr>
              <p:spPr bwMode="auto">
                <a:xfrm>
                  <a:off x="3749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004" y="3192"/>
                  <a:ext cx="27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itchFamily="18" charset="0"/>
                    </a:rPr>
                    <a:t>*</a:t>
                  </a:r>
                  <a:endPara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2145" name="Line 33"/>
                <p:cNvSpPr>
                  <a:spLocks noChangeShapeType="1"/>
                </p:cNvSpPr>
                <p:nvPr/>
              </p:nvSpPr>
              <p:spPr bwMode="auto">
                <a:xfrm>
                  <a:off x="3365" y="3394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214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30" y="3191"/>
                  <a:ext cx="27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itchFamily="18" charset="0"/>
                    </a:rPr>
                    <a:t>*</a:t>
                  </a:r>
                </a:p>
              </p:txBody>
            </p:sp>
            <p:grpSp>
              <p:nvGrpSpPr>
                <p:cNvPr id="12" name="Group 86"/>
                <p:cNvGrpSpPr>
                  <a:grpSpLocks/>
                </p:cNvGrpSpPr>
                <p:nvPr/>
              </p:nvGrpSpPr>
              <p:grpSpPr bwMode="auto">
                <a:xfrm>
                  <a:off x="4072" y="3393"/>
                  <a:ext cx="442" cy="53"/>
                  <a:chOff x="4072" y="3393"/>
                  <a:chExt cx="442" cy="53"/>
                </a:xfrm>
              </p:grpSpPr>
              <p:sp>
                <p:nvSpPr>
                  <p:cNvPr id="602148" name="Freeform 36"/>
                  <p:cNvSpPr>
                    <a:spLocks/>
                  </p:cNvSpPr>
                  <p:nvPr/>
                </p:nvSpPr>
                <p:spPr bwMode="auto">
                  <a:xfrm>
                    <a:off x="4072" y="3445"/>
                    <a:ext cx="442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87" y="0"/>
                      </a:cxn>
                    </a:cxnLst>
                    <a:rect l="0" t="0" r="r" b="b"/>
                    <a:pathLst>
                      <a:path w="387" h="1">
                        <a:moveTo>
                          <a:pt x="0" y="0"/>
                        </a:moveTo>
                        <a:lnTo>
                          <a:pt x="387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214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121" y="3397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215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505" y="3393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2151" name="Line 39"/>
                <p:cNvSpPr>
                  <a:spLocks noChangeShapeType="1"/>
                </p:cNvSpPr>
                <p:nvPr/>
              </p:nvSpPr>
              <p:spPr bwMode="auto">
                <a:xfrm>
                  <a:off x="3749" y="3441"/>
                  <a:ext cx="384" cy="0"/>
                </a:xfrm>
                <a:prstGeom prst="line">
                  <a:avLst/>
                </a:prstGeom>
                <a:noFill/>
                <a:ln w="28575">
                  <a:noFill/>
                  <a:prstDash val="dash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02152" name="Text Box 40"/>
              <p:cNvSpPr txBox="1">
                <a:spLocks noChangeArrowheads="1"/>
              </p:cNvSpPr>
              <p:nvPr/>
            </p:nvSpPr>
            <p:spPr bwMode="auto">
              <a:xfrm>
                <a:off x="3190" y="3494"/>
                <a:ext cx="10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局部控制节拍</a:t>
                </a:r>
              </a:p>
            </p:txBody>
          </p:sp>
        </p:grpSp>
        <p:sp>
          <p:nvSpPr>
            <p:cNvPr id="602194" name="Text Box 82"/>
            <p:cNvSpPr txBox="1">
              <a:spLocks noChangeArrowheads="1"/>
            </p:cNvSpPr>
            <p:nvPr/>
          </p:nvSpPr>
          <p:spPr bwMode="auto">
            <a:xfrm>
              <a:off x="3777" y="3240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</p:grpSp>
      <p:sp>
        <p:nvSpPr>
          <p:cNvPr id="84" name="日期占位符 8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A5AE-10F6-407D-906F-11A8065234D4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86" name="页脚占位符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animBg="1"/>
      <p:bldP spid="602116" grpId="0" animBg="1"/>
      <p:bldP spid="602117" grpId="0" animBg="1"/>
      <p:bldP spid="602118" grpId="0" animBg="1"/>
      <p:bldP spid="60219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288925" y="323850"/>
            <a:ext cx="3521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异步控制方式</a:t>
            </a: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1127125" y="98107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无基准时标信号</a:t>
            </a:r>
          </a:p>
        </p:txBody>
      </p:sp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1127125" y="1577975"/>
            <a:ext cx="589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无固定的周期节拍和严格的时钟同步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1127125" y="2176463"/>
            <a:ext cx="321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采用 应答方式</a:t>
            </a:r>
          </a:p>
        </p:txBody>
      </p:sp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88925" y="2773363"/>
            <a:ext cx="3038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3. 联合控制方式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288925" y="4029075"/>
            <a:ext cx="3038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4. 人工控制方式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1127125" y="4686300"/>
            <a:ext cx="151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(1)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Reset</a:t>
            </a:r>
          </a:p>
        </p:txBody>
      </p:sp>
      <p:sp>
        <p:nvSpPr>
          <p:cNvPr id="603145" name="Text Box 9"/>
          <p:cNvSpPr txBox="1">
            <a:spLocks noChangeArrowheads="1"/>
          </p:cNvSpPr>
          <p:nvPr/>
        </p:nvSpPr>
        <p:spPr bwMode="auto">
          <a:xfrm>
            <a:off x="1127125" y="5283200"/>
            <a:ext cx="740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(2) 连续 和 单条 指令执行转换开关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1127125" y="5881688"/>
            <a:ext cx="2832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(3) 符合停机开关</a:t>
            </a:r>
          </a:p>
        </p:txBody>
      </p:sp>
      <p:sp>
        <p:nvSpPr>
          <p:cNvPr id="603147" name="Text Box 11"/>
          <p:cNvSpPr txBox="1">
            <a:spLocks noChangeArrowheads="1"/>
          </p:cNvSpPr>
          <p:nvPr/>
        </p:nvSpPr>
        <p:spPr bwMode="auto">
          <a:xfrm>
            <a:off x="1127125" y="343058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同步与异步相结合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603149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FC97-57AF-4A68-9DF3-F4E4C2653A7A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autoUpdateAnimBg="0"/>
      <p:bldP spid="603140" grpId="0" autoUpdateAnimBg="0"/>
      <p:bldP spid="603141" grpId="0" autoUpdateAnimBg="0"/>
      <p:bldP spid="603142" grpId="0" autoUpdateAnimBg="0"/>
      <p:bldP spid="603143" grpId="0" autoUpdateAnimBg="0"/>
      <p:bldP spid="603144" grpId="0" autoUpdateAnimBg="0"/>
      <p:bldP spid="603145" grpId="0" autoUpdateAnimBg="0"/>
      <p:bldP spid="603146" grpId="0" autoUpdateAnimBg="0"/>
      <p:bldP spid="60314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Text Box 2"/>
          <p:cNvSpPr txBox="1">
            <a:spLocks noChangeArrowheads="1"/>
          </p:cNvSpPr>
          <p:nvPr/>
        </p:nvSpPr>
        <p:spPr bwMode="auto">
          <a:xfrm>
            <a:off x="288925" y="44450"/>
            <a:ext cx="664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五、多级时序系统实例分析</a:t>
            </a: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669925" y="623888"/>
            <a:ext cx="3368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8085 的组成</a:t>
            </a:r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-14288" y="1066800"/>
            <a:ext cx="8893176" cy="5715000"/>
            <a:chOff x="-9" y="672"/>
            <a:chExt cx="5602" cy="3600"/>
          </a:xfrm>
        </p:grpSpPr>
        <p:grpSp>
          <p:nvGrpSpPr>
            <p:cNvPr id="3" name="Group 144"/>
            <p:cNvGrpSpPr>
              <a:grpSpLocks/>
            </p:cNvGrpSpPr>
            <p:nvPr/>
          </p:nvGrpSpPr>
          <p:grpSpPr bwMode="auto">
            <a:xfrm>
              <a:off x="-9" y="672"/>
              <a:ext cx="5602" cy="3600"/>
              <a:chOff x="-9" y="672"/>
              <a:chExt cx="5602" cy="360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748" y="2927"/>
                <a:ext cx="103" cy="192"/>
                <a:chOff x="1757" y="2927"/>
                <a:chExt cx="103" cy="192"/>
              </a:xfrm>
            </p:grpSpPr>
            <p:sp>
              <p:nvSpPr>
                <p:cNvPr id="604168" name="Freeform 8"/>
                <p:cNvSpPr>
                  <a:spLocks/>
                </p:cNvSpPr>
                <p:nvPr/>
              </p:nvSpPr>
              <p:spPr bwMode="auto">
                <a:xfrm rot="5400000">
                  <a:off x="1761" y="2923"/>
                  <a:ext cx="96" cy="103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0" y="96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4169" name="Freeform 9"/>
                <p:cNvSpPr>
                  <a:spLocks/>
                </p:cNvSpPr>
                <p:nvPr/>
              </p:nvSpPr>
              <p:spPr bwMode="auto">
                <a:xfrm rot="5400000">
                  <a:off x="1761" y="3019"/>
                  <a:ext cx="96" cy="10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96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748" y="2400"/>
                <a:ext cx="103" cy="192"/>
                <a:chOff x="1757" y="2400"/>
                <a:chExt cx="103" cy="192"/>
              </a:xfrm>
            </p:grpSpPr>
            <p:sp>
              <p:nvSpPr>
                <p:cNvPr id="604171" name="Freeform 11"/>
                <p:cNvSpPr>
                  <a:spLocks/>
                </p:cNvSpPr>
                <p:nvPr/>
              </p:nvSpPr>
              <p:spPr bwMode="auto">
                <a:xfrm rot="5400000">
                  <a:off x="1761" y="2396"/>
                  <a:ext cx="96" cy="103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0" y="96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4172" name="Freeform 12"/>
                <p:cNvSpPr>
                  <a:spLocks/>
                </p:cNvSpPr>
                <p:nvPr/>
              </p:nvSpPr>
              <p:spPr bwMode="auto">
                <a:xfrm rot="5400000">
                  <a:off x="1761" y="2492"/>
                  <a:ext cx="96" cy="10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96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43"/>
              <p:cNvGrpSpPr>
                <a:grpSpLocks/>
              </p:cNvGrpSpPr>
              <p:nvPr/>
            </p:nvGrpSpPr>
            <p:grpSpPr bwMode="auto">
              <a:xfrm>
                <a:off x="-9" y="672"/>
                <a:ext cx="5602" cy="3600"/>
                <a:chOff x="-9" y="672"/>
                <a:chExt cx="5602" cy="3600"/>
              </a:xfrm>
            </p:grpSpPr>
            <p:grpSp>
              <p:nvGrpSpPr>
                <p:cNvPr id="7" name="Group 142"/>
                <p:cNvGrpSpPr>
                  <a:grpSpLocks/>
                </p:cNvGrpSpPr>
                <p:nvPr/>
              </p:nvGrpSpPr>
              <p:grpSpPr bwMode="auto">
                <a:xfrm>
                  <a:off x="-9" y="672"/>
                  <a:ext cx="5602" cy="3600"/>
                  <a:chOff x="-9" y="672"/>
                  <a:chExt cx="5602" cy="3600"/>
                </a:xfrm>
              </p:grpSpPr>
              <p:grpSp>
                <p:nvGrpSpPr>
                  <p:cNvPr id="8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-9" y="672"/>
                    <a:ext cx="5602" cy="3600"/>
                    <a:chOff x="-9" y="672"/>
                    <a:chExt cx="5602" cy="3600"/>
                  </a:xfrm>
                </p:grpSpPr>
                <p:sp>
                  <p:nvSpPr>
                    <p:cNvPr id="604176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79" y="3936"/>
                      <a:ext cx="82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15</a:t>
                      </a:r>
                      <a:r>
                        <a:rPr lang="en-US" altLang="zh-CN" sz="2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~</a:t>
                      </a: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8</a:t>
                      </a:r>
                    </a:p>
                  </p:txBody>
                </p:sp>
                <p:sp>
                  <p:nvSpPr>
                    <p:cNvPr id="60417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634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17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730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179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1" y="1160"/>
                      <a:ext cx="760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>
                          <a:latin typeface="Times New Roman" pitchFamily="18" charset="0"/>
                        </a:rPr>
                        <a:t>中断控制</a:t>
                      </a:r>
                    </a:p>
                  </p:txBody>
                </p:sp>
                <p:sp>
                  <p:nvSpPr>
                    <p:cNvPr id="604180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" y="1154"/>
                      <a:ext cx="2176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18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AC(8)</a:t>
                      </a:r>
                    </a:p>
                  </p:txBody>
                </p:sp>
                <p:sp>
                  <p:nvSpPr>
                    <p:cNvPr id="604182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7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TR(8)</a:t>
                      </a:r>
                    </a:p>
                  </p:txBody>
                </p:sp>
                <p:sp>
                  <p:nvSpPr>
                    <p:cNvPr id="604183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0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FR(5)</a:t>
                      </a:r>
                    </a:p>
                  </p:txBody>
                </p:sp>
                <p:sp>
                  <p:nvSpPr>
                    <p:cNvPr id="604184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95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IR(8)</a:t>
                      </a:r>
                    </a:p>
                  </p:txBody>
                </p:sp>
                <p:grpSp>
                  <p:nvGrpSpPr>
                    <p:cNvPr id="9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7" y="1958"/>
                      <a:ext cx="1088" cy="1296"/>
                      <a:chOff x="4036" y="1958"/>
                      <a:chExt cx="1088" cy="1296"/>
                    </a:xfrm>
                  </p:grpSpPr>
                  <p:sp>
                    <p:nvSpPr>
                      <p:cNvPr id="604186" name="Rectangl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3038"/>
                        <a:ext cx="1036" cy="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IDAL（16）</a:t>
                        </a:r>
                      </a:p>
                    </p:txBody>
                  </p:sp>
                  <p:sp>
                    <p:nvSpPr>
                      <p:cNvPr id="604187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822"/>
                        <a:ext cx="1036" cy="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PC（16）</a:t>
                        </a:r>
                      </a:p>
                    </p:txBody>
                  </p:sp>
                  <p:sp>
                    <p:nvSpPr>
                      <p:cNvPr id="604188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606"/>
                        <a:ext cx="1036" cy="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SP（16）</a:t>
                        </a:r>
                      </a:p>
                    </p:txBody>
                  </p:sp>
                  <p:sp>
                    <p:nvSpPr>
                      <p:cNvPr id="604189" name="Rectangl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390"/>
                        <a:ext cx="541" cy="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L（8）</a:t>
                        </a:r>
                      </a:p>
                    </p:txBody>
                  </p:sp>
                  <p:sp>
                    <p:nvSpPr>
                      <p:cNvPr id="604190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90"/>
                        <a:ext cx="495" cy="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H（8）</a:t>
                        </a:r>
                      </a:p>
                    </p:txBody>
                  </p:sp>
                  <p:sp>
                    <p:nvSpPr>
                      <p:cNvPr id="604191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174"/>
                        <a:ext cx="541" cy="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E（8）</a:t>
                        </a:r>
                      </a:p>
                    </p:txBody>
                  </p:sp>
                  <p:sp>
                    <p:nvSpPr>
                      <p:cNvPr id="604192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174"/>
                        <a:ext cx="495" cy="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 D（8）</a:t>
                        </a:r>
                      </a:p>
                    </p:txBody>
                  </p:sp>
                  <p:sp>
                    <p:nvSpPr>
                      <p:cNvPr id="604193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1958"/>
                        <a:ext cx="541" cy="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C（8）</a:t>
                        </a:r>
                      </a:p>
                    </p:txBody>
                  </p:sp>
                  <p:sp>
                    <p:nvSpPr>
                      <p:cNvPr id="604194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58"/>
                        <a:ext cx="495" cy="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 B（8）</a:t>
                        </a:r>
                        <a:r>
                          <a:rPr lang="en-US" altLang="zh-CN" sz="1800">
                            <a:latin typeface="Times New Roman" pitchFamily="18" charset="0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604195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174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196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390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197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606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198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822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199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038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00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254"/>
                        <a:ext cx="1036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01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02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51" y="1958"/>
                        <a:ext cx="0" cy="64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03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72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04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63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1" y="2342"/>
                      <a:ext cx="777" cy="816"/>
                      <a:chOff x="3000" y="2342"/>
                      <a:chExt cx="777" cy="816"/>
                    </a:xfrm>
                  </p:grpSpPr>
                  <p:sp>
                    <p:nvSpPr>
                      <p:cNvPr id="604206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66"/>
                        <a:ext cx="732" cy="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指令译码</a:t>
                        </a:r>
                      </a:p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      和</a:t>
                        </a:r>
                      </a:p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机器周期</a:t>
                        </a:r>
                      </a:p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    编码</a:t>
                        </a:r>
                      </a:p>
                    </p:txBody>
                  </p:sp>
                  <p:sp>
                    <p:nvSpPr>
                      <p:cNvPr id="604207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42"/>
                        <a:ext cx="777" cy="81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51" y="2342"/>
                      <a:ext cx="622" cy="803"/>
                      <a:chOff x="1860" y="2342"/>
                      <a:chExt cx="622" cy="803"/>
                    </a:xfrm>
                  </p:grpSpPr>
                  <p:sp>
                    <p:nvSpPr>
                      <p:cNvPr id="604209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60" y="2342"/>
                        <a:ext cx="622" cy="80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" y="0"/>
                          </a:cxn>
                          <a:cxn ang="0">
                            <a:pos x="572" y="0"/>
                          </a:cxn>
                          <a:cxn ang="0">
                            <a:pos x="576" y="803"/>
                          </a:cxn>
                          <a:cxn ang="0">
                            <a:pos x="0" y="803"/>
                          </a:cxn>
                          <a:cxn ang="0">
                            <a:pos x="0" y="515"/>
                          </a:cxn>
                          <a:cxn ang="0">
                            <a:pos x="156" y="389"/>
                          </a:cxn>
                          <a:cxn ang="0">
                            <a:pos x="12" y="278"/>
                          </a:cxn>
                          <a:cxn ang="0">
                            <a:pos x="9" y="0"/>
                          </a:cxn>
                        </a:cxnLst>
                        <a:rect l="0" t="0" r="r" b="b"/>
                        <a:pathLst>
                          <a:path w="576" h="803">
                            <a:moveTo>
                              <a:pt x="9" y="0"/>
                            </a:moveTo>
                            <a:lnTo>
                              <a:pt x="572" y="0"/>
                            </a:lnTo>
                            <a:lnTo>
                              <a:pt x="576" y="803"/>
                            </a:lnTo>
                            <a:lnTo>
                              <a:pt x="0" y="803"/>
                            </a:lnTo>
                            <a:lnTo>
                              <a:pt x="0" y="515"/>
                            </a:lnTo>
                            <a:lnTo>
                              <a:pt x="156" y="389"/>
                            </a:lnTo>
                            <a:lnTo>
                              <a:pt x="12" y="278"/>
                            </a:lnTo>
                            <a:lnTo>
                              <a:pt x="9" y="0"/>
                            </a:lnTo>
                            <a:close/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10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91" y="2639"/>
                        <a:ext cx="455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altLang="zh-CN" sz="20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ALU</a:t>
                        </a:r>
                      </a:p>
                    </p:txBody>
                  </p:sp>
                </p:grpSp>
                <p:sp>
                  <p:nvSpPr>
                    <p:cNvPr id="604211" name="AutoShap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12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82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13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9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14" name="AutoShap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1730"/>
                      <a:ext cx="104" cy="220"/>
                    </a:xfrm>
                    <a:prstGeom prst="upDownArrow">
                      <a:avLst>
                        <a:gd name="adj1" fmla="val 50000"/>
                        <a:gd name="adj2" fmla="val 4230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1" y="3348"/>
                      <a:ext cx="3382" cy="551"/>
                      <a:chOff x="410" y="3348"/>
                      <a:chExt cx="3382" cy="551"/>
                    </a:xfrm>
                  </p:grpSpPr>
                  <p:sp>
                    <p:nvSpPr>
                      <p:cNvPr id="604216" name="Text Box 5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81" y="3348"/>
                        <a:ext cx="921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定时和控制</a:t>
                        </a:r>
                      </a:p>
                    </p:txBody>
                  </p:sp>
                  <p:sp>
                    <p:nvSpPr>
                      <p:cNvPr id="604217" name="Text Box 5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" y="3649"/>
                        <a:ext cx="478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 时钟</a:t>
                        </a:r>
                      </a:p>
                    </p:txBody>
                  </p:sp>
                  <p:sp>
                    <p:nvSpPr>
                      <p:cNvPr id="604218" name="Text Box 5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51" y="3638"/>
                        <a:ext cx="438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控制</a:t>
                        </a:r>
                      </a:p>
                    </p:txBody>
                  </p:sp>
                  <p:sp>
                    <p:nvSpPr>
                      <p:cNvPr id="604219" name="Text Box 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9" y="3638"/>
                        <a:ext cx="437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状态</a:t>
                        </a:r>
                      </a:p>
                    </p:txBody>
                  </p:sp>
                  <p:sp>
                    <p:nvSpPr>
                      <p:cNvPr id="604220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07" y="3638"/>
                        <a:ext cx="578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altLang="zh-CN" sz="2000">
                            <a:latin typeface="Times New Roman" pitchFamily="18" charset="0"/>
                          </a:rPr>
                          <a:t>  DMA</a:t>
                        </a:r>
                      </a:p>
                    </p:txBody>
                  </p:sp>
                  <p:sp>
                    <p:nvSpPr>
                      <p:cNvPr id="604221" name="Text Box 6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8" y="3638"/>
                        <a:ext cx="437" cy="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zh-CN" altLang="en-US" sz="2000">
                            <a:latin typeface="Times New Roman" pitchFamily="18" charset="0"/>
                          </a:rPr>
                          <a:t>复位</a:t>
                        </a:r>
                      </a:p>
                    </p:txBody>
                  </p:sp>
                  <p:sp>
                    <p:nvSpPr>
                      <p:cNvPr id="604222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" y="3350"/>
                        <a:ext cx="3382" cy="52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4223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0" y="1740"/>
                      <a:ext cx="108" cy="218"/>
                    </a:xfrm>
                    <a:prstGeom prst="downArrow">
                      <a:avLst>
                        <a:gd name="adj1" fmla="val 50000"/>
                        <a:gd name="adj2" fmla="val 5046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24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6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25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9" y="219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26" name="Line 66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214" y="2187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27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4" y="316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28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7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ABR(8)</a:t>
                      </a:r>
                    </a:p>
                  </p:txBody>
                </p:sp>
                <p:sp>
                  <p:nvSpPr>
                    <p:cNvPr id="604229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ADBR(8)</a:t>
                      </a:r>
                    </a:p>
                  </p:txBody>
                </p:sp>
                <p:sp>
                  <p:nvSpPr>
                    <p:cNvPr id="604230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19" y="1728"/>
                      <a:ext cx="207" cy="1920"/>
                    </a:xfrm>
                    <a:prstGeom prst="upDownArrow">
                      <a:avLst>
                        <a:gd name="adj1" fmla="val 39167"/>
                        <a:gd name="adj2" fmla="val 97091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31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388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32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" y="1440"/>
                      <a:ext cx="1203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1800">
                          <a:latin typeface="Times New Roman" pitchFamily="18" charset="0"/>
                        </a:rPr>
                        <a:t>8位内部数据总线</a:t>
                      </a:r>
                    </a:p>
                  </p:txBody>
                </p:sp>
                <p:sp>
                  <p:nvSpPr>
                    <p:cNvPr id="604233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9" y="1163"/>
                      <a:ext cx="668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>
                          <a:latin typeface="Times New Roman" pitchFamily="18" charset="0"/>
                        </a:rPr>
                        <a:t>I/O</a:t>
                      </a:r>
                      <a:r>
                        <a:rPr lang="zh-CN" altLang="en-US" sz="2000">
                          <a:latin typeface="Times New Roman" pitchFamily="18" charset="0"/>
                        </a:rPr>
                        <a:t>控制</a:t>
                      </a:r>
                    </a:p>
                  </p:txBody>
                </p:sp>
                <p:sp>
                  <p:nvSpPr>
                    <p:cNvPr id="604234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35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36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0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37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5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38" name="Line 78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318" y="855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39" name="Line 79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1613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40" name="Line 80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908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41" name="Text Box 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4" y="672"/>
                      <a:ext cx="4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INTA</a:t>
                      </a:r>
                    </a:p>
                  </p:txBody>
                </p:sp>
                <p:sp>
                  <p:nvSpPr>
                    <p:cNvPr id="604242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9" y="825"/>
                      <a:ext cx="4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INTR</a:t>
                      </a:r>
                    </a:p>
                  </p:txBody>
                </p:sp>
                <p:sp>
                  <p:nvSpPr>
                    <p:cNvPr id="604243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" y="864"/>
                      <a:ext cx="363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44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45" name="Line 85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387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46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792"/>
                      <a:ext cx="35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latin typeface="Times New Roman" pitchFamily="18" charset="0"/>
                        </a:rPr>
                        <a:t>SID</a:t>
                      </a:r>
                    </a:p>
                  </p:txBody>
                </p:sp>
                <p:sp>
                  <p:nvSpPr>
                    <p:cNvPr id="604247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792"/>
                      <a:ext cx="411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latin typeface="Times New Roman" pitchFamily="18" charset="0"/>
                        </a:rPr>
                        <a:t>SOD</a:t>
                      </a:r>
                    </a:p>
                  </p:txBody>
                </p:sp>
                <p:sp>
                  <p:nvSpPr>
                    <p:cNvPr id="604248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49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74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0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1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2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2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3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4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5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6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7" name="Line 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15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8" name="Line 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54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59" name="Line 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4" y="3886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60" name="Text Box 1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" y="3897"/>
                      <a:ext cx="428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latin typeface="Times New Roman" pitchFamily="18" charset="0"/>
                        </a:rPr>
                        <a:t>CLK</a:t>
                      </a:r>
                      <a:endParaRPr lang="en-US" altLang="zh-CN" sz="1800" baseline="-25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604261" name="Text Box 1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" y="4032"/>
                      <a:ext cx="508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latin typeface="Times New Roman" pitchFamily="18" charset="0"/>
                        </a:rPr>
                        <a:t>Ready</a:t>
                      </a:r>
                    </a:p>
                  </p:txBody>
                </p:sp>
                <p:sp>
                  <p:nvSpPr>
                    <p:cNvPr id="604262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7" y="4032"/>
                      <a:ext cx="32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RD</a:t>
                      </a:r>
                    </a:p>
                  </p:txBody>
                </p:sp>
                <p:sp>
                  <p:nvSpPr>
                    <p:cNvPr id="604263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0" y="4056"/>
                      <a:ext cx="20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64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8" y="4032"/>
                      <a:ext cx="36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WR</a:t>
                      </a:r>
                    </a:p>
                  </p:txBody>
                </p:sp>
                <p:sp>
                  <p:nvSpPr>
                    <p:cNvPr id="604265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" y="4056"/>
                      <a:ext cx="24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66" name="Text Box 1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9" y="4032"/>
                      <a:ext cx="41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ALE</a:t>
                      </a:r>
                    </a:p>
                  </p:txBody>
                </p:sp>
                <p:sp>
                  <p:nvSpPr>
                    <p:cNvPr id="604267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1" y="4032"/>
                      <a:ext cx="460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IO/M</a:t>
                      </a:r>
                    </a:p>
                  </p:txBody>
                </p:sp>
                <p:sp>
                  <p:nvSpPr>
                    <p:cNvPr id="604268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4056"/>
                      <a:ext cx="1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69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152"/>
                      <a:ext cx="1192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73" y="1728"/>
                      <a:ext cx="415" cy="1056"/>
                      <a:chOff x="2482" y="1728"/>
                      <a:chExt cx="415" cy="1056"/>
                    </a:xfrm>
                  </p:grpSpPr>
                  <p:sp>
                    <p:nvSpPr>
                      <p:cNvPr id="604271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824"/>
                        <a:ext cx="363" cy="96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960"/>
                          </a:cxn>
                          <a:cxn ang="0">
                            <a:pos x="336" y="960"/>
                          </a:cxn>
                          <a:cxn ang="0">
                            <a:pos x="336" y="0"/>
                          </a:cxn>
                        </a:cxnLst>
                        <a:rect l="0" t="0" r="r" b="b"/>
                        <a:pathLst>
                          <a:path w="336" h="960">
                            <a:moveTo>
                              <a:pt x="0" y="960"/>
                            </a:moveTo>
                            <a:lnTo>
                              <a:pt x="336" y="960"/>
                            </a:lnTo>
                            <a:lnTo>
                              <a:pt x="336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72" name="Freeform 1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824"/>
                        <a:ext cx="259" cy="86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864"/>
                          </a:cxn>
                          <a:cxn ang="0">
                            <a:pos x="240" y="864"/>
                          </a:cxn>
                          <a:cxn ang="0">
                            <a:pos x="240" y="0"/>
                          </a:cxn>
                        </a:cxnLst>
                        <a:rect l="0" t="0" r="r" b="b"/>
                        <a:pathLst>
                          <a:path w="240" h="864">
                            <a:moveTo>
                              <a:pt x="0" y="864"/>
                            </a:moveTo>
                            <a:lnTo>
                              <a:pt x="240" y="864"/>
                            </a:lnTo>
                            <a:lnTo>
                              <a:pt x="240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73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0" y="1728"/>
                        <a:ext cx="103" cy="9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6" y="0"/>
                          </a:cxn>
                          <a:cxn ang="0">
                            <a:pos x="0" y="96"/>
                          </a:cxn>
                          <a:cxn ang="0">
                            <a:pos x="48" y="96"/>
                          </a:cxn>
                        </a:cxnLst>
                        <a:rect l="0" t="0" r="r" b="b"/>
                        <a:pathLst>
                          <a:path w="96" h="96">
                            <a:moveTo>
                              <a:pt x="96" y="0"/>
                            </a:moveTo>
                            <a:lnTo>
                              <a:pt x="0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74" name="Freeform 1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93" y="1728"/>
                        <a:ext cx="104" cy="9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96" y="96"/>
                          </a:cxn>
                          <a:cxn ang="0">
                            <a:pos x="48" y="96"/>
                          </a:cxn>
                        </a:cxnLst>
                        <a:rect l="0" t="0" r="r" b="b"/>
                        <a:pathLst>
                          <a:path w="96" h="96">
                            <a:moveTo>
                              <a:pt x="0" y="0"/>
                            </a:moveTo>
                            <a:lnTo>
                              <a:pt x="96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4275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4390" y="3429"/>
                      <a:ext cx="1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126"/>
                        </a:cxn>
                      </a:cxnLst>
                      <a:rect l="0" t="0" r="r" b="b"/>
                      <a:pathLst>
                        <a:path w="1" h="126">
                          <a:moveTo>
                            <a:pt x="0" y="0"/>
                          </a:moveTo>
                          <a:lnTo>
                            <a:pt x="0" y="126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76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4311" y="3264"/>
                      <a:ext cx="1" cy="29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" y="291"/>
                        </a:cxn>
                      </a:cxnLst>
                      <a:rect l="0" t="0" r="r" b="b"/>
                      <a:pathLst>
                        <a:path w="1" h="291">
                          <a:moveTo>
                            <a:pt x="0" y="0"/>
                          </a:moveTo>
                          <a:lnTo>
                            <a:pt x="1" y="291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77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4390" y="3264"/>
                      <a:ext cx="725" cy="29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96"/>
                        </a:cxn>
                        <a:cxn ang="0">
                          <a:pos x="672" y="96"/>
                        </a:cxn>
                        <a:cxn ang="0">
                          <a:pos x="672" y="291"/>
                        </a:cxn>
                      </a:cxnLst>
                      <a:rect l="0" t="0" r="r" b="b"/>
                      <a:pathLst>
                        <a:path w="672" h="291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672" y="96"/>
                          </a:lnTo>
                          <a:lnTo>
                            <a:pt x="672" y="291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278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4393" y="3429"/>
                      <a:ext cx="654" cy="12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605" y="0"/>
                        </a:cxn>
                        <a:cxn ang="0">
                          <a:pos x="606" y="123"/>
                        </a:cxn>
                      </a:cxnLst>
                      <a:rect l="0" t="0" r="r" b="b"/>
                      <a:pathLst>
                        <a:path w="606" h="123">
                          <a:moveTo>
                            <a:pt x="0" y="0"/>
                          </a:moveTo>
                          <a:lnTo>
                            <a:pt x="605" y="0"/>
                          </a:lnTo>
                          <a:lnTo>
                            <a:pt x="606" y="123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4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7" y="3546"/>
                      <a:ext cx="188" cy="102"/>
                      <a:chOff x="4266" y="3546"/>
                      <a:chExt cx="188" cy="102"/>
                    </a:xfrm>
                  </p:grpSpPr>
                  <p:sp>
                    <p:nvSpPr>
                      <p:cNvPr id="604280" name="Freeform 1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47" y="3546"/>
                        <a:ext cx="107" cy="10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02"/>
                          </a:cxn>
                          <a:cxn ang="0">
                            <a:pos x="99" y="0"/>
                          </a:cxn>
                        </a:cxnLst>
                        <a:rect l="0" t="0" r="r" b="b"/>
                        <a:pathLst>
                          <a:path w="99" h="102">
                            <a:moveTo>
                              <a:pt x="0" y="102"/>
                            </a:moveTo>
                            <a:lnTo>
                              <a:pt x="99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81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96" y="3549"/>
                        <a:ext cx="58" cy="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54" y="0"/>
                          </a:cxn>
                        </a:cxnLst>
                        <a:rect l="0" t="0" r="r" b="b"/>
                        <a:pathLst>
                          <a:path w="54" h="1">
                            <a:moveTo>
                              <a:pt x="0" y="0"/>
                            </a:moveTo>
                            <a:lnTo>
                              <a:pt x="54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82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67" y="3552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83" name="Freeform 1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66" y="3552"/>
                        <a:ext cx="55" cy="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51" y="0"/>
                          </a:cxn>
                        </a:cxnLst>
                        <a:rect l="0" t="0" r="r" b="b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82" y="3552"/>
                      <a:ext cx="185" cy="97"/>
                      <a:chOff x="4991" y="3552"/>
                      <a:chExt cx="185" cy="97"/>
                    </a:xfrm>
                  </p:grpSpPr>
                  <p:grpSp>
                    <p:nvGrpSpPr>
                      <p:cNvPr id="16" name="Group 1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72" y="3552"/>
                        <a:ext cx="104" cy="97"/>
                        <a:chOff x="4992" y="3648"/>
                        <a:chExt cx="96" cy="97"/>
                      </a:xfrm>
                    </p:grpSpPr>
                    <p:sp>
                      <p:nvSpPr>
                        <p:cNvPr id="604286" name="Freeform 1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92" y="3648"/>
                          <a:ext cx="93" cy="9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97"/>
                            </a:cxn>
                            <a:cxn ang="0">
                              <a:pos x="93" y="0"/>
                            </a:cxn>
                          </a:cxnLst>
                          <a:rect l="0" t="0" r="r" b="b"/>
                          <a:pathLst>
                            <a:path w="93" h="97">
                              <a:moveTo>
                                <a:pt x="0" y="97"/>
                              </a:moveTo>
                              <a:lnTo>
                                <a:pt x="93" y="0"/>
                              </a:lnTo>
                            </a:path>
                          </a:pathLst>
                        </a:custGeom>
                        <a:noFill/>
                        <a:ln w="28575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4287" name="Line 1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40" y="3649"/>
                          <a:ext cx="4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4288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992" y="3553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289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91" y="3553"/>
                        <a:ext cx="55" cy="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51" y="0"/>
                          </a:cxn>
                        </a:cxnLst>
                        <a:rect l="0" t="0" r="r" b="b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4290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4032"/>
                      <a:ext cx="777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HLDA</a:t>
                      </a:r>
                    </a:p>
                  </p:txBody>
                </p:sp>
                <p:sp>
                  <p:nvSpPr>
                    <p:cNvPr id="604291" name="Text Box 1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52" y="4032"/>
                      <a:ext cx="971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latin typeface="Times New Roman" pitchFamily="18" charset="0"/>
                        </a:rPr>
                        <a:t>Reset out</a:t>
                      </a:r>
                    </a:p>
                  </p:txBody>
                </p:sp>
                <p:sp>
                  <p:nvSpPr>
                    <p:cNvPr id="604292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4" y="3945"/>
                      <a:ext cx="82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D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7</a:t>
                      </a:r>
                      <a:r>
                        <a:rPr lang="en-US" altLang="zh-CN" sz="2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~</a:t>
                      </a: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D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04293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02" y="2198"/>
                    <a:ext cx="104" cy="144"/>
                  </a:xfrm>
                  <a:prstGeom prst="downArrow">
                    <a:avLst>
                      <a:gd name="adj1" fmla="val 50000"/>
                      <a:gd name="adj2" fmla="val 34615"/>
                    </a:avLst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134"/>
                <p:cNvGrpSpPr>
                  <a:grpSpLocks/>
                </p:cNvGrpSpPr>
                <p:nvPr/>
              </p:nvGrpSpPr>
              <p:grpSpPr bwMode="auto">
                <a:xfrm>
                  <a:off x="453" y="2208"/>
                  <a:ext cx="1309" cy="864"/>
                  <a:chOff x="462" y="2208"/>
                  <a:chExt cx="1309" cy="864"/>
                </a:xfrm>
              </p:grpSpPr>
              <p:sp>
                <p:nvSpPr>
                  <p:cNvPr id="604295" name="Freeform 135"/>
                  <p:cNvSpPr>
                    <a:spLocks/>
                  </p:cNvSpPr>
                  <p:nvPr/>
                </p:nvSpPr>
                <p:spPr bwMode="auto">
                  <a:xfrm>
                    <a:off x="1394" y="2208"/>
                    <a:ext cx="369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40"/>
                      </a:cxn>
                      <a:cxn ang="0">
                        <a:pos x="342" y="240"/>
                      </a:cxn>
                    </a:cxnLst>
                    <a:rect l="0" t="0" r="r" b="b"/>
                    <a:pathLst>
                      <a:path w="342" h="24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342" y="24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296" name="Freeform 136"/>
                  <p:cNvSpPr>
                    <a:spLocks/>
                  </p:cNvSpPr>
                  <p:nvPr/>
                </p:nvSpPr>
                <p:spPr bwMode="auto">
                  <a:xfrm>
                    <a:off x="566" y="2208"/>
                    <a:ext cx="1205" cy="768"/>
                  </a:xfrm>
                  <a:custGeom>
                    <a:avLst/>
                    <a:gdLst/>
                    <a:ahLst/>
                    <a:cxnLst>
                      <a:cxn ang="0">
                        <a:pos x="1152" y="768"/>
                      </a:cxn>
                      <a:cxn ang="0">
                        <a:pos x="0" y="76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52" h="768">
                        <a:moveTo>
                          <a:pt x="1152" y="768"/>
                        </a:moveTo>
                        <a:lnTo>
                          <a:pt x="0" y="76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297" name="Freeform 137"/>
                  <p:cNvSpPr>
                    <a:spLocks/>
                  </p:cNvSpPr>
                  <p:nvPr/>
                </p:nvSpPr>
                <p:spPr bwMode="auto">
                  <a:xfrm>
                    <a:off x="462" y="2208"/>
                    <a:ext cx="1301" cy="864"/>
                  </a:xfrm>
                  <a:custGeom>
                    <a:avLst/>
                    <a:gdLst/>
                    <a:ahLst/>
                    <a:cxnLst>
                      <a:cxn ang="0">
                        <a:pos x="1206" y="864"/>
                      </a:cxn>
                      <a:cxn ang="0">
                        <a:pos x="0" y="86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206" h="864">
                        <a:moveTo>
                          <a:pt x="1206" y="864"/>
                        </a:moveTo>
                        <a:lnTo>
                          <a:pt x="0" y="8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298" name="Freeform 138"/>
                  <p:cNvSpPr>
                    <a:spLocks/>
                  </p:cNvSpPr>
                  <p:nvPr/>
                </p:nvSpPr>
                <p:spPr bwMode="auto">
                  <a:xfrm>
                    <a:off x="1291" y="2208"/>
                    <a:ext cx="476" cy="3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36"/>
                      </a:cxn>
                      <a:cxn ang="0">
                        <a:pos x="441" y="336"/>
                      </a:cxn>
                    </a:cxnLst>
                    <a:rect l="0" t="0" r="r" b="b"/>
                    <a:pathLst>
                      <a:path w="441" h="336">
                        <a:moveTo>
                          <a:pt x="0" y="0"/>
                        </a:moveTo>
                        <a:lnTo>
                          <a:pt x="0" y="336"/>
                        </a:lnTo>
                        <a:lnTo>
                          <a:pt x="441" y="336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04299" name="AutoShape 139"/>
            <p:cNvSpPr>
              <a:spLocks noChangeArrowheads="1"/>
            </p:cNvSpPr>
            <p:nvPr/>
          </p:nvSpPr>
          <p:spPr bwMode="auto">
            <a:xfrm>
              <a:off x="5097" y="3899"/>
              <a:ext cx="103" cy="170"/>
            </a:xfrm>
            <a:prstGeom prst="upDownArrow">
              <a:avLst>
                <a:gd name="adj1" fmla="val 50000"/>
                <a:gd name="adj2" fmla="val 3301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604300" name="AutoShape 1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" name="日期占位符 1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4DE5-BFDB-4FC6-B7AB-77A1692DCFC7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42" name="灯片编号占位符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143" name="页脚占位符 1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288925" y="196850"/>
            <a:ext cx="458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8085 的外部引脚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517525" y="914400"/>
            <a:ext cx="359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地址和数据信号</a:t>
            </a: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441325" y="2667000"/>
            <a:ext cx="367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定时和控制信号</a:t>
            </a: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41325" y="4902200"/>
            <a:ext cx="420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(3) 存储器和 </a:t>
            </a:r>
            <a:r>
              <a:rPr lang="en-US" altLang="zh-CN" sz="2800">
                <a:latin typeface="Times New Roman" pitchFamily="18" charset="0"/>
              </a:rPr>
              <a:t>I/O </a:t>
            </a:r>
            <a:r>
              <a:rPr lang="zh-CN" altLang="en-US" sz="2800">
                <a:latin typeface="Times New Roman" pitchFamily="18" charset="0"/>
              </a:rPr>
              <a:t>初始化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898525" y="1457325"/>
            <a:ext cx="283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~A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en-US" altLang="zh-CN" sz="2400" baseline="-25000">
                <a:latin typeface="Times New Roman" pitchFamily="18" charset="0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AD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7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~AD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898525" y="1955800"/>
            <a:ext cx="253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SID          SOD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898525" y="3209925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入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1   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05193" name="Text Box 9"/>
          <p:cNvSpPr txBox="1">
            <a:spLocks noChangeArrowheads="1"/>
          </p:cNvSpPr>
          <p:nvPr/>
        </p:nvSpPr>
        <p:spPr bwMode="auto">
          <a:xfrm>
            <a:off x="898525" y="5562600"/>
            <a:ext cx="267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入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HOLD   Ready</a:t>
            </a:r>
          </a:p>
        </p:txBody>
      </p:sp>
      <p:sp>
        <p:nvSpPr>
          <p:cNvPr id="605194" name="Text Box 10"/>
          <p:cNvSpPr txBox="1">
            <a:spLocks noChangeArrowheads="1"/>
          </p:cNvSpPr>
          <p:nvPr/>
        </p:nvSpPr>
        <p:spPr bwMode="auto">
          <a:xfrm>
            <a:off x="898525" y="6096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出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HLDA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98525" y="3708400"/>
            <a:ext cx="4359275" cy="933450"/>
            <a:chOff x="566" y="2336"/>
            <a:chExt cx="2746" cy="588"/>
          </a:xfrm>
        </p:grpSpPr>
        <p:sp>
          <p:nvSpPr>
            <p:cNvPr id="605196" name="Text Box 12"/>
            <p:cNvSpPr txBox="1">
              <a:spLocks noChangeArrowheads="1"/>
            </p:cNvSpPr>
            <p:nvPr/>
          </p:nvSpPr>
          <p:spPr bwMode="auto">
            <a:xfrm>
              <a:off x="566" y="2336"/>
              <a:ext cx="2746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出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CLK     ALE     S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     S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   </a:t>
              </a:r>
            </a:p>
            <a:p>
              <a:pPr>
                <a:lnSpc>
                  <a:spcPct val="115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      IO/M    RD       WR</a:t>
              </a:r>
            </a:p>
          </p:txBody>
        </p:sp>
        <p:sp>
          <p:nvSpPr>
            <p:cNvPr id="605197" name="Line 13"/>
            <p:cNvSpPr>
              <a:spLocks noChangeShapeType="1"/>
            </p:cNvSpPr>
            <p:nvPr/>
          </p:nvSpPr>
          <p:spPr bwMode="auto">
            <a:xfrm>
              <a:off x="1233" y="2684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198" name="Line 14"/>
            <p:cNvSpPr>
              <a:spLocks noChangeShapeType="1"/>
            </p:cNvSpPr>
            <p:nvPr/>
          </p:nvSpPr>
          <p:spPr bwMode="auto">
            <a:xfrm>
              <a:off x="1614" y="268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199" name="Line 15"/>
            <p:cNvSpPr>
              <a:spLocks noChangeShapeType="1"/>
            </p:cNvSpPr>
            <p:nvPr/>
          </p:nvSpPr>
          <p:spPr bwMode="auto">
            <a:xfrm>
              <a:off x="2232" y="2684"/>
              <a:ext cx="312" cy="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24400" y="762000"/>
            <a:ext cx="3663950" cy="5791200"/>
            <a:chOff x="2976" y="480"/>
            <a:chExt cx="2308" cy="3648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3792" y="480"/>
              <a:ext cx="624" cy="36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69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3" name="Rectangle 19"/>
            <p:cNvSpPr>
              <a:spLocks noChangeArrowheads="1"/>
            </p:cNvSpPr>
            <p:nvPr/>
          </p:nvSpPr>
          <p:spPr bwMode="auto">
            <a:xfrm>
              <a:off x="369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69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69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69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7" name="Rectangle 23"/>
            <p:cNvSpPr>
              <a:spLocks noChangeArrowheads="1"/>
            </p:cNvSpPr>
            <p:nvPr/>
          </p:nvSpPr>
          <p:spPr bwMode="auto">
            <a:xfrm>
              <a:off x="369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8" name="Rectangle 24"/>
            <p:cNvSpPr>
              <a:spLocks noChangeArrowheads="1"/>
            </p:cNvSpPr>
            <p:nvPr/>
          </p:nvSpPr>
          <p:spPr bwMode="auto">
            <a:xfrm>
              <a:off x="369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9" name="Rectangle 25"/>
            <p:cNvSpPr>
              <a:spLocks noChangeArrowheads="1"/>
            </p:cNvSpPr>
            <p:nvPr/>
          </p:nvSpPr>
          <p:spPr bwMode="auto">
            <a:xfrm>
              <a:off x="369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69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69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69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3" name="Rectangle 29"/>
            <p:cNvSpPr>
              <a:spLocks noChangeArrowheads="1"/>
            </p:cNvSpPr>
            <p:nvPr/>
          </p:nvSpPr>
          <p:spPr bwMode="auto">
            <a:xfrm>
              <a:off x="369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369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5" name="Rectangle 31"/>
            <p:cNvSpPr>
              <a:spLocks noChangeArrowheads="1"/>
            </p:cNvSpPr>
            <p:nvPr/>
          </p:nvSpPr>
          <p:spPr bwMode="auto">
            <a:xfrm>
              <a:off x="369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69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69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69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19" name="Rectangle 35"/>
            <p:cNvSpPr>
              <a:spLocks noChangeArrowheads="1"/>
            </p:cNvSpPr>
            <p:nvPr/>
          </p:nvSpPr>
          <p:spPr bwMode="auto">
            <a:xfrm>
              <a:off x="369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20" name="Rectangle 36"/>
            <p:cNvSpPr>
              <a:spLocks noChangeArrowheads="1"/>
            </p:cNvSpPr>
            <p:nvPr/>
          </p:nvSpPr>
          <p:spPr bwMode="auto">
            <a:xfrm>
              <a:off x="369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21" name="Rectangle 37"/>
            <p:cNvSpPr>
              <a:spLocks noChangeArrowheads="1"/>
            </p:cNvSpPr>
            <p:nvPr/>
          </p:nvSpPr>
          <p:spPr bwMode="auto">
            <a:xfrm>
              <a:off x="369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22" name="Text Box 38"/>
            <p:cNvSpPr txBox="1">
              <a:spLocks noChangeArrowheads="1"/>
            </p:cNvSpPr>
            <p:nvPr/>
          </p:nvSpPr>
          <p:spPr bwMode="auto">
            <a:xfrm>
              <a:off x="3782" y="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5223" name="Text Box 39"/>
            <p:cNvSpPr txBox="1">
              <a:spLocks noChangeArrowheads="1"/>
            </p:cNvSpPr>
            <p:nvPr/>
          </p:nvSpPr>
          <p:spPr bwMode="auto">
            <a:xfrm>
              <a:off x="3782" y="6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5224" name="Text Box 40"/>
            <p:cNvSpPr txBox="1">
              <a:spLocks noChangeArrowheads="1"/>
            </p:cNvSpPr>
            <p:nvPr/>
          </p:nvSpPr>
          <p:spPr bwMode="auto">
            <a:xfrm>
              <a:off x="3782" y="8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5225" name="Text Box 41"/>
            <p:cNvSpPr txBox="1">
              <a:spLocks noChangeArrowheads="1"/>
            </p:cNvSpPr>
            <p:nvPr/>
          </p:nvSpPr>
          <p:spPr bwMode="auto">
            <a:xfrm>
              <a:off x="3782" y="101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05226" name="Text Box 42"/>
            <p:cNvSpPr txBox="1">
              <a:spLocks noChangeArrowheads="1"/>
            </p:cNvSpPr>
            <p:nvPr/>
          </p:nvSpPr>
          <p:spPr bwMode="auto">
            <a:xfrm>
              <a:off x="3782" y="119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05227" name="Text Box 43"/>
            <p:cNvSpPr txBox="1">
              <a:spLocks noChangeArrowheads="1"/>
            </p:cNvSpPr>
            <p:nvPr/>
          </p:nvSpPr>
          <p:spPr bwMode="auto">
            <a:xfrm>
              <a:off x="3782" y="137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05228" name="Text Box 44"/>
            <p:cNvSpPr txBox="1">
              <a:spLocks noChangeArrowheads="1"/>
            </p:cNvSpPr>
            <p:nvPr/>
          </p:nvSpPr>
          <p:spPr bwMode="auto">
            <a:xfrm>
              <a:off x="3782" y="1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05229" name="Text Box 45"/>
            <p:cNvSpPr txBox="1">
              <a:spLocks noChangeArrowheads="1"/>
            </p:cNvSpPr>
            <p:nvPr/>
          </p:nvSpPr>
          <p:spPr bwMode="auto">
            <a:xfrm>
              <a:off x="3782" y="1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05230" name="Text Box 46"/>
            <p:cNvSpPr txBox="1">
              <a:spLocks noChangeArrowheads="1"/>
            </p:cNvSpPr>
            <p:nvPr/>
          </p:nvSpPr>
          <p:spPr bwMode="auto">
            <a:xfrm>
              <a:off x="3782" y="19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05231" name="Text Box 47"/>
            <p:cNvSpPr txBox="1">
              <a:spLocks noChangeArrowheads="1"/>
            </p:cNvSpPr>
            <p:nvPr/>
          </p:nvSpPr>
          <p:spPr bwMode="auto">
            <a:xfrm>
              <a:off x="3782" y="209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05232" name="Text Box 48"/>
            <p:cNvSpPr txBox="1">
              <a:spLocks noChangeArrowheads="1"/>
            </p:cNvSpPr>
            <p:nvPr/>
          </p:nvSpPr>
          <p:spPr bwMode="auto">
            <a:xfrm>
              <a:off x="3782" y="227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3782" y="245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05234" name="Text Box 50"/>
            <p:cNvSpPr txBox="1">
              <a:spLocks noChangeArrowheads="1"/>
            </p:cNvSpPr>
            <p:nvPr/>
          </p:nvSpPr>
          <p:spPr bwMode="auto">
            <a:xfrm>
              <a:off x="3782" y="26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05235" name="Text Box 51"/>
            <p:cNvSpPr txBox="1">
              <a:spLocks noChangeArrowheads="1"/>
            </p:cNvSpPr>
            <p:nvPr/>
          </p:nvSpPr>
          <p:spPr bwMode="auto">
            <a:xfrm>
              <a:off x="3782" y="281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605236" name="Text Box 52"/>
            <p:cNvSpPr txBox="1">
              <a:spLocks noChangeArrowheads="1"/>
            </p:cNvSpPr>
            <p:nvPr/>
          </p:nvSpPr>
          <p:spPr bwMode="auto">
            <a:xfrm>
              <a:off x="3782" y="299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605237" name="Text Box 53"/>
            <p:cNvSpPr txBox="1">
              <a:spLocks noChangeArrowheads="1"/>
            </p:cNvSpPr>
            <p:nvPr/>
          </p:nvSpPr>
          <p:spPr bwMode="auto">
            <a:xfrm>
              <a:off x="3782" y="317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605238" name="Text Box 54"/>
            <p:cNvSpPr txBox="1">
              <a:spLocks noChangeArrowheads="1"/>
            </p:cNvSpPr>
            <p:nvPr/>
          </p:nvSpPr>
          <p:spPr bwMode="auto">
            <a:xfrm>
              <a:off x="3782" y="335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605239" name="Text Box 55"/>
            <p:cNvSpPr txBox="1">
              <a:spLocks noChangeArrowheads="1"/>
            </p:cNvSpPr>
            <p:nvPr/>
          </p:nvSpPr>
          <p:spPr bwMode="auto">
            <a:xfrm>
              <a:off x="3782" y="353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605240" name="Text Box 56"/>
            <p:cNvSpPr txBox="1">
              <a:spLocks noChangeArrowheads="1"/>
            </p:cNvSpPr>
            <p:nvPr/>
          </p:nvSpPr>
          <p:spPr bwMode="auto">
            <a:xfrm>
              <a:off x="3782" y="370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605241" name="Text Box 57"/>
            <p:cNvSpPr txBox="1">
              <a:spLocks noChangeArrowheads="1"/>
            </p:cNvSpPr>
            <p:nvPr/>
          </p:nvSpPr>
          <p:spPr bwMode="auto">
            <a:xfrm>
              <a:off x="3782" y="388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05242" name="Text Box 58"/>
            <p:cNvSpPr txBox="1">
              <a:spLocks noChangeArrowheads="1"/>
            </p:cNvSpPr>
            <p:nvPr/>
          </p:nvSpPr>
          <p:spPr bwMode="auto">
            <a:xfrm>
              <a:off x="4176" y="4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05243" name="Text Box 59"/>
            <p:cNvSpPr txBox="1">
              <a:spLocks noChangeArrowheads="1"/>
            </p:cNvSpPr>
            <p:nvPr/>
          </p:nvSpPr>
          <p:spPr bwMode="auto">
            <a:xfrm>
              <a:off x="4176" y="66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605244" name="Text Box 60"/>
            <p:cNvSpPr txBox="1">
              <a:spLocks noChangeArrowheads="1"/>
            </p:cNvSpPr>
            <p:nvPr/>
          </p:nvSpPr>
          <p:spPr bwMode="auto">
            <a:xfrm>
              <a:off x="4176" y="83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605245" name="Text Box 61"/>
            <p:cNvSpPr txBox="1">
              <a:spLocks noChangeArrowheads="1"/>
            </p:cNvSpPr>
            <p:nvPr/>
          </p:nvSpPr>
          <p:spPr bwMode="auto">
            <a:xfrm>
              <a:off x="4176" y="101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37</a:t>
              </a:r>
            </a:p>
          </p:txBody>
        </p:sp>
        <p:sp>
          <p:nvSpPr>
            <p:cNvPr id="605246" name="Text Box 62"/>
            <p:cNvSpPr txBox="1">
              <a:spLocks noChangeArrowheads="1"/>
            </p:cNvSpPr>
            <p:nvPr/>
          </p:nvSpPr>
          <p:spPr bwMode="auto">
            <a:xfrm>
              <a:off x="4176" y="119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05247" name="Text Box 63"/>
            <p:cNvSpPr txBox="1">
              <a:spLocks noChangeArrowheads="1"/>
            </p:cNvSpPr>
            <p:nvPr/>
          </p:nvSpPr>
          <p:spPr bwMode="auto">
            <a:xfrm>
              <a:off x="4176" y="137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05248" name="Text Box 64"/>
            <p:cNvSpPr txBox="1">
              <a:spLocks noChangeArrowheads="1"/>
            </p:cNvSpPr>
            <p:nvPr/>
          </p:nvSpPr>
          <p:spPr bwMode="auto">
            <a:xfrm>
              <a:off x="4176" y="155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605249" name="Text Box 65"/>
            <p:cNvSpPr txBox="1">
              <a:spLocks noChangeArrowheads="1"/>
            </p:cNvSpPr>
            <p:nvPr/>
          </p:nvSpPr>
          <p:spPr bwMode="auto">
            <a:xfrm>
              <a:off x="4176" y="173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605250" name="Text Box 66"/>
            <p:cNvSpPr txBox="1">
              <a:spLocks noChangeArrowheads="1"/>
            </p:cNvSpPr>
            <p:nvPr/>
          </p:nvSpPr>
          <p:spPr bwMode="auto">
            <a:xfrm>
              <a:off x="4176" y="191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605251" name="Text Box 67"/>
            <p:cNvSpPr txBox="1">
              <a:spLocks noChangeArrowheads="1"/>
            </p:cNvSpPr>
            <p:nvPr/>
          </p:nvSpPr>
          <p:spPr bwMode="auto">
            <a:xfrm>
              <a:off x="4176" y="209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605252" name="Text Box 68"/>
            <p:cNvSpPr txBox="1">
              <a:spLocks noChangeArrowheads="1"/>
            </p:cNvSpPr>
            <p:nvPr/>
          </p:nvSpPr>
          <p:spPr bwMode="auto">
            <a:xfrm>
              <a:off x="4176" y="227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605253" name="Text Box 69"/>
            <p:cNvSpPr txBox="1">
              <a:spLocks noChangeArrowheads="1"/>
            </p:cNvSpPr>
            <p:nvPr/>
          </p:nvSpPr>
          <p:spPr bwMode="auto">
            <a:xfrm>
              <a:off x="4176" y="245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29</a:t>
              </a:r>
            </a:p>
          </p:txBody>
        </p:sp>
        <p:sp>
          <p:nvSpPr>
            <p:cNvPr id="605254" name="Text Box 70"/>
            <p:cNvSpPr txBox="1">
              <a:spLocks noChangeArrowheads="1"/>
            </p:cNvSpPr>
            <p:nvPr/>
          </p:nvSpPr>
          <p:spPr bwMode="auto">
            <a:xfrm>
              <a:off x="4176" y="26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605255" name="Text Box 71"/>
            <p:cNvSpPr txBox="1">
              <a:spLocks noChangeArrowheads="1"/>
            </p:cNvSpPr>
            <p:nvPr/>
          </p:nvSpPr>
          <p:spPr bwMode="auto">
            <a:xfrm>
              <a:off x="4176" y="281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605256" name="Text Box 72"/>
            <p:cNvSpPr txBox="1">
              <a:spLocks noChangeArrowheads="1"/>
            </p:cNvSpPr>
            <p:nvPr/>
          </p:nvSpPr>
          <p:spPr bwMode="auto">
            <a:xfrm>
              <a:off x="4176" y="299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605257" name="Text Box 73"/>
            <p:cNvSpPr txBox="1">
              <a:spLocks noChangeArrowheads="1"/>
            </p:cNvSpPr>
            <p:nvPr/>
          </p:nvSpPr>
          <p:spPr bwMode="auto">
            <a:xfrm>
              <a:off x="4176" y="317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05258" name="Text Box 74"/>
            <p:cNvSpPr txBox="1">
              <a:spLocks noChangeArrowheads="1"/>
            </p:cNvSpPr>
            <p:nvPr/>
          </p:nvSpPr>
          <p:spPr bwMode="auto">
            <a:xfrm>
              <a:off x="4176" y="335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605259" name="Text Box 75"/>
            <p:cNvSpPr txBox="1">
              <a:spLocks noChangeArrowheads="1"/>
            </p:cNvSpPr>
            <p:nvPr/>
          </p:nvSpPr>
          <p:spPr bwMode="auto">
            <a:xfrm>
              <a:off x="4176" y="353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605260" name="Text Box 76"/>
            <p:cNvSpPr txBox="1">
              <a:spLocks noChangeArrowheads="1"/>
            </p:cNvSpPr>
            <p:nvPr/>
          </p:nvSpPr>
          <p:spPr bwMode="auto">
            <a:xfrm>
              <a:off x="4176" y="370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605261" name="Text Box 77"/>
            <p:cNvSpPr txBox="1">
              <a:spLocks noChangeArrowheads="1"/>
            </p:cNvSpPr>
            <p:nvPr/>
          </p:nvSpPr>
          <p:spPr bwMode="auto">
            <a:xfrm>
              <a:off x="4176" y="388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605262" name="Text Box 78"/>
            <p:cNvSpPr txBox="1">
              <a:spLocks noChangeArrowheads="1"/>
            </p:cNvSpPr>
            <p:nvPr/>
          </p:nvSpPr>
          <p:spPr bwMode="auto">
            <a:xfrm>
              <a:off x="3396" y="48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X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5263" name="Text Box 79"/>
            <p:cNvSpPr txBox="1">
              <a:spLocks noChangeArrowheads="1"/>
            </p:cNvSpPr>
            <p:nvPr/>
          </p:nvSpPr>
          <p:spPr bwMode="auto">
            <a:xfrm>
              <a:off x="3396" y="66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X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5264" name="Text Box 80"/>
            <p:cNvSpPr txBox="1">
              <a:spLocks noChangeArrowheads="1"/>
            </p:cNvSpPr>
            <p:nvPr/>
          </p:nvSpPr>
          <p:spPr bwMode="auto">
            <a:xfrm>
              <a:off x="2976" y="839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Reset out</a:t>
              </a:r>
            </a:p>
          </p:txBody>
        </p:sp>
        <p:sp>
          <p:nvSpPr>
            <p:cNvPr id="605265" name="Text Box 81"/>
            <p:cNvSpPr txBox="1">
              <a:spLocks noChangeArrowheads="1"/>
            </p:cNvSpPr>
            <p:nvPr/>
          </p:nvSpPr>
          <p:spPr bwMode="auto">
            <a:xfrm>
              <a:off x="3252" y="1019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SOD</a:t>
              </a:r>
            </a:p>
          </p:txBody>
        </p:sp>
        <p:sp>
          <p:nvSpPr>
            <p:cNvPr id="605266" name="Text Box 82"/>
            <p:cNvSpPr txBox="1">
              <a:spLocks noChangeArrowheads="1"/>
            </p:cNvSpPr>
            <p:nvPr/>
          </p:nvSpPr>
          <p:spPr bwMode="auto">
            <a:xfrm>
              <a:off x="3308" y="1198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SID</a:t>
              </a:r>
            </a:p>
          </p:txBody>
        </p:sp>
        <p:sp>
          <p:nvSpPr>
            <p:cNvPr id="605267" name="Text Box 83"/>
            <p:cNvSpPr txBox="1">
              <a:spLocks noChangeArrowheads="1"/>
            </p:cNvSpPr>
            <p:nvPr/>
          </p:nvSpPr>
          <p:spPr bwMode="auto">
            <a:xfrm>
              <a:off x="3236" y="1377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Trap</a:t>
              </a:r>
            </a:p>
          </p:txBody>
        </p:sp>
        <p:sp>
          <p:nvSpPr>
            <p:cNvPr id="605268" name="Text Box 84"/>
            <p:cNvSpPr txBox="1">
              <a:spLocks noChangeArrowheads="1"/>
            </p:cNvSpPr>
            <p:nvPr/>
          </p:nvSpPr>
          <p:spPr bwMode="auto">
            <a:xfrm>
              <a:off x="3088" y="1557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RST7.5</a:t>
              </a:r>
            </a:p>
          </p:txBody>
        </p:sp>
        <p:sp>
          <p:nvSpPr>
            <p:cNvPr id="605269" name="Text Box 85"/>
            <p:cNvSpPr txBox="1">
              <a:spLocks noChangeArrowheads="1"/>
            </p:cNvSpPr>
            <p:nvPr/>
          </p:nvSpPr>
          <p:spPr bwMode="auto">
            <a:xfrm>
              <a:off x="3088" y="173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RST6.5</a:t>
              </a:r>
            </a:p>
          </p:txBody>
        </p:sp>
        <p:sp>
          <p:nvSpPr>
            <p:cNvPr id="605270" name="Text Box 86"/>
            <p:cNvSpPr txBox="1">
              <a:spLocks noChangeArrowheads="1"/>
            </p:cNvSpPr>
            <p:nvPr/>
          </p:nvSpPr>
          <p:spPr bwMode="auto">
            <a:xfrm>
              <a:off x="3088" y="1915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RST5.5</a:t>
              </a:r>
            </a:p>
          </p:txBody>
        </p:sp>
        <p:sp>
          <p:nvSpPr>
            <p:cNvPr id="605271" name="Text Box 87"/>
            <p:cNvSpPr txBox="1">
              <a:spLocks noChangeArrowheads="1"/>
            </p:cNvSpPr>
            <p:nvPr/>
          </p:nvSpPr>
          <p:spPr bwMode="auto">
            <a:xfrm>
              <a:off x="3188" y="2274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INTA</a:t>
              </a:r>
            </a:p>
          </p:txBody>
        </p:sp>
        <p:sp>
          <p:nvSpPr>
            <p:cNvPr id="605272" name="Text Box 88"/>
            <p:cNvSpPr txBox="1">
              <a:spLocks noChangeArrowheads="1"/>
            </p:cNvSpPr>
            <p:nvPr/>
          </p:nvSpPr>
          <p:spPr bwMode="auto">
            <a:xfrm>
              <a:off x="3292" y="2454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5273" name="Text Box 89"/>
            <p:cNvSpPr txBox="1">
              <a:spLocks noChangeArrowheads="1"/>
            </p:cNvSpPr>
            <p:nvPr/>
          </p:nvSpPr>
          <p:spPr bwMode="auto">
            <a:xfrm>
              <a:off x="3292" y="263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5274" name="Text Box 90"/>
            <p:cNvSpPr txBox="1">
              <a:spLocks noChangeArrowheads="1"/>
            </p:cNvSpPr>
            <p:nvPr/>
          </p:nvSpPr>
          <p:spPr bwMode="auto">
            <a:xfrm>
              <a:off x="3292" y="2812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5275" name="Text Box 91"/>
            <p:cNvSpPr txBox="1">
              <a:spLocks noChangeArrowheads="1"/>
            </p:cNvSpPr>
            <p:nvPr/>
          </p:nvSpPr>
          <p:spPr bwMode="auto">
            <a:xfrm>
              <a:off x="3292" y="2992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5276" name="Text Box 92"/>
            <p:cNvSpPr txBox="1">
              <a:spLocks noChangeArrowheads="1"/>
            </p:cNvSpPr>
            <p:nvPr/>
          </p:nvSpPr>
          <p:spPr bwMode="auto">
            <a:xfrm>
              <a:off x="3292" y="3171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05277" name="Text Box 93"/>
            <p:cNvSpPr txBox="1">
              <a:spLocks noChangeArrowheads="1"/>
            </p:cNvSpPr>
            <p:nvPr/>
          </p:nvSpPr>
          <p:spPr bwMode="auto">
            <a:xfrm>
              <a:off x="3292" y="335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05278" name="Text Box 94"/>
            <p:cNvSpPr txBox="1">
              <a:spLocks noChangeArrowheads="1"/>
            </p:cNvSpPr>
            <p:nvPr/>
          </p:nvSpPr>
          <p:spPr bwMode="auto">
            <a:xfrm>
              <a:off x="3292" y="353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05279" name="Text Box 95"/>
            <p:cNvSpPr txBox="1">
              <a:spLocks noChangeArrowheads="1"/>
            </p:cNvSpPr>
            <p:nvPr/>
          </p:nvSpPr>
          <p:spPr bwMode="auto">
            <a:xfrm>
              <a:off x="3292" y="3709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05280" name="Text Box 96"/>
            <p:cNvSpPr txBox="1">
              <a:spLocks noChangeArrowheads="1"/>
            </p:cNvSpPr>
            <p:nvPr/>
          </p:nvSpPr>
          <p:spPr bwMode="auto">
            <a:xfrm>
              <a:off x="3332" y="3888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i="1">
                  <a:latin typeface="Times New Roman" pitchFamily="18" charset="0"/>
                </a:rPr>
                <a:t>V</a:t>
              </a:r>
              <a:r>
                <a:rPr lang="en-US" altLang="zh-CN" sz="1800" baseline="-25000">
                  <a:latin typeface="Times New Roman" pitchFamily="18" charset="0"/>
                </a:rPr>
                <a:t>SS</a:t>
              </a:r>
            </a:p>
          </p:txBody>
        </p:sp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3188" y="2095"/>
              <a:ext cx="476" cy="231"/>
              <a:chOff x="3188" y="2095"/>
              <a:chExt cx="476" cy="231"/>
            </a:xfrm>
          </p:grpSpPr>
          <p:sp>
            <p:nvSpPr>
              <p:cNvPr id="605282" name="Text Box 98"/>
              <p:cNvSpPr txBox="1">
                <a:spLocks noChangeArrowheads="1"/>
              </p:cNvSpPr>
              <p:nvPr/>
            </p:nvSpPr>
            <p:spPr bwMode="auto">
              <a:xfrm>
                <a:off x="3188" y="2095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INTR</a:t>
                </a:r>
              </a:p>
            </p:txBody>
          </p:sp>
          <p:sp>
            <p:nvSpPr>
              <p:cNvPr id="605283" name="Line 99"/>
              <p:cNvSpPr>
                <a:spLocks noChangeShapeType="1"/>
              </p:cNvSpPr>
              <p:nvPr/>
            </p:nvSpPr>
            <p:spPr bwMode="auto">
              <a:xfrm>
                <a:off x="3236" y="212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5284" name="Text Box 100"/>
            <p:cNvSpPr txBox="1">
              <a:spLocks noChangeArrowheads="1"/>
            </p:cNvSpPr>
            <p:nvPr/>
          </p:nvSpPr>
          <p:spPr bwMode="auto">
            <a:xfrm>
              <a:off x="4560" y="480"/>
              <a:ext cx="3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i="1">
                  <a:latin typeface="Times New Roman" pitchFamily="18" charset="0"/>
                </a:rPr>
                <a:t>V</a:t>
              </a:r>
              <a:r>
                <a:rPr lang="en-US" altLang="zh-CN" sz="1800" baseline="-25000">
                  <a:latin typeface="Times New Roman" pitchFamily="18" charset="0"/>
                </a:rPr>
                <a:t>CC</a:t>
              </a:r>
            </a:p>
          </p:txBody>
        </p:sp>
        <p:sp>
          <p:nvSpPr>
            <p:cNvPr id="605285" name="Text Box 101"/>
            <p:cNvSpPr txBox="1">
              <a:spLocks noChangeArrowheads="1"/>
            </p:cNvSpPr>
            <p:nvPr/>
          </p:nvSpPr>
          <p:spPr bwMode="auto">
            <a:xfrm>
              <a:off x="4560" y="660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HOLD</a:t>
              </a:r>
            </a:p>
          </p:txBody>
        </p:sp>
        <p:sp>
          <p:nvSpPr>
            <p:cNvPr id="605286" name="Text Box 102"/>
            <p:cNvSpPr txBox="1">
              <a:spLocks noChangeArrowheads="1"/>
            </p:cNvSpPr>
            <p:nvPr/>
          </p:nvSpPr>
          <p:spPr bwMode="auto">
            <a:xfrm>
              <a:off x="4560" y="839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HLDA</a:t>
              </a:r>
            </a:p>
          </p:txBody>
        </p:sp>
        <p:sp>
          <p:nvSpPr>
            <p:cNvPr id="605287" name="Text Box 103"/>
            <p:cNvSpPr txBox="1">
              <a:spLocks noChangeArrowheads="1"/>
            </p:cNvSpPr>
            <p:nvPr/>
          </p:nvSpPr>
          <p:spPr bwMode="auto">
            <a:xfrm>
              <a:off x="4560" y="1019"/>
              <a:ext cx="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CLK(out)</a:t>
              </a:r>
            </a:p>
          </p:txBody>
        </p:sp>
        <p:sp>
          <p:nvSpPr>
            <p:cNvPr id="605288" name="Text Box 104"/>
            <p:cNvSpPr txBox="1">
              <a:spLocks noChangeArrowheads="1"/>
            </p:cNvSpPr>
            <p:nvPr/>
          </p:nvSpPr>
          <p:spPr bwMode="auto">
            <a:xfrm>
              <a:off x="4588" y="1198"/>
              <a:ext cx="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Rsest in</a:t>
              </a:r>
            </a:p>
          </p:txBody>
        </p:sp>
        <p:sp>
          <p:nvSpPr>
            <p:cNvPr id="605289" name="Text Box 105"/>
            <p:cNvSpPr txBox="1">
              <a:spLocks noChangeArrowheads="1"/>
            </p:cNvSpPr>
            <p:nvPr/>
          </p:nvSpPr>
          <p:spPr bwMode="auto">
            <a:xfrm>
              <a:off x="4560" y="1377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605290" name="Text Box 106"/>
            <p:cNvSpPr txBox="1">
              <a:spLocks noChangeArrowheads="1"/>
            </p:cNvSpPr>
            <p:nvPr/>
          </p:nvSpPr>
          <p:spPr bwMode="auto">
            <a:xfrm>
              <a:off x="4584" y="1557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IO/M</a:t>
              </a:r>
            </a:p>
          </p:txBody>
        </p:sp>
        <p:sp>
          <p:nvSpPr>
            <p:cNvPr id="605291" name="Text Box 107"/>
            <p:cNvSpPr txBox="1">
              <a:spLocks noChangeArrowheads="1"/>
            </p:cNvSpPr>
            <p:nvPr/>
          </p:nvSpPr>
          <p:spPr bwMode="auto">
            <a:xfrm>
              <a:off x="4560" y="173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5292" name="Text Box 108"/>
            <p:cNvSpPr txBox="1">
              <a:spLocks noChangeArrowheads="1"/>
            </p:cNvSpPr>
            <p:nvPr/>
          </p:nvSpPr>
          <p:spPr bwMode="auto">
            <a:xfrm>
              <a:off x="4576" y="1915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RD</a:t>
              </a:r>
            </a:p>
          </p:txBody>
        </p:sp>
        <p:sp>
          <p:nvSpPr>
            <p:cNvPr id="605293" name="Text Box 109"/>
            <p:cNvSpPr txBox="1">
              <a:spLocks noChangeArrowheads="1"/>
            </p:cNvSpPr>
            <p:nvPr/>
          </p:nvSpPr>
          <p:spPr bwMode="auto">
            <a:xfrm>
              <a:off x="4560" y="2095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605294" name="Text Box 110"/>
            <p:cNvSpPr txBox="1">
              <a:spLocks noChangeArrowheads="1"/>
            </p:cNvSpPr>
            <p:nvPr/>
          </p:nvSpPr>
          <p:spPr bwMode="auto">
            <a:xfrm>
              <a:off x="4584" y="2274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605295" name="Text Box 111"/>
            <p:cNvSpPr txBox="1">
              <a:spLocks noChangeArrowheads="1"/>
            </p:cNvSpPr>
            <p:nvPr/>
          </p:nvSpPr>
          <p:spPr bwMode="auto">
            <a:xfrm>
              <a:off x="4584" y="2454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5296" name="Text Box 112"/>
            <p:cNvSpPr txBox="1">
              <a:spLocks noChangeArrowheads="1"/>
            </p:cNvSpPr>
            <p:nvPr/>
          </p:nvSpPr>
          <p:spPr bwMode="auto">
            <a:xfrm>
              <a:off x="4584" y="2633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605297" name="Text Box 113"/>
            <p:cNvSpPr txBox="1">
              <a:spLocks noChangeArrowheads="1"/>
            </p:cNvSpPr>
            <p:nvPr/>
          </p:nvSpPr>
          <p:spPr bwMode="auto">
            <a:xfrm>
              <a:off x="4584" y="281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605298" name="Text Box 114"/>
            <p:cNvSpPr txBox="1">
              <a:spLocks noChangeArrowheads="1"/>
            </p:cNvSpPr>
            <p:nvPr/>
          </p:nvSpPr>
          <p:spPr bwMode="auto">
            <a:xfrm>
              <a:off x="4584" y="29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05299" name="Text Box 115"/>
            <p:cNvSpPr txBox="1">
              <a:spLocks noChangeArrowheads="1"/>
            </p:cNvSpPr>
            <p:nvPr/>
          </p:nvSpPr>
          <p:spPr bwMode="auto">
            <a:xfrm>
              <a:off x="4584" y="3171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05300" name="Text Box 116"/>
            <p:cNvSpPr txBox="1">
              <a:spLocks noChangeArrowheads="1"/>
            </p:cNvSpPr>
            <p:nvPr/>
          </p:nvSpPr>
          <p:spPr bwMode="auto">
            <a:xfrm>
              <a:off x="4584" y="335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05301" name="Text Box 117"/>
            <p:cNvSpPr txBox="1">
              <a:spLocks noChangeArrowheads="1"/>
            </p:cNvSpPr>
            <p:nvPr/>
          </p:nvSpPr>
          <p:spPr bwMode="auto">
            <a:xfrm>
              <a:off x="4584" y="353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05302" name="Text Box 118"/>
            <p:cNvSpPr txBox="1">
              <a:spLocks noChangeArrowheads="1"/>
            </p:cNvSpPr>
            <p:nvPr/>
          </p:nvSpPr>
          <p:spPr bwMode="auto">
            <a:xfrm>
              <a:off x="4584" y="3709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05303" name="Text Box 119"/>
            <p:cNvSpPr txBox="1">
              <a:spLocks noChangeArrowheads="1"/>
            </p:cNvSpPr>
            <p:nvPr/>
          </p:nvSpPr>
          <p:spPr bwMode="auto">
            <a:xfrm>
              <a:off x="4584" y="388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05304" name="Line 120"/>
            <p:cNvSpPr>
              <a:spLocks noChangeShapeType="1"/>
            </p:cNvSpPr>
            <p:nvPr/>
          </p:nvSpPr>
          <p:spPr bwMode="auto">
            <a:xfrm>
              <a:off x="4612" y="123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305" name="Line 121"/>
            <p:cNvSpPr>
              <a:spLocks noChangeShapeType="1"/>
            </p:cNvSpPr>
            <p:nvPr/>
          </p:nvSpPr>
          <p:spPr bwMode="auto">
            <a:xfrm>
              <a:off x="4828" y="1593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306" name="Line 122"/>
            <p:cNvSpPr>
              <a:spLocks noChangeShapeType="1"/>
            </p:cNvSpPr>
            <p:nvPr/>
          </p:nvSpPr>
          <p:spPr bwMode="auto">
            <a:xfrm>
              <a:off x="4612" y="1954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307" name="Line 123"/>
            <p:cNvSpPr>
              <a:spLocks noChangeShapeType="1"/>
            </p:cNvSpPr>
            <p:nvPr/>
          </p:nvSpPr>
          <p:spPr bwMode="auto">
            <a:xfrm>
              <a:off x="4608" y="2126"/>
              <a:ext cx="2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308" name="Rectangle 124"/>
            <p:cNvSpPr>
              <a:spLocks noChangeArrowheads="1"/>
            </p:cNvSpPr>
            <p:nvPr/>
          </p:nvSpPr>
          <p:spPr bwMode="auto">
            <a:xfrm>
              <a:off x="441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09" name="Rectangle 125"/>
            <p:cNvSpPr>
              <a:spLocks noChangeArrowheads="1"/>
            </p:cNvSpPr>
            <p:nvPr/>
          </p:nvSpPr>
          <p:spPr bwMode="auto">
            <a:xfrm>
              <a:off x="441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0" name="Rectangle 126"/>
            <p:cNvSpPr>
              <a:spLocks noChangeArrowheads="1"/>
            </p:cNvSpPr>
            <p:nvPr/>
          </p:nvSpPr>
          <p:spPr bwMode="auto">
            <a:xfrm>
              <a:off x="441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1" name="Rectangle 127"/>
            <p:cNvSpPr>
              <a:spLocks noChangeArrowheads="1"/>
            </p:cNvSpPr>
            <p:nvPr/>
          </p:nvSpPr>
          <p:spPr bwMode="auto">
            <a:xfrm>
              <a:off x="441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2" name="Rectangle 128"/>
            <p:cNvSpPr>
              <a:spLocks noChangeArrowheads="1"/>
            </p:cNvSpPr>
            <p:nvPr/>
          </p:nvSpPr>
          <p:spPr bwMode="auto">
            <a:xfrm>
              <a:off x="441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3" name="Rectangle 129"/>
            <p:cNvSpPr>
              <a:spLocks noChangeArrowheads="1"/>
            </p:cNvSpPr>
            <p:nvPr/>
          </p:nvSpPr>
          <p:spPr bwMode="auto">
            <a:xfrm>
              <a:off x="441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4" name="Rectangle 130"/>
            <p:cNvSpPr>
              <a:spLocks noChangeArrowheads="1"/>
            </p:cNvSpPr>
            <p:nvPr/>
          </p:nvSpPr>
          <p:spPr bwMode="auto">
            <a:xfrm>
              <a:off x="441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5" name="Rectangle 131"/>
            <p:cNvSpPr>
              <a:spLocks noChangeArrowheads="1"/>
            </p:cNvSpPr>
            <p:nvPr/>
          </p:nvSpPr>
          <p:spPr bwMode="auto">
            <a:xfrm>
              <a:off x="441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6" name="Rectangle 132"/>
            <p:cNvSpPr>
              <a:spLocks noChangeArrowheads="1"/>
            </p:cNvSpPr>
            <p:nvPr/>
          </p:nvSpPr>
          <p:spPr bwMode="auto">
            <a:xfrm>
              <a:off x="441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7" name="Rectangle 133"/>
            <p:cNvSpPr>
              <a:spLocks noChangeArrowheads="1"/>
            </p:cNvSpPr>
            <p:nvPr/>
          </p:nvSpPr>
          <p:spPr bwMode="auto">
            <a:xfrm>
              <a:off x="441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8" name="Rectangle 134"/>
            <p:cNvSpPr>
              <a:spLocks noChangeArrowheads="1"/>
            </p:cNvSpPr>
            <p:nvPr/>
          </p:nvSpPr>
          <p:spPr bwMode="auto">
            <a:xfrm>
              <a:off x="441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19" name="Rectangle 135"/>
            <p:cNvSpPr>
              <a:spLocks noChangeArrowheads="1"/>
            </p:cNvSpPr>
            <p:nvPr/>
          </p:nvSpPr>
          <p:spPr bwMode="auto">
            <a:xfrm>
              <a:off x="441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20" name="Rectangle 136"/>
            <p:cNvSpPr>
              <a:spLocks noChangeArrowheads="1"/>
            </p:cNvSpPr>
            <p:nvPr/>
          </p:nvSpPr>
          <p:spPr bwMode="auto">
            <a:xfrm>
              <a:off x="441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21" name="Rectangle 137"/>
            <p:cNvSpPr>
              <a:spLocks noChangeArrowheads="1"/>
            </p:cNvSpPr>
            <p:nvPr/>
          </p:nvSpPr>
          <p:spPr bwMode="auto">
            <a:xfrm>
              <a:off x="441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22" name="Rectangle 138"/>
            <p:cNvSpPr>
              <a:spLocks noChangeArrowheads="1"/>
            </p:cNvSpPr>
            <p:nvPr/>
          </p:nvSpPr>
          <p:spPr bwMode="auto">
            <a:xfrm>
              <a:off x="441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23" name="Rectangle 139"/>
            <p:cNvSpPr>
              <a:spLocks noChangeArrowheads="1"/>
            </p:cNvSpPr>
            <p:nvPr/>
          </p:nvSpPr>
          <p:spPr bwMode="auto">
            <a:xfrm>
              <a:off x="441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24" name="Rectangle 140"/>
            <p:cNvSpPr>
              <a:spLocks noChangeArrowheads="1"/>
            </p:cNvSpPr>
            <p:nvPr/>
          </p:nvSpPr>
          <p:spPr bwMode="auto">
            <a:xfrm>
              <a:off x="441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25" name="Rectangle 141"/>
            <p:cNvSpPr>
              <a:spLocks noChangeArrowheads="1"/>
            </p:cNvSpPr>
            <p:nvPr/>
          </p:nvSpPr>
          <p:spPr bwMode="auto">
            <a:xfrm>
              <a:off x="441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26" name="Rectangle 142"/>
            <p:cNvSpPr>
              <a:spLocks noChangeArrowheads="1"/>
            </p:cNvSpPr>
            <p:nvPr/>
          </p:nvSpPr>
          <p:spPr bwMode="auto">
            <a:xfrm>
              <a:off x="441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27" name="Rectangle 143"/>
            <p:cNvSpPr>
              <a:spLocks noChangeArrowheads="1"/>
            </p:cNvSpPr>
            <p:nvPr/>
          </p:nvSpPr>
          <p:spPr bwMode="auto">
            <a:xfrm>
              <a:off x="441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5328" name="Rectangle 1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605329" name="AutoShape 1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6" name="日期占位符 1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B023-32CC-4DB7-A65E-D2992B0BF468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47" name="灯片编号占位符 1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148" name="页脚占位符 1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autoUpdateAnimBg="0"/>
      <p:bldP spid="605188" grpId="0" autoUpdateAnimBg="0"/>
      <p:bldP spid="605189" grpId="0" autoUpdateAnimBg="0"/>
      <p:bldP spid="605190" grpId="0" autoUpdateAnimBg="0"/>
      <p:bldP spid="605191" grpId="0" autoUpdateAnimBg="0"/>
      <p:bldP spid="605192" grpId="0" autoUpdateAnimBg="0"/>
      <p:bldP spid="605193" grpId="0" autoUpdateAnimBg="0"/>
      <p:bldP spid="60519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398463" y="219075"/>
            <a:ext cx="4249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(4) 与中断有关的信号</a:t>
            </a: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398463" y="2671763"/>
            <a:ext cx="3335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(5)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初始化</a:t>
            </a: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398463" y="4591050"/>
            <a:ext cx="3182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(6) 电源和地</a:t>
            </a:r>
          </a:p>
        </p:txBody>
      </p:sp>
      <p:sp>
        <p:nvSpPr>
          <p:cNvPr id="606213" name="Text Box 5"/>
          <p:cNvSpPr txBox="1">
            <a:spLocks noChangeArrowheads="1"/>
          </p:cNvSpPr>
          <p:nvPr/>
        </p:nvSpPr>
        <p:spPr bwMode="auto">
          <a:xfrm>
            <a:off x="1262063" y="1417638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出 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INTA</a:t>
            </a:r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1262063" y="1985963"/>
            <a:ext cx="3309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Trap </a:t>
            </a:r>
            <a:r>
              <a:rPr lang="zh-CN" altLang="en-US" sz="2400">
                <a:latin typeface="Times New Roman" pitchFamily="18" charset="0"/>
              </a:rPr>
              <a:t>重新启动中断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62063" y="849313"/>
            <a:ext cx="1558925" cy="457200"/>
            <a:chOff x="795" y="535"/>
            <a:chExt cx="982" cy="288"/>
          </a:xfrm>
        </p:grpSpPr>
        <p:sp>
          <p:nvSpPr>
            <p:cNvPr id="606216" name="Text Box 8"/>
            <p:cNvSpPr txBox="1">
              <a:spLocks noChangeArrowheads="1"/>
            </p:cNvSpPr>
            <p:nvPr/>
          </p:nvSpPr>
          <p:spPr bwMode="auto">
            <a:xfrm>
              <a:off x="795" y="535"/>
              <a:ext cx="9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入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INTR</a:t>
              </a:r>
            </a:p>
          </p:txBody>
        </p:sp>
        <p:sp>
          <p:nvSpPr>
            <p:cNvPr id="606217" name="Line 9"/>
            <p:cNvSpPr>
              <a:spLocks noChangeShapeType="1"/>
            </p:cNvSpPr>
            <p:nvPr/>
          </p:nvSpPr>
          <p:spPr bwMode="auto">
            <a:xfrm>
              <a:off x="1200" y="583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62063" y="3302000"/>
            <a:ext cx="1912937" cy="457200"/>
            <a:chOff x="795" y="2080"/>
            <a:chExt cx="1205" cy="288"/>
          </a:xfrm>
        </p:grpSpPr>
        <p:sp>
          <p:nvSpPr>
            <p:cNvPr id="606219" name="Text Box 11"/>
            <p:cNvSpPr txBox="1">
              <a:spLocks noChangeArrowheads="1"/>
            </p:cNvSpPr>
            <p:nvPr/>
          </p:nvSpPr>
          <p:spPr bwMode="auto">
            <a:xfrm>
              <a:off x="795" y="2080"/>
              <a:ext cx="1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入 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Reset in</a:t>
              </a:r>
            </a:p>
          </p:txBody>
        </p:sp>
        <p:sp>
          <p:nvSpPr>
            <p:cNvPr id="606220" name="Line 12"/>
            <p:cNvSpPr>
              <a:spLocks noChangeShapeType="1"/>
            </p:cNvSpPr>
            <p:nvPr/>
          </p:nvSpPr>
          <p:spPr bwMode="auto">
            <a:xfrm>
              <a:off x="1296" y="2128"/>
              <a:ext cx="6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6221" name="Text Box 13"/>
          <p:cNvSpPr txBox="1">
            <a:spLocks noChangeArrowheads="1"/>
          </p:cNvSpPr>
          <p:nvPr/>
        </p:nvSpPr>
        <p:spPr bwMode="auto">
          <a:xfrm>
            <a:off x="1262063" y="3870325"/>
            <a:ext cx="208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出  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Reset out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06222" name="Text Box 14"/>
          <p:cNvSpPr txBox="1">
            <a:spLocks noChangeArrowheads="1"/>
          </p:cNvSpPr>
          <p:nvPr/>
        </p:nvSpPr>
        <p:spPr bwMode="auto">
          <a:xfrm>
            <a:off x="1262063" y="5221288"/>
            <a:ext cx="168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CC</a:t>
            </a:r>
            <a:r>
              <a:rPr lang="en-US" altLang="zh-CN" sz="2400">
                <a:latin typeface="Times New Roman" pitchFamily="18" charset="0"/>
              </a:rPr>
              <a:t>     +5 V</a:t>
            </a:r>
          </a:p>
        </p:txBody>
      </p:sp>
      <p:sp>
        <p:nvSpPr>
          <p:cNvPr id="606223" name="Text Box 15"/>
          <p:cNvSpPr txBox="1">
            <a:spLocks noChangeArrowheads="1"/>
          </p:cNvSpPr>
          <p:nvPr/>
        </p:nvSpPr>
        <p:spPr bwMode="auto">
          <a:xfrm>
            <a:off x="1262063" y="5791200"/>
            <a:ext cx="258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SS</a:t>
            </a:r>
            <a:r>
              <a:rPr lang="en-US" altLang="zh-CN" sz="2400">
                <a:latin typeface="Times New Roman" pitchFamily="18" charset="0"/>
              </a:rPr>
              <a:t>      </a:t>
            </a:r>
            <a:r>
              <a:rPr lang="zh-CN" altLang="en-US" sz="2400">
                <a:latin typeface="Times New Roman" pitchFamily="18" charset="0"/>
              </a:rPr>
              <a:t>地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724400" y="762000"/>
            <a:ext cx="3663950" cy="5791200"/>
            <a:chOff x="2976" y="480"/>
            <a:chExt cx="2308" cy="3648"/>
          </a:xfrm>
        </p:grpSpPr>
        <p:sp>
          <p:nvSpPr>
            <p:cNvPr id="606225" name="Rectangle 17"/>
            <p:cNvSpPr>
              <a:spLocks noChangeArrowheads="1"/>
            </p:cNvSpPr>
            <p:nvPr/>
          </p:nvSpPr>
          <p:spPr bwMode="auto">
            <a:xfrm>
              <a:off x="3792" y="480"/>
              <a:ext cx="624" cy="36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26" name="Rectangle 18"/>
            <p:cNvSpPr>
              <a:spLocks noChangeArrowheads="1"/>
            </p:cNvSpPr>
            <p:nvPr/>
          </p:nvSpPr>
          <p:spPr bwMode="auto">
            <a:xfrm>
              <a:off x="369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27" name="Rectangle 19"/>
            <p:cNvSpPr>
              <a:spLocks noChangeArrowheads="1"/>
            </p:cNvSpPr>
            <p:nvPr/>
          </p:nvSpPr>
          <p:spPr bwMode="auto">
            <a:xfrm>
              <a:off x="369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28" name="Rectangle 20"/>
            <p:cNvSpPr>
              <a:spLocks noChangeArrowheads="1"/>
            </p:cNvSpPr>
            <p:nvPr/>
          </p:nvSpPr>
          <p:spPr bwMode="auto">
            <a:xfrm>
              <a:off x="369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29" name="Rectangle 21"/>
            <p:cNvSpPr>
              <a:spLocks noChangeArrowheads="1"/>
            </p:cNvSpPr>
            <p:nvPr/>
          </p:nvSpPr>
          <p:spPr bwMode="auto">
            <a:xfrm>
              <a:off x="369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0" name="Rectangle 22"/>
            <p:cNvSpPr>
              <a:spLocks noChangeArrowheads="1"/>
            </p:cNvSpPr>
            <p:nvPr/>
          </p:nvSpPr>
          <p:spPr bwMode="auto">
            <a:xfrm>
              <a:off x="369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1" name="Rectangle 23"/>
            <p:cNvSpPr>
              <a:spLocks noChangeArrowheads="1"/>
            </p:cNvSpPr>
            <p:nvPr/>
          </p:nvSpPr>
          <p:spPr bwMode="auto">
            <a:xfrm>
              <a:off x="369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2" name="Rectangle 24"/>
            <p:cNvSpPr>
              <a:spLocks noChangeArrowheads="1"/>
            </p:cNvSpPr>
            <p:nvPr/>
          </p:nvSpPr>
          <p:spPr bwMode="auto">
            <a:xfrm>
              <a:off x="369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3" name="Rectangle 25"/>
            <p:cNvSpPr>
              <a:spLocks noChangeArrowheads="1"/>
            </p:cNvSpPr>
            <p:nvPr/>
          </p:nvSpPr>
          <p:spPr bwMode="auto">
            <a:xfrm>
              <a:off x="369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4" name="Rectangle 26"/>
            <p:cNvSpPr>
              <a:spLocks noChangeArrowheads="1"/>
            </p:cNvSpPr>
            <p:nvPr/>
          </p:nvSpPr>
          <p:spPr bwMode="auto">
            <a:xfrm>
              <a:off x="369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5" name="Rectangle 27"/>
            <p:cNvSpPr>
              <a:spLocks noChangeArrowheads="1"/>
            </p:cNvSpPr>
            <p:nvPr/>
          </p:nvSpPr>
          <p:spPr bwMode="auto">
            <a:xfrm>
              <a:off x="369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6" name="Rectangle 28"/>
            <p:cNvSpPr>
              <a:spLocks noChangeArrowheads="1"/>
            </p:cNvSpPr>
            <p:nvPr/>
          </p:nvSpPr>
          <p:spPr bwMode="auto">
            <a:xfrm>
              <a:off x="369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7" name="Rectangle 29"/>
            <p:cNvSpPr>
              <a:spLocks noChangeArrowheads="1"/>
            </p:cNvSpPr>
            <p:nvPr/>
          </p:nvSpPr>
          <p:spPr bwMode="auto">
            <a:xfrm>
              <a:off x="369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8" name="Rectangle 30"/>
            <p:cNvSpPr>
              <a:spLocks noChangeArrowheads="1"/>
            </p:cNvSpPr>
            <p:nvPr/>
          </p:nvSpPr>
          <p:spPr bwMode="auto">
            <a:xfrm>
              <a:off x="369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39" name="Rectangle 31"/>
            <p:cNvSpPr>
              <a:spLocks noChangeArrowheads="1"/>
            </p:cNvSpPr>
            <p:nvPr/>
          </p:nvSpPr>
          <p:spPr bwMode="auto">
            <a:xfrm>
              <a:off x="369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40" name="Rectangle 32"/>
            <p:cNvSpPr>
              <a:spLocks noChangeArrowheads="1"/>
            </p:cNvSpPr>
            <p:nvPr/>
          </p:nvSpPr>
          <p:spPr bwMode="auto">
            <a:xfrm>
              <a:off x="369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41" name="Rectangle 33"/>
            <p:cNvSpPr>
              <a:spLocks noChangeArrowheads="1"/>
            </p:cNvSpPr>
            <p:nvPr/>
          </p:nvSpPr>
          <p:spPr bwMode="auto">
            <a:xfrm>
              <a:off x="369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42" name="Rectangle 34"/>
            <p:cNvSpPr>
              <a:spLocks noChangeArrowheads="1"/>
            </p:cNvSpPr>
            <p:nvPr/>
          </p:nvSpPr>
          <p:spPr bwMode="auto">
            <a:xfrm>
              <a:off x="369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43" name="Rectangle 35"/>
            <p:cNvSpPr>
              <a:spLocks noChangeArrowheads="1"/>
            </p:cNvSpPr>
            <p:nvPr/>
          </p:nvSpPr>
          <p:spPr bwMode="auto">
            <a:xfrm>
              <a:off x="369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44" name="Rectangle 36"/>
            <p:cNvSpPr>
              <a:spLocks noChangeArrowheads="1"/>
            </p:cNvSpPr>
            <p:nvPr/>
          </p:nvSpPr>
          <p:spPr bwMode="auto">
            <a:xfrm>
              <a:off x="369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45" name="Rectangle 37"/>
            <p:cNvSpPr>
              <a:spLocks noChangeArrowheads="1"/>
            </p:cNvSpPr>
            <p:nvPr/>
          </p:nvSpPr>
          <p:spPr bwMode="auto">
            <a:xfrm>
              <a:off x="369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46" name="Text Box 38"/>
            <p:cNvSpPr txBox="1">
              <a:spLocks noChangeArrowheads="1"/>
            </p:cNvSpPr>
            <p:nvPr/>
          </p:nvSpPr>
          <p:spPr bwMode="auto">
            <a:xfrm>
              <a:off x="3782" y="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6247" name="Text Box 39"/>
            <p:cNvSpPr txBox="1">
              <a:spLocks noChangeArrowheads="1"/>
            </p:cNvSpPr>
            <p:nvPr/>
          </p:nvSpPr>
          <p:spPr bwMode="auto">
            <a:xfrm>
              <a:off x="3782" y="6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6248" name="Text Box 40"/>
            <p:cNvSpPr txBox="1">
              <a:spLocks noChangeArrowheads="1"/>
            </p:cNvSpPr>
            <p:nvPr/>
          </p:nvSpPr>
          <p:spPr bwMode="auto">
            <a:xfrm>
              <a:off x="3782" y="8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6249" name="Text Box 41"/>
            <p:cNvSpPr txBox="1">
              <a:spLocks noChangeArrowheads="1"/>
            </p:cNvSpPr>
            <p:nvPr/>
          </p:nvSpPr>
          <p:spPr bwMode="auto">
            <a:xfrm>
              <a:off x="3782" y="101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06250" name="Text Box 42"/>
            <p:cNvSpPr txBox="1">
              <a:spLocks noChangeArrowheads="1"/>
            </p:cNvSpPr>
            <p:nvPr/>
          </p:nvSpPr>
          <p:spPr bwMode="auto">
            <a:xfrm>
              <a:off x="3782" y="119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06251" name="Text Box 43"/>
            <p:cNvSpPr txBox="1">
              <a:spLocks noChangeArrowheads="1"/>
            </p:cNvSpPr>
            <p:nvPr/>
          </p:nvSpPr>
          <p:spPr bwMode="auto">
            <a:xfrm>
              <a:off x="3782" y="137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06252" name="Text Box 44"/>
            <p:cNvSpPr txBox="1">
              <a:spLocks noChangeArrowheads="1"/>
            </p:cNvSpPr>
            <p:nvPr/>
          </p:nvSpPr>
          <p:spPr bwMode="auto">
            <a:xfrm>
              <a:off x="3782" y="1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06253" name="Text Box 45"/>
            <p:cNvSpPr txBox="1">
              <a:spLocks noChangeArrowheads="1"/>
            </p:cNvSpPr>
            <p:nvPr/>
          </p:nvSpPr>
          <p:spPr bwMode="auto">
            <a:xfrm>
              <a:off x="3782" y="1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06254" name="Text Box 46"/>
            <p:cNvSpPr txBox="1">
              <a:spLocks noChangeArrowheads="1"/>
            </p:cNvSpPr>
            <p:nvPr/>
          </p:nvSpPr>
          <p:spPr bwMode="auto">
            <a:xfrm>
              <a:off x="3782" y="19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06255" name="Text Box 47"/>
            <p:cNvSpPr txBox="1">
              <a:spLocks noChangeArrowheads="1"/>
            </p:cNvSpPr>
            <p:nvPr/>
          </p:nvSpPr>
          <p:spPr bwMode="auto">
            <a:xfrm>
              <a:off x="3782" y="209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06256" name="Text Box 48"/>
            <p:cNvSpPr txBox="1">
              <a:spLocks noChangeArrowheads="1"/>
            </p:cNvSpPr>
            <p:nvPr/>
          </p:nvSpPr>
          <p:spPr bwMode="auto">
            <a:xfrm>
              <a:off x="3782" y="227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06257" name="Text Box 49"/>
            <p:cNvSpPr txBox="1">
              <a:spLocks noChangeArrowheads="1"/>
            </p:cNvSpPr>
            <p:nvPr/>
          </p:nvSpPr>
          <p:spPr bwMode="auto">
            <a:xfrm>
              <a:off x="3782" y="245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06258" name="Text Box 50"/>
            <p:cNvSpPr txBox="1">
              <a:spLocks noChangeArrowheads="1"/>
            </p:cNvSpPr>
            <p:nvPr/>
          </p:nvSpPr>
          <p:spPr bwMode="auto">
            <a:xfrm>
              <a:off x="3782" y="26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06259" name="Text Box 51"/>
            <p:cNvSpPr txBox="1">
              <a:spLocks noChangeArrowheads="1"/>
            </p:cNvSpPr>
            <p:nvPr/>
          </p:nvSpPr>
          <p:spPr bwMode="auto">
            <a:xfrm>
              <a:off x="3782" y="281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606260" name="Text Box 52"/>
            <p:cNvSpPr txBox="1">
              <a:spLocks noChangeArrowheads="1"/>
            </p:cNvSpPr>
            <p:nvPr/>
          </p:nvSpPr>
          <p:spPr bwMode="auto">
            <a:xfrm>
              <a:off x="3782" y="299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606261" name="Text Box 53"/>
            <p:cNvSpPr txBox="1">
              <a:spLocks noChangeArrowheads="1"/>
            </p:cNvSpPr>
            <p:nvPr/>
          </p:nvSpPr>
          <p:spPr bwMode="auto">
            <a:xfrm>
              <a:off x="3782" y="317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606262" name="Text Box 54"/>
            <p:cNvSpPr txBox="1">
              <a:spLocks noChangeArrowheads="1"/>
            </p:cNvSpPr>
            <p:nvPr/>
          </p:nvSpPr>
          <p:spPr bwMode="auto">
            <a:xfrm>
              <a:off x="3782" y="335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606263" name="Text Box 55"/>
            <p:cNvSpPr txBox="1">
              <a:spLocks noChangeArrowheads="1"/>
            </p:cNvSpPr>
            <p:nvPr/>
          </p:nvSpPr>
          <p:spPr bwMode="auto">
            <a:xfrm>
              <a:off x="3782" y="353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606264" name="Text Box 56"/>
            <p:cNvSpPr txBox="1">
              <a:spLocks noChangeArrowheads="1"/>
            </p:cNvSpPr>
            <p:nvPr/>
          </p:nvSpPr>
          <p:spPr bwMode="auto">
            <a:xfrm>
              <a:off x="3782" y="370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606265" name="Text Box 57"/>
            <p:cNvSpPr txBox="1">
              <a:spLocks noChangeArrowheads="1"/>
            </p:cNvSpPr>
            <p:nvPr/>
          </p:nvSpPr>
          <p:spPr bwMode="auto">
            <a:xfrm>
              <a:off x="3782" y="388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06266" name="Text Box 58"/>
            <p:cNvSpPr txBox="1">
              <a:spLocks noChangeArrowheads="1"/>
            </p:cNvSpPr>
            <p:nvPr/>
          </p:nvSpPr>
          <p:spPr bwMode="auto">
            <a:xfrm>
              <a:off x="4176" y="4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06267" name="Text Box 59"/>
            <p:cNvSpPr txBox="1">
              <a:spLocks noChangeArrowheads="1"/>
            </p:cNvSpPr>
            <p:nvPr/>
          </p:nvSpPr>
          <p:spPr bwMode="auto">
            <a:xfrm>
              <a:off x="4176" y="66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606268" name="Text Box 60"/>
            <p:cNvSpPr txBox="1">
              <a:spLocks noChangeArrowheads="1"/>
            </p:cNvSpPr>
            <p:nvPr/>
          </p:nvSpPr>
          <p:spPr bwMode="auto">
            <a:xfrm>
              <a:off x="4176" y="83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606269" name="Text Box 61"/>
            <p:cNvSpPr txBox="1">
              <a:spLocks noChangeArrowheads="1"/>
            </p:cNvSpPr>
            <p:nvPr/>
          </p:nvSpPr>
          <p:spPr bwMode="auto">
            <a:xfrm>
              <a:off x="4176" y="101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37</a:t>
              </a:r>
            </a:p>
          </p:txBody>
        </p:sp>
        <p:sp>
          <p:nvSpPr>
            <p:cNvPr id="606270" name="Text Box 62"/>
            <p:cNvSpPr txBox="1">
              <a:spLocks noChangeArrowheads="1"/>
            </p:cNvSpPr>
            <p:nvPr/>
          </p:nvSpPr>
          <p:spPr bwMode="auto">
            <a:xfrm>
              <a:off x="4176" y="119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06271" name="Text Box 63"/>
            <p:cNvSpPr txBox="1">
              <a:spLocks noChangeArrowheads="1"/>
            </p:cNvSpPr>
            <p:nvPr/>
          </p:nvSpPr>
          <p:spPr bwMode="auto">
            <a:xfrm>
              <a:off x="4176" y="137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06272" name="Text Box 64"/>
            <p:cNvSpPr txBox="1">
              <a:spLocks noChangeArrowheads="1"/>
            </p:cNvSpPr>
            <p:nvPr/>
          </p:nvSpPr>
          <p:spPr bwMode="auto">
            <a:xfrm>
              <a:off x="4176" y="155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606273" name="Text Box 65"/>
            <p:cNvSpPr txBox="1">
              <a:spLocks noChangeArrowheads="1"/>
            </p:cNvSpPr>
            <p:nvPr/>
          </p:nvSpPr>
          <p:spPr bwMode="auto">
            <a:xfrm>
              <a:off x="4176" y="173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606274" name="Text Box 66"/>
            <p:cNvSpPr txBox="1">
              <a:spLocks noChangeArrowheads="1"/>
            </p:cNvSpPr>
            <p:nvPr/>
          </p:nvSpPr>
          <p:spPr bwMode="auto">
            <a:xfrm>
              <a:off x="4176" y="191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606275" name="Text Box 67"/>
            <p:cNvSpPr txBox="1">
              <a:spLocks noChangeArrowheads="1"/>
            </p:cNvSpPr>
            <p:nvPr/>
          </p:nvSpPr>
          <p:spPr bwMode="auto">
            <a:xfrm>
              <a:off x="4176" y="209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606276" name="Text Box 68"/>
            <p:cNvSpPr txBox="1">
              <a:spLocks noChangeArrowheads="1"/>
            </p:cNvSpPr>
            <p:nvPr/>
          </p:nvSpPr>
          <p:spPr bwMode="auto">
            <a:xfrm>
              <a:off x="4176" y="227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606277" name="Text Box 69"/>
            <p:cNvSpPr txBox="1">
              <a:spLocks noChangeArrowheads="1"/>
            </p:cNvSpPr>
            <p:nvPr/>
          </p:nvSpPr>
          <p:spPr bwMode="auto">
            <a:xfrm>
              <a:off x="4176" y="245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29</a:t>
              </a:r>
            </a:p>
          </p:txBody>
        </p:sp>
        <p:sp>
          <p:nvSpPr>
            <p:cNvPr id="606278" name="Text Box 70"/>
            <p:cNvSpPr txBox="1">
              <a:spLocks noChangeArrowheads="1"/>
            </p:cNvSpPr>
            <p:nvPr/>
          </p:nvSpPr>
          <p:spPr bwMode="auto">
            <a:xfrm>
              <a:off x="4176" y="26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606279" name="Text Box 71"/>
            <p:cNvSpPr txBox="1">
              <a:spLocks noChangeArrowheads="1"/>
            </p:cNvSpPr>
            <p:nvPr/>
          </p:nvSpPr>
          <p:spPr bwMode="auto">
            <a:xfrm>
              <a:off x="4176" y="281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606280" name="Text Box 72"/>
            <p:cNvSpPr txBox="1">
              <a:spLocks noChangeArrowheads="1"/>
            </p:cNvSpPr>
            <p:nvPr/>
          </p:nvSpPr>
          <p:spPr bwMode="auto">
            <a:xfrm>
              <a:off x="4176" y="299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606281" name="Text Box 73"/>
            <p:cNvSpPr txBox="1">
              <a:spLocks noChangeArrowheads="1"/>
            </p:cNvSpPr>
            <p:nvPr/>
          </p:nvSpPr>
          <p:spPr bwMode="auto">
            <a:xfrm>
              <a:off x="4176" y="317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06282" name="Text Box 74"/>
            <p:cNvSpPr txBox="1">
              <a:spLocks noChangeArrowheads="1"/>
            </p:cNvSpPr>
            <p:nvPr/>
          </p:nvSpPr>
          <p:spPr bwMode="auto">
            <a:xfrm>
              <a:off x="4176" y="335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606283" name="Text Box 75"/>
            <p:cNvSpPr txBox="1">
              <a:spLocks noChangeArrowheads="1"/>
            </p:cNvSpPr>
            <p:nvPr/>
          </p:nvSpPr>
          <p:spPr bwMode="auto">
            <a:xfrm>
              <a:off x="4176" y="353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606284" name="Text Box 76"/>
            <p:cNvSpPr txBox="1">
              <a:spLocks noChangeArrowheads="1"/>
            </p:cNvSpPr>
            <p:nvPr/>
          </p:nvSpPr>
          <p:spPr bwMode="auto">
            <a:xfrm>
              <a:off x="4176" y="370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606285" name="Text Box 77"/>
            <p:cNvSpPr txBox="1">
              <a:spLocks noChangeArrowheads="1"/>
            </p:cNvSpPr>
            <p:nvPr/>
          </p:nvSpPr>
          <p:spPr bwMode="auto">
            <a:xfrm>
              <a:off x="4176" y="388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606286" name="Text Box 78"/>
            <p:cNvSpPr txBox="1">
              <a:spLocks noChangeArrowheads="1"/>
            </p:cNvSpPr>
            <p:nvPr/>
          </p:nvSpPr>
          <p:spPr bwMode="auto">
            <a:xfrm>
              <a:off x="3396" y="48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X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6287" name="Text Box 79"/>
            <p:cNvSpPr txBox="1">
              <a:spLocks noChangeArrowheads="1"/>
            </p:cNvSpPr>
            <p:nvPr/>
          </p:nvSpPr>
          <p:spPr bwMode="auto">
            <a:xfrm>
              <a:off x="3396" y="66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X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6288" name="Text Box 80"/>
            <p:cNvSpPr txBox="1">
              <a:spLocks noChangeArrowheads="1"/>
            </p:cNvSpPr>
            <p:nvPr/>
          </p:nvSpPr>
          <p:spPr bwMode="auto">
            <a:xfrm>
              <a:off x="2976" y="839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Reset out</a:t>
              </a:r>
            </a:p>
          </p:txBody>
        </p:sp>
        <p:sp>
          <p:nvSpPr>
            <p:cNvPr id="606289" name="Text Box 81"/>
            <p:cNvSpPr txBox="1">
              <a:spLocks noChangeArrowheads="1"/>
            </p:cNvSpPr>
            <p:nvPr/>
          </p:nvSpPr>
          <p:spPr bwMode="auto">
            <a:xfrm>
              <a:off x="3252" y="1019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SOD</a:t>
              </a:r>
            </a:p>
          </p:txBody>
        </p:sp>
        <p:sp>
          <p:nvSpPr>
            <p:cNvPr id="606290" name="Text Box 82"/>
            <p:cNvSpPr txBox="1">
              <a:spLocks noChangeArrowheads="1"/>
            </p:cNvSpPr>
            <p:nvPr/>
          </p:nvSpPr>
          <p:spPr bwMode="auto">
            <a:xfrm>
              <a:off x="3308" y="1198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SID</a:t>
              </a:r>
            </a:p>
          </p:txBody>
        </p:sp>
        <p:sp>
          <p:nvSpPr>
            <p:cNvPr id="606291" name="Text Box 83"/>
            <p:cNvSpPr txBox="1">
              <a:spLocks noChangeArrowheads="1"/>
            </p:cNvSpPr>
            <p:nvPr/>
          </p:nvSpPr>
          <p:spPr bwMode="auto">
            <a:xfrm>
              <a:off x="3236" y="1377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Trap</a:t>
              </a:r>
            </a:p>
          </p:txBody>
        </p:sp>
        <p:sp>
          <p:nvSpPr>
            <p:cNvPr id="606292" name="Text Box 84"/>
            <p:cNvSpPr txBox="1">
              <a:spLocks noChangeArrowheads="1"/>
            </p:cNvSpPr>
            <p:nvPr/>
          </p:nvSpPr>
          <p:spPr bwMode="auto">
            <a:xfrm>
              <a:off x="3088" y="1557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RST7.5</a:t>
              </a:r>
            </a:p>
          </p:txBody>
        </p:sp>
        <p:sp>
          <p:nvSpPr>
            <p:cNvPr id="606293" name="Text Box 85"/>
            <p:cNvSpPr txBox="1">
              <a:spLocks noChangeArrowheads="1"/>
            </p:cNvSpPr>
            <p:nvPr/>
          </p:nvSpPr>
          <p:spPr bwMode="auto">
            <a:xfrm>
              <a:off x="3088" y="173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RST6.5</a:t>
              </a:r>
            </a:p>
          </p:txBody>
        </p:sp>
        <p:sp>
          <p:nvSpPr>
            <p:cNvPr id="606294" name="Text Box 86"/>
            <p:cNvSpPr txBox="1">
              <a:spLocks noChangeArrowheads="1"/>
            </p:cNvSpPr>
            <p:nvPr/>
          </p:nvSpPr>
          <p:spPr bwMode="auto">
            <a:xfrm>
              <a:off x="3088" y="1915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RST5.5</a:t>
              </a:r>
            </a:p>
          </p:txBody>
        </p:sp>
        <p:sp>
          <p:nvSpPr>
            <p:cNvPr id="606295" name="Text Box 87"/>
            <p:cNvSpPr txBox="1">
              <a:spLocks noChangeArrowheads="1"/>
            </p:cNvSpPr>
            <p:nvPr/>
          </p:nvSpPr>
          <p:spPr bwMode="auto">
            <a:xfrm>
              <a:off x="3188" y="2274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INTA</a:t>
              </a:r>
            </a:p>
          </p:txBody>
        </p:sp>
        <p:sp>
          <p:nvSpPr>
            <p:cNvPr id="606296" name="Text Box 88"/>
            <p:cNvSpPr txBox="1">
              <a:spLocks noChangeArrowheads="1"/>
            </p:cNvSpPr>
            <p:nvPr/>
          </p:nvSpPr>
          <p:spPr bwMode="auto">
            <a:xfrm>
              <a:off x="3292" y="2454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6297" name="Text Box 89"/>
            <p:cNvSpPr txBox="1">
              <a:spLocks noChangeArrowheads="1"/>
            </p:cNvSpPr>
            <p:nvPr/>
          </p:nvSpPr>
          <p:spPr bwMode="auto">
            <a:xfrm>
              <a:off x="3292" y="263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6298" name="Text Box 90"/>
            <p:cNvSpPr txBox="1">
              <a:spLocks noChangeArrowheads="1"/>
            </p:cNvSpPr>
            <p:nvPr/>
          </p:nvSpPr>
          <p:spPr bwMode="auto">
            <a:xfrm>
              <a:off x="3292" y="2812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6299" name="Text Box 91"/>
            <p:cNvSpPr txBox="1">
              <a:spLocks noChangeArrowheads="1"/>
            </p:cNvSpPr>
            <p:nvPr/>
          </p:nvSpPr>
          <p:spPr bwMode="auto">
            <a:xfrm>
              <a:off x="3292" y="2992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6300" name="Text Box 92"/>
            <p:cNvSpPr txBox="1">
              <a:spLocks noChangeArrowheads="1"/>
            </p:cNvSpPr>
            <p:nvPr/>
          </p:nvSpPr>
          <p:spPr bwMode="auto">
            <a:xfrm>
              <a:off x="3292" y="3171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06301" name="Text Box 93"/>
            <p:cNvSpPr txBox="1">
              <a:spLocks noChangeArrowheads="1"/>
            </p:cNvSpPr>
            <p:nvPr/>
          </p:nvSpPr>
          <p:spPr bwMode="auto">
            <a:xfrm>
              <a:off x="3292" y="335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06302" name="Text Box 94"/>
            <p:cNvSpPr txBox="1">
              <a:spLocks noChangeArrowheads="1"/>
            </p:cNvSpPr>
            <p:nvPr/>
          </p:nvSpPr>
          <p:spPr bwMode="auto">
            <a:xfrm>
              <a:off x="3292" y="353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06303" name="Text Box 95"/>
            <p:cNvSpPr txBox="1">
              <a:spLocks noChangeArrowheads="1"/>
            </p:cNvSpPr>
            <p:nvPr/>
          </p:nvSpPr>
          <p:spPr bwMode="auto">
            <a:xfrm>
              <a:off x="3292" y="3709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AD</a:t>
              </a:r>
              <a:r>
                <a:rPr lang="en-US" altLang="zh-CN" sz="18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06304" name="Text Box 96"/>
            <p:cNvSpPr txBox="1">
              <a:spLocks noChangeArrowheads="1"/>
            </p:cNvSpPr>
            <p:nvPr/>
          </p:nvSpPr>
          <p:spPr bwMode="auto">
            <a:xfrm>
              <a:off x="3332" y="3888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i="1">
                  <a:latin typeface="Times New Roman" pitchFamily="18" charset="0"/>
                </a:rPr>
                <a:t>V</a:t>
              </a:r>
              <a:r>
                <a:rPr lang="en-US" altLang="zh-CN" sz="1800" baseline="-25000">
                  <a:latin typeface="Times New Roman" pitchFamily="18" charset="0"/>
                </a:rPr>
                <a:t>SS</a:t>
              </a:r>
            </a:p>
          </p:txBody>
        </p:sp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3188" y="2095"/>
              <a:ext cx="476" cy="231"/>
              <a:chOff x="3188" y="2095"/>
              <a:chExt cx="476" cy="231"/>
            </a:xfrm>
          </p:grpSpPr>
          <p:sp>
            <p:nvSpPr>
              <p:cNvPr id="606306" name="Text Box 98"/>
              <p:cNvSpPr txBox="1">
                <a:spLocks noChangeArrowheads="1"/>
              </p:cNvSpPr>
              <p:nvPr/>
            </p:nvSpPr>
            <p:spPr bwMode="auto">
              <a:xfrm>
                <a:off x="3188" y="2095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INTR</a:t>
                </a:r>
              </a:p>
            </p:txBody>
          </p:sp>
          <p:sp>
            <p:nvSpPr>
              <p:cNvPr id="606307" name="Line 99"/>
              <p:cNvSpPr>
                <a:spLocks noChangeShapeType="1"/>
              </p:cNvSpPr>
              <p:nvPr/>
            </p:nvSpPr>
            <p:spPr bwMode="auto">
              <a:xfrm>
                <a:off x="3236" y="212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6308" name="Text Box 100"/>
            <p:cNvSpPr txBox="1">
              <a:spLocks noChangeArrowheads="1"/>
            </p:cNvSpPr>
            <p:nvPr/>
          </p:nvSpPr>
          <p:spPr bwMode="auto">
            <a:xfrm>
              <a:off x="4560" y="480"/>
              <a:ext cx="3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i="1">
                  <a:latin typeface="Times New Roman" pitchFamily="18" charset="0"/>
                </a:rPr>
                <a:t>V</a:t>
              </a:r>
              <a:r>
                <a:rPr lang="en-US" altLang="zh-CN" sz="1800" baseline="-25000">
                  <a:latin typeface="Times New Roman" pitchFamily="18" charset="0"/>
                </a:rPr>
                <a:t>CC</a:t>
              </a:r>
            </a:p>
          </p:txBody>
        </p:sp>
        <p:sp>
          <p:nvSpPr>
            <p:cNvPr id="606309" name="Text Box 101"/>
            <p:cNvSpPr txBox="1">
              <a:spLocks noChangeArrowheads="1"/>
            </p:cNvSpPr>
            <p:nvPr/>
          </p:nvSpPr>
          <p:spPr bwMode="auto">
            <a:xfrm>
              <a:off x="4560" y="660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HOLD</a:t>
              </a:r>
            </a:p>
          </p:txBody>
        </p:sp>
        <p:sp>
          <p:nvSpPr>
            <p:cNvPr id="606310" name="Text Box 102"/>
            <p:cNvSpPr txBox="1">
              <a:spLocks noChangeArrowheads="1"/>
            </p:cNvSpPr>
            <p:nvPr/>
          </p:nvSpPr>
          <p:spPr bwMode="auto">
            <a:xfrm>
              <a:off x="4560" y="839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HLDA</a:t>
              </a:r>
            </a:p>
          </p:txBody>
        </p:sp>
        <p:sp>
          <p:nvSpPr>
            <p:cNvPr id="606311" name="Text Box 103"/>
            <p:cNvSpPr txBox="1">
              <a:spLocks noChangeArrowheads="1"/>
            </p:cNvSpPr>
            <p:nvPr/>
          </p:nvSpPr>
          <p:spPr bwMode="auto">
            <a:xfrm>
              <a:off x="4560" y="1019"/>
              <a:ext cx="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CLK(out)</a:t>
              </a:r>
            </a:p>
          </p:txBody>
        </p:sp>
        <p:sp>
          <p:nvSpPr>
            <p:cNvPr id="606312" name="Text Box 104"/>
            <p:cNvSpPr txBox="1">
              <a:spLocks noChangeArrowheads="1"/>
            </p:cNvSpPr>
            <p:nvPr/>
          </p:nvSpPr>
          <p:spPr bwMode="auto">
            <a:xfrm>
              <a:off x="4588" y="1198"/>
              <a:ext cx="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Rsest in</a:t>
              </a:r>
            </a:p>
          </p:txBody>
        </p:sp>
        <p:sp>
          <p:nvSpPr>
            <p:cNvPr id="606313" name="Text Box 105"/>
            <p:cNvSpPr txBox="1">
              <a:spLocks noChangeArrowheads="1"/>
            </p:cNvSpPr>
            <p:nvPr/>
          </p:nvSpPr>
          <p:spPr bwMode="auto">
            <a:xfrm>
              <a:off x="4560" y="1377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606314" name="Text Box 106"/>
            <p:cNvSpPr txBox="1">
              <a:spLocks noChangeArrowheads="1"/>
            </p:cNvSpPr>
            <p:nvPr/>
          </p:nvSpPr>
          <p:spPr bwMode="auto">
            <a:xfrm>
              <a:off x="4584" y="1557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IO/M</a:t>
              </a:r>
            </a:p>
          </p:txBody>
        </p:sp>
        <p:sp>
          <p:nvSpPr>
            <p:cNvPr id="606315" name="Text Box 107"/>
            <p:cNvSpPr txBox="1">
              <a:spLocks noChangeArrowheads="1"/>
            </p:cNvSpPr>
            <p:nvPr/>
          </p:nvSpPr>
          <p:spPr bwMode="auto">
            <a:xfrm>
              <a:off x="4560" y="173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6316" name="Text Box 108"/>
            <p:cNvSpPr txBox="1">
              <a:spLocks noChangeArrowheads="1"/>
            </p:cNvSpPr>
            <p:nvPr/>
          </p:nvSpPr>
          <p:spPr bwMode="auto">
            <a:xfrm>
              <a:off x="4576" y="1915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RD</a:t>
              </a:r>
            </a:p>
          </p:txBody>
        </p:sp>
        <p:sp>
          <p:nvSpPr>
            <p:cNvPr id="606317" name="Text Box 109"/>
            <p:cNvSpPr txBox="1">
              <a:spLocks noChangeArrowheads="1"/>
            </p:cNvSpPr>
            <p:nvPr/>
          </p:nvSpPr>
          <p:spPr bwMode="auto">
            <a:xfrm>
              <a:off x="4560" y="2095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606318" name="Text Box 110"/>
            <p:cNvSpPr txBox="1">
              <a:spLocks noChangeArrowheads="1"/>
            </p:cNvSpPr>
            <p:nvPr/>
          </p:nvSpPr>
          <p:spPr bwMode="auto">
            <a:xfrm>
              <a:off x="4584" y="2274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606319" name="Text Box 111"/>
            <p:cNvSpPr txBox="1">
              <a:spLocks noChangeArrowheads="1"/>
            </p:cNvSpPr>
            <p:nvPr/>
          </p:nvSpPr>
          <p:spPr bwMode="auto">
            <a:xfrm>
              <a:off x="4584" y="2454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</a:t>
              </a:r>
              <a:r>
                <a:rPr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6320" name="Text Box 112"/>
            <p:cNvSpPr txBox="1">
              <a:spLocks noChangeArrowheads="1"/>
            </p:cNvSpPr>
            <p:nvPr/>
          </p:nvSpPr>
          <p:spPr bwMode="auto">
            <a:xfrm>
              <a:off x="4584" y="2633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606321" name="Text Box 113"/>
            <p:cNvSpPr txBox="1">
              <a:spLocks noChangeArrowheads="1"/>
            </p:cNvSpPr>
            <p:nvPr/>
          </p:nvSpPr>
          <p:spPr bwMode="auto">
            <a:xfrm>
              <a:off x="4584" y="281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606322" name="Text Box 114"/>
            <p:cNvSpPr txBox="1">
              <a:spLocks noChangeArrowheads="1"/>
            </p:cNvSpPr>
            <p:nvPr/>
          </p:nvSpPr>
          <p:spPr bwMode="auto">
            <a:xfrm>
              <a:off x="4584" y="29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06323" name="Text Box 115"/>
            <p:cNvSpPr txBox="1">
              <a:spLocks noChangeArrowheads="1"/>
            </p:cNvSpPr>
            <p:nvPr/>
          </p:nvSpPr>
          <p:spPr bwMode="auto">
            <a:xfrm>
              <a:off x="4584" y="3171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06324" name="Text Box 116"/>
            <p:cNvSpPr txBox="1">
              <a:spLocks noChangeArrowheads="1"/>
            </p:cNvSpPr>
            <p:nvPr/>
          </p:nvSpPr>
          <p:spPr bwMode="auto">
            <a:xfrm>
              <a:off x="4584" y="335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06325" name="Text Box 117"/>
            <p:cNvSpPr txBox="1">
              <a:spLocks noChangeArrowheads="1"/>
            </p:cNvSpPr>
            <p:nvPr/>
          </p:nvSpPr>
          <p:spPr bwMode="auto">
            <a:xfrm>
              <a:off x="4584" y="353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06326" name="Text Box 118"/>
            <p:cNvSpPr txBox="1">
              <a:spLocks noChangeArrowheads="1"/>
            </p:cNvSpPr>
            <p:nvPr/>
          </p:nvSpPr>
          <p:spPr bwMode="auto">
            <a:xfrm>
              <a:off x="4584" y="3709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06327" name="Text Box 119"/>
            <p:cNvSpPr txBox="1">
              <a:spLocks noChangeArrowheads="1"/>
            </p:cNvSpPr>
            <p:nvPr/>
          </p:nvSpPr>
          <p:spPr bwMode="auto">
            <a:xfrm>
              <a:off x="4584" y="388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06328" name="Line 120"/>
            <p:cNvSpPr>
              <a:spLocks noChangeShapeType="1"/>
            </p:cNvSpPr>
            <p:nvPr/>
          </p:nvSpPr>
          <p:spPr bwMode="auto">
            <a:xfrm>
              <a:off x="4612" y="123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6329" name="Line 121"/>
            <p:cNvSpPr>
              <a:spLocks noChangeShapeType="1"/>
            </p:cNvSpPr>
            <p:nvPr/>
          </p:nvSpPr>
          <p:spPr bwMode="auto">
            <a:xfrm>
              <a:off x="4828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6330" name="Line 122"/>
            <p:cNvSpPr>
              <a:spLocks noChangeShapeType="1"/>
            </p:cNvSpPr>
            <p:nvPr/>
          </p:nvSpPr>
          <p:spPr bwMode="auto">
            <a:xfrm>
              <a:off x="4612" y="195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6331" name="Line 123"/>
            <p:cNvSpPr>
              <a:spLocks noChangeShapeType="1"/>
            </p:cNvSpPr>
            <p:nvPr/>
          </p:nvSpPr>
          <p:spPr bwMode="auto">
            <a:xfrm>
              <a:off x="4608" y="2126"/>
              <a:ext cx="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6332" name="Rectangle 124"/>
            <p:cNvSpPr>
              <a:spLocks noChangeArrowheads="1"/>
            </p:cNvSpPr>
            <p:nvPr/>
          </p:nvSpPr>
          <p:spPr bwMode="auto">
            <a:xfrm>
              <a:off x="441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33" name="Rectangle 125"/>
            <p:cNvSpPr>
              <a:spLocks noChangeArrowheads="1"/>
            </p:cNvSpPr>
            <p:nvPr/>
          </p:nvSpPr>
          <p:spPr bwMode="auto">
            <a:xfrm>
              <a:off x="441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34" name="Rectangle 126"/>
            <p:cNvSpPr>
              <a:spLocks noChangeArrowheads="1"/>
            </p:cNvSpPr>
            <p:nvPr/>
          </p:nvSpPr>
          <p:spPr bwMode="auto">
            <a:xfrm>
              <a:off x="441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35" name="Rectangle 127"/>
            <p:cNvSpPr>
              <a:spLocks noChangeArrowheads="1"/>
            </p:cNvSpPr>
            <p:nvPr/>
          </p:nvSpPr>
          <p:spPr bwMode="auto">
            <a:xfrm>
              <a:off x="441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36" name="Rectangle 128"/>
            <p:cNvSpPr>
              <a:spLocks noChangeArrowheads="1"/>
            </p:cNvSpPr>
            <p:nvPr/>
          </p:nvSpPr>
          <p:spPr bwMode="auto">
            <a:xfrm>
              <a:off x="441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37" name="Rectangle 129"/>
            <p:cNvSpPr>
              <a:spLocks noChangeArrowheads="1"/>
            </p:cNvSpPr>
            <p:nvPr/>
          </p:nvSpPr>
          <p:spPr bwMode="auto">
            <a:xfrm>
              <a:off x="441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38" name="Rectangle 130"/>
            <p:cNvSpPr>
              <a:spLocks noChangeArrowheads="1"/>
            </p:cNvSpPr>
            <p:nvPr/>
          </p:nvSpPr>
          <p:spPr bwMode="auto">
            <a:xfrm>
              <a:off x="441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39" name="Rectangle 131"/>
            <p:cNvSpPr>
              <a:spLocks noChangeArrowheads="1"/>
            </p:cNvSpPr>
            <p:nvPr/>
          </p:nvSpPr>
          <p:spPr bwMode="auto">
            <a:xfrm>
              <a:off x="441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0" name="Rectangle 132"/>
            <p:cNvSpPr>
              <a:spLocks noChangeArrowheads="1"/>
            </p:cNvSpPr>
            <p:nvPr/>
          </p:nvSpPr>
          <p:spPr bwMode="auto">
            <a:xfrm>
              <a:off x="441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1" name="Rectangle 133"/>
            <p:cNvSpPr>
              <a:spLocks noChangeArrowheads="1"/>
            </p:cNvSpPr>
            <p:nvPr/>
          </p:nvSpPr>
          <p:spPr bwMode="auto">
            <a:xfrm>
              <a:off x="441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2" name="Rectangle 134"/>
            <p:cNvSpPr>
              <a:spLocks noChangeArrowheads="1"/>
            </p:cNvSpPr>
            <p:nvPr/>
          </p:nvSpPr>
          <p:spPr bwMode="auto">
            <a:xfrm>
              <a:off x="441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3" name="Rectangle 135"/>
            <p:cNvSpPr>
              <a:spLocks noChangeArrowheads="1"/>
            </p:cNvSpPr>
            <p:nvPr/>
          </p:nvSpPr>
          <p:spPr bwMode="auto">
            <a:xfrm>
              <a:off x="441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4" name="Rectangle 136"/>
            <p:cNvSpPr>
              <a:spLocks noChangeArrowheads="1"/>
            </p:cNvSpPr>
            <p:nvPr/>
          </p:nvSpPr>
          <p:spPr bwMode="auto">
            <a:xfrm>
              <a:off x="441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5" name="Rectangle 137"/>
            <p:cNvSpPr>
              <a:spLocks noChangeArrowheads="1"/>
            </p:cNvSpPr>
            <p:nvPr/>
          </p:nvSpPr>
          <p:spPr bwMode="auto">
            <a:xfrm>
              <a:off x="441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6" name="Rectangle 138"/>
            <p:cNvSpPr>
              <a:spLocks noChangeArrowheads="1"/>
            </p:cNvSpPr>
            <p:nvPr/>
          </p:nvSpPr>
          <p:spPr bwMode="auto">
            <a:xfrm>
              <a:off x="441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7" name="Rectangle 139"/>
            <p:cNvSpPr>
              <a:spLocks noChangeArrowheads="1"/>
            </p:cNvSpPr>
            <p:nvPr/>
          </p:nvSpPr>
          <p:spPr bwMode="auto">
            <a:xfrm>
              <a:off x="441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8" name="Rectangle 140"/>
            <p:cNvSpPr>
              <a:spLocks noChangeArrowheads="1"/>
            </p:cNvSpPr>
            <p:nvPr/>
          </p:nvSpPr>
          <p:spPr bwMode="auto">
            <a:xfrm>
              <a:off x="441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49" name="Rectangle 141"/>
            <p:cNvSpPr>
              <a:spLocks noChangeArrowheads="1"/>
            </p:cNvSpPr>
            <p:nvPr/>
          </p:nvSpPr>
          <p:spPr bwMode="auto">
            <a:xfrm>
              <a:off x="441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50" name="Rectangle 142"/>
            <p:cNvSpPr>
              <a:spLocks noChangeArrowheads="1"/>
            </p:cNvSpPr>
            <p:nvPr/>
          </p:nvSpPr>
          <p:spPr bwMode="auto">
            <a:xfrm>
              <a:off x="441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351" name="Rectangle 143"/>
            <p:cNvSpPr>
              <a:spLocks noChangeArrowheads="1"/>
            </p:cNvSpPr>
            <p:nvPr/>
          </p:nvSpPr>
          <p:spPr bwMode="auto">
            <a:xfrm>
              <a:off x="441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6352" name="Rectangle 1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606353" name="AutoShape 1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6" name="日期占位符 1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96F-D1E7-4F30-9CE5-052BCBFC796D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47" name="灯片编号占位符 1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148" name="页脚占位符 1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autoUpdateAnimBg="0"/>
      <p:bldP spid="606212" grpId="0" autoUpdateAnimBg="0"/>
      <p:bldP spid="606213" grpId="0" autoUpdateAnimBg="0"/>
      <p:bldP spid="606214" grpId="0" autoUpdateAnimBg="0"/>
      <p:bldP spid="606221" grpId="0" autoUpdateAnimBg="0"/>
      <p:bldP spid="606222" grpId="0" autoUpdateAnimBg="0"/>
      <p:bldP spid="6062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ChangeArrowheads="1"/>
          </p:cNvSpPr>
          <p:nvPr/>
        </p:nvSpPr>
        <p:spPr bwMode="auto">
          <a:xfrm>
            <a:off x="609600" y="4064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二、间址周期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4133850"/>
            <a:ext cx="2879725" cy="431800"/>
            <a:chOff x="480" y="2604"/>
            <a:chExt cx="1814" cy="272"/>
          </a:xfrm>
        </p:grpSpPr>
        <p:sp>
          <p:nvSpPr>
            <p:cNvPr id="579588" name="Rectangle 4"/>
            <p:cNvSpPr>
              <a:spLocks noChangeArrowheads="1"/>
            </p:cNvSpPr>
            <p:nvPr/>
          </p:nvSpPr>
          <p:spPr bwMode="auto">
            <a:xfrm>
              <a:off x="480" y="2604"/>
              <a:ext cx="181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 ( MAR )       MDR</a:t>
              </a:r>
            </a:p>
          </p:txBody>
        </p:sp>
        <p:sp>
          <p:nvSpPr>
            <p:cNvPr id="579589" name="Line 5"/>
            <p:cNvSpPr>
              <a:spLocks noChangeShapeType="1"/>
            </p:cNvSpPr>
            <p:nvPr/>
          </p:nvSpPr>
          <p:spPr bwMode="auto">
            <a:xfrm>
              <a:off x="1430" y="275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762000" y="3365500"/>
            <a:ext cx="2879725" cy="431800"/>
            <a:chOff x="480" y="2120"/>
            <a:chExt cx="1814" cy="272"/>
          </a:xfrm>
        </p:grpSpPr>
        <p:sp>
          <p:nvSpPr>
            <p:cNvPr id="579591" name="Rectangle 7"/>
            <p:cNvSpPr>
              <a:spLocks noChangeArrowheads="1"/>
            </p:cNvSpPr>
            <p:nvPr/>
          </p:nvSpPr>
          <p:spPr bwMode="auto">
            <a:xfrm>
              <a:off x="480" y="2120"/>
              <a:ext cx="181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1      R</a:t>
              </a:r>
            </a:p>
          </p:txBody>
        </p:sp>
        <p:sp>
          <p:nvSpPr>
            <p:cNvPr id="579592" name="Line 8"/>
            <p:cNvSpPr>
              <a:spLocks noChangeShapeType="1"/>
            </p:cNvSpPr>
            <p:nvPr/>
          </p:nvSpPr>
          <p:spPr bwMode="auto">
            <a:xfrm>
              <a:off x="576" y="226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762000" y="2597150"/>
            <a:ext cx="2879725" cy="431800"/>
            <a:chOff x="480" y="1636"/>
            <a:chExt cx="1814" cy="272"/>
          </a:xfrm>
        </p:grpSpPr>
        <p:sp>
          <p:nvSpPr>
            <p:cNvPr id="579594" name="Rectangle 10"/>
            <p:cNvSpPr>
              <a:spLocks noChangeArrowheads="1"/>
            </p:cNvSpPr>
            <p:nvPr/>
          </p:nvSpPr>
          <p:spPr bwMode="auto">
            <a:xfrm>
              <a:off x="480" y="1636"/>
              <a:ext cx="181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Ad ( IR )        MAR</a:t>
              </a:r>
            </a:p>
          </p:txBody>
        </p:sp>
        <p:sp>
          <p:nvSpPr>
            <p:cNvPr id="579595" name="Line 11"/>
            <p:cNvSpPr>
              <a:spLocks noChangeShapeType="1"/>
            </p:cNvSpPr>
            <p:nvPr/>
          </p:nvSpPr>
          <p:spPr bwMode="auto">
            <a:xfrm>
              <a:off x="1264" y="177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62000" y="4902200"/>
            <a:ext cx="2879725" cy="431800"/>
            <a:chOff x="480" y="3088"/>
            <a:chExt cx="1814" cy="272"/>
          </a:xfrm>
        </p:grpSpPr>
        <p:sp>
          <p:nvSpPr>
            <p:cNvPr id="579597" name="Rectangle 13"/>
            <p:cNvSpPr>
              <a:spLocks noChangeArrowheads="1"/>
            </p:cNvSpPr>
            <p:nvPr/>
          </p:nvSpPr>
          <p:spPr bwMode="auto">
            <a:xfrm>
              <a:off x="480" y="3088"/>
              <a:ext cx="181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MDR       Ad ( IR )</a:t>
              </a:r>
            </a:p>
          </p:txBody>
        </p:sp>
        <p:sp>
          <p:nvSpPr>
            <p:cNvPr id="579598" name="Line 14"/>
            <p:cNvSpPr>
              <a:spLocks noChangeShapeType="1"/>
            </p:cNvSpPr>
            <p:nvPr/>
          </p:nvSpPr>
          <p:spPr bwMode="auto">
            <a:xfrm>
              <a:off x="960" y="323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62000" y="1828800"/>
            <a:ext cx="4318000" cy="431800"/>
            <a:chOff x="480" y="912"/>
            <a:chExt cx="2720" cy="272"/>
          </a:xfrm>
        </p:grpSpPr>
        <p:sp>
          <p:nvSpPr>
            <p:cNvPr id="579600" name="Rectangle 16"/>
            <p:cNvSpPr>
              <a:spLocks noChangeArrowheads="1"/>
            </p:cNvSpPr>
            <p:nvPr/>
          </p:nvSpPr>
          <p:spPr bwMode="auto">
            <a:xfrm>
              <a:off x="480" y="912"/>
              <a:ext cx="2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指令形式地址        </a:t>
              </a:r>
              <a:r>
                <a:rPr lang="en-US" altLang="zh-CN" sz="24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79601" name="Line 17"/>
            <p:cNvSpPr>
              <a:spLocks noChangeShapeType="1"/>
            </p:cNvSpPr>
            <p:nvPr/>
          </p:nvSpPr>
          <p:spPr bwMode="auto">
            <a:xfrm>
              <a:off x="1696" y="105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9602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9.1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114800" y="2057400"/>
            <a:ext cx="4800600" cy="3429000"/>
            <a:chOff x="2592" y="1296"/>
            <a:chExt cx="3024" cy="2160"/>
          </a:xfrm>
        </p:grpSpPr>
        <p:sp>
          <p:nvSpPr>
            <p:cNvPr id="579604" name="AutoShape 20"/>
            <p:cNvSpPr>
              <a:spLocks noChangeArrowheads="1"/>
            </p:cNvSpPr>
            <p:nvPr/>
          </p:nvSpPr>
          <p:spPr bwMode="auto">
            <a:xfrm rot="10800000">
              <a:off x="4086" y="3192"/>
              <a:ext cx="499" cy="94"/>
            </a:xfrm>
            <a:prstGeom prst="rightArrow">
              <a:avLst>
                <a:gd name="adj1" fmla="val 50000"/>
                <a:gd name="adj2" fmla="val 9437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9605" name="AutoShape 21"/>
            <p:cNvSpPr>
              <a:spLocks noChangeArrowheads="1"/>
            </p:cNvSpPr>
            <p:nvPr/>
          </p:nvSpPr>
          <p:spPr bwMode="auto">
            <a:xfrm rot="10800000">
              <a:off x="3120" y="3216"/>
              <a:ext cx="528" cy="96"/>
            </a:xfrm>
            <a:prstGeom prst="rightArrow">
              <a:avLst>
                <a:gd name="adj1" fmla="val 50000"/>
                <a:gd name="adj2" fmla="val 97778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9606" name="AutoShape 22"/>
            <p:cNvSpPr>
              <a:spLocks noChangeArrowheads="1"/>
            </p:cNvSpPr>
            <p:nvPr/>
          </p:nvSpPr>
          <p:spPr bwMode="auto">
            <a:xfrm>
              <a:off x="4080" y="2746"/>
              <a:ext cx="738" cy="86"/>
            </a:xfrm>
            <a:prstGeom prst="rightArrow">
              <a:avLst>
                <a:gd name="adj1" fmla="val 49250"/>
                <a:gd name="adj2" fmla="val 89231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9607" name="AutoShape 23"/>
            <p:cNvSpPr>
              <a:spLocks noChangeArrowheads="1"/>
            </p:cNvSpPr>
            <p:nvPr/>
          </p:nvSpPr>
          <p:spPr bwMode="auto">
            <a:xfrm>
              <a:off x="4076" y="2328"/>
              <a:ext cx="288" cy="72"/>
            </a:xfrm>
            <a:prstGeom prst="rightArrow">
              <a:avLst>
                <a:gd name="adj1" fmla="val 49370"/>
                <a:gd name="adj2" fmla="val 10829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9608" name="Rectangle 24"/>
            <p:cNvSpPr>
              <a:spLocks noChangeArrowheads="1"/>
            </p:cNvSpPr>
            <p:nvPr/>
          </p:nvSpPr>
          <p:spPr bwMode="auto">
            <a:xfrm>
              <a:off x="2592" y="2018"/>
              <a:ext cx="1628" cy="1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09" name="AutoShape 25"/>
            <p:cNvSpPr>
              <a:spLocks noChangeArrowheads="1"/>
            </p:cNvSpPr>
            <p:nvPr/>
          </p:nvSpPr>
          <p:spPr bwMode="auto">
            <a:xfrm rot="10800000">
              <a:off x="4651" y="2491"/>
              <a:ext cx="399" cy="94"/>
            </a:xfrm>
            <a:prstGeom prst="rightArrow">
              <a:avLst>
                <a:gd name="adj1" fmla="val 50000"/>
                <a:gd name="adj2" fmla="val 75461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9610" name="AutoShape 26"/>
            <p:cNvSpPr>
              <a:spLocks noChangeArrowheads="1"/>
            </p:cNvSpPr>
            <p:nvPr/>
          </p:nvSpPr>
          <p:spPr bwMode="auto">
            <a:xfrm>
              <a:off x="4420" y="2608"/>
              <a:ext cx="631" cy="94"/>
            </a:xfrm>
            <a:prstGeom prst="rightArrow">
              <a:avLst>
                <a:gd name="adj1" fmla="val 50000"/>
                <a:gd name="adj2" fmla="val 8978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9611" name="Rectangle 27"/>
            <p:cNvSpPr>
              <a:spLocks noChangeArrowheads="1"/>
            </p:cNvSpPr>
            <p:nvPr/>
          </p:nvSpPr>
          <p:spPr bwMode="auto">
            <a:xfrm>
              <a:off x="2880" y="2810"/>
              <a:ext cx="36" cy="3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12" name="AutoShape 28"/>
            <p:cNvSpPr>
              <a:spLocks noChangeArrowheads="1"/>
            </p:cNvSpPr>
            <p:nvPr/>
          </p:nvSpPr>
          <p:spPr bwMode="auto">
            <a:xfrm>
              <a:off x="4851" y="2386"/>
              <a:ext cx="200" cy="94"/>
            </a:xfrm>
            <a:prstGeom prst="rightArrow">
              <a:avLst>
                <a:gd name="adj1" fmla="val 50000"/>
                <a:gd name="adj2" fmla="val 3782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79613" name="Rectangle 29"/>
            <p:cNvSpPr>
              <a:spLocks noChangeArrowheads="1"/>
            </p:cNvSpPr>
            <p:nvPr/>
          </p:nvSpPr>
          <p:spPr bwMode="auto">
            <a:xfrm>
              <a:off x="4845" y="2403"/>
              <a:ext cx="31" cy="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14" name="Text Box 30"/>
            <p:cNvSpPr txBox="1">
              <a:spLocks noChangeArrowheads="1"/>
            </p:cNvSpPr>
            <p:nvPr/>
          </p:nvSpPr>
          <p:spPr bwMode="auto">
            <a:xfrm>
              <a:off x="3622" y="313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579615" name="Rectangle 31"/>
            <p:cNvSpPr>
              <a:spLocks noChangeArrowheads="1"/>
            </p:cNvSpPr>
            <p:nvPr/>
          </p:nvSpPr>
          <p:spPr bwMode="auto">
            <a:xfrm>
              <a:off x="3655" y="3137"/>
              <a:ext cx="432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16" name="Rectangle 32"/>
            <p:cNvSpPr>
              <a:spLocks noChangeArrowheads="1"/>
            </p:cNvSpPr>
            <p:nvPr/>
          </p:nvSpPr>
          <p:spPr bwMode="auto">
            <a:xfrm>
              <a:off x="3643" y="2658"/>
              <a:ext cx="432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79617" name="Rectangle 33"/>
            <p:cNvSpPr>
              <a:spLocks noChangeArrowheads="1"/>
            </p:cNvSpPr>
            <p:nvPr/>
          </p:nvSpPr>
          <p:spPr bwMode="auto">
            <a:xfrm>
              <a:off x="3643" y="2258"/>
              <a:ext cx="4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79618" name="Rectangle 34"/>
            <p:cNvSpPr>
              <a:spLocks noChangeArrowheads="1"/>
            </p:cNvSpPr>
            <p:nvPr/>
          </p:nvSpPr>
          <p:spPr bwMode="auto">
            <a:xfrm>
              <a:off x="4353" y="2018"/>
              <a:ext cx="67" cy="139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19" name="Rectangle 35"/>
            <p:cNvSpPr>
              <a:spLocks noChangeArrowheads="1"/>
            </p:cNvSpPr>
            <p:nvPr/>
          </p:nvSpPr>
          <p:spPr bwMode="auto">
            <a:xfrm>
              <a:off x="4586" y="2018"/>
              <a:ext cx="66" cy="139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20" name="Rectangle 36"/>
            <p:cNvSpPr>
              <a:spLocks noChangeArrowheads="1"/>
            </p:cNvSpPr>
            <p:nvPr/>
          </p:nvSpPr>
          <p:spPr bwMode="auto">
            <a:xfrm>
              <a:off x="4818" y="2018"/>
              <a:ext cx="67" cy="139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21" name="Text Box 37"/>
            <p:cNvSpPr txBox="1">
              <a:spLocks noChangeArrowheads="1"/>
            </p:cNvSpPr>
            <p:nvPr/>
          </p:nvSpPr>
          <p:spPr bwMode="auto">
            <a:xfrm>
              <a:off x="3150" y="1724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579622" name="Text Box 38"/>
            <p:cNvSpPr txBox="1">
              <a:spLocks noChangeArrowheads="1"/>
            </p:cNvSpPr>
            <p:nvPr/>
          </p:nvSpPr>
          <p:spPr bwMode="auto">
            <a:xfrm>
              <a:off x="4224" y="1296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579623" name="Text Box 39"/>
            <p:cNvSpPr txBox="1">
              <a:spLocks noChangeArrowheads="1"/>
            </p:cNvSpPr>
            <p:nvPr/>
          </p:nvSpPr>
          <p:spPr bwMode="auto">
            <a:xfrm>
              <a:off x="4457" y="1296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579624" name="Text Box 40"/>
            <p:cNvSpPr txBox="1">
              <a:spLocks noChangeArrowheads="1"/>
            </p:cNvSpPr>
            <p:nvPr/>
          </p:nvSpPr>
          <p:spPr bwMode="auto">
            <a:xfrm>
              <a:off x="4723" y="1296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控制总线</a:t>
              </a:r>
            </a:p>
          </p:txBody>
        </p:sp>
        <p:sp>
          <p:nvSpPr>
            <p:cNvPr id="579625" name="Rectangle 41"/>
            <p:cNvSpPr>
              <a:spLocks noChangeArrowheads="1"/>
            </p:cNvSpPr>
            <p:nvPr/>
          </p:nvSpPr>
          <p:spPr bwMode="auto">
            <a:xfrm>
              <a:off x="2692" y="3137"/>
              <a:ext cx="432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26" name="Text Box 42"/>
            <p:cNvSpPr txBox="1">
              <a:spLocks noChangeArrowheads="1"/>
            </p:cNvSpPr>
            <p:nvPr/>
          </p:nvSpPr>
          <p:spPr bwMode="auto">
            <a:xfrm>
              <a:off x="2772" y="3137"/>
              <a:ext cx="2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579627" name="Rectangle 43"/>
            <p:cNvSpPr>
              <a:spLocks noChangeArrowheads="1"/>
            </p:cNvSpPr>
            <p:nvPr/>
          </p:nvSpPr>
          <p:spPr bwMode="auto">
            <a:xfrm>
              <a:off x="5051" y="2316"/>
              <a:ext cx="565" cy="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579628" name="Rectangle 44"/>
            <p:cNvSpPr>
              <a:spLocks noChangeArrowheads="1"/>
            </p:cNvSpPr>
            <p:nvPr/>
          </p:nvSpPr>
          <p:spPr bwMode="auto">
            <a:xfrm>
              <a:off x="2880" y="2353"/>
              <a:ext cx="36" cy="46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629" name="AutoShape 45"/>
            <p:cNvSpPr>
              <a:spLocks noChangeArrowheads="1"/>
            </p:cNvSpPr>
            <p:nvPr/>
          </p:nvSpPr>
          <p:spPr bwMode="auto">
            <a:xfrm>
              <a:off x="2880" y="2325"/>
              <a:ext cx="768" cy="75"/>
            </a:xfrm>
            <a:prstGeom prst="rightArrow">
              <a:avLst>
                <a:gd name="adj1" fmla="val 45833"/>
                <a:gd name="adj2" fmla="val 11795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9630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日期占位符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B5C0-8352-4953-8DF1-2317F09FAC8F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152400" y="166688"/>
            <a:ext cx="7326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3. 机器周期和节拍（状态）与控制信号的关系</a:t>
            </a:r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8001000" y="-762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607342" name="AutoShape 1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87313" y="882650"/>
            <a:ext cx="8223250" cy="5746750"/>
            <a:chOff x="55" y="556"/>
            <a:chExt cx="5180" cy="3620"/>
          </a:xfrm>
        </p:grpSpPr>
        <p:grpSp>
          <p:nvGrpSpPr>
            <p:cNvPr id="3" name="Group 114"/>
            <p:cNvGrpSpPr>
              <a:grpSpLocks/>
            </p:cNvGrpSpPr>
            <p:nvPr/>
          </p:nvGrpSpPr>
          <p:grpSpPr bwMode="auto">
            <a:xfrm>
              <a:off x="55" y="556"/>
              <a:ext cx="5180" cy="3620"/>
              <a:chOff x="55" y="556"/>
              <a:chExt cx="5180" cy="3620"/>
            </a:xfrm>
          </p:grpSpPr>
          <p:grpSp>
            <p:nvGrpSpPr>
              <p:cNvPr id="4" name="Group 113"/>
              <p:cNvGrpSpPr>
                <a:grpSpLocks/>
              </p:cNvGrpSpPr>
              <p:nvPr/>
            </p:nvGrpSpPr>
            <p:grpSpPr bwMode="auto">
              <a:xfrm>
                <a:off x="55" y="556"/>
                <a:ext cx="5180" cy="3620"/>
                <a:chOff x="55" y="556"/>
                <a:chExt cx="5180" cy="3620"/>
              </a:xfrm>
            </p:grpSpPr>
            <p:sp>
              <p:nvSpPr>
                <p:cNvPr id="607238" name="Freeform 6"/>
                <p:cNvSpPr>
                  <a:spLocks/>
                </p:cNvSpPr>
                <p:nvPr/>
              </p:nvSpPr>
              <p:spPr bwMode="auto">
                <a:xfrm>
                  <a:off x="747" y="1132"/>
                  <a:ext cx="455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39" name="Freeform 7"/>
                <p:cNvSpPr>
                  <a:spLocks/>
                </p:cNvSpPr>
                <p:nvPr/>
              </p:nvSpPr>
              <p:spPr bwMode="auto">
                <a:xfrm>
                  <a:off x="1195" y="1132"/>
                  <a:ext cx="455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0" name="Freeform 8"/>
                <p:cNvSpPr>
                  <a:spLocks/>
                </p:cNvSpPr>
                <p:nvPr/>
              </p:nvSpPr>
              <p:spPr bwMode="auto">
                <a:xfrm>
                  <a:off x="1642" y="1138"/>
                  <a:ext cx="455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1" name="Freeform 9"/>
                <p:cNvSpPr>
                  <a:spLocks/>
                </p:cNvSpPr>
                <p:nvPr/>
              </p:nvSpPr>
              <p:spPr bwMode="auto">
                <a:xfrm>
                  <a:off x="2090" y="1138"/>
                  <a:ext cx="455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2" name="Freeform 10"/>
                <p:cNvSpPr>
                  <a:spLocks/>
                </p:cNvSpPr>
                <p:nvPr/>
              </p:nvSpPr>
              <p:spPr bwMode="auto">
                <a:xfrm>
                  <a:off x="2538" y="1138"/>
                  <a:ext cx="455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3" name="Freeform 11"/>
                <p:cNvSpPr>
                  <a:spLocks/>
                </p:cNvSpPr>
                <p:nvPr/>
              </p:nvSpPr>
              <p:spPr bwMode="auto">
                <a:xfrm>
                  <a:off x="2986" y="1138"/>
                  <a:ext cx="456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4" name="Freeform 12"/>
                <p:cNvSpPr>
                  <a:spLocks/>
                </p:cNvSpPr>
                <p:nvPr/>
              </p:nvSpPr>
              <p:spPr bwMode="auto">
                <a:xfrm>
                  <a:off x="3434" y="1144"/>
                  <a:ext cx="455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5" name="Freeform 13"/>
                <p:cNvSpPr>
                  <a:spLocks/>
                </p:cNvSpPr>
                <p:nvPr/>
              </p:nvSpPr>
              <p:spPr bwMode="auto">
                <a:xfrm>
                  <a:off x="3882" y="1144"/>
                  <a:ext cx="455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6" name="Freeform 14"/>
                <p:cNvSpPr>
                  <a:spLocks/>
                </p:cNvSpPr>
                <p:nvPr/>
              </p:nvSpPr>
              <p:spPr bwMode="auto">
                <a:xfrm>
                  <a:off x="4330" y="1138"/>
                  <a:ext cx="455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7" name="Freeform 15"/>
                <p:cNvSpPr>
                  <a:spLocks/>
                </p:cNvSpPr>
                <p:nvPr/>
              </p:nvSpPr>
              <p:spPr bwMode="auto">
                <a:xfrm>
                  <a:off x="4777" y="1138"/>
                  <a:ext cx="455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147"/>
                    </a:cxn>
                    <a:cxn ang="0">
                      <a:pos x="192" y="147"/>
                    </a:cxn>
                    <a:cxn ang="0">
                      <a:pos x="240" y="3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76" y="11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49" name="Line 17"/>
                <p:cNvSpPr>
                  <a:spLocks noChangeShapeType="1"/>
                </p:cNvSpPr>
                <p:nvPr/>
              </p:nvSpPr>
              <p:spPr bwMode="auto">
                <a:xfrm>
                  <a:off x="773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0" name="Line 18"/>
                <p:cNvSpPr>
                  <a:spLocks noChangeShapeType="1"/>
                </p:cNvSpPr>
                <p:nvPr/>
              </p:nvSpPr>
              <p:spPr bwMode="auto">
                <a:xfrm>
                  <a:off x="1220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1" name="Line 19"/>
                <p:cNvSpPr>
                  <a:spLocks noChangeShapeType="1"/>
                </p:cNvSpPr>
                <p:nvPr/>
              </p:nvSpPr>
              <p:spPr bwMode="auto">
                <a:xfrm>
                  <a:off x="3011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2" name="Line 20"/>
                <p:cNvSpPr>
                  <a:spLocks noChangeShapeType="1"/>
                </p:cNvSpPr>
                <p:nvPr/>
              </p:nvSpPr>
              <p:spPr bwMode="auto">
                <a:xfrm>
                  <a:off x="1668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3" name="Line 21"/>
                <p:cNvSpPr>
                  <a:spLocks noChangeShapeType="1"/>
                </p:cNvSpPr>
                <p:nvPr/>
              </p:nvSpPr>
              <p:spPr bwMode="auto">
                <a:xfrm>
                  <a:off x="3907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4" name="Line 22"/>
                <p:cNvSpPr>
                  <a:spLocks noChangeShapeType="1"/>
                </p:cNvSpPr>
                <p:nvPr/>
              </p:nvSpPr>
              <p:spPr bwMode="auto">
                <a:xfrm>
                  <a:off x="3459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5" name="Line 23"/>
                <p:cNvSpPr>
                  <a:spLocks noChangeShapeType="1"/>
                </p:cNvSpPr>
                <p:nvPr/>
              </p:nvSpPr>
              <p:spPr bwMode="auto">
                <a:xfrm>
                  <a:off x="4355" y="796"/>
                  <a:ext cx="0" cy="3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6" name="Line 24"/>
                <p:cNvSpPr>
                  <a:spLocks noChangeShapeType="1"/>
                </p:cNvSpPr>
                <p:nvPr/>
              </p:nvSpPr>
              <p:spPr bwMode="auto">
                <a:xfrm>
                  <a:off x="2564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7" name="Line 25"/>
                <p:cNvSpPr>
                  <a:spLocks noChangeShapeType="1"/>
                </p:cNvSpPr>
                <p:nvPr/>
              </p:nvSpPr>
              <p:spPr bwMode="auto">
                <a:xfrm>
                  <a:off x="2116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8" name="Freeform 26"/>
                <p:cNvSpPr>
                  <a:spLocks/>
                </p:cNvSpPr>
                <p:nvPr/>
              </p:nvSpPr>
              <p:spPr bwMode="auto">
                <a:xfrm>
                  <a:off x="4800" y="796"/>
                  <a:ext cx="3" cy="312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120"/>
                    </a:cxn>
                  </a:cxnLst>
                  <a:rect l="0" t="0" r="r" b="b"/>
                  <a:pathLst>
                    <a:path w="3" h="3120">
                      <a:moveTo>
                        <a:pt x="3" y="0"/>
                      </a:moveTo>
                      <a:lnTo>
                        <a:pt x="0" y="312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59" name="Line 27"/>
                <p:cNvSpPr>
                  <a:spLocks noChangeShapeType="1"/>
                </p:cNvSpPr>
                <p:nvPr/>
              </p:nvSpPr>
              <p:spPr bwMode="auto">
                <a:xfrm>
                  <a:off x="5232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60" name="Line 28"/>
                <p:cNvSpPr>
                  <a:spLocks noChangeShapeType="1"/>
                </p:cNvSpPr>
                <p:nvPr/>
              </p:nvSpPr>
              <p:spPr bwMode="auto">
                <a:xfrm>
                  <a:off x="768" y="79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61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03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77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072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09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6072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741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60726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208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60726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640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0726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07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60726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39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60726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19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0727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464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60727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909" y="796"/>
                  <a:ext cx="26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607272" name="Line 40"/>
                <p:cNvSpPr>
                  <a:spLocks noChangeShapeType="1"/>
                </p:cNvSpPr>
                <p:nvPr/>
              </p:nvSpPr>
              <p:spPr bwMode="auto">
                <a:xfrm>
                  <a:off x="768" y="5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36" y="565"/>
                  <a:ext cx="31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0727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072" y="556"/>
                  <a:ext cx="31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60727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16" y="556"/>
                  <a:ext cx="31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607276" name="Freeform 44"/>
                <p:cNvSpPr>
                  <a:spLocks/>
                </p:cNvSpPr>
                <p:nvPr/>
              </p:nvSpPr>
              <p:spPr bwMode="auto">
                <a:xfrm>
                  <a:off x="576" y="1516"/>
                  <a:ext cx="4656" cy="29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55" y="3"/>
                    </a:cxn>
                    <a:cxn ang="0">
                      <a:pos x="345" y="285"/>
                    </a:cxn>
                    <a:cxn ang="0">
                      <a:pos x="2046" y="288"/>
                    </a:cxn>
                    <a:cxn ang="0">
                      <a:pos x="2136" y="3"/>
                    </a:cxn>
                    <a:cxn ang="0">
                      <a:pos x="3372" y="0"/>
                    </a:cxn>
                    <a:cxn ang="0">
                      <a:pos x="3465" y="288"/>
                    </a:cxn>
                    <a:cxn ang="0">
                      <a:pos x="4656" y="291"/>
                    </a:cxn>
                  </a:cxnLst>
                  <a:rect l="0" t="0" r="r" b="b"/>
                  <a:pathLst>
                    <a:path w="4656" h="291">
                      <a:moveTo>
                        <a:pt x="0" y="3"/>
                      </a:moveTo>
                      <a:lnTo>
                        <a:pt x="255" y="3"/>
                      </a:lnTo>
                      <a:lnTo>
                        <a:pt x="345" y="285"/>
                      </a:lnTo>
                      <a:lnTo>
                        <a:pt x="2046" y="288"/>
                      </a:lnTo>
                      <a:lnTo>
                        <a:pt x="2136" y="3"/>
                      </a:lnTo>
                      <a:lnTo>
                        <a:pt x="3372" y="0"/>
                      </a:lnTo>
                      <a:lnTo>
                        <a:pt x="3465" y="288"/>
                      </a:lnTo>
                      <a:lnTo>
                        <a:pt x="4656" y="291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77" name="Freeform 45"/>
                <p:cNvSpPr>
                  <a:spLocks/>
                </p:cNvSpPr>
                <p:nvPr/>
              </p:nvSpPr>
              <p:spPr bwMode="auto">
                <a:xfrm>
                  <a:off x="576" y="1519"/>
                  <a:ext cx="4656" cy="288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252" y="288"/>
                    </a:cxn>
                    <a:cxn ang="0">
                      <a:pos x="345" y="0"/>
                    </a:cxn>
                    <a:cxn ang="0">
                      <a:pos x="2043" y="0"/>
                    </a:cxn>
                    <a:cxn ang="0">
                      <a:pos x="2136" y="288"/>
                    </a:cxn>
                    <a:cxn ang="0">
                      <a:pos x="3375" y="285"/>
                    </a:cxn>
                    <a:cxn ang="0">
                      <a:pos x="3483" y="0"/>
                    </a:cxn>
                    <a:cxn ang="0">
                      <a:pos x="4656" y="0"/>
                    </a:cxn>
                  </a:cxnLst>
                  <a:rect l="0" t="0" r="r" b="b"/>
                  <a:pathLst>
                    <a:path w="4656" h="288">
                      <a:moveTo>
                        <a:pt x="0" y="288"/>
                      </a:moveTo>
                      <a:lnTo>
                        <a:pt x="252" y="288"/>
                      </a:lnTo>
                      <a:lnTo>
                        <a:pt x="345" y="0"/>
                      </a:lnTo>
                      <a:lnTo>
                        <a:pt x="2043" y="0"/>
                      </a:lnTo>
                      <a:lnTo>
                        <a:pt x="2136" y="288"/>
                      </a:lnTo>
                      <a:lnTo>
                        <a:pt x="3375" y="285"/>
                      </a:lnTo>
                      <a:lnTo>
                        <a:pt x="3483" y="0"/>
                      </a:lnTo>
                      <a:lnTo>
                        <a:pt x="465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78" name="Freeform 46"/>
                <p:cNvSpPr>
                  <a:spLocks/>
                </p:cNvSpPr>
                <p:nvPr/>
              </p:nvSpPr>
              <p:spPr bwMode="auto">
                <a:xfrm>
                  <a:off x="576" y="2335"/>
                  <a:ext cx="408" cy="273"/>
                </a:xfrm>
                <a:custGeom>
                  <a:avLst/>
                  <a:gdLst/>
                  <a:ahLst/>
                  <a:cxnLst>
                    <a:cxn ang="0">
                      <a:pos x="0" y="273"/>
                    </a:cxn>
                    <a:cxn ang="0">
                      <a:pos x="7" y="273"/>
                    </a:cxn>
                    <a:cxn ang="0">
                      <a:pos x="170" y="273"/>
                    </a:cxn>
                    <a:cxn ang="0">
                      <a:pos x="225" y="0"/>
                    </a:cxn>
                    <a:cxn ang="0">
                      <a:pos x="408" y="0"/>
                    </a:cxn>
                  </a:cxnLst>
                  <a:rect l="0" t="0" r="r" b="b"/>
                  <a:pathLst>
                    <a:path w="408" h="273">
                      <a:moveTo>
                        <a:pt x="0" y="273"/>
                      </a:moveTo>
                      <a:lnTo>
                        <a:pt x="7" y="273"/>
                      </a:lnTo>
                      <a:lnTo>
                        <a:pt x="170" y="273"/>
                      </a:lnTo>
                      <a:lnTo>
                        <a:pt x="225" y="0"/>
                      </a:lnTo>
                      <a:lnTo>
                        <a:pt x="40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79" name="Freeform 47"/>
                <p:cNvSpPr>
                  <a:spLocks/>
                </p:cNvSpPr>
                <p:nvPr/>
              </p:nvSpPr>
              <p:spPr bwMode="auto">
                <a:xfrm>
                  <a:off x="977" y="2332"/>
                  <a:ext cx="223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4" y="279"/>
                    </a:cxn>
                    <a:cxn ang="0">
                      <a:pos x="217" y="279"/>
                    </a:cxn>
                    <a:cxn ang="0">
                      <a:pos x="223" y="273"/>
                    </a:cxn>
                    <a:cxn ang="0">
                      <a:pos x="220" y="276"/>
                    </a:cxn>
                  </a:cxnLst>
                  <a:rect l="0" t="0" r="r" b="b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3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0" name="Freeform 48"/>
                <p:cNvSpPr>
                  <a:spLocks/>
                </p:cNvSpPr>
                <p:nvPr/>
              </p:nvSpPr>
              <p:spPr bwMode="auto">
                <a:xfrm>
                  <a:off x="2373" y="2341"/>
                  <a:ext cx="402" cy="273"/>
                </a:xfrm>
                <a:custGeom>
                  <a:avLst/>
                  <a:gdLst/>
                  <a:ahLst/>
                  <a:cxnLst>
                    <a:cxn ang="0">
                      <a:pos x="0" y="270"/>
                    </a:cxn>
                    <a:cxn ang="0">
                      <a:pos x="1" y="273"/>
                    </a:cxn>
                    <a:cxn ang="0">
                      <a:pos x="164" y="273"/>
                    </a:cxn>
                    <a:cxn ang="0">
                      <a:pos x="219" y="0"/>
                    </a:cxn>
                    <a:cxn ang="0">
                      <a:pos x="402" y="0"/>
                    </a:cxn>
                  </a:cxnLst>
                  <a:rect l="0" t="0" r="r" b="b"/>
                  <a:pathLst>
                    <a:path w="402" h="273">
                      <a:moveTo>
                        <a:pt x="0" y="270"/>
                      </a:moveTo>
                      <a:lnTo>
                        <a:pt x="1" y="273"/>
                      </a:lnTo>
                      <a:lnTo>
                        <a:pt x="164" y="273"/>
                      </a:lnTo>
                      <a:lnTo>
                        <a:pt x="219" y="0"/>
                      </a:lnTo>
                      <a:lnTo>
                        <a:pt x="402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1" name="Freeform 49"/>
                <p:cNvSpPr>
                  <a:spLocks/>
                </p:cNvSpPr>
                <p:nvPr/>
              </p:nvSpPr>
              <p:spPr bwMode="auto">
                <a:xfrm>
                  <a:off x="2768" y="2335"/>
                  <a:ext cx="218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4" y="279"/>
                    </a:cxn>
                    <a:cxn ang="0">
                      <a:pos x="218" y="279"/>
                    </a:cxn>
                    <a:cxn ang="0">
                      <a:pos x="211" y="279"/>
                    </a:cxn>
                    <a:cxn ang="0">
                      <a:pos x="217" y="273"/>
                    </a:cxn>
                  </a:cxnLst>
                  <a:rect l="0" t="0" r="r" b="b"/>
                  <a:pathLst>
                    <a:path w="218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8" y="279"/>
                      </a:lnTo>
                      <a:lnTo>
                        <a:pt x="211" y="279"/>
                      </a:lnTo>
                      <a:lnTo>
                        <a:pt x="217" y="27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2" name="Freeform 50"/>
                <p:cNvSpPr>
                  <a:spLocks/>
                </p:cNvSpPr>
                <p:nvPr/>
              </p:nvSpPr>
              <p:spPr bwMode="auto">
                <a:xfrm>
                  <a:off x="3718" y="2341"/>
                  <a:ext cx="401" cy="273"/>
                </a:xfrm>
                <a:custGeom>
                  <a:avLst/>
                  <a:gdLst/>
                  <a:ahLst/>
                  <a:cxnLst>
                    <a:cxn ang="0">
                      <a:pos x="5" y="273"/>
                    </a:cxn>
                    <a:cxn ang="0">
                      <a:pos x="0" y="273"/>
                    </a:cxn>
                    <a:cxn ang="0">
                      <a:pos x="163" y="273"/>
                    </a:cxn>
                    <a:cxn ang="0">
                      <a:pos x="218" y="0"/>
                    </a:cxn>
                    <a:cxn ang="0">
                      <a:pos x="401" y="0"/>
                    </a:cxn>
                  </a:cxnLst>
                  <a:rect l="0" t="0" r="r" b="b"/>
                  <a:pathLst>
                    <a:path w="401" h="273">
                      <a:moveTo>
                        <a:pt x="5" y="273"/>
                      </a:moveTo>
                      <a:lnTo>
                        <a:pt x="0" y="273"/>
                      </a:lnTo>
                      <a:lnTo>
                        <a:pt x="163" y="273"/>
                      </a:lnTo>
                      <a:lnTo>
                        <a:pt x="218" y="0"/>
                      </a:lnTo>
                      <a:lnTo>
                        <a:pt x="401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3" name="Freeform 51"/>
                <p:cNvSpPr>
                  <a:spLocks/>
                </p:cNvSpPr>
                <p:nvPr/>
              </p:nvSpPr>
              <p:spPr bwMode="auto">
                <a:xfrm>
                  <a:off x="4112" y="2335"/>
                  <a:ext cx="223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4" y="279"/>
                    </a:cxn>
                    <a:cxn ang="0">
                      <a:pos x="217" y="279"/>
                    </a:cxn>
                    <a:cxn ang="0">
                      <a:pos x="223" y="270"/>
                    </a:cxn>
                    <a:cxn ang="0">
                      <a:pos x="220" y="276"/>
                    </a:cxn>
                  </a:cxnLst>
                  <a:rect l="0" t="0" r="r" b="b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0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4" name="Freeform 52"/>
                <p:cNvSpPr>
                  <a:spLocks/>
                </p:cNvSpPr>
                <p:nvPr/>
              </p:nvSpPr>
              <p:spPr bwMode="auto">
                <a:xfrm>
                  <a:off x="1203" y="2605"/>
                  <a:ext cx="1179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79" y="6"/>
                    </a:cxn>
                  </a:cxnLst>
                  <a:rect l="0" t="0" r="r" b="b"/>
                  <a:pathLst>
                    <a:path w="1179" h="6">
                      <a:moveTo>
                        <a:pt x="0" y="0"/>
                      </a:moveTo>
                      <a:lnTo>
                        <a:pt x="1179" y="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5" name="Line 53"/>
                <p:cNvSpPr>
                  <a:spLocks noChangeShapeType="1"/>
                </p:cNvSpPr>
                <p:nvPr/>
              </p:nvSpPr>
              <p:spPr bwMode="auto">
                <a:xfrm>
                  <a:off x="2976" y="261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6" name="Line 54"/>
                <p:cNvSpPr>
                  <a:spLocks noChangeShapeType="1"/>
                </p:cNvSpPr>
                <p:nvPr/>
              </p:nvSpPr>
              <p:spPr bwMode="auto">
                <a:xfrm>
                  <a:off x="4320" y="2614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7" name="Freeform 55"/>
                <p:cNvSpPr>
                  <a:spLocks/>
                </p:cNvSpPr>
                <p:nvPr/>
              </p:nvSpPr>
              <p:spPr bwMode="auto">
                <a:xfrm>
                  <a:off x="1170" y="2719"/>
                  <a:ext cx="792" cy="28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" y="285"/>
                    </a:cxn>
                    <a:cxn ang="0">
                      <a:pos x="678" y="285"/>
                    </a:cxn>
                    <a:cxn ang="0">
                      <a:pos x="792" y="3"/>
                    </a:cxn>
                  </a:cxnLst>
                  <a:rect l="0" t="0" r="r" b="b"/>
                  <a:pathLst>
                    <a:path w="792" h="285">
                      <a:moveTo>
                        <a:pt x="0" y="0"/>
                      </a:moveTo>
                      <a:lnTo>
                        <a:pt x="102" y="285"/>
                      </a:lnTo>
                      <a:lnTo>
                        <a:pt x="678" y="285"/>
                      </a:lnTo>
                      <a:lnTo>
                        <a:pt x="79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8" name="Freeform 56"/>
                <p:cNvSpPr>
                  <a:spLocks/>
                </p:cNvSpPr>
                <p:nvPr/>
              </p:nvSpPr>
              <p:spPr bwMode="auto">
                <a:xfrm>
                  <a:off x="576" y="2716"/>
                  <a:ext cx="597" cy="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597" y="0"/>
                    </a:cxn>
                  </a:cxnLst>
                  <a:rect l="0" t="0" r="r" b="b"/>
                  <a:pathLst>
                    <a:path w="597" h="3">
                      <a:moveTo>
                        <a:pt x="0" y="3"/>
                      </a:moveTo>
                      <a:lnTo>
                        <a:pt x="597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89" name="Freeform 57"/>
                <p:cNvSpPr>
                  <a:spLocks/>
                </p:cNvSpPr>
                <p:nvPr/>
              </p:nvSpPr>
              <p:spPr bwMode="auto">
                <a:xfrm>
                  <a:off x="2958" y="2719"/>
                  <a:ext cx="786" cy="28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02" y="288"/>
                    </a:cxn>
                    <a:cxn ang="0">
                      <a:pos x="684" y="288"/>
                    </a:cxn>
                    <a:cxn ang="0">
                      <a:pos x="786" y="0"/>
                    </a:cxn>
                  </a:cxnLst>
                  <a:rect l="0" t="0" r="r" b="b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0" name="Freeform 58"/>
                <p:cNvSpPr>
                  <a:spLocks/>
                </p:cNvSpPr>
                <p:nvPr/>
              </p:nvSpPr>
              <p:spPr bwMode="auto">
                <a:xfrm>
                  <a:off x="1962" y="2719"/>
                  <a:ext cx="996" cy="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996" y="0"/>
                    </a:cxn>
                  </a:cxnLst>
                  <a:rect l="0" t="0" r="r" b="b"/>
                  <a:pathLst>
                    <a:path w="996" h="3">
                      <a:moveTo>
                        <a:pt x="0" y="3"/>
                      </a:moveTo>
                      <a:lnTo>
                        <a:pt x="99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1" name="Freeform 59"/>
                <p:cNvSpPr>
                  <a:spLocks/>
                </p:cNvSpPr>
                <p:nvPr/>
              </p:nvSpPr>
              <p:spPr bwMode="auto">
                <a:xfrm>
                  <a:off x="3744" y="2719"/>
                  <a:ext cx="148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88" y="0"/>
                    </a:cxn>
                  </a:cxnLst>
                  <a:rect l="0" t="0" r="r" b="b"/>
                  <a:pathLst>
                    <a:path w="1488" h="1">
                      <a:moveTo>
                        <a:pt x="0" y="0"/>
                      </a:moveTo>
                      <a:lnTo>
                        <a:pt x="148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2" name="Freeform 60"/>
                <p:cNvSpPr>
                  <a:spLocks/>
                </p:cNvSpPr>
                <p:nvPr/>
              </p:nvSpPr>
              <p:spPr bwMode="auto">
                <a:xfrm>
                  <a:off x="4320" y="3103"/>
                  <a:ext cx="786" cy="28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02" y="288"/>
                    </a:cxn>
                    <a:cxn ang="0">
                      <a:pos x="684" y="288"/>
                    </a:cxn>
                    <a:cxn ang="0">
                      <a:pos x="786" y="0"/>
                    </a:cxn>
                  </a:cxnLst>
                  <a:rect l="0" t="0" r="r" b="b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3" name="Freeform 61"/>
                <p:cNvSpPr>
                  <a:spLocks/>
                </p:cNvSpPr>
                <p:nvPr/>
              </p:nvSpPr>
              <p:spPr bwMode="auto">
                <a:xfrm>
                  <a:off x="774" y="3100"/>
                  <a:ext cx="3549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549" y="3"/>
                    </a:cxn>
                  </a:cxnLst>
                  <a:rect l="0" t="0" r="r" b="b"/>
                  <a:pathLst>
                    <a:path w="3549" h="3">
                      <a:moveTo>
                        <a:pt x="0" y="0"/>
                      </a:moveTo>
                      <a:lnTo>
                        <a:pt x="3549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4" name="Freeform 62"/>
                <p:cNvSpPr>
                  <a:spLocks/>
                </p:cNvSpPr>
                <p:nvPr/>
              </p:nvSpPr>
              <p:spPr bwMode="auto">
                <a:xfrm>
                  <a:off x="5106" y="3106"/>
                  <a:ext cx="129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9" y="0"/>
                    </a:cxn>
                  </a:cxnLst>
                  <a:rect l="0" t="0" r="r" b="b"/>
                  <a:pathLst>
                    <a:path w="129" h="1">
                      <a:moveTo>
                        <a:pt x="0" y="0"/>
                      </a:moveTo>
                      <a:lnTo>
                        <a:pt x="129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5" name="Freeform 63"/>
                <p:cNvSpPr>
                  <a:spLocks/>
                </p:cNvSpPr>
                <p:nvPr/>
              </p:nvSpPr>
              <p:spPr bwMode="auto">
                <a:xfrm>
                  <a:off x="783" y="3532"/>
                  <a:ext cx="4452" cy="2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0"/>
                    </a:cxn>
                    <a:cxn ang="0">
                      <a:pos x="135" y="285"/>
                    </a:cxn>
                    <a:cxn ang="0">
                      <a:pos x="3117" y="291"/>
                    </a:cxn>
                    <a:cxn ang="0">
                      <a:pos x="3237" y="3"/>
                    </a:cxn>
                    <a:cxn ang="0">
                      <a:pos x="4452" y="3"/>
                    </a:cxn>
                  </a:cxnLst>
                  <a:rect l="0" t="0" r="r" b="b"/>
                  <a:pathLst>
                    <a:path w="4452" h="291">
                      <a:moveTo>
                        <a:pt x="0" y="0"/>
                      </a:moveTo>
                      <a:lnTo>
                        <a:pt x="75" y="0"/>
                      </a:lnTo>
                      <a:lnTo>
                        <a:pt x="135" y="285"/>
                      </a:lnTo>
                      <a:lnTo>
                        <a:pt x="3117" y="291"/>
                      </a:lnTo>
                      <a:lnTo>
                        <a:pt x="3237" y="3"/>
                      </a:lnTo>
                      <a:lnTo>
                        <a:pt x="445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6" name="Freeform 64"/>
                <p:cNvSpPr>
                  <a:spLocks/>
                </p:cNvSpPr>
                <p:nvPr/>
              </p:nvSpPr>
              <p:spPr bwMode="auto">
                <a:xfrm>
                  <a:off x="576" y="1948"/>
                  <a:ext cx="300" cy="29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55" y="0"/>
                    </a:cxn>
                    <a:cxn ang="0">
                      <a:pos x="300" y="147"/>
                    </a:cxn>
                    <a:cxn ang="0">
                      <a:pos x="252" y="291"/>
                    </a:cxn>
                    <a:cxn ang="0">
                      <a:pos x="0" y="291"/>
                    </a:cxn>
                  </a:cxnLst>
                  <a:rect l="0" t="0" r="r" b="b"/>
                  <a:pathLst>
                    <a:path w="300" h="291">
                      <a:moveTo>
                        <a:pt x="0" y="3"/>
                      </a:moveTo>
                      <a:lnTo>
                        <a:pt x="255" y="0"/>
                      </a:lnTo>
                      <a:lnTo>
                        <a:pt x="300" y="147"/>
                      </a:lnTo>
                      <a:lnTo>
                        <a:pt x="252" y="291"/>
                      </a:lnTo>
                      <a:lnTo>
                        <a:pt x="0" y="291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7" name="Freeform 65"/>
                <p:cNvSpPr>
                  <a:spLocks/>
                </p:cNvSpPr>
                <p:nvPr/>
              </p:nvSpPr>
              <p:spPr bwMode="auto">
                <a:xfrm>
                  <a:off x="873" y="1948"/>
                  <a:ext cx="408" cy="291"/>
                </a:xfrm>
                <a:custGeom>
                  <a:avLst/>
                  <a:gdLst/>
                  <a:ahLst/>
                  <a:cxnLst>
                    <a:cxn ang="0">
                      <a:pos x="0" y="147"/>
                    </a:cxn>
                    <a:cxn ang="0">
                      <a:pos x="48" y="3"/>
                    </a:cxn>
                    <a:cxn ang="0">
                      <a:pos x="348" y="0"/>
                    </a:cxn>
                    <a:cxn ang="0">
                      <a:pos x="408" y="150"/>
                    </a:cxn>
                    <a:cxn ang="0">
                      <a:pos x="348" y="288"/>
                    </a:cxn>
                    <a:cxn ang="0">
                      <a:pos x="51" y="291"/>
                    </a:cxn>
                    <a:cxn ang="0">
                      <a:pos x="0" y="147"/>
                    </a:cxn>
                  </a:cxnLst>
                  <a:rect l="0" t="0" r="r" b="b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8" name="Freeform 66"/>
                <p:cNvSpPr>
                  <a:spLocks/>
                </p:cNvSpPr>
                <p:nvPr/>
              </p:nvSpPr>
              <p:spPr bwMode="auto">
                <a:xfrm>
                  <a:off x="1584" y="1948"/>
                  <a:ext cx="408" cy="291"/>
                </a:xfrm>
                <a:custGeom>
                  <a:avLst/>
                  <a:gdLst/>
                  <a:ahLst/>
                  <a:cxnLst>
                    <a:cxn ang="0">
                      <a:pos x="0" y="147"/>
                    </a:cxn>
                    <a:cxn ang="0">
                      <a:pos x="48" y="3"/>
                    </a:cxn>
                    <a:cxn ang="0">
                      <a:pos x="348" y="0"/>
                    </a:cxn>
                    <a:cxn ang="0">
                      <a:pos x="408" y="150"/>
                    </a:cxn>
                    <a:cxn ang="0">
                      <a:pos x="348" y="288"/>
                    </a:cxn>
                    <a:cxn ang="0">
                      <a:pos x="51" y="291"/>
                    </a:cxn>
                    <a:cxn ang="0">
                      <a:pos x="0" y="147"/>
                    </a:cxn>
                  </a:cxnLst>
                  <a:rect l="0" t="0" r="r" b="b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299" name="Freeform 67"/>
                <p:cNvSpPr>
                  <a:spLocks/>
                </p:cNvSpPr>
                <p:nvPr/>
              </p:nvSpPr>
              <p:spPr bwMode="auto">
                <a:xfrm>
                  <a:off x="2712" y="1948"/>
                  <a:ext cx="408" cy="291"/>
                </a:xfrm>
                <a:custGeom>
                  <a:avLst/>
                  <a:gdLst/>
                  <a:ahLst/>
                  <a:cxnLst>
                    <a:cxn ang="0">
                      <a:pos x="0" y="147"/>
                    </a:cxn>
                    <a:cxn ang="0">
                      <a:pos x="48" y="3"/>
                    </a:cxn>
                    <a:cxn ang="0">
                      <a:pos x="348" y="0"/>
                    </a:cxn>
                    <a:cxn ang="0">
                      <a:pos x="408" y="150"/>
                    </a:cxn>
                    <a:cxn ang="0">
                      <a:pos x="348" y="288"/>
                    </a:cxn>
                    <a:cxn ang="0">
                      <a:pos x="51" y="291"/>
                    </a:cxn>
                    <a:cxn ang="0">
                      <a:pos x="0" y="147"/>
                    </a:cxn>
                  </a:cxnLst>
                  <a:rect l="0" t="0" r="r" b="b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0" name="Freeform 68"/>
                <p:cNvSpPr>
                  <a:spLocks/>
                </p:cNvSpPr>
                <p:nvPr/>
              </p:nvSpPr>
              <p:spPr bwMode="auto">
                <a:xfrm>
                  <a:off x="3360" y="1948"/>
                  <a:ext cx="408" cy="291"/>
                </a:xfrm>
                <a:custGeom>
                  <a:avLst/>
                  <a:gdLst/>
                  <a:ahLst/>
                  <a:cxnLst>
                    <a:cxn ang="0">
                      <a:pos x="0" y="147"/>
                    </a:cxn>
                    <a:cxn ang="0">
                      <a:pos x="48" y="3"/>
                    </a:cxn>
                    <a:cxn ang="0">
                      <a:pos x="348" y="0"/>
                    </a:cxn>
                    <a:cxn ang="0">
                      <a:pos x="408" y="150"/>
                    </a:cxn>
                    <a:cxn ang="0">
                      <a:pos x="348" y="288"/>
                    </a:cxn>
                    <a:cxn ang="0">
                      <a:pos x="51" y="291"/>
                    </a:cxn>
                    <a:cxn ang="0">
                      <a:pos x="0" y="147"/>
                    </a:cxn>
                  </a:cxnLst>
                  <a:rect l="0" t="0" r="r" b="b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1" name="Freeform 69"/>
                <p:cNvSpPr>
                  <a:spLocks/>
                </p:cNvSpPr>
                <p:nvPr/>
              </p:nvSpPr>
              <p:spPr bwMode="auto">
                <a:xfrm>
                  <a:off x="3960" y="1951"/>
                  <a:ext cx="396" cy="288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48" y="0"/>
                    </a:cxn>
                    <a:cxn ang="0">
                      <a:pos x="336" y="0"/>
                    </a:cxn>
                    <a:cxn ang="0">
                      <a:pos x="396" y="144"/>
                    </a:cxn>
                    <a:cxn ang="0">
                      <a:pos x="348" y="285"/>
                    </a:cxn>
                    <a:cxn ang="0">
                      <a:pos x="51" y="288"/>
                    </a:cxn>
                    <a:cxn ang="0">
                      <a:pos x="0" y="144"/>
                    </a:cxn>
                  </a:cxnLst>
                  <a:rect l="0" t="0" r="r" b="b"/>
                  <a:pathLst>
                    <a:path w="396" h="288">
                      <a:moveTo>
                        <a:pt x="0" y="144"/>
                      </a:moveTo>
                      <a:lnTo>
                        <a:pt x="48" y="0"/>
                      </a:lnTo>
                      <a:lnTo>
                        <a:pt x="336" y="0"/>
                      </a:lnTo>
                      <a:lnTo>
                        <a:pt x="396" y="144"/>
                      </a:lnTo>
                      <a:lnTo>
                        <a:pt x="348" y="285"/>
                      </a:lnTo>
                      <a:lnTo>
                        <a:pt x="51" y="288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2" name="Freeform 70"/>
                <p:cNvSpPr>
                  <a:spLocks/>
                </p:cNvSpPr>
                <p:nvPr/>
              </p:nvSpPr>
              <p:spPr bwMode="auto">
                <a:xfrm>
                  <a:off x="4362" y="1948"/>
                  <a:ext cx="870" cy="144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54" y="0"/>
                    </a:cxn>
                    <a:cxn ang="0">
                      <a:pos x="870" y="0"/>
                    </a:cxn>
                  </a:cxnLst>
                  <a:rect l="0" t="0" r="r" b="b"/>
                  <a:pathLst>
                    <a:path w="870" h="144">
                      <a:moveTo>
                        <a:pt x="0" y="144"/>
                      </a:moveTo>
                      <a:lnTo>
                        <a:pt x="54" y="0"/>
                      </a:lnTo>
                      <a:lnTo>
                        <a:pt x="87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3" name="Freeform 71"/>
                <p:cNvSpPr>
                  <a:spLocks/>
                </p:cNvSpPr>
                <p:nvPr/>
              </p:nvSpPr>
              <p:spPr bwMode="auto">
                <a:xfrm>
                  <a:off x="4359" y="2095"/>
                  <a:ext cx="873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7" y="144"/>
                    </a:cxn>
                    <a:cxn ang="0">
                      <a:pos x="873" y="144"/>
                    </a:cxn>
                  </a:cxnLst>
                  <a:rect l="0" t="0" r="r" b="b"/>
                  <a:pathLst>
                    <a:path w="873" h="144">
                      <a:moveTo>
                        <a:pt x="0" y="0"/>
                      </a:moveTo>
                      <a:lnTo>
                        <a:pt x="57" y="144"/>
                      </a:lnTo>
                      <a:lnTo>
                        <a:pt x="873" y="14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4" name="Freeform 72"/>
                <p:cNvSpPr>
                  <a:spLocks/>
                </p:cNvSpPr>
                <p:nvPr/>
              </p:nvSpPr>
              <p:spPr bwMode="auto">
                <a:xfrm>
                  <a:off x="1281" y="2095"/>
                  <a:ext cx="303" cy="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303" y="0"/>
                    </a:cxn>
                  </a:cxnLst>
                  <a:rect l="0" t="0" r="r" b="b"/>
                  <a:pathLst>
                    <a:path w="303" h="3">
                      <a:moveTo>
                        <a:pt x="0" y="3"/>
                      </a:moveTo>
                      <a:lnTo>
                        <a:pt x="303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5" name="Freeform 73"/>
                <p:cNvSpPr>
                  <a:spLocks/>
                </p:cNvSpPr>
                <p:nvPr/>
              </p:nvSpPr>
              <p:spPr bwMode="auto">
                <a:xfrm>
                  <a:off x="1989" y="2095"/>
                  <a:ext cx="726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1">
                      <a:moveTo>
                        <a:pt x="0" y="0"/>
                      </a:moveTo>
                      <a:lnTo>
                        <a:pt x="72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6" name="Freeform 74"/>
                <p:cNvSpPr>
                  <a:spLocks/>
                </p:cNvSpPr>
                <p:nvPr/>
              </p:nvSpPr>
              <p:spPr bwMode="auto">
                <a:xfrm>
                  <a:off x="3120" y="2092"/>
                  <a:ext cx="240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0" y="3"/>
                    </a:cxn>
                  </a:cxnLst>
                  <a:rect l="0" t="0" r="r" b="b"/>
                  <a:pathLst>
                    <a:path w="240" h="3">
                      <a:moveTo>
                        <a:pt x="0" y="0"/>
                      </a:moveTo>
                      <a:lnTo>
                        <a:pt x="240" y="3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7" name="Freeform 75"/>
                <p:cNvSpPr>
                  <a:spLocks/>
                </p:cNvSpPr>
                <p:nvPr/>
              </p:nvSpPr>
              <p:spPr bwMode="auto">
                <a:xfrm>
                  <a:off x="3765" y="2098"/>
                  <a:ext cx="195" cy="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95" y="0"/>
                    </a:cxn>
                  </a:cxnLst>
                  <a:rect l="0" t="0" r="r" b="b"/>
                  <a:pathLst>
                    <a:path w="195" h="3">
                      <a:moveTo>
                        <a:pt x="0" y="3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8" name="Line 76"/>
                <p:cNvSpPr>
                  <a:spLocks noChangeShapeType="1"/>
                </p:cNvSpPr>
                <p:nvPr/>
              </p:nvSpPr>
              <p:spPr bwMode="auto">
                <a:xfrm>
                  <a:off x="768" y="41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09" name="Line 77"/>
                <p:cNvSpPr>
                  <a:spLocks noChangeShapeType="1"/>
                </p:cNvSpPr>
                <p:nvPr/>
              </p:nvSpPr>
              <p:spPr bwMode="auto">
                <a:xfrm>
                  <a:off x="768" y="391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1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741" y="3955"/>
                  <a:ext cx="49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PC out</a:t>
                  </a:r>
                </a:p>
              </p:txBody>
            </p:sp>
            <p:sp>
              <p:nvSpPr>
                <p:cNvPr id="60731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57" y="3955"/>
                  <a:ext cx="42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PC+1</a:t>
                  </a:r>
                </a:p>
              </p:txBody>
            </p:sp>
            <p:sp>
              <p:nvSpPr>
                <p:cNvPr id="60731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35" y="3944"/>
                  <a:ext cx="52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Ins   IR</a:t>
                  </a:r>
                </a:p>
              </p:txBody>
            </p:sp>
            <p:sp>
              <p:nvSpPr>
                <p:cNvPr id="60731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246" y="3955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60731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540" y="3964"/>
                  <a:ext cx="49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PC out</a:t>
                  </a:r>
                </a:p>
              </p:txBody>
            </p:sp>
            <p:sp>
              <p:nvSpPr>
                <p:cNvPr id="60731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027" y="3964"/>
                  <a:ext cx="42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PC+1</a:t>
                  </a:r>
                </a:p>
              </p:txBody>
            </p:sp>
            <p:sp>
              <p:nvSpPr>
                <p:cNvPr id="60731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46" y="3955"/>
                  <a:ext cx="47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By    Z</a:t>
                  </a: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60731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926" y="3964"/>
                  <a:ext cx="41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Z out</a:t>
                  </a:r>
                </a:p>
              </p:txBody>
            </p:sp>
            <p:sp>
              <p:nvSpPr>
                <p:cNvPr id="60731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54" y="3955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60731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838" y="3955"/>
                  <a:ext cx="35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Port</a:t>
                  </a:r>
                </a:p>
              </p:txBody>
            </p:sp>
            <p:sp>
              <p:nvSpPr>
                <p:cNvPr id="60732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888" y="1932"/>
                  <a:ext cx="503" cy="3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    IO</a:t>
                  </a:r>
                </a:p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 PORT</a:t>
                  </a:r>
                </a:p>
              </p:txBody>
            </p:sp>
            <p:sp>
              <p:nvSpPr>
                <p:cNvPr id="60732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16" y="1976"/>
                  <a:ext cx="392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ACC</a:t>
                  </a:r>
                </a:p>
              </p:txBody>
            </p:sp>
            <p:sp>
              <p:nvSpPr>
                <p:cNvPr id="60732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441" y="1976"/>
                  <a:ext cx="35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byte</a:t>
                  </a:r>
                </a:p>
              </p:txBody>
            </p:sp>
            <p:sp>
              <p:nvSpPr>
                <p:cNvPr id="60732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736" y="1976"/>
                  <a:ext cx="34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L</a:t>
                  </a:r>
                </a:p>
              </p:txBody>
            </p:sp>
            <p:sp>
              <p:nvSpPr>
                <p:cNvPr id="60732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629" y="1976"/>
                  <a:ext cx="3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Instr</a:t>
                  </a:r>
                </a:p>
              </p:txBody>
            </p:sp>
            <p:sp>
              <p:nvSpPr>
                <p:cNvPr id="60732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912" y="1976"/>
                  <a:ext cx="34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L</a:t>
                  </a:r>
                </a:p>
              </p:txBody>
            </p:sp>
            <p:sp>
              <p:nvSpPr>
                <p:cNvPr id="60732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670" y="1555"/>
                  <a:ext cx="35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H</a:t>
                  </a:r>
                </a:p>
              </p:txBody>
            </p:sp>
            <p:sp>
              <p:nvSpPr>
                <p:cNvPr id="60732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054" y="1564"/>
                  <a:ext cx="35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H</a:t>
                  </a:r>
                </a:p>
              </p:txBody>
            </p:sp>
            <p:sp>
              <p:nvSpPr>
                <p:cNvPr id="607328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128" y="1555"/>
                  <a:ext cx="65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IO PORT</a:t>
                  </a:r>
                </a:p>
              </p:txBody>
            </p:sp>
            <p:sp>
              <p:nvSpPr>
                <p:cNvPr id="60732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5" y="940"/>
                  <a:ext cx="500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3</a:t>
                  </a:r>
                  <a:r>
                    <a:rPr lang="en-US" altLang="zh-CN" sz="1800">
                      <a:latin typeface="Times New Roman" pitchFamily="18" charset="0"/>
                    </a:rPr>
                    <a:t>MH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Z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607330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55" y="1559"/>
                  <a:ext cx="543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A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15</a:t>
                  </a:r>
                  <a:r>
                    <a:rPr lang="en-US" altLang="zh-CN" sz="1800">
                      <a:latin typeface="Times New Roman" pitchFamily="18" charset="0"/>
                    </a:rPr>
                    <a:t>~A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60733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5" y="1978"/>
                  <a:ext cx="703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AD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7</a:t>
                  </a:r>
                  <a:r>
                    <a:rPr lang="en-US" altLang="zh-CN" sz="1800">
                      <a:latin typeface="Times New Roman" pitchFamily="18" charset="0"/>
                    </a:rPr>
                    <a:t>~AD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0733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55" y="2396"/>
                  <a:ext cx="4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ALE</a:t>
                  </a:r>
                </a:p>
              </p:txBody>
            </p:sp>
            <p:sp>
              <p:nvSpPr>
                <p:cNvPr id="60733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5" y="2725"/>
                  <a:ext cx="3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RD</a:t>
                  </a:r>
                </a:p>
              </p:txBody>
            </p:sp>
            <p:sp>
              <p:nvSpPr>
                <p:cNvPr id="60733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5" y="3109"/>
                  <a:ext cx="36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WR</a:t>
                  </a:r>
                </a:p>
              </p:txBody>
            </p:sp>
            <p:sp>
              <p:nvSpPr>
                <p:cNvPr id="60733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5" y="3493"/>
                  <a:ext cx="4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IO/M</a:t>
                  </a:r>
                </a:p>
              </p:txBody>
            </p:sp>
            <p:sp>
              <p:nvSpPr>
                <p:cNvPr id="607336" name="Line 104"/>
                <p:cNvSpPr>
                  <a:spLocks noChangeShapeType="1"/>
                </p:cNvSpPr>
                <p:nvPr/>
              </p:nvSpPr>
              <p:spPr bwMode="auto">
                <a:xfrm>
                  <a:off x="96" y="2751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37" name="Line 105"/>
                <p:cNvSpPr>
                  <a:spLocks noChangeShapeType="1"/>
                </p:cNvSpPr>
                <p:nvPr/>
              </p:nvSpPr>
              <p:spPr bwMode="auto">
                <a:xfrm>
                  <a:off x="96" y="3132"/>
                  <a:ext cx="2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38" name="Line 106"/>
                <p:cNvSpPr>
                  <a:spLocks noChangeShapeType="1"/>
                </p:cNvSpPr>
                <p:nvPr/>
              </p:nvSpPr>
              <p:spPr bwMode="auto">
                <a:xfrm>
                  <a:off x="288" y="3541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39" name="Line 107"/>
                <p:cNvSpPr>
                  <a:spLocks noChangeShapeType="1"/>
                </p:cNvSpPr>
                <p:nvPr/>
              </p:nvSpPr>
              <p:spPr bwMode="auto">
                <a:xfrm>
                  <a:off x="4608" y="406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734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26" y="565"/>
                  <a:ext cx="25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607341" name="Line 109"/>
              <p:cNvSpPr>
                <a:spLocks noChangeShapeType="1"/>
              </p:cNvSpPr>
              <p:nvPr/>
            </p:nvSpPr>
            <p:spPr bwMode="auto">
              <a:xfrm>
                <a:off x="3672" y="4060"/>
                <a:ext cx="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7343" name="Line 111"/>
            <p:cNvSpPr>
              <a:spLocks noChangeShapeType="1"/>
            </p:cNvSpPr>
            <p:nvPr/>
          </p:nvSpPr>
          <p:spPr bwMode="auto">
            <a:xfrm>
              <a:off x="1873" y="4060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3" name="日期占位符 1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01E-BC4D-475E-BF2E-1AF086D3688C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115" name="页脚占位符 1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365125" y="320675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890588" y="4292600"/>
            <a:ext cx="67056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每个 </a:t>
            </a:r>
            <a:r>
              <a:rPr lang="zh-CN" altLang="en-US" sz="2800">
                <a:latin typeface="Times New Roman" pitchFamily="18" charset="0"/>
              </a:rPr>
              <a:t>控制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信号</a:t>
            </a:r>
            <a:r>
              <a:rPr lang="zh-CN" altLang="en-US" sz="2800">
                <a:latin typeface="Times New Roman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指定机器周期 </a:t>
            </a:r>
            <a:r>
              <a:rPr lang="zh-CN" altLang="en-US" sz="2800">
                <a:latin typeface="Times New Roman" pitchFamily="18" charset="0"/>
              </a:rPr>
              <a:t>的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指定节拍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时刻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发出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1524000" y="2160588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取指令操作码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1524000" y="2936875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取设备地址</a:t>
            </a:r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1524000" y="3622675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执行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ACC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的内容写入设备</a:t>
            </a:r>
          </a:p>
        </p:txBody>
      </p:sp>
      <p:sp>
        <p:nvSpPr>
          <p:cNvPr id="608263" name="Text Box 7"/>
          <p:cNvSpPr txBox="1">
            <a:spLocks noChangeArrowheads="1"/>
          </p:cNvSpPr>
          <p:nvPr/>
        </p:nvSpPr>
        <p:spPr bwMode="auto">
          <a:xfrm>
            <a:off x="762000" y="1412875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以一条输出指令（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I/O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写</a:t>
            </a:r>
            <a:r>
              <a:rPr lang="zh-CN" altLang="en-US" sz="2800">
                <a:latin typeface="Times New Roman" pitchFamily="18" charset="0"/>
              </a:rPr>
              <a:t>）为例</a:t>
            </a:r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9.2</a:t>
            </a:r>
          </a:p>
        </p:txBody>
      </p:sp>
      <p:sp>
        <p:nvSpPr>
          <p:cNvPr id="608266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B48C-4E4E-4CF8-AE0F-0AD54E0A8712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autoUpdateAnimBg="0"/>
      <p:bldP spid="608260" grpId="0" autoUpdateAnimBg="0"/>
      <p:bldP spid="608261" grpId="0" autoUpdateAnimBg="0"/>
      <p:bldP spid="608262" grpId="0" autoUpdateAnimBg="0"/>
      <p:bldP spid="60826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85738" y="3810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三、执行周期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723900" y="11430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非访存指令</a:t>
            </a: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914400" y="1752600"/>
            <a:ext cx="2519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CLA</a:t>
            </a:r>
            <a:r>
              <a:rPr lang="en-US" altLang="zh-CN" sz="2400">
                <a:latin typeface="Times New Roman" pitchFamily="18" charset="0"/>
              </a:rPr>
              <a:t>     </a:t>
            </a:r>
            <a:r>
              <a:rPr lang="zh-CN" altLang="en-US" sz="2400">
                <a:latin typeface="Times New Roman" pitchFamily="18" charset="0"/>
              </a:rPr>
              <a:t>清</a:t>
            </a:r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914400" y="2743200"/>
            <a:ext cx="2519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COM</a:t>
            </a:r>
            <a:r>
              <a:rPr lang="en-US" altLang="zh-CN" sz="2400">
                <a:latin typeface="Times New Roman" pitchFamily="18" charset="0"/>
              </a:rPr>
              <a:t>   </a:t>
            </a:r>
            <a:r>
              <a:rPr lang="zh-CN" altLang="en-US" sz="2400">
                <a:latin typeface="Times New Roman" pitchFamily="18" charset="0"/>
              </a:rPr>
              <a:t>取反</a:t>
            </a: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914400" y="47244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(4)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CSL</a:t>
            </a:r>
            <a:r>
              <a:rPr lang="en-US" altLang="zh-CN" sz="2400">
                <a:latin typeface="Times New Roman" pitchFamily="18" charset="0"/>
              </a:rPr>
              <a:t>    </a:t>
            </a:r>
            <a:r>
              <a:rPr lang="zh-CN" altLang="en-US" sz="2400">
                <a:latin typeface="Times New Roman" pitchFamily="18" charset="0"/>
              </a:rPr>
              <a:t>循环左移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914400" y="37338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(3)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SHR  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算术右移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914400" y="57150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(5)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STP</a:t>
            </a:r>
            <a:r>
              <a:rPr lang="en-US" altLang="zh-CN" sz="2400">
                <a:latin typeface="Times New Roman" pitchFamily="18" charset="0"/>
              </a:rPr>
              <a:t>    </a:t>
            </a:r>
            <a:r>
              <a:rPr lang="zh-CN" altLang="en-US" sz="2400">
                <a:latin typeface="Times New Roman" pitchFamily="18" charset="0"/>
              </a:rPr>
              <a:t>停机指令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75" y="1752600"/>
            <a:ext cx="2519363" cy="533400"/>
            <a:chOff x="2490" y="1104"/>
            <a:chExt cx="1587" cy="336"/>
          </a:xfrm>
        </p:grpSpPr>
        <p:sp>
          <p:nvSpPr>
            <p:cNvPr id="580618" name="Rectangle 10"/>
            <p:cNvSpPr>
              <a:spLocks noChangeArrowheads="1"/>
            </p:cNvSpPr>
            <p:nvPr/>
          </p:nvSpPr>
          <p:spPr bwMode="auto">
            <a:xfrm>
              <a:off x="2490" y="1104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      </a:t>
              </a:r>
              <a:r>
                <a:rPr lang="en-US" altLang="zh-CN" sz="24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580619" name="Line 11"/>
            <p:cNvSpPr>
              <a:spLocks noChangeShapeType="1"/>
            </p:cNvSpPr>
            <p:nvPr/>
          </p:nvSpPr>
          <p:spPr bwMode="auto">
            <a:xfrm>
              <a:off x="2637" y="127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957638" y="2743200"/>
            <a:ext cx="2519362" cy="533400"/>
            <a:chOff x="2493" y="1728"/>
            <a:chExt cx="1587" cy="336"/>
          </a:xfrm>
        </p:grpSpPr>
        <p:sp>
          <p:nvSpPr>
            <p:cNvPr id="580621" name="Rectangle 13"/>
            <p:cNvSpPr>
              <a:spLocks noChangeArrowheads="1"/>
            </p:cNvSpPr>
            <p:nvPr/>
          </p:nvSpPr>
          <p:spPr bwMode="auto">
            <a:xfrm>
              <a:off x="2493" y="1728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ACC       ACC</a:t>
              </a:r>
            </a:p>
          </p:txBody>
        </p:sp>
        <p:sp>
          <p:nvSpPr>
            <p:cNvPr id="580622" name="Line 14"/>
            <p:cNvSpPr>
              <a:spLocks noChangeShapeType="1"/>
            </p:cNvSpPr>
            <p:nvPr/>
          </p:nvSpPr>
          <p:spPr bwMode="auto">
            <a:xfrm>
              <a:off x="2527" y="177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23" name="Line 15"/>
            <p:cNvSpPr>
              <a:spLocks noChangeShapeType="1"/>
            </p:cNvSpPr>
            <p:nvPr/>
          </p:nvSpPr>
          <p:spPr bwMode="auto">
            <a:xfrm>
              <a:off x="2956" y="19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932238" y="3733800"/>
            <a:ext cx="5211762" cy="533400"/>
            <a:chOff x="2477" y="2352"/>
            <a:chExt cx="3283" cy="336"/>
          </a:xfrm>
        </p:grpSpPr>
        <p:sp>
          <p:nvSpPr>
            <p:cNvPr id="580625" name="Rectangle 17"/>
            <p:cNvSpPr>
              <a:spLocks noChangeArrowheads="1"/>
            </p:cNvSpPr>
            <p:nvPr/>
          </p:nvSpPr>
          <p:spPr bwMode="auto">
            <a:xfrm>
              <a:off x="2477" y="2352"/>
              <a:ext cx="328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L(ACC)        R(ACC), ACC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        ACC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80626" name="Line 18"/>
            <p:cNvSpPr>
              <a:spLocks noChangeShapeType="1"/>
            </p:cNvSpPr>
            <p:nvPr/>
          </p:nvSpPr>
          <p:spPr bwMode="auto">
            <a:xfrm>
              <a:off x="3229" y="254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27" name="Line 19"/>
            <p:cNvSpPr>
              <a:spLocks noChangeShapeType="1"/>
            </p:cNvSpPr>
            <p:nvPr/>
          </p:nvSpPr>
          <p:spPr bwMode="auto">
            <a:xfrm>
              <a:off x="4896" y="254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914775" y="4724400"/>
            <a:ext cx="5229225" cy="533400"/>
            <a:chOff x="2466" y="2976"/>
            <a:chExt cx="3294" cy="336"/>
          </a:xfrm>
        </p:grpSpPr>
        <p:sp>
          <p:nvSpPr>
            <p:cNvPr id="580629" name="Rectangle 21"/>
            <p:cNvSpPr>
              <a:spLocks noChangeArrowheads="1"/>
            </p:cNvSpPr>
            <p:nvPr/>
          </p:nvSpPr>
          <p:spPr bwMode="auto">
            <a:xfrm>
              <a:off x="2466" y="2976"/>
              <a:ext cx="32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R(ACC)       L(ACC),  ACC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       ACC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80630" name="Line 22"/>
            <p:cNvSpPr>
              <a:spLocks noChangeShapeType="1"/>
            </p:cNvSpPr>
            <p:nvPr/>
          </p:nvSpPr>
          <p:spPr bwMode="auto">
            <a:xfrm>
              <a:off x="4837" y="315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31" name="Line 23"/>
            <p:cNvSpPr>
              <a:spLocks noChangeShapeType="1"/>
            </p:cNvSpPr>
            <p:nvPr/>
          </p:nvSpPr>
          <p:spPr bwMode="auto">
            <a:xfrm>
              <a:off x="3229" y="315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914775" y="5715000"/>
            <a:ext cx="1800225" cy="533400"/>
            <a:chOff x="2466" y="3600"/>
            <a:chExt cx="1134" cy="336"/>
          </a:xfrm>
        </p:grpSpPr>
        <p:sp>
          <p:nvSpPr>
            <p:cNvPr id="580633" name="Rectangle 25"/>
            <p:cNvSpPr>
              <a:spLocks noChangeArrowheads="1"/>
            </p:cNvSpPr>
            <p:nvPr/>
          </p:nvSpPr>
          <p:spPr bwMode="auto">
            <a:xfrm>
              <a:off x="2466" y="3600"/>
              <a:ext cx="113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        </a:t>
              </a:r>
              <a:r>
                <a:rPr lang="en-US" altLang="zh-CN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580634" name="Line 26"/>
            <p:cNvSpPr>
              <a:spLocks noChangeShapeType="1"/>
            </p:cNvSpPr>
            <p:nvPr/>
          </p:nvSpPr>
          <p:spPr bwMode="auto">
            <a:xfrm>
              <a:off x="2688" y="376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0635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9.1</a:t>
            </a:r>
          </a:p>
        </p:txBody>
      </p:sp>
      <p:sp>
        <p:nvSpPr>
          <p:cNvPr id="580636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49A-3A71-45A1-B3F4-42E319D5F9FD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autoUpdateAnimBg="0"/>
      <p:bldP spid="580612" grpId="0" autoUpdateAnimBg="0"/>
      <p:bldP spid="580613" grpId="0" autoUpdateAnimBg="0"/>
      <p:bldP spid="580614" grpId="0" autoUpdateAnimBg="0"/>
      <p:bldP spid="580615" grpId="0" autoUpdateAnimBg="0"/>
      <p:bldP spid="5806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ChangeArrowheads="1"/>
          </p:cNvSpPr>
          <p:nvPr/>
        </p:nvSpPr>
        <p:spPr bwMode="auto">
          <a:xfrm>
            <a:off x="419100" y="3810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访存指令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78200" y="1598613"/>
            <a:ext cx="2519363" cy="533400"/>
            <a:chOff x="2128" y="1007"/>
            <a:chExt cx="1587" cy="336"/>
          </a:xfrm>
        </p:grpSpPr>
        <p:sp>
          <p:nvSpPr>
            <p:cNvPr id="581636" name="Rectangle 4"/>
            <p:cNvSpPr>
              <a:spLocks noChangeArrowheads="1"/>
            </p:cNvSpPr>
            <p:nvPr/>
          </p:nvSpPr>
          <p:spPr bwMode="auto">
            <a:xfrm>
              <a:off x="2128" y="1007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Ad(IR)       MAR</a:t>
              </a:r>
            </a:p>
          </p:txBody>
        </p:sp>
        <p:sp>
          <p:nvSpPr>
            <p:cNvPr id="581637" name="Line 5"/>
            <p:cNvSpPr>
              <a:spLocks noChangeShapeType="1"/>
            </p:cNvSpPr>
            <p:nvPr/>
          </p:nvSpPr>
          <p:spPr bwMode="auto">
            <a:xfrm>
              <a:off x="2782" y="119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378200" y="2144713"/>
            <a:ext cx="2519363" cy="533400"/>
            <a:chOff x="2128" y="1351"/>
            <a:chExt cx="1587" cy="336"/>
          </a:xfrm>
        </p:grpSpPr>
        <p:sp>
          <p:nvSpPr>
            <p:cNvPr id="581639" name="Rectangle 7"/>
            <p:cNvSpPr>
              <a:spLocks noChangeArrowheads="1"/>
            </p:cNvSpPr>
            <p:nvPr/>
          </p:nvSpPr>
          <p:spPr bwMode="auto">
            <a:xfrm>
              <a:off x="2128" y="1351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       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81640" name="Line 8"/>
            <p:cNvSpPr>
              <a:spLocks noChangeShapeType="1"/>
            </p:cNvSpPr>
            <p:nvPr/>
          </p:nvSpPr>
          <p:spPr bwMode="auto">
            <a:xfrm>
              <a:off x="2311" y="152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378200" y="2690813"/>
            <a:ext cx="2519363" cy="533400"/>
            <a:chOff x="2128" y="1695"/>
            <a:chExt cx="1587" cy="336"/>
          </a:xfrm>
        </p:grpSpPr>
        <p:sp>
          <p:nvSpPr>
            <p:cNvPr id="581642" name="Rectangle 10"/>
            <p:cNvSpPr>
              <a:spLocks noChangeArrowheads="1"/>
            </p:cNvSpPr>
            <p:nvPr/>
          </p:nvSpPr>
          <p:spPr bwMode="auto">
            <a:xfrm>
              <a:off x="2128" y="1695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M(MAR)       MDR</a:t>
              </a:r>
            </a:p>
          </p:txBody>
        </p:sp>
        <p:sp>
          <p:nvSpPr>
            <p:cNvPr id="581643" name="Line 11"/>
            <p:cNvSpPr>
              <a:spLocks noChangeShapeType="1"/>
            </p:cNvSpPr>
            <p:nvPr/>
          </p:nvSpPr>
          <p:spPr bwMode="auto">
            <a:xfrm>
              <a:off x="2957" y="186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378200" y="3236913"/>
            <a:ext cx="4318000" cy="533400"/>
            <a:chOff x="2128" y="2039"/>
            <a:chExt cx="2720" cy="336"/>
          </a:xfrm>
        </p:grpSpPr>
        <p:sp>
          <p:nvSpPr>
            <p:cNvPr id="581645" name="Rectangle 13"/>
            <p:cNvSpPr>
              <a:spLocks noChangeArrowheads="1"/>
            </p:cNvSpPr>
            <p:nvPr/>
          </p:nvSpPr>
          <p:spPr bwMode="auto">
            <a:xfrm>
              <a:off x="2128" y="2039"/>
              <a:ext cx="27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ACC) + (MDR)       ACC </a:t>
              </a:r>
            </a:p>
          </p:txBody>
        </p:sp>
        <p:sp>
          <p:nvSpPr>
            <p:cNvPr id="581646" name="Line 14"/>
            <p:cNvSpPr>
              <a:spLocks noChangeShapeType="1"/>
            </p:cNvSpPr>
            <p:nvPr/>
          </p:nvSpPr>
          <p:spPr bwMode="auto">
            <a:xfrm>
              <a:off x="3524" y="222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378200" y="4457700"/>
            <a:ext cx="2794000" cy="533400"/>
            <a:chOff x="2128" y="2808"/>
            <a:chExt cx="1760" cy="336"/>
          </a:xfrm>
        </p:grpSpPr>
        <p:sp>
          <p:nvSpPr>
            <p:cNvPr id="581648" name="Rectangle 16"/>
            <p:cNvSpPr>
              <a:spLocks noChangeArrowheads="1"/>
            </p:cNvSpPr>
            <p:nvPr/>
          </p:nvSpPr>
          <p:spPr bwMode="auto">
            <a:xfrm>
              <a:off x="2128" y="2808"/>
              <a:ext cx="17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Ad(IR)       </a:t>
              </a:r>
              <a:r>
                <a:rPr lang="en-US" altLang="zh-CN" sz="9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81649" name="Line 17"/>
            <p:cNvSpPr>
              <a:spLocks noChangeShapeType="1"/>
            </p:cNvSpPr>
            <p:nvPr/>
          </p:nvSpPr>
          <p:spPr bwMode="auto">
            <a:xfrm>
              <a:off x="2797" y="298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3378200" y="5003800"/>
            <a:ext cx="2519363" cy="533400"/>
            <a:chOff x="2128" y="3152"/>
            <a:chExt cx="1587" cy="336"/>
          </a:xfrm>
        </p:grpSpPr>
        <p:sp>
          <p:nvSpPr>
            <p:cNvPr id="581651" name="Rectangle 19"/>
            <p:cNvSpPr>
              <a:spLocks noChangeArrowheads="1"/>
            </p:cNvSpPr>
            <p:nvPr/>
          </p:nvSpPr>
          <p:spPr bwMode="auto">
            <a:xfrm>
              <a:off x="2128" y="3152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       </a:t>
              </a:r>
              <a:r>
                <a:rPr lang="en-US" altLang="zh-CN" sz="24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81652" name="Line 20"/>
            <p:cNvSpPr>
              <a:spLocks noChangeShapeType="1"/>
            </p:cNvSpPr>
            <p:nvPr/>
          </p:nvSpPr>
          <p:spPr bwMode="auto">
            <a:xfrm>
              <a:off x="2320" y="333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378200" y="5549900"/>
            <a:ext cx="2519363" cy="533400"/>
            <a:chOff x="2128" y="3496"/>
            <a:chExt cx="1587" cy="336"/>
          </a:xfrm>
        </p:grpSpPr>
        <p:sp>
          <p:nvSpPr>
            <p:cNvPr id="581654" name="Rectangle 22"/>
            <p:cNvSpPr>
              <a:spLocks noChangeArrowheads="1"/>
            </p:cNvSpPr>
            <p:nvPr/>
          </p:nvSpPr>
          <p:spPr bwMode="auto">
            <a:xfrm>
              <a:off x="2128" y="3496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ACC       MDR</a:t>
              </a:r>
            </a:p>
          </p:txBody>
        </p:sp>
        <p:sp>
          <p:nvSpPr>
            <p:cNvPr id="581655" name="Line 23"/>
            <p:cNvSpPr>
              <a:spLocks noChangeShapeType="1"/>
            </p:cNvSpPr>
            <p:nvPr/>
          </p:nvSpPr>
          <p:spPr bwMode="auto">
            <a:xfrm>
              <a:off x="2608" y="367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378200" y="6096000"/>
            <a:ext cx="4318000" cy="533400"/>
            <a:chOff x="2128" y="3840"/>
            <a:chExt cx="2720" cy="336"/>
          </a:xfrm>
        </p:grpSpPr>
        <p:sp>
          <p:nvSpPr>
            <p:cNvPr id="581657" name="Rectangle 25"/>
            <p:cNvSpPr>
              <a:spLocks noChangeArrowheads="1"/>
            </p:cNvSpPr>
            <p:nvPr/>
          </p:nvSpPr>
          <p:spPr bwMode="auto">
            <a:xfrm>
              <a:off x="2128" y="3840"/>
              <a:ext cx="27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MDR      M(MAR)</a:t>
              </a:r>
            </a:p>
          </p:txBody>
        </p:sp>
        <p:sp>
          <p:nvSpPr>
            <p:cNvPr id="581658" name="Line 26"/>
            <p:cNvSpPr>
              <a:spLocks noChangeShapeType="1"/>
            </p:cNvSpPr>
            <p:nvPr/>
          </p:nvSpPr>
          <p:spPr bwMode="auto">
            <a:xfrm>
              <a:off x="2608" y="401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1659" name="Text Box 27"/>
          <p:cNvSpPr txBox="1">
            <a:spLocks noChangeArrowheads="1"/>
          </p:cNvSpPr>
          <p:nvPr/>
        </p:nvSpPr>
        <p:spPr bwMode="auto">
          <a:xfrm>
            <a:off x="3311525" y="3962400"/>
            <a:ext cx="1489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STA    X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81660" name="Text Box 28"/>
          <p:cNvSpPr txBox="1">
            <a:spLocks noChangeArrowheads="1"/>
          </p:cNvSpPr>
          <p:nvPr/>
        </p:nvSpPr>
        <p:spPr bwMode="auto">
          <a:xfrm>
            <a:off x="3311525" y="1066800"/>
            <a:ext cx="1479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ADD   X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81661" name="Text Box 29"/>
          <p:cNvSpPr txBox="1">
            <a:spLocks noChangeArrowheads="1"/>
          </p:cNvSpPr>
          <p:nvPr/>
        </p:nvSpPr>
        <p:spPr bwMode="auto">
          <a:xfrm>
            <a:off x="838200" y="39624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 存数指令</a:t>
            </a:r>
          </a:p>
        </p:txBody>
      </p:sp>
      <p:sp>
        <p:nvSpPr>
          <p:cNvPr id="581662" name="Text Box 30"/>
          <p:cNvSpPr txBox="1">
            <a:spLocks noChangeArrowheads="1"/>
          </p:cNvSpPr>
          <p:nvPr/>
        </p:nvSpPr>
        <p:spPr bwMode="auto">
          <a:xfrm>
            <a:off x="838200" y="10668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 加法指令</a:t>
            </a:r>
          </a:p>
        </p:txBody>
      </p:sp>
      <p:sp>
        <p:nvSpPr>
          <p:cNvPr id="581663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9.1</a:t>
            </a:r>
          </a:p>
        </p:txBody>
      </p:sp>
      <p:sp>
        <p:nvSpPr>
          <p:cNvPr id="581664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121-7707-44A2-ABC4-EEF2F887F3E1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9" grpId="0" autoUpdateAnimBg="0"/>
      <p:bldP spid="581660" grpId="0" autoUpdateAnimBg="0"/>
      <p:bldP spid="581661" grpId="0" autoUpdateAnimBg="0"/>
      <p:bldP spid="58166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990600" y="304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(3)  取数指令</a:t>
            </a: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05188" y="914400"/>
            <a:ext cx="3071812" cy="533400"/>
            <a:chOff x="2145" y="576"/>
            <a:chExt cx="1935" cy="336"/>
          </a:xfrm>
        </p:grpSpPr>
        <p:sp>
          <p:nvSpPr>
            <p:cNvPr id="582660" name="Rectangle 4"/>
            <p:cNvSpPr>
              <a:spLocks noChangeArrowheads="1"/>
            </p:cNvSpPr>
            <p:nvPr/>
          </p:nvSpPr>
          <p:spPr bwMode="auto">
            <a:xfrm>
              <a:off x="2145" y="576"/>
              <a:ext cx="193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Ad ( IR )       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82661" name="Line 5"/>
            <p:cNvSpPr>
              <a:spLocks noChangeShapeType="1"/>
            </p:cNvSpPr>
            <p:nvPr/>
          </p:nvSpPr>
          <p:spPr bwMode="auto">
            <a:xfrm>
              <a:off x="2941" y="74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05188" y="1524000"/>
            <a:ext cx="2519362" cy="533400"/>
            <a:chOff x="1648" y="960"/>
            <a:chExt cx="1587" cy="336"/>
          </a:xfrm>
        </p:grpSpPr>
        <p:sp>
          <p:nvSpPr>
            <p:cNvPr id="582663" name="Rectangle 7"/>
            <p:cNvSpPr>
              <a:spLocks noChangeArrowheads="1"/>
            </p:cNvSpPr>
            <p:nvPr/>
          </p:nvSpPr>
          <p:spPr bwMode="auto">
            <a:xfrm>
              <a:off x="1648" y="960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     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82664" name="Line 8"/>
            <p:cNvSpPr>
              <a:spLocks noChangeShapeType="1"/>
            </p:cNvSpPr>
            <p:nvPr/>
          </p:nvSpPr>
          <p:spPr bwMode="auto">
            <a:xfrm>
              <a:off x="1776" y="112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05188" y="2133600"/>
            <a:ext cx="3757612" cy="533400"/>
            <a:chOff x="2145" y="1344"/>
            <a:chExt cx="2367" cy="336"/>
          </a:xfrm>
        </p:grpSpPr>
        <p:sp>
          <p:nvSpPr>
            <p:cNvPr id="582666" name="Rectangle 10"/>
            <p:cNvSpPr>
              <a:spLocks noChangeArrowheads="1"/>
            </p:cNvSpPr>
            <p:nvPr/>
          </p:nvSpPr>
          <p:spPr bwMode="auto">
            <a:xfrm>
              <a:off x="2145" y="1344"/>
              <a:ext cx="236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 ( MAR )       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582667" name="Line 11"/>
            <p:cNvSpPr>
              <a:spLocks noChangeShapeType="1"/>
            </p:cNvSpPr>
            <p:nvPr/>
          </p:nvSpPr>
          <p:spPr bwMode="auto">
            <a:xfrm>
              <a:off x="3133" y="152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05188" y="2743200"/>
            <a:ext cx="4318000" cy="533400"/>
            <a:chOff x="1648" y="1728"/>
            <a:chExt cx="2720" cy="336"/>
          </a:xfrm>
        </p:grpSpPr>
        <p:sp>
          <p:nvSpPr>
            <p:cNvPr id="582669" name="Rectangle 13"/>
            <p:cNvSpPr>
              <a:spLocks noChangeArrowheads="1"/>
            </p:cNvSpPr>
            <p:nvPr/>
          </p:nvSpPr>
          <p:spPr bwMode="auto">
            <a:xfrm>
              <a:off x="1648" y="1728"/>
              <a:ext cx="27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MDR       ACC </a:t>
              </a:r>
            </a:p>
          </p:txBody>
        </p:sp>
        <p:sp>
          <p:nvSpPr>
            <p:cNvPr id="582670" name="Line 14"/>
            <p:cNvSpPr>
              <a:spLocks noChangeShapeType="1"/>
            </p:cNvSpPr>
            <p:nvPr/>
          </p:nvSpPr>
          <p:spPr bwMode="auto">
            <a:xfrm>
              <a:off x="2176" y="189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609600" y="3200400"/>
            <a:ext cx="264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转移指令</a:t>
            </a:r>
          </a:p>
        </p:txBody>
      </p:sp>
      <p:sp>
        <p:nvSpPr>
          <p:cNvPr id="582672" name="Rectangle 16"/>
          <p:cNvSpPr>
            <a:spLocks noChangeArrowheads="1"/>
          </p:cNvSpPr>
          <p:nvPr/>
        </p:nvSpPr>
        <p:spPr bwMode="auto">
          <a:xfrm>
            <a:off x="990600" y="3876675"/>
            <a:ext cx="23796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 无条件转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990600" y="5181600"/>
            <a:ext cx="25066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 条件转移</a:t>
            </a: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405188" y="4572000"/>
            <a:ext cx="4138612" cy="533400"/>
            <a:chOff x="2145" y="2880"/>
            <a:chExt cx="2607" cy="336"/>
          </a:xfrm>
        </p:grpSpPr>
        <p:sp>
          <p:nvSpPr>
            <p:cNvPr id="582675" name="Rectangle 19"/>
            <p:cNvSpPr>
              <a:spLocks noChangeArrowheads="1"/>
            </p:cNvSpPr>
            <p:nvPr/>
          </p:nvSpPr>
          <p:spPr bwMode="auto">
            <a:xfrm>
              <a:off x="2145" y="2880"/>
              <a:ext cx="260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Ad ( IR )       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582676" name="Line 20"/>
            <p:cNvSpPr>
              <a:spLocks noChangeShapeType="1"/>
            </p:cNvSpPr>
            <p:nvPr/>
          </p:nvSpPr>
          <p:spPr bwMode="auto">
            <a:xfrm>
              <a:off x="2941" y="304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405188" y="5867400"/>
            <a:ext cx="5205412" cy="533400"/>
            <a:chOff x="2145" y="3696"/>
            <a:chExt cx="3279" cy="336"/>
          </a:xfrm>
        </p:grpSpPr>
        <p:sp>
          <p:nvSpPr>
            <p:cNvPr id="582678" name="Rectangle 22"/>
            <p:cNvSpPr>
              <a:spLocks noChangeArrowheads="1"/>
            </p:cNvSpPr>
            <p:nvPr/>
          </p:nvSpPr>
          <p:spPr bwMode="auto">
            <a:xfrm>
              <a:off x="2145" y="3696"/>
              <a:ext cx="327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0 </a:t>
              </a:r>
              <a:r>
                <a:rPr lang="en-US" altLang="zh-CN" sz="2000" baseline="30000"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2400">
                  <a:latin typeface="Times New Roman" pitchFamily="18" charset="0"/>
                </a:rPr>
                <a:t>Ad ( IR ) + A</a:t>
              </a:r>
              <a:r>
                <a:rPr lang="en-US" altLang="zh-CN" sz="2400" baseline="-25000">
                  <a:latin typeface="Times New Roman" pitchFamily="18" charset="0"/>
                </a:rPr>
                <a:t>0 </a:t>
              </a:r>
              <a:r>
                <a:rPr lang="en-US" altLang="zh-CN" sz="2400">
                  <a:latin typeface="Times New Roman" pitchFamily="18" charset="0"/>
                </a:rPr>
                <a:t>( PC )       PC</a:t>
              </a:r>
            </a:p>
          </p:txBody>
        </p:sp>
        <p:sp>
          <p:nvSpPr>
            <p:cNvPr id="582679" name="Line 23"/>
            <p:cNvSpPr>
              <a:spLocks noChangeShapeType="1"/>
            </p:cNvSpPr>
            <p:nvPr/>
          </p:nvSpPr>
          <p:spPr bwMode="auto">
            <a:xfrm>
              <a:off x="4141" y="386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2680" name="Line 24"/>
            <p:cNvSpPr>
              <a:spLocks noChangeShapeType="1"/>
            </p:cNvSpPr>
            <p:nvPr/>
          </p:nvSpPr>
          <p:spPr bwMode="auto">
            <a:xfrm>
              <a:off x="3359" y="3767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3352800" y="295275"/>
            <a:ext cx="1458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LDA   X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3352800" y="3876675"/>
            <a:ext cx="143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JMP   X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82683" name="Text Box 27"/>
          <p:cNvSpPr txBox="1">
            <a:spLocks noChangeArrowheads="1"/>
          </p:cNvSpPr>
          <p:nvPr/>
        </p:nvSpPr>
        <p:spPr bwMode="auto">
          <a:xfrm>
            <a:off x="3352800" y="5248275"/>
            <a:ext cx="1547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BAN    X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82684" name="Text Box 28"/>
          <p:cNvSpPr txBox="1">
            <a:spLocks noChangeArrowheads="1"/>
          </p:cNvSpPr>
          <p:nvPr/>
        </p:nvSpPr>
        <p:spPr bwMode="auto">
          <a:xfrm>
            <a:off x="5241925" y="52260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（负则转）</a:t>
            </a:r>
          </a:p>
        </p:txBody>
      </p:sp>
      <p:sp>
        <p:nvSpPr>
          <p:cNvPr id="582685" name="Rectangle 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9.1</a:t>
            </a:r>
          </a:p>
        </p:txBody>
      </p:sp>
      <p:sp>
        <p:nvSpPr>
          <p:cNvPr id="582686" name="AutoShape 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4D7-89A1-4079-9F39-2981951A595D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71" grpId="0" autoUpdateAnimBg="0"/>
      <p:bldP spid="582672" grpId="0" autoUpdateAnimBg="0"/>
      <p:bldP spid="582673" grpId="0" autoUpdateAnimBg="0"/>
      <p:bldP spid="582681" grpId="0" autoUpdateAnimBg="0"/>
      <p:bldP spid="582682" grpId="0" autoUpdateAnimBg="0"/>
      <p:bldP spid="582683" grpId="0" autoUpdateAnimBg="0"/>
      <p:bldP spid="58268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381000" y="533400"/>
            <a:ext cx="35988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 三类指令的指令周期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57600" y="1676400"/>
            <a:ext cx="2971800" cy="549275"/>
            <a:chOff x="2304" y="1056"/>
            <a:chExt cx="1872" cy="346"/>
          </a:xfrm>
        </p:grpSpPr>
        <p:sp>
          <p:nvSpPr>
            <p:cNvPr id="583684" name="Line 4"/>
            <p:cNvSpPr>
              <a:spLocks noChangeShapeType="1"/>
            </p:cNvSpPr>
            <p:nvPr/>
          </p:nvSpPr>
          <p:spPr bwMode="auto">
            <a:xfrm>
              <a:off x="2304" y="111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85" name="Line 5"/>
            <p:cNvSpPr>
              <a:spLocks noChangeShapeType="1"/>
            </p:cNvSpPr>
            <p:nvPr/>
          </p:nvSpPr>
          <p:spPr bwMode="auto">
            <a:xfrm>
              <a:off x="3240" y="111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86" name="Line 6"/>
            <p:cNvSpPr>
              <a:spLocks noChangeShapeType="1"/>
            </p:cNvSpPr>
            <p:nvPr/>
          </p:nvSpPr>
          <p:spPr bwMode="auto">
            <a:xfrm>
              <a:off x="4176" y="111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87" name="Line 7"/>
            <p:cNvSpPr>
              <a:spLocks noChangeShapeType="1"/>
            </p:cNvSpPr>
            <p:nvPr/>
          </p:nvSpPr>
          <p:spPr bwMode="auto">
            <a:xfrm>
              <a:off x="2304" y="130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88" name="Line 8"/>
            <p:cNvSpPr>
              <a:spLocks noChangeShapeType="1"/>
            </p:cNvSpPr>
            <p:nvPr/>
          </p:nvSpPr>
          <p:spPr bwMode="auto">
            <a:xfrm>
              <a:off x="3216" y="130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89" name="Text Box 9"/>
            <p:cNvSpPr txBox="1">
              <a:spLocks noChangeArrowheads="1"/>
            </p:cNvSpPr>
            <p:nvPr/>
          </p:nvSpPr>
          <p:spPr bwMode="auto">
            <a:xfrm>
              <a:off x="2400" y="105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83690" name="Text Box 10"/>
            <p:cNvSpPr txBox="1">
              <a:spLocks noChangeArrowheads="1"/>
            </p:cNvSpPr>
            <p:nvPr/>
          </p:nvSpPr>
          <p:spPr bwMode="auto">
            <a:xfrm>
              <a:off x="3312" y="105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657600" y="2697163"/>
            <a:ext cx="2971800" cy="549275"/>
            <a:chOff x="2304" y="1708"/>
            <a:chExt cx="1872" cy="346"/>
          </a:xfrm>
        </p:grpSpPr>
        <p:sp>
          <p:nvSpPr>
            <p:cNvPr id="583692" name="Line 12"/>
            <p:cNvSpPr>
              <a:spLocks noChangeShapeType="1"/>
            </p:cNvSpPr>
            <p:nvPr/>
          </p:nvSpPr>
          <p:spPr bwMode="auto">
            <a:xfrm>
              <a:off x="2304" y="176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93" name="Line 13"/>
            <p:cNvSpPr>
              <a:spLocks noChangeShapeType="1"/>
            </p:cNvSpPr>
            <p:nvPr/>
          </p:nvSpPr>
          <p:spPr bwMode="auto">
            <a:xfrm>
              <a:off x="3240" y="176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94" name="Line 14"/>
            <p:cNvSpPr>
              <a:spLocks noChangeShapeType="1"/>
            </p:cNvSpPr>
            <p:nvPr/>
          </p:nvSpPr>
          <p:spPr bwMode="auto">
            <a:xfrm>
              <a:off x="4176" y="176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95" name="Line 15"/>
            <p:cNvSpPr>
              <a:spLocks noChangeShapeType="1"/>
            </p:cNvSpPr>
            <p:nvPr/>
          </p:nvSpPr>
          <p:spPr bwMode="auto">
            <a:xfrm>
              <a:off x="2304" y="195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96" name="Line 16"/>
            <p:cNvSpPr>
              <a:spLocks noChangeShapeType="1"/>
            </p:cNvSpPr>
            <p:nvPr/>
          </p:nvSpPr>
          <p:spPr bwMode="auto">
            <a:xfrm>
              <a:off x="3216" y="195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697" name="Text Box 17"/>
            <p:cNvSpPr txBox="1">
              <a:spLocks noChangeArrowheads="1"/>
            </p:cNvSpPr>
            <p:nvPr/>
          </p:nvSpPr>
          <p:spPr bwMode="auto">
            <a:xfrm>
              <a:off x="2400" y="170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83698" name="Text Box 18"/>
            <p:cNvSpPr txBox="1">
              <a:spLocks noChangeArrowheads="1"/>
            </p:cNvSpPr>
            <p:nvPr/>
          </p:nvSpPr>
          <p:spPr bwMode="auto">
            <a:xfrm>
              <a:off x="3312" y="170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657600" y="4738688"/>
            <a:ext cx="2971800" cy="549275"/>
            <a:chOff x="2304" y="3014"/>
            <a:chExt cx="1872" cy="346"/>
          </a:xfrm>
        </p:grpSpPr>
        <p:sp>
          <p:nvSpPr>
            <p:cNvPr id="583700" name="Line 20"/>
            <p:cNvSpPr>
              <a:spLocks noChangeShapeType="1"/>
            </p:cNvSpPr>
            <p:nvPr/>
          </p:nvSpPr>
          <p:spPr bwMode="auto">
            <a:xfrm>
              <a:off x="2304" y="30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01" name="Line 21"/>
            <p:cNvSpPr>
              <a:spLocks noChangeShapeType="1"/>
            </p:cNvSpPr>
            <p:nvPr/>
          </p:nvSpPr>
          <p:spPr bwMode="auto">
            <a:xfrm>
              <a:off x="3240" y="30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02" name="Line 22"/>
            <p:cNvSpPr>
              <a:spLocks noChangeShapeType="1"/>
            </p:cNvSpPr>
            <p:nvPr/>
          </p:nvSpPr>
          <p:spPr bwMode="auto">
            <a:xfrm>
              <a:off x="4176" y="30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03" name="Line 23"/>
            <p:cNvSpPr>
              <a:spLocks noChangeShapeType="1"/>
            </p:cNvSpPr>
            <p:nvPr/>
          </p:nvSpPr>
          <p:spPr bwMode="auto">
            <a:xfrm>
              <a:off x="2304" y="32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04" name="Line 24"/>
            <p:cNvSpPr>
              <a:spLocks noChangeShapeType="1"/>
            </p:cNvSpPr>
            <p:nvPr/>
          </p:nvSpPr>
          <p:spPr bwMode="auto">
            <a:xfrm>
              <a:off x="3216" y="32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05" name="Text Box 25"/>
            <p:cNvSpPr txBox="1">
              <a:spLocks noChangeArrowheads="1"/>
            </p:cNvSpPr>
            <p:nvPr/>
          </p:nvSpPr>
          <p:spPr bwMode="auto">
            <a:xfrm>
              <a:off x="2400" y="301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83706" name="Text Box 26"/>
            <p:cNvSpPr txBox="1">
              <a:spLocks noChangeArrowheads="1"/>
            </p:cNvSpPr>
            <p:nvPr/>
          </p:nvSpPr>
          <p:spPr bwMode="auto">
            <a:xfrm>
              <a:off x="3312" y="301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657600" y="3717925"/>
            <a:ext cx="4495800" cy="549275"/>
            <a:chOff x="2304" y="2361"/>
            <a:chExt cx="2832" cy="346"/>
          </a:xfrm>
        </p:grpSpPr>
        <p:sp>
          <p:nvSpPr>
            <p:cNvPr id="583708" name="Line 28"/>
            <p:cNvSpPr>
              <a:spLocks noChangeShapeType="1"/>
            </p:cNvSpPr>
            <p:nvPr/>
          </p:nvSpPr>
          <p:spPr bwMode="auto">
            <a:xfrm>
              <a:off x="2304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09" name="Line 29"/>
            <p:cNvSpPr>
              <a:spLocks noChangeShapeType="1"/>
            </p:cNvSpPr>
            <p:nvPr/>
          </p:nvSpPr>
          <p:spPr bwMode="auto">
            <a:xfrm>
              <a:off x="3240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10" name="Line 30"/>
            <p:cNvSpPr>
              <a:spLocks noChangeShapeType="1"/>
            </p:cNvSpPr>
            <p:nvPr/>
          </p:nvSpPr>
          <p:spPr bwMode="auto">
            <a:xfrm>
              <a:off x="4176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11" name="Line 31"/>
            <p:cNvSpPr>
              <a:spLocks noChangeShapeType="1"/>
            </p:cNvSpPr>
            <p:nvPr/>
          </p:nvSpPr>
          <p:spPr bwMode="auto">
            <a:xfrm>
              <a:off x="2304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12" name="Line 32"/>
            <p:cNvSpPr>
              <a:spLocks noChangeShapeType="1"/>
            </p:cNvSpPr>
            <p:nvPr/>
          </p:nvSpPr>
          <p:spPr bwMode="auto">
            <a:xfrm>
              <a:off x="3216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13" name="Text Box 33"/>
            <p:cNvSpPr txBox="1">
              <a:spLocks noChangeArrowheads="1"/>
            </p:cNvSpPr>
            <p:nvPr/>
          </p:nvSpPr>
          <p:spPr bwMode="auto">
            <a:xfrm>
              <a:off x="2400" y="236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83714" name="Text Box 34"/>
            <p:cNvSpPr txBox="1">
              <a:spLocks noChangeArrowheads="1"/>
            </p:cNvSpPr>
            <p:nvPr/>
          </p:nvSpPr>
          <p:spPr bwMode="auto">
            <a:xfrm>
              <a:off x="3312" y="236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间址周期</a:t>
              </a:r>
            </a:p>
          </p:txBody>
        </p:sp>
        <p:sp>
          <p:nvSpPr>
            <p:cNvPr id="583715" name="Line 35"/>
            <p:cNvSpPr>
              <a:spLocks noChangeShapeType="1"/>
            </p:cNvSpPr>
            <p:nvPr/>
          </p:nvSpPr>
          <p:spPr bwMode="auto">
            <a:xfrm>
              <a:off x="5136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16" name="Line 36"/>
            <p:cNvSpPr>
              <a:spLocks noChangeShapeType="1"/>
            </p:cNvSpPr>
            <p:nvPr/>
          </p:nvSpPr>
          <p:spPr bwMode="auto">
            <a:xfrm>
              <a:off x="4176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17" name="Text Box 37"/>
            <p:cNvSpPr txBox="1">
              <a:spLocks noChangeArrowheads="1"/>
            </p:cNvSpPr>
            <p:nvPr/>
          </p:nvSpPr>
          <p:spPr bwMode="auto">
            <a:xfrm>
              <a:off x="4272" y="236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</p:grpSp>
      <p:sp>
        <p:nvSpPr>
          <p:cNvPr id="583718" name="Text Box 38"/>
          <p:cNvSpPr txBox="1">
            <a:spLocks noChangeArrowheads="1"/>
          </p:cNvSpPr>
          <p:nvPr/>
        </p:nvSpPr>
        <p:spPr bwMode="auto">
          <a:xfrm>
            <a:off x="1068388" y="1644650"/>
            <a:ext cx="2405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非访存 </a:t>
            </a:r>
            <a:r>
              <a:rPr lang="zh-CN" altLang="en-US" sz="2400">
                <a:latin typeface="Times New Roman" pitchFamily="18" charset="0"/>
              </a:rPr>
              <a:t>指令周期</a:t>
            </a:r>
          </a:p>
        </p:txBody>
      </p:sp>
      <p:sp>
        <p:nvSpPr>
          <p:cNvPr id="583719" name="Text Box 39"/>
          <p:cNvSpPr txBox="1">
            <a:spLocks noChangeArrowheads="1"/>
          </p:cNvSpPr>
          <p:nvPr/>
        </p:nvSpPr>
        <p:spPr bwMode="auto">
          <a:xfrm>
            <a:off x="762000" y="2665413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直接访存 </a:t>
            </a:r>
            <a:r>
              <a:rPr lang="zh-CN" altLang="en-US" sz="2400">
                <a:latin typeface="Times New Roman" pitchFamily="18" charset="0"/>
              </a:rPr>
              <a:t>指令周期</a:t>
            </a:r>
          </a:p>
        </p:txBody>
      </p:sp>
      <p:sp>
        <p:nvSpPr>
          <p:cNvPr id="583720" name="Text Box 40"/>
          <p:cNvSpPr txBox="1">
            <a:spLocks noChangeArrowheads="1"/>
          </p:cNvSpPr>
          <p:nvPr/>
        </p:nvSpPr>
        <p:spPr bwMode="auto">
          <a:xfrm>
            <a:off x="762000" y="3686175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间接访存 </a:t>
            </a:r>
            <a:r>
              <a:rPr lang="zh-CN" altLang="en-US" sz="2400">
                <a:latin typeface="Times New Roman" pitchFamily="18" charset="0"/>
              </a:rPr>
              <a:t>指令周期</a:t>
            </a:r>
          </a:p>
        </p:txBody>
      </p:sp>
      <p:sp>
        <p:nvSpPr>
          <p:cNvPr id="583721" name="Text Box 41"/>
          <p:cNvSpPr txBox="1">
            <a:spLocks noChangeArrowheads="1"/>
          </p:cNvSpPr>
          <p:nvPr/>
        </p:nvSpPr>
        <p:spPr bwMode="auto">
          <a:xfrm>
            <a:off x="1374775" y="4706938"/>
            <a:ext cx="209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转移 </a:t>
            </a:r>
            <a:r>
              <a:rPr lang="zh-CN" altLang="en-US" sz="2400">
                <a:latin typeface="Times New Roman" pitchFamily="18" charset="0"/>
              </a:rPr>
              <a:t>指令周期</a:t>
            </a:r>
          </a:p>
        </p:txBody>
      </p:sp>
      <p:sp>
        <p:nvSpPr>
          <p:cNvPr id="583722" name="Rectangle 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9.1</a:t>
            </a: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651250" y="5759450"/>
            <a:ext cx="4495800" cy="549275"/>
            <a:chOff x="2304" y="2361"/>
            <a:chExt cx="2832" cy="346"/>
          </a:xfrm>
        </p:grpSpPr>
        <p:sp>
          <p:nvSpPr>
            <p:cNvPr id="583724" name="Line 44"/>
            <p:cNvSpPr>
              <a:spLocks noChangeShapeType="1"/>
            </p:cNvSpPr>
            <p:nvPr/>
          </p:nvSpPr>
          <p:spPr bwMode="auto">
            <a:xfrm>
              <a:off x="2304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25" name="Line 45"/>
            <p:cNvSpPr>
              <a:spLocks noChangeShapeType="1"/>
            </p:cNvSpPr>
            <p:nvPr/>
          </p:nvSpPr>
          <p:spPr bwMode="auto">
            <a:xfrm>
              <a:off x="3240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26" name="Line 46"/>
            <p:cNvSpPr>
              <a:spLocks noChangeShapeType="1"/>
            </p:cNvSpPr>
            <p:nvPr/>
          </p:nvSpPr>
          <p:spPr bwMode="auto">
            <a:xfrm>
              <a:off x="4176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27" name="Line 47"/>
            <p:cNvSpPr>
              <a:spLocks noChangeShapeType="1"/>
            </p:cNvSpPr>
            <p:nvPr/>
          </p:nvSpPr>
          <p:spPr bwMode="auto">
            <a:xfrm>
              <a:off x="2304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28" name="Line 48"/>
            <p:cNvSpPr>
              <a:spLocks noChangeShapeType="1"/>
            </p:cNvSpPr>
            <p:nvPr/>
          </p:nvSpPr>
          <p:spPr bwMode="auto">
            <a:xfrm>
              <a:off x="3216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29" name="Text Box 49"/>
            <p:cNvSpPr txBox="1">
              <a:spLocks noChangeArrowheads="1"/>
            </p:cNvSpPr>
            <p:nvPr/>
          </p:nvSpPr>
          <p:spPr bwMode="auto">
            <a:xfrm>
              <a:off x="2400" y="236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83730" name="Text Box 50"/>
            <p:cNvSpPr txBox="1">
              <a:spLocks noChangeArrowheads="1"/>
            </p:cNvSpPr>
            <p:nvPr/>
          </p:nvSpPr>
          <p:spPr bwMode="auto">
            <a:xfrm>
              <a:off x="3312" y="236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间址周期</a:t>
              </a:r>
            </a:p>
          </p:txBody>
        </p:sp>
        <p:sp>
          <p:nvSpPr>
            <p:cNvPr id="583731" name="Line 51"/>
            <p:cNvSpPr>
              <a:spLocks noChangeShapeType="1"/>
            </p:cNvSpPr>
            <p:nvPr/>
          </p:nvSpPr>
          <p:spPr bwMode="auto">
            <a:xfrm>
              <a:off x="5136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32" name="Line 52"/>
            <p:cNvSpPr>
              <a:spLocks noChangeShapeType="1"/>
            </p:cNvSpPr>
            <p:nvPr/>
          </p:nvSpPr>
          <p:spPr bwMode="auto">
            <a:xfrm>
              <a:off x="4176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33" name="Text Box 53"/>
            <p:cNvSpPr txBox="1">
              <a:spLocks noChangeArrowheads="1"/>
            </p:cNvSpPr>
            <p:nvPr/>
          </p:nvSpPr>
          <p:spPr bwMode="auto">
            <a:xfrm>
              <a:off x="4272" y="236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</p:grpSp>
      <p:sp>
        <p:nvSpPr>
          <p:cNvPr id="583734" name="Text Box 54"/>
          <p:cNvSpPr txBox="1">
            <a:spLocks noChangeArrowheads="1"/>
          </p:cNvSpPr>
          <p:nvPr/>
        </p:nvSpPr>
        <p:spPr bwMode="auto">
          <a:xfrm>
            <a:off x="755650" y="5727700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间接转移 </a:t>
            </a:r>
            <a:r>
              <a:rPr lang="zh-CN" altLang="en-US" sz="2400">
                <a:latin typeface="Times New Roman" pitchFamily="18" charset="0"/>
              </a:rPr>
              <a:t>指令周期</a:t>
            </a:r>
          </a:p>
        </p:txBody>
      </p:sp>
      <p:sp>
        <p:nvSpPr>
          <p:cNvPr id="583735" name="AutoShape 5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日期占位符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D16-43DD-4D4D-979A-27AE057584C3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8" name="页脚占位符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8" grpId="0" autoUpdateAnimBg="0"/>
      <p:bldP spid="583719" grpId="0" autoUpdateAnimBg="0"/>
      <p:bldP spid="583720" grpId="0" autoUpdateAnimBg="0"/>
      <p:bldP spid="583721" grpId="0" autoUpdateAnimBg="0"/>
      <p:bldP spid="5837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381000" y="381000"/>
            <a:ext cx="35988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四、中断周期</a:t>
            </a:r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838200" y="1219200"/>
            <a:ext cx="35988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程序断点存入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“ 0 ” 地址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4706938" y="1219200"/>
            <a:ext cx="35988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程序断点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进栈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1943100"/>
            <a:ext cx="2519363" cy="533400"/>
            <a:chOff x="576" y="1224"/>
            <a:chExt cx="1587" cy="336"/>
          </a:xfrm>
        </p:grpSpPr>
        <p:sp>
          <p:nvSpPr>
            <p:cNvPr id="584710" name="Rectangle 6"/>
            <p:cNvSpPr>
              <a:spLocks noChangeArrowheads="1"/>
            </p:cNvSpPr>
            <p:nvPr/>
          </p:nvSpPr>
          <p:spPr bwMode="auto">
            <a:xfrm>
              <a:off x="576" y="1224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400">
                  <a:latin typeface="Times New Roman" pitchFamily="18" charset="0"/>
                </a:rPr>
                <a:t>   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84711" name="Line 7"/>
            <p:cNvSpPr>
              <a:spLocks noChangeShapeType="1"/>
            </p:cNvSpPr>
            <p:nvPr/>
          </p:nvSpPr>
          <p:spPr bwMode="auto">
            <a:xfrm>
              <a:off x="720" y="1391"/>
              <a:ext cx="22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14400" y="2667000"/>
            <a:ext cx="2519363" cy="533400"/>
            <a:chOff x="576" y="1392"/>
            <a:chExt cx="1587" cy="336"/>
          </a:xfrm>
        </p:grpSpPr>
        <p:sp>
          <p:nvSpPr>
            <p:cNvPr id="584713" name="Rectangle 9"/>
            <p:cNvSpPr>
              <a:spLocks noChangeArrowheads="1"/>
            </p:cNvSpPr>
            <p:nvPr/>
          </p:nvSpPr>
          <p:spPr bwMode="auto">
            <a:xfrm>
              <a:off x="576" y="1392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      </a:t>
              </a:r>
              <a:r>
                <a:rPr lang="en-US" altLang="zh-CN" sz="24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84714" name="Line 10"/>
            <p:cNvSpPr>
              <a:spLocks noChangeShapeType="1"/>
            </p:cNvSpPr>
            <p:nvPr/>
          </p:nvSpPr>
          <p:spPr bwMode="auto">
            <a:xfrm>
              <a:off x="720" y="15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914400" y="3390900"/>
            <a:ext cx="2519363" cy="533400"/>
            <a:chOff x="576" y="2136"/>
            <a:chExt cx="1587" cy="336"/>
          </a:xfrm>
        </p:grpSpPr>
        <p:sp>
          <p:nvSpPr>
            <p:cNvPr id="584716" name="Rectangle 12"/>
            <p:cNvSpPr>
              <a:spLocks noChangeArrowheads="1"/>
            </p:cNvSpPr>
            <p:nvPr/>
          </p:nvSpPr>
          <p:spPr bwMode="auto">
            <a:xfrm>
              <a:off x="576" y="2136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PC       MDR</a:t>
              </a:r>
            </a:p>
          </p:txBody>
        </p:sp>
        <p:sp>
          <p:nvSpPr>
            <p:cNvPr id="584717" name="Line 13"/>
            <p:cNvSpPr>
              <a:spLocks noChangeShapeType="1"/>
            </p:cNvSpPr>
            <p:nvPr/>
          </p:nvSpPr>
          <p:spPr bwMode="auto">
            <a:xfrm>
              <a:off x="895" y="231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914400" y="4114800"/>
            <a:ext cx="2519363" cy="533400"/>
            <a:chOff x="576" y="1872"/>
            <a:chExt cx="1587" cy="336"/>
          </a:xfrm>
        </p:grpSpPr>
        <p:sp>
          <p:nvSpPr>
            <p:cNvPr id="584719" name="Rectangle 15"/>
            <p:cNvSpPr>
              <a:spLocks noChangeArrowheads="1"/>
            </p:cNvSpPr>
            <p:nvPr/>
          </p:nvSpPr>
          <p:spPr bwMode="auto">
            <a:xfrm>
              <a:off x="576" y="1872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MDR       M ( MAR )</a:t>
              </a:r>
            </a:p>
          </p:txBody>
        </p:sp>
        <p:sp>
          <p:nvSpPr>
            <p:cNvPr id="584720" name="Line 16"/>
            <p:cNvSpPr>
              <a:spLocks noChangeShapeType="1"/>
            </p:cNvSpPr>
            <p:nvPr/>
          </p:nvSpPr>
          <p:spPr bwMode="auto">
            <a:xfrm>
              <a:off x="1104" y="204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914400" y="4838700"/>
            <a:ext cx="2519363" cy="533400"/>
            <a:chOff x="576" y="2160"/>
            <a:chExt cx="1587" cy="336"/>
          </a:xfrm>
        </p:grpSpPr>
        <p:sp>
          <p:nvSpPr>
            <p:cNvPr id="584722" name="Rectangle 18"/>
            <p:cNvSpPr>
              <a:spLocks noChangeArrowheads="1"/>
            </p:cNvSpPr>
            <p:nvPr/>
          </p:nvSpPr>
          <p:spPr bwMode="auto">
            <a:xfrm>
              <a:off x="576" y="2160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向量地址        </a:t>
              </a:r>
              <a:r>
                <a:rPr lang="en-US" altLang="zh-CN" sz="24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584723" name="Line 19"/>
            <p:cNvSpPr>
              <a:spLocks noChangeShapeType="1"/>
            </p:cNvSpPr>
            <p:nvPr/>
          </p:nvSpPr>
          <p:spPr bwMode="auto">
            <a:xfrm>
              <a:off x="1453" y="232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914400" y="5562600"/>
            <a:ext cx="2519363" cy="533400"/>
            <a:chOff x="576" y="2448"/>
            <a:chExt cx="1587" cy="336"/>
          </a:xfrm>
        </p:grpSpPr>
        <p:sp>
          <p:nvSpPr>
            <p:cNvPr id="584725" name="Rectangle 21"/>
            <p:cNvSpPr>
              <a:spLocks noChangeArrowheads="1"/>
            </p:cNvSpPr>
            <p:nvPr/>
          </p:nvSpPr>
          <p:spPr bwMode="auto">
            <a:xfrm>
              <a:off x="576" y="2448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      </a:t>
              </a:r>
              <a:r>
                <a:rPr lang="en-US" altLang="zh-CN" sz="2400">
                  <a:latin typeface="Times New Roman" pitchFamily="18" charset="0"/>
                </a:rPr>
                <a:t>EINT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置“0”）</a:t>
              </a:r>
            </a:p>
          </p:txBody>
        </p:sp>
        <p:sp>
          <p:nvSpPr>
            <p:cNvPr id="584726" name="Line 22"/>
            <p:cNvSpPr>
              <a:spLocks noChangeShapeType="1"/>
            </p:cNvSpPr>
            <p:nvPr/>
          </p:nvSpPr>
          <p:spPr bwMode="auto">
            <a:xfrm>
              <a:off x="733" y="261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724400" y="5562600"/>
            <a:ext cx="2519363" cy="533400"/>
            <a:chOff x="2976" y="2496"/>
            <a:chExt cx="1587" cy="336"/>
          </a:xfrm>
        </p:grpSpPr>
        <p:sp>
          <p:nvSpPr>
            <p:cNvPr id="584728" name="Rectangle 24"/>
            <p:cNvSpPr>
              <a:spLocks noChangeArrowheads="1"/>
            </p:cNvSpPr>
            <p:nvPr/>
          </p:nvSpPr>
          <p:spPr bwMode="auto">
            <a:xfrm>
              <a:off x="2976" y="2496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      </a:t>
              </a:r>
              <a:r>
                <a:rPr lang="en-US" altLang="zh-CN" sz="2400">
                  <a:latin typeface="Times New Roman" pitchFamily="18" charset="0"/>
                </a:rPr>
                <a:t>EINT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置“0”）</a:t>
              </a:r>
            </a:p>
          </p:txBody>
        </p:sp>
        <p:sp>
          <p:nvSpPr>
            <p:cNvPr id="584729" name="Line 25"/>
            <p:cNvSpPr>
              <a:spLocks noChangeShapeType="1"/>
            </p:cNvSpPr>
            <p:nvPr/>
          </p:nvSpPr>
          <p:spPr bwMode="auto">
            <a:xfrm>
              <a:off x="3133" y="266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719638" y="4838700"/>
            <a:ext cx="2519362" cy="533400"/>
            <a:chOff x="2973" y="2160"/>
            <a:chExt cx="1587" cy="336"/>
          </a:xfrm>
        </p:grpSpPr>
        <p:sp>
          <p:nvSpPr>
            <p:cNvPr id="584731" name="Rectangle 27"/>
            <p:cNvSpPr>
              <a:spLocks noChangeArrowheads="1"/>
            </p:cNvSpPr>
            <p:nvPr/>
          </p:nvSpPr>
          <p:spPr bwMode="auto">
            <a:xfrm>
              <a:off x="2973" y="2160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向量地址       </a:t>
              </a:r>
              <a:r>
                <a:rPr lang="en-US" altLang="zh-CN" sz="24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584732" name="Line 28"/>
            <p:cNvSpPr>
              <a:spLocks noChangeShapeType="1"/>
            </p:cNvSpPr>
            <p:nvPr/>
          </p:nvSpPr>
          <p:spPr bwMode="auto">
            <a:xfrm>
              <a:off x="3805" y="232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724400" y="4114800"/>
            <a:ext cx="2519363" cy="533400"/>
            <a:chOff x="2976" y="1872"/>
            <a:chExt cx="1587" cy="336"/>
          </a:xfrm>
        </p:grpSpPr>
        <p:sp>
          <p:nvSpPr>
            <p:cNvPr id="584734" name="Rectangle 30"/>
            <p:cNvSpPr>
              <a:spLocks noChangeArrowheads="1"/>
            </p:cNvSpPr>
            <p:nvPr/>
          </p:nvSpPr>
          <p:spPr bwMode="auto">
            <a:xfrm>
              <a:off x="2976" y="1872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MDR       M ( MAR )</a:t>
              </a:r>
            </a:p>
          </p:txBody>
        </p:sp>
        <p:sp>
          <p:nvSpPr>
            <p:cNvPr id="584735" name="Line 31"/>
            <p:cNvSpPr>
              <a:spLocks noChangeShapeType="1"/>
            </p:cNvSpPr>
            <p:nvPr/>
          </p:nvSpPr>
          <p:spPr bwMode="auto">
            <a:xfrm>
              <a:off x="3504" y="203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4724400" y="3390900"/>
            <a:ext cx="2519363" cy="533400"/>
            <a:chOff x="2976" y="2136"/>
            <a:chExt cx="1587" cy="336"/>
          </a:xfrm>
        </p:grpSpPr>
        <p:sp>
          <p:nvSpPr>
            <p:cNvPr id="584737" name="Rectangle 33"/>
            <p:cNvSpPr>
              <a:spLocks noChangeArrowheads="1"/>
            </p:cNvSpPr>
            <p:nvPr/>
          </p:nvSpPr>
          <p:spPr bwMode="auto">
            <a:xfrm>
              <a:off x="2976" y="2136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PC       MDR</a:t>
              </a:r>
            </a:p>
          </p:txBody>
        </p:sp>
        <p:sp>
          <p:nvSpPr>
            <p:cNvPr id="584738" name="Line 34"/>
            <p:cNvSpPr>
              <a:spLocks noChangeShapeType="1"/>
            </p:cNvSpPr>
            <p:nvPr/>
          </p:nvSpPr>
          <p:spPr bwMode="auto">
            <a:xfrm>
              <a:off x="3300" y="231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4724400" y="2667000"/>
            <a:ext cx="2519363" cy="533400"/>
            <a:chOff x="2976" y="1680"/>
            <a:chExt cx="1587" cy="336"/>
          </a:xfrm>
        </p:grpSpPr>
        <p:sp>
          <p:nvSpPr>
            <p:cNvPr id="584740" name="Rectangle 36"/>
            <p:cNvSpPr>
              <a:spLocks noChangeArrowheads="1"/>
            </p:cNvSpPr>
            <p:nvPr/>
          </p:nvSpPr>
          <p:spPr bwMode="auto">
            <a:xfrm>
              <a:off x="2976" y="1680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      </a:t>
              </a:r>
              <a:r>
                <a:rPr lang="en-US" altLang="zh-CN" sz="24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84741" name="Line 37"/>
            <p:cNvSpPr>
              <a:spLocks noChangeShapeType="1"/>
            </p:cNvSpPr>
            <p:nvPr/>
          </p:nvSpPr>
          <p:spPr bwMode="auto">
            <a:xfrm>
              <a:off x="3132" y="185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762000" y="4724400"/>
            <a:ext cx="6553200" cy="609600"/>
            <a:chOff x="480" y="3408"/>
            <a:chExt cx="4128" cy="384"/>
          </a:xfrm>
        </p:grpSpPr>
        <p:sp>
          <p:nvSpPr>
            <p:cNvPr id="584746" name="Rectangle 42"/>
            <p:cNvSpPr>
              <a:spLocks noChangeArrowheads="1"/>
            </p:cNvSpPr>
            <p:nvPr/>
          </p:nvSpPr>
          <p:spPr bwMode="auto">
            <a:xfrm>
              <a:off x="480" y="3408"/>
              <a:ext cx="412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1309" y="3456"/>
              <a:ext cx="2915" cy="323"/>
              <a:chOff x="1309" y="3456"/>
              <a:chExt cx="2915" cy="323"/>
            </a:xfrm>
          </p:grpSpPr>
          <p:sp>
            <p:nvSpPr>
              <p:cNvPr id="584748" name="Text Box 44"/>
              <p:cNvSpPr txBox="1">
                <a:spLocks noChangeArrowheads="1"/>
              </p:cNvSpPr>
              <p:nvPr/>
            </p:nvSpPr>
            <p:spPr bwMode="auto">
              <a:xfrm>
                <a:off x="1309" y="3456"/>
                <a:ext cx="291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中断识别程序入口地址 </a:t>
                </a:r>
                <a:r>
                  <a:rPr lang="en-US" altLang="zh-CN" sz="2400">
                    <a:latin typeface="Times New Roman" pitchFamily="18" charset="0"/>
                  </a:rPr>
                  <a:t>M        PC</a:t>
                </a:r>
              </a:p>
            </p:txBody>
          </p:sp>
          <p:sp>
            <p:nvSpPr>
              <p:cNvPr id="584749" name="Line 45"/>
              <p:cNvSpPr>
                <a:spLocks noChangeShapeType="1"/>
              </p:cNvSpPr>
              <p:nvPr/>
            </p:nvSpPr>
            <p:spPr bwMode="auto">
              <a:xfrm>
                <a:off x="3588" y="364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84750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9.1</a:t>
            </a:r>
          </a:p>
        </p:txBody>
      </p:sp>
      <p:sp>
        <p:nvSpPr>
          <p:cNvPr id="584752" name="AutoShape 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719638" y="1943100"/>
            <a:ext cx="2519362" cy="533400"/>
            <a:chOff x="2973" y="1224"/>
            <a:chExt cx="1587" cy="336"/>
          </a:xfrm>
        </p:grpSpPr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2973" y="1224"/>
              <a:ext cx="1587" cy="336"/>
              <a:chOff x="2973" y="1224"/>
              <a:chExt cx="1587" cy="336"/>
            </a:xfrm>
          </p:grpSpPr>
          <p:sp>
            <p:nvSpPr>
              <p:cNvPr id="584743" name="Rectangle 39"/>
              <p:cNvSpPr>
                <a:spLocks noChangeArrowheads="1"/>
              </p:cNvSpPr>
              <p:nvPr/>
            </p:nvSpPr>
            <p:spPr bwMode="auto">
              <a:xfrm>
                <a:off x="2973" y="1224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(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SP )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   1</a:t>
                </a:r>
                <a:r>
                  <a:rPr lang="en-US" altLang="zh-CN" sz="2400">
                    <a:latin typeface="Times New Roman" pitchFamily="18" charset="0"/>
                  </a:rPr>
                  <a:t>      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584744" name="Line 40"/>
              <p:cNvSpPr>
                <a:spLocks noChangeShapeType="1"/>
              </p:cNvSpPr>
              <p:nvPr/>
            </p:nvSpPr>
            <p:spPr bwMode="auto">
              <a:xfrm>
                <a:off x="3757" y="1407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84756" name="Line 52"/>
            <p:cNvSpPr>
              <a:spLocks noChangeShapeType="1"/>
            </p:cNvSpPr>
            <p:nvPr/>
          </p:nvSpPr>
          <p:spPr bwMode="auto">
            <a:xfrm>
              <a:off x="3470" y="1407"/>
              <a:ext cx="10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8B3B-3E6B-4619-A003-21736C60F594}" type="datetime1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autoUpdateAnimBg="0"/>
      <p:bldP spid="58470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东北大学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东北大学</Template>
  <TotalTime>1</TotalTime>
  <Words>3093</Words>
  <Application>Microsoft Office PowerPoint</Application>
  <PresentationFormat>全屏显示(4:3)</PresentationFormat>
  <Paragraphs>1103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东北大学</vt:lpstr>
      <vt:lpstr>第９章   控制单元的功能</vt:lpstr>
      <vt:lpstr>9.1   操作命令的分析</vt:lpstr>
      <vt:lpstr>9.1   操作命令的分析</vt:lpstr>
      <vt:lpstr>幻灯片 4</vt:lpstr>
      <vt:lpstr>幻灯片 5</vt:lpstr>
      <vt:lpstr>幻灯片 6</vt:lpstr>
      <vt:lpstr>幻灯片 7</vt:lpstr>
      <vt:lpstr>幻灯片 8</vt:lpstr>
      <vt:lpstr>幻灯片 9</vt:lpstr>
      <vt:lpstr>9.2   控制单元的功能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第９章   控制单元的功能</dc:title>
  <dc:creator>qimiao</dc:creator>
  <cp:lastModifiedBy>miao</cp:lastModifiedBy>
  <cp:revision>2</cp:revision>
  <dcterms:created xsi:type="dcterms:W3CDTF">2018-09-03T09:33:46Z</dcterms:created>
  <dcterms:modified xsi:type="dcterms:W3CDTF">2019-11-11T14:01:12Z</dcterms:modified>
</cp:coreProperties>
</file>