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701" r:id="rId3"/>
  </p:sldMasterIdLst>
  <p:notesMasterIdLst>
    <p:notesMasterId r:id="rId25"/>
  </p:notesMasterIdLst>
  <p:handoutMasterIdLst>
    <p:handoutMasterId r:id="rId26"/>
  </p:handoutMasterIdLst>
  <p:sldIdLst>
    <p:sldId id="607" r:id="rId4"/>
    <p:sldId id="646" r:id="rId5"/>
    <p:sldId id="649" r:id="rId6"/>
    <p:sldId id="648" r:id="rId7"/>
    <p:sldId id="652" r:id="rId8"/>
    <p:sldId id="625" r:id="rId9"/>
    <p:sldId id="654" r:id="rId10"/>
    <p:sldId id="653" r:id="rId11"/>
    <p:sldId id="650" r:id="rId12"/>
    <p:sldId id="655" r:id="rId13"/>
    <p:sldId id="700" r:id="rId14"/>
    <p:sldId id="686" r:id="rId15"/>
    <p:sldId id="691" r:id="rId16"/>
    <p:sldId id="687" r:id="rId17"/>
    <p:sldId id="688" r:id="rId18"/>
    <p:sldId id="689" r:id="rId19"/>
    <p:sldId id="690" r:id="rId20"/>
    <p:sldId id="697" r:id="rId21"/>
    <p:sldId id="698" r:id="rId22"/>
    <p:sldId id="699" r:id="rId23"/>
    <p:sldId id="693" r:id="rId24"/>
  </p:sldIdLst>
  <p:sldSz cx="9144000" cy="6858000" type="screen4x3"/>
  <p:notesSz cx="6797675" cy="987425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buSzPct val="50000"/>
      <a:buFont typeface="Wingdings" pitchFamily="2" charset="2"/>
      <a:buChar char="l"/>
      <a:defRPr sz="1200" kern="1200">
        <a:solidFill>
          <a:srgbClr val="00509B"/>
        </a:solidFill>
        <a:latin typeface="Verdana" pitchFamily="34" charset="0"/>
        <a:ea typeface="黑体" pitchFamily="49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buSzPct val="50000"/>
      <a:buFont typeface="Wingdings" pitchFamily="2" charset="2"/>
      <a:buChar char="l"/>
      <a:defRPr sz="1200" kern="1200">
        <a:solidFill>
          <a:srgbClr val="00509B"/>
        </a:solidFill>
        <a:latin typeface="Verdana" pitchFamily="34" charset="0"/>
        <a:ea typeface="黑体" pitchFamily="49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buSzPct val="50000"/>
      <a:buFont typeface="Wingdings" pitchFamily="2" charset="2"/>
      <a:buChar char="l"/>
      <a:defRPr sz="1200" kern="1200">
        <a:solidFill>
          <a:srgbClr val="00509B"/>
        </a:solidFill>
        <a:latin typeface="Verdana" pitchFamily="34" charset="0"/>
        <a:ea typeface="黑体" pitchFamily="49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buSzPct val="50000"/>
      <a:buFont typeface="Wingdings" pitchFamily="2" charset="2"/>
      <a:buChar char="l"/>
      <a:defRPr sz="1200" kern="1200">
        <a:solidFill>
          <a:srgbClr val="00509B"/>
        </a:solidFill>
        <a:latin typeface="Verdana" pitchFamily="34" charset="0"/>
        <a:ea typeface="黑体" pitchFamily="49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buSzPct val="50000"/>
      <a:buFont typeface="Wingdings" pitchFamily="2" charset="2"/>
      <a:buChar char="l"/>
      <a:defRPr sz="1200" kern="1200">
        <a:solidFill>
          <a:srgbClr val="00509B"/>
        </a:solidFill>
        <a:latin typeface="Verdana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rgbClr val="00509B"/>
        </a:solidFill>
        <a:latin typeface="Verdana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1200" kern="1200">
        <a:solidFill>
          <a:srgbClr val="00509B"/>
        </a:solidFill>
        <a:latin typeface="Verdana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1200" kern="1200">
        <a:solidFill>
          <a:srgbClr val="00509B"/>
        </a:solidFill>
        <a:latin typeface="Verdana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1200" kern="1200">
        <a:solidFill>
          <a:srgbClr val="00509B"/>
        </a:solidFill>
        <a:latin typeface="Verdana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1026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orient="horz" pos="4201">
          <p15:clr>
            <a:srgbClr val="A4A3A4"/>
          </p15:clr>
        </p15:guide>
        <p15:guide id="5" orient="horz" pos="2568">
          <p15:clr>
            <a:srgbClr val="A4A3A4"/>
          </p15:clr>
        </p15:guide>
        <p15:guide id="6" orient="horz" pos="1525">
          <p15:clr>
            <a:srgbClr val="A4A3A4"/>
          </p15:clr>
        </p15:guide>
        <p15:guide id="7" pos="158">
          <p15:clr>
            <a:srgbClr val="A4A3A4"/>
          </p15:clr>
        </p15:guide>
        <p15:guide id="8" pos="5647">
          <p15:clr>
            <a:srgbClr val="A4A3A4"/>
          </p15:clr>
        </p15:guide>
        <p15:guide id="9" pos="3379">
          <p15:clr>
            <a:srgbClr val="A4A3A4"/>
          </p15:clr>
        </p15:guide>
        <p15:guide id="10" pos="340">
          <p15:clr>
            <a:srgbClr val="A4A3A4"/>
          </p15:clr>
        </p15:guide>
        <p15:guide id="11" pos="3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88C9EC"/>
    <a:srgbClr val="1E019B"/>
    <a:srgbClr val="0088CC"/>
    <a:srgbClr val="666666"/>
    <a:srgbClr val="FFFF96"/>
    <a:srgbClr val="CCCCCC"/>
    <a:srgbClr val="B3B3B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9" autoAdjust="0"/>
    <p:restoredTop sz="87346" autoAdjust="0"/>
  </p:normalViewPr>
  <p:slideViewPr>
    <p:cSldViewPr>
      <p:cViewPr varScale="1">
        <p:scale>
          <a:sx n="142" d="100"/>
          <a:sy n="142" d="100"/>
        </p:scale>
        <p:origin x="4866" y="120"/>
      </p:cViewPr>
      <p:guideLst>
        <p:guide orient="horz" pos="119"/>
        <p:guide orient="horz" pos="1026"/>
        <p:guide orient="horz" pos="4020"/>
        <p:guide orient="horz" pos="4201"/>
        <p:guide orient="horz" pos="2568"/>
        <p:guide orient="horz" pos="1525"/>
        <p:guide pos="158"/>
        <p:guide pos="5647"/>
        <p:guide pos="3379"/>
        <p:guide pos="340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84"/>
    </p:cViewPr>
  </p:sorterViewPr>
  <p:notesViewPr>
    <p:cSldViewPr>
      <p:cViewPr varScale="1">
        <p:scale>
          <a:sx n="49" d="100"/>
          <a:sy n="49" d="100"/>
        </p:scale>
        <p:origin x="-3054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t" anchorCtr="0" compatLnSpc="1">
            <a:prstTxWarp prst="textNoShape">
              <a:avLst/>
            </a:prstTxWarp>
          </a:bodyPr>
          <a:lstStyle>
            <a:lvl1pPr algn="l" defTabSz="952500" eaLnBrk="1" hangingPunct="1">
              <a:buSzTx/>
              <a:buFontTx/>
              <a:buNone/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buSzTx/>
              <a:buFontTx/>
              <a:buNone/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b" anchorCtr="0" compatLnSpc="1">
            <a:prstTxWarp prst="textNoShape">
              <a:avLst/>
            </a:prstTxWarp>
          </a:bodyPr>
          <a:lstStyle>
            <a:lvl1pPr algn="l" defTabSz="952500" eaLnBrk="1" hangingPunct="1">
              <a:buSzTx/>
              <a:buFontTx/>
              <a:buNone/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buSzTx/>
              <a:buFontTx/>
              <a:buNone/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5B419AA-B4B1-488D-BBA5-B97407541D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t" anchorCtr="0" compatLnSpc="1">
            <a:prstTxWarp prst="textNoShape">
              <a:avLst/>
            </a:prstTxWarp>
          </a:bodyPr>
          <a:lstStyle>
            <a:lvl1pPr algn="l" defTabSz="952500" eaLnBrk="1" hangingPunct="1">
              <a:buSzTx/>
              <a:buFontTx/>
              <a:buNone/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buSzTx/>
              <a:buFontTx/>
              <a:buNone/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b" anchorCtr="0" compatLnSpc="1">
            <a:prstTxWarp prst="textNoShape">
              <a:avLst/>
            </a:prstTxWarp>
          </a:bodyPr>
          <a:lstStyle>
            <a:lvl1pPr algn="l" defTabSz="952500" eaLnBrk="1" hangingPunct="1">
              <a:buSzTx/>
              <a:buFontTx/>
              <a:buNone/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2" tIns="47631" rIns="95262" bIns="47631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buSzTx/>
              <a:buFontTx/>
              <a:buNone/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842D3D8-0873-4587-9B40-EC4534164D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113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526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236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989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438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2D3D8-0873-4587-9B40-EC4534164D9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0" y="5734050"/>
            <a:ext cx="8893175" cy="792163"/>
          </a:xfrm>
          <a:prstGeom prst="rect">
            <a:avLst/>
          </a:prstGeom>
          <a:solidFill>
            <a:srgbClr val="0050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214282" y="5857892"/>
            <a:ext cx="36471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buSzTx/>
              <a:buFontTx/>
              <a:buNone/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东北大学秦皇岛分校</a:t>
            </a:r>
            <a:endParaRPr lang="en-US" altLang="zh-CN" sz="3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692150"/>
            <a:ext cx="6550025" cy="194468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2264" y="5857892"/>
            <a:ext cx="2133600" cy="47625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endParaRPr lang="en-US" altLang="zh-CN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32D22-C567-4FF3-A095-DBC7D26398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41963" y="274638"/>
            <a:ext cx="1693862" cy="50990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4932363" cy="50990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98317-6EAE-4CA2-8216-78C8AE9BF3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78625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313113" cy="3773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22713" y="1600200"/>
            <a:ext cx="3313112" cy="3773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C0504-07A7-48FC-9A13-53C710C7AF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78625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6778625" cy="377348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F09AE-2076-4F86-A474-A6B87E2873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F4917-4D25-4F74-A768-2FAEAC1695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15C98-E6BA-4882-A80D-E21B5BB8C7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3B8CE-A892-4AB5-B00D-163B1F22F6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5763" y="2276475"/>
            <a:ext cx="3348037" cy="2376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86200" y="2276475"/>
            <a:ext cx="3349625" cy="2376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1C65C-72F9-4324-9DF0-9EF80FB02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23E78-EE1E-4CC1-BF48-49EE5B2D33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D4DDE-5FF8-4335-B183-C1562BB838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17FEE-7475-403A-9526-CE31D8FF4F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DE717-0EBA-464E-9E37-C670B8453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B4F85-831D-4696-82F7-809B248686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C3825-9DAC-451C-9A25-423073B812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A4D30-DD82-44D0-87DB-B7D354252D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1938" y="274638"/>
            <a:ext cx="2074862" cy="43783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5763" y="274638"/>
            <a:ext cx="6073775" cy="43783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4E7A5-9A1E-4841-A74D-EE4D83FCAF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0" y="5734050"/>
            <a:ext cx="8893175" cy="792163"/>
          </a:xfrm>
          <a:prstGeom prst="rect">
            <a:avLst/>
          </a:prstGeom>
          <a:solidFill>
            <a:srgbClr val="0050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468313" y="6092825"/>
            <a:ext cx="8985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1000">
                <a:solidFill>
                  <a:srgbClr val="FFFFFF"/>
                </a:solidFill>
                <a:latin typeface="Frutiger LT 55 Roman" pitchFamily="34" charset="0"/>
                <a:ea typeface="宋体" pitchFamily="2" charset="-122"/>
              </a:rPr>
              <a:t>3 Sept. 2008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68313" y="6237288"/>
            <a:ext cx="2878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04875">
              <a:defRPr/>
            </a:pPr>
            <a:r>
              <a:rPr lang="en-US" altLang="zh-CN" sz="1000">
                <a:solidFill>
                  <a:srgbClr val="FFFFFF"/>
                </a:solidFill>
                <a:latin typeface="Frutiger LT 55 Roman" pitchFamily="34" charset="0"/>
                <a:ea typeface="宋体" pitchFamily="2" charset="-122"/>
              </a:rPr>
              <a:t>© NEUSOFT SECRET</a:t>
            </a:r>
          </a:p>
        </p:txBody>
      </p:sp>
      <p:pic>
        <p:nvPicPr>
          <p:cNvPr id="7" name="Picture 19" descr="b-2"/>
          <p:cNvPicPr>
            <a:picLocks noChangeAspect="1" noChangeArrowheads="1"/>
          </p:cNvPicPr>
          <p:nvPr/>
        </p:nvPicPr>
        <p:blipFill>
          <a:blip r:embed="rId2" cstate="print"/>
          <a:srcRect t="14706" r="3656" b="11111"/>
          <a:stretch>
            <a:fillRect/>
          </a:stretch>
        </p:blipFill>
        <p:spPr bwMode="auto">
          <a:xfrm>
            <a:off x="7164388" y="5992813"/>
            <a:ext cx="12239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692150"/>
            <a:ext cx="6550025" cy="194468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365625"/>
            <a:ext cx="6551613" cy="13684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C5F2E-F9A4-44EF-AB35-7EA471DEDD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7D857-D813-4324-96D1-59FDD45402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25BDE-D6F9-40B4-B4C0-45B6879B36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13113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22713" y="1600200"/>
            <a:ext cx="3313112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426B3-B925-4899-B81A-956129D454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C6E00-8886-479C-9CD5-D7B583EB43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EA3CF-2F2C-4F9E-AC18-C9B4AB01EB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F8CC2-70BB-43FF-81A1-6A30E32874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B61B1-64F5-4AC0-829F-BEE9FEE855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5900-F2D4-4577-99F7-1C279EE0B1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8FD3D-3D6D-43D7-8403-24745B27D4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C9947-469E-48D2-8E2B-3102588446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41963" y="274638"/>
            <a:ext cx="1693862" cy="50990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4932363" cy="50990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DE163-60BE-4B57-A63F-3A6AAFEEC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78625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313113" cy="3773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22713" y="1600200"/>
            <a:ext cx="3313112" cy="3773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BBE13-8AA4-44C5-A25B-4E8EFCBB7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78625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6778625" cy="377348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9C9FC-85DD-4DB3-981D-5333F85D9A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13113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22713" y="1600200"/>
            <a:ext cx="3313112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02EB-D53F-4073-AB0D-5251AD72E7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A535F-F76B-4654-BD6F-EF69FE5B41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BDEFB-9BCA-468F-B991-88011E71FD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F7EA5-6AC6-4463-84CC-1A365834FA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8CA24-55D5-492E-8B48-BD32DEDF6B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016F5-6886-456D-97B8-66B5F3E060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5734050"/>
            <a:ext cx="8893175" cy="792163"/>
          </a:xfrm>
          <a:prstGeom prst="rect">
            <a:avLst/>
          </a:prstGeom>
          <a:solidFill>
            <a:srgbClr val="0050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78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6778625" cy="377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SzTx/>
              <a:buFontTx/>
              <a:buNone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SzTx/>
              <a:buFontTx/>
              <a:buNone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Tx/>
              <a:buFontTx/>
              <a:buNone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250DC92-0CE5-4AAE-A814-F9D11D4C4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5734050"/>
            <a:ext cx="8893175" cy="792163"/>
          </a:xfrm>
          <a:prstGeom prst="rect">
            <a:avLst/>
          </a:prstGeom>
          <a:solidFill>
            <a:srgbClr val="0050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214282" y="5857892"/>
            <a:ext cx="36471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buSzTx/>
              <a:buFontTx/>
              <a:buNone/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东北大学秦皇岛分校</a:t>
            </a:r>
            <a:endParaRPr lang="en-US" altLang="zh-CN" sz="3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>
          <a:xfrm>
            <a:off x="6572264" y="5857892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2021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年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月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  <p:sldLayoutId id="2147485183" r:id="rId6"/>
    <p:sldLayoutId id="2147485184" r:id="rId7"/>
    <p:sldLayoutId id="2147485185" r:id="rId8"/>
    <p:sldLayoutId id="2147485186" r:id="rId9"/>
    <p:sldLayoutId id="2147485187" r:id="rId10"/>
    <p:sldLayoutId id="2147485188" r:id="rId11"/>
    <p:sldLayoutId id="2147485189" r:id="rId12"/>
    <p:sldLayoutId id="2147485190" r:id="rId13"/>
  </p:sldLayoutIdLst>
  <p:transition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8C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0" y="1773238"/>
            <a:ext cx="8893175" cy="3206750"/>
          </a:xfrm>
          <a:prstGeom prst="rect">
            <a:avLst/>
          </a:prstGeom>
          <a:solidFill>
            <a:srgbClr val="0050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2276475"/>
            <a:ext cx="6850062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/>
              <a:t>Click to edit Master text styles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SzTx/>
              <a:buFontTx/>
              <a:buNone/>
              <a:defRPr sz="1400">
                <a:solidFill>
                  <a:schemeClr val="tx1"/>
                </a:solidFill>
                <a:latin typeface="Arial" charset="0"/>
                <a:ea typeface="+mj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SzTx/>
              <a:buFontTx/>
              <a:buNone/>
              <a:defRPr sz="1400">
                <a:solidFill>
                  <a:schemeClr val="tx1"/>
                </a:solidFill>
                <a:latin typeface="Arial" charset="0"/>
                <a:ea typeface="+mj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Tx/>
              <a:buFontTx/>
              <a:buNone/>
              <a:defRPr sz="1400">
                <a:solidFill>
                  <a:schemeClr val="tx1"/>
                </a:solidFill>
                <a:latin typeface="Arial" charset="0"/>
                <a:ea typeface="+mj-ea"/>
              </a:defRPr>
            </a:lvl1pPr>
          </a:lstStyle>
          <a:p>
            <a:pPr>
              <a:defRPr/>
            </a:pPr>
            <a:fld id="{B5DC23E3-A4A4-4D5E-B72C-A16107035B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91" r:id="rId1"/>
    <p:sldLayoutId id="2147485192" r:id="rId2"/>
    <p:sldLayoutId id="2147485193" r:id="rId3"/>
    <p:sldLayoutId id="2147485194" r:id="rId4"/>
    <p:sldLayoutId id="2147485195" r:id="rId5"/>
    <p:sldLayoutId id="2147485196" r:id="rId6"/>
    <p:sldLayoutId id="2147485197" r:id="rId7"/>
    <p:sldLayoutId id="2147485198" r:id="rId8"/>
    <p:sldLayoutId id="2147485199" r:id="rId9"/>
    <p:sldLayoutId id="2147485200" r:id="rId10"/>
    <p:sldLayoutId id="2147485201" r:id="rId11"/>
  </p:sldLayoutIdLst>
  <p:transition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185738" indent="-63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2pPr>
      <a:lvl3pPr marL="1150938" indent="-228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5734050"/>
            <a:ext cx="8893175" cy="792163"/>
          </a:xfrm>
          <a:prstGeom prst="rect">
            <a:avLst/>
          </a:prstGeom>
          <a:solidFill>
            <a:srgbClr val="0050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78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6778625" cy="377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SzTx/>
              <a:buFontTx/>
              <a:buNone/>
              <a:defRPr sz="1400">
                <a:solidFill>
                  <a:srgbClr val="333333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SzTx/>
              <a:buFontTx/>
              <a:buNone/>
              <a:defRPr sz="1400">
                <a:solidFill>
                  <a:srgbClr val="333333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Tx/>
              <a:buFontTx/>
              <a:buNone/>
              <a:defRPr sz="1400">
                <a:solidFill>
                  <a:srgbClr val="333333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635637C-9001-44E4-A0F4-2D8FF38267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0" name="Picture 17" descr="b-2"/>
          <p:cNvPicPr>
            <a:picLocks noChangeAspect="1" noChangeArrowheads="1"/>
          </p:cNvPicPr>
          <p:nvPr/>
        </p:nvPicPr>
        <p:blipFill>
          <a:blip r:embed="rId15" cstate="print"/>
          <a:srcRect t="14706" r="3656" b="11111"/>
          <a:stretch>
            <a:fillRect/>
          </a:stretch>
        </p:blipFill>
        <p:spPr bwMode="auto">
          <a:xfrm>
            <a:off x="7164388" y="5992813"/>
            <a:ext cx="12239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166" r:id="rId2"/>
    <p:sldLayoutId id="2147485167" r:id="rId3"/>
    <p:sldLayoutId id="2147485168" r:id="rId4"/>
    <p:sldLayoutId id="2147485169" r:id="rId5"/>
    <p:sldLayoutId id="2147485170" r:id="rId6"/>
    <p:sldLayoutId id="2147485171" r:id="rId7"/>
    <p:sldLayoutId id="2147485172" r:id="rId8"/>
    <p:sldLayoutId id="2147485173" r:id="rId9"/>
    <p:sldLayoutId id="2147485174" r:id="rId10"/>
    <p:sldLayoutId id="2147485175" r:id="rId11"/>
    <p:sldLayoutId id="2147485176" r:id="rId12"/>
    <p:sldLayoutId id="2147485177" r:id="rId13"/>
  </p:sldLayoutIdLst>
  <p:transition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78625" cy="654050"/>
          </a:xfrm>
        </p:spPr>
        <p:txBody>
          <a:bodyPr/>
          <a:lstStyle/>
          <a:p>
            <a:r>
              <a:rPr lang="zh-CN" altLang="en-US" dirty="0">
                <a:latin typeface="Verdana" pitchFamily="34" charset="0"/>
                <a:sym typeface="Wingdings" pitchFamily="2" charset="2"/>
              </a:rPr>
              <a:t>实验一</a:t>
            </a: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686800" cy="464345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实验名称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跨职能系统流程图</a:t>
            </a:r>
            <a:endParaRPr lang="en-US" altLang="zh-CN" dirty="0"/>
          </a:p>
          <a:p>
            <a:pPr eaLnBrk="1" hangingPunct="1">
              <a:lnSpc>
                <a:spcPct val="115000"/>
              </a:lnSpc>
            </a:pP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实验目的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能够借助模型工具对软件系统进行可行性分析，掌握跨职能系统流程图的基本原则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实验内容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根据拼团接龙系统的界面原型，画出跨职能系统流程图（泳道图）</a:t>
            </a:r>
            <a:endParaRPr lang="en-US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实验结果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跨职能系统流程图</a:t>
            </a:r>
            <a:endParaRPr lang="en-US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实验心得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整理出实验的心得体会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78625" cy="654050"/>
          </a:xfrm>
        </p:spPr>
        <p:txBody>
          <a:bodyPr/>
          <a:lstStyle/>
          <a:p>
            <a:r>
              <a:rPr lang="zh-CN" altLang="en-US" dirty="0"/>
              <a:t>功能结构层次图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882F7D-2A7A-44E2-B4E9-4F49F2BDB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9144000" cy="30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6658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78625" cy="654050"/>
          </a:xfrm>
        </p:spPr>
        <p:txBody>
          <a:bodyPr/>
          <a:lstStyle/>
          <a:p>
            <a:r>
              <a:rPr lang="zh-CN" altLang="en-US" dirty="0">
                <a:latin typeface="Verdana" pitchFamily="34" charset="0"/>
                <a:sym typeface="Wingdings" pitchFamily="2" charset="2"/>
              </a:rPr>
              <a:t>实验三</a:t>
            </a: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686800" cy="464345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实验名称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实体关系图</a:t>
            </a:r>
            <a:endParaRPr lang="en-US" altLang="zh-CN" dirty="0"/>
          </a:p>
          <a:p>
            <a:pPr eaLnBrk="1" hangingPunct="1">
              <a:lnSpc>
                <a:spcPct val="115000"/>
              </a:lnSpc>
            </a:pP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实验目的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理解实体关系图三要素（实体、属性、关系），能够根据语义</a:t>
            </a:r>
            <a:r>
              <a:rPr lang="en-US" altLang="zh-CN" dirty="0"/>
              <a:t>/</a:t>
            </a:r>
            <a:r>
              <a:rPr lang="zh-CN" altLang="en-US" dirty="0"/>
              <a:t>界面转换出实体关系图，并将</a:t>
            </a:r>
            <a:r>
              <a:rPr lang="en-US" altLang="zh-CN" dirty="0"/>
              <a:t>E-R</a:t>
            </a:r>
            <a:r>
              <a:rPr lang="zh-CN" altLang="en-US" dirty="0"/>
              <a:t>图转化为数据库结构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实验内容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梳理出拼团接龙系统的实体关系图，数据库结构，构造出模拟数据</a:t>
            </a:r>
            <a:endParaRPr lang="en-US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实验结果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实体关系图，数据库结构，模拟数据</a:t>
            </a:r>
            <a:endParaRPr lang="en-US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实验心得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整理出实验的心得体会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083429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29576" cy="654050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实体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联系图</a:t>
            </a:r>
            <a:r>
              <a:rPr lang="en-US" altLang="zh-CN" dirty="0">
                <a:latin typeface="+mn-ea"/>
              </a:rPr>
              <a:t>(E-R)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686800" cy="464345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E-R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图 </a:t>
            </a:r>
            <a:r>
              <a:rPr lang="en-US" altLang="zh-CN" b="1" dirty="0">
                <a:latin typeface="+mn-ea"/>
              </a:rPr>
              <a:t>---- </a:t>
            </a:r>
            <a:r>
              <a:rPr lang="zh-CN" altLang="en-US" b="1" dirty="0">
                <a:latin typeface="+mn-ea"/>
              </a:rPr>
              <a:t>是用来建立数据模型的工具。</a:t>
            </a:r>
            <a:endParaRPr lang="en-US" altLang="zh-CN" b="1" dirty="0"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数据模型</a:t>
            </a:r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---- </a:t>
            </a:r>
            <a:r>
              <a:rPr lang="zh-CN" altLang="en-US" b="1" dirty="0">
                <a:latin typeface="+mn-ea"/>
              </a:rPr>
              <a:t>是一种面向问题的数据模型，是按照用户的观点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对数据建立的模型</a:t>
            </a:r>
            <a:r>
              <a:rPr lang="zh-CN" altLang="en-US" b="1" dirty="0">
                <a:latin typeface="+mn-ea"/>
              </a:rPr>
              <a:t>。它描述了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从用户角度看到的数据</a:t>
            </a:r>
            <a:r>
              <a:rPr lang="zh-CN" altLang="en-US" b="1" dirty="0">
                <a:latin typeface="+mn-ea"/>
              </a:rPr>
              <a:t>，反映了用户的现实环境，而且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与软件系统中的实现方法无关</a:t>
            </a:r>
            <a:r>
              <a:rPr lang="zh-CN" altLang="en-US" b="1" dirty="0">
                <a:latin typeface="+mn-ea"/>
              </a:rPr>
              <a:t>。</a:t>
            </a:r>
            <a:endParaRPr lang="en-US" altLang="zh-CN" b="1" dirty="0"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b="1" dirty="0">
                <a:latin typeface="+mn-ea"/>
              </a:rPr>
              <a:t>数据模型中包含</a:t>
            </a:r>
            <a:r>
              <a:rPr lang="en-US" altLang="zh-CN" b="1" dirty="0">
                <a:latin typeface="+mn-ea"/>
              </a:rPr>
              <a:t>3</a:t>
            </a:r>
            <a:r>
              <a:rPr lang="zh-CN" altLang="en-US" b="1" dirty="0">
                <a:latin typeface="+mn-ea"/>
              </a:rPr>
              <a:t>种相互关联的信息：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数据对象（实体）</a:t>
            </a:r>
            <a:r>
              <a:rPr lang="zh-CN" altLang="en-US" b="1" dirty="0">
                <a:latin typeface="+mn-ea"/>
              </a:rPr>
              <a:t>、数据对象的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属性</a:t>
            </a:r>
            <a:r>
              <a:rPr lang="zh-CN" altLang="en-US" b="1" dirty="0">
                <a:latin typeface="+mn-ea"/>
              </a:rPr>
              <a:t>及数据对象彼此间相互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连接的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关系</a:t>
            </a:r>
            <a:r>
              <a:rPr lang="zh-CN" altLang="en-US" b="1" dirty="0">
                <a:latin typeface="+mn-ea"/>
              </a:rPr>
              <a:t>。</a:t>
            </a:r>
            <a:endParaRPr lang="en-US" altLang="zh-CN" b="1" dirty="0"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29576" cy="654050"/>
          </a:xfrm>
        </p:spPr>
        <p:txBody>
          <a:bodyPr/>
          <a:lstStyle/>
          <a:p>
            <a:r>
              <a:rPr lang="zh-CN" altLang="en-US" dirty="0">
                <a:solidFill>
                  <a:schemeClr val="accent4"/>
                </a:solidFill>
                <a:latin typeface="宋体" charset="-122"/>
              </a:rPr>
              <a:t>举例</a:t>
            </a:r>
            <a:br>
              <a:rPr lang="zh-CN" altLang="en-US" dirty="0">
                <a:solidFill>
                  <a:schemeClr val="accent4"/>
                </a:solidFill>
              </a:rPr>
            </a:br>
            <a:endParaRPr lang="zh-CN" altLang="en-US" dirty="0">
              <a:solidFill>
                <a:schemeClr val="accent4"/>
              </a:solidFill>
            </a:endParaRPr>
          </a:p>
        </p:txBody>
      </p:sp>
      <p:pic>
        <p:nvPicPr>
          <p:cNvPr id="4" name="Picture 4" descr="rj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3743" y="928670"/>
            <a:ext cx="6182457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29576" cy="654050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数据对象（实体）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686800" cy="464345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数据对象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zh-CN" altLang="en-US" b="1" dirty="0">
                <a:latin typeface="+mn-ea"/>
              </a:rPr>
              <a:t>是对软件必须理解的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复合信息的抽象</a:t>
            </a:r>
            <a:r>
              <a:rPr lang="zh-CN" altLang="en-US" b="1" dirty="0">
                <a:latin typeface="+mn-ea"/>
              </a:rPr>
              <a:t>。</a:t>
            </a:r>
            <a:endParaRPr lang="en-US" altLang="zh-CN" b="1" dirty="0"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复合信息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zh-CN" altLang="en-US" b="1" dirty="0">
                <a:latin typeface="+mn-ea"/>
              </a:rPr>
              <a:t>是指具有一系列不同性质或属性的事物，仅有单个值的事物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例如宽度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不是数据对象。</a:t>
            </a:r>
            <a:endParaRPr lang="en-US" altLang="zh-CN" b="1" dirty="0"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b="1" dirty="0">
                <a:latin typeface="+mn-ea"/>
              </a:rPr>
              <a:t>可以由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一组属性来定义的实体</a:t>
            </a:r>
            <a:r>
              <a:rPr lang="zh-CN" altLang="en-US" b="1" dirty="0">
                <a:latin typeface="+mn-ea"/>
              </a:rPr>
              <a:t>都可以被认为是数据对象。  </a:t>
            </a:r>
            <a:endParaRPr lang="en-US" altLang="zh-CN" b="1" dirty="0">
              <a:latin typeface="+mn-ea"/>
            </a:endParaRPr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b="1" dirty="0">
                <a:latin typeface="+mn-ea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数据对象彼此间是有关联的</a:t>
            </a:r>
            <a:endParaRPr lang="zh-CN" altLang="en-US" b="1" dirty="0"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29576" cy="654050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属性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686800" cy="464345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b="1" dirty="0">
                <a:latin typeface="+mn-ea"/>
              </a:rPr>
              <a:t>属性定义了数据对象的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性质</a:t>
            </a:r>
            <a:r>
              <a:rPr lang="zh-CN" altLang="en-US" b="1" dirty="0">
                <a:latin typeface="+mn-ea"/>
              </a:rPr>
              <a:t>。</a:t>
            </a:r>
            <a:endParaRPr lang="en-US" altLang="zh-CN" b="1" dirty="0"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b="1" dirty="0">
                <a:latin typeface="+mn-ea"/>
              </a:rPr>
              <a:t>必须把一个或多个属性定义为“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标识符</a:t>
            </a:r>
            <a:r>
              <a:rPr lang="zh-CN" altLang="en-US" b="1" dirty="0">
                <a:latin typeface="+mn-ea"/>
              </a:rPr>
              <a:t>”，也就是说，当我们希望找到数据对象的一个实例时，用标识符属性作为“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关键字</a:t>
            </a:r>
            <a:r>
              <a:rPr lang="zh-CN" altLang="en-US" b="1" dirty="0">
                <a:latin typeface="+mn-ea"/>
              </a:rPr>
              <a:t>”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通常简称为“主键”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，关键字能够唯一确定一条数据。</a:t>
            </a:r>
            <a:endParaRPr lang="en-US" altLang="zh-CN" b="1" dirty="0"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b="1" dirty="0">
                <a:latin typeface="+mn-ea"/>
              </a:rPr>
              <a:t>应该根据对所要解决的问题的理解，来确定特定数据对象的一组合适的属性。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b="1" dirty="0">
                <a:latin typeface="+mn-ea"/>
              </a:rPr>
              <a:t>如：学生具有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学号、姓名、性别、年龄、专业</a:t>
            </a:r>
            <a:r>
              <a:rPr lang="zh-CN" altLang="en-US" sz="2000" b="1" dirty="0">
                <a:latin typeface="+mn-ea"/>
              </a:rPr>
              <a:t>（其它略）等属性；</a:t>
            </a:r>
          </a:p>
          <a:p>
            <a:pPr eaLnBrk="1" hangingPunct="1">
              <a:lnSpc>
                <a:spcPct val="11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+mn-ea"/>
              </a:rPr>
              <a:t>       课程具有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课程号、课程名、学分、学时数</a:t>
            </a:r>
            <a:r>
              <a:rPr lang="zh-CN" altLang="en-US" sz="2000" b="1" dirty="0">
                <a:latin typeface="+mn-ea"/>
              </a:rPr>
              <a:t>等属性；</a:t>
            </a:r>
          </a:p>
          <a:p>
            <a:pPr eaLnBrk="1" hangingPunct="1">
              <a:lnSpc>
                <a:spcPct val="11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+mn-ea"/>
              </a:rPr>
              <a:t>       教师具有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职工号、姓名、年龄、职称</a:t>
            </a:r>
            <a:r>
              <a:rPr lang="zh-CN" altLang="en-US" sz="2000" b="1" dirty="0">
                <a:latin typeface="+mn-ea"/>
              </a:rPr>
              <a:t>等属性。</a:t>
            </a:r>
          </a:p>
          <a:p>
            <a:pPr eaLnBrk="1" hangingPunct="1">
              <a:lnSpc>
                <a:spcPct val="115000"/>
              </a:lnSpc>
            </a:pP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29576" cy="654050"/>
          </a:xfrm>
        </p:spPr>
        <p:txBody>
          <a:bodyPr/>
          <a:lstStyle/>
          <a:p>
            <a:r>
              <a:rPr lang="zh-CN" altLang="en-US" dirty="0"/>
              <a:t>联系（关系）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686800" cy="464345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数据对象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彼此之间相互连接的方式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称为联系，也称为关系。</a:t>
            </a:r>
            <a:endParaRPr lang="en-US" altLang="zh-CN" sz="20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联系可分为以下</a:t>
            </a:r>
            <a:r>
              <a:rPr lang="en-US" altLang="zh-CN" sz="2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种类型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一对一联系</a:t>
            </a:r>
            <a:r>
              <a:rPr lang="en-US" altLang="zh-CN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(1∶1)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  如：一个部门有一个经理，而每个经理只在一个部门任职，则部门与经理的联系是一对一的。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一对多联系</a:t>
            </a:r>
            <a:r>
              <a:rPr lang="en-US" altLang="zh-CN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(1∶N)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  如：某校教师与课程之间存在一对多的联系“教”，每位教师可以教多门课程，但是每门课程只能由一位教师来教。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3. 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多对多联系</a:t>
            </a:r>
            <a:r>
              <a:rPr lang="en-US" altLang="zh-CN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(M∶N) 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如：学生与课程间的联系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(“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学”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是多对多的，即一个学生可以学多门课程，而每门课程可以有多个学生来学。</a:t>
            </a:r>
            <a:endParaRPr lang="en-US" altLang="zh-CN" sz="20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联系也可能有属性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   例如：学生“学”某门课程所取得的成绩，既不是学生的属性也不是课程的属性。由于“成绩”既依赖于某名特定的学生又依赖于某门特定的课程，所以它是学生与课程之间的联系“学”的属性。</a:t>
            </a:r>
            <a:endParaRPr lang="en-US" altLang="zh-CN" sz="20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学号、课程号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、成绩，这个也是数据对象（学生课程成绩）</a:t>
            </a:r>
            <a:endParaRPr lang="en-US" altLang="zh-CN" sz="20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29576" cy="654050"/>
          </a:xfrm>
        </p:spPr>
        <p:txBody>
          <a:bodyPr/>
          <a:lstStyle/>
          <a:p>
            <a:r>
              <a:rPr lang="zh-CN" altLang="en-US" dirty="0">
                <a:latin typeface="宋体" charset="-122"/>
              </a:rPr>
              <a:t>实体</a:t>
            </a:r>
            <a:r>
              <a:rPr lang="en-US" altLang="zh-CN" dirty="0">
                <a:latin typeface="宋体" charset="-122"/>
              </a:rPr>
              <a:t>-</a:t>
            </a:r>
            <a:r>
              <a:rPr lang="zh-CN" altLang="en-US" dirty="0">
                <a:latin typeface="宋体" charset="-122"/>
              </a:rPr>
              <a:t>联系图的符号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686800" cy="464345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E-R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中包含了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实体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关系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属性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等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种基本成分。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通常用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矩形框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代表实体；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用连接相关实体的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菱形框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表示关系；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用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椭圆形或圆角矩形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表示实体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或关系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的属性；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并用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直线把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实体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或关系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与其属性连接起来。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400" b="1" i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实体关系图尽可能是星型</a:t>
            </a:r>
            <a:endParaRPr lang="en-US" altLang="zh-CN" sz="2400" b="1" i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400" b="1" i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如果关系有属性，一般把关系实体来处理</a:t>
            </a:r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29576" cy="654050"/>
          </a:xfrm>
        </p:spPr>
        <p:txBody>
          <a:bodyPr/>
          <a:lstStyle/>
          <a:p>
            <a:r>
              <a:rPr lang="zh-CN" altLang="en-US" dirty="0">
                <a:latin typeface="宋体" charset="-122"/>
              </a:rPr>
              <a:t>第一范式</a:t>
            </a: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686800" cy="464345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b="1" dirty="0">
                <a:solidFill>
                  <a:srgbClr val="363F4C"/>
                </a:solidFill>
                <a:latin typeface="+mn-ea"/>
              </a:rPr>
              <a:t>每个属性值都必须是原子值，即仅仅是一个简单值而不含内部结构。</a:t>
            </a:r>
            <a:endParaRPr lang="en-US" altLang="zh-CN" b="1" dirty="0">
              <a:solidFill>
                <a:srgbClr val="363F4C"/>
              </a:solidFill>
              <a:latin typeface="+mn-ea"/>
            </a:endParaRPr>
          </a:p>
          <a:p>
            <a:pPr>
              <a:lnSpc>
                <a:spcPct val="200000"/>
              </a:lnSpc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 学生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u="sng" dirty="0">
                <a:solidFill>
                  <a:srgbClr val="0000FF"/>
                </a:solidFill>
                <a:latin typeface="+mn-ea"/>
              </a:rPr>
              <a:t>学号</a:t>
            </a:r>
            <a:r>
              <a:rPr lang="zh-CN" altLang="en-US" b="1" dirty="0">
                <a:latin typeface="+mn-ea"/>
              </a:rPr>
              <a:t>，姓名，性别，年龄，年级，专业，籍贯</a:t>
            </a:r>
            <a:r>
              <a:rPr lang="en-US" altLang="zh-CN" b="1" dirty="0">
                <a:latin typeface="+mn-ea"/>
              </a:rPr>
              <a:t>)</a:t>
            </a:r>
          </a:p>
          <a:p>
            <a:pPr>
              <a:lnSpc>
                <a:spcPct val="200000"/>
              </a:lnSpc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 教师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u="sng" dirty="0">
                <a:solidFill>
                  <a:srgbClr val="0000FF"/>
                </a:solidFill>
                <a:latin typeface="+mn-ea"/>
              </a:rPr>
              <a:t>职工号</a:t>
            </a:r>
            <a:r>
              <a:rPr lang="zh-CN" altLang="en-US" b="1" dirty="0">
                <a:latin typeface="+mn-ea"/>
              </a:rPr>
              <a:t>，姓名，年龄，职称，职务，工资级别，工资</a:t>
            </a:r>
            <a:r>
              <a:rPr lang="en-US" altLang="zh-CN" b="1" dirty="0">
                <a:latin typeface="+mn-ea"/>
              </a:rPr>
              <a:t>)</a:t>
            </a:r>
          </a:p>
          <a:p>
            <a:pPr>
              <a:lnSpc>
                <a:spcPct val="200000"/>
              </a:lnSpc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 课程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u="sng" dirty="0">
                <a:solidFill>
                  <a:srgbClr val="0000FF"/>
                </a:solidFill>
                <a:latin typeface="+mn-ea"/>
              </a:rPr>
              <a:t>课程号</a:t>
            </a:r>
            <a:r>
              <a:rPr lang="zh-CN" altLang="en-US" b="1" dirty="0">
                <a:latin typeface="+mn-ea"/>
              </a:rPr>
              <a:t>，课程名，学分，学时，课程类型</a:t>
            </a:r>
            <a:r>
              <a:rPr lang="en-US" altLang="zh-CN" b="1" dirty="0">
                <a:latin typeface="+mn-ea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363F4C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zh-CN" altLang="en-US" b="1" dirty="0"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29576" cy="654050"/>
          </a:xfrm>
        </p:spPr>
        <p:txBody>
          <a:bodyPr/>
          <a:lstStyle/>
          <a:p>
            <a:r>
              <a:rPr lang="zh-CN" altLang="en-US" dirty="0">
                <a:latin typeface="宋体" charset="-122"/>
              </a:rPr>
              <a:t>第二范式</a:t>
            </a: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686800" cy="464345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z="2400" b="1" dirty="0">
                <a:solidFill>
                  <a:srgbClr val="363F4C"/>
                </a:solidFill>
                <a:latin typeface="黑体" pitchFamily="49" charset="-122"/>
                <a:ea typeface="黑体" pitchFamily="49" charset="-122"/>
              </a:rPr>
              <a:t>满足第一范式条件，而且每个非关键字属性都由整个关键字决定</a:t>
            </a:r>
            <a:r>
              <a:rPr lang="en-US" altLang="zh-CN" sz="2400" b="1" dirty="0">
                <a:solidFill>
                  <a:srgbClr val="363F4C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b="1" dirty="0">
                <a:solidFill>
                  <a:srgbClr val="363F4C"/>
                </a:solidFill>
                <a:latin typeface="黑体" pitchFamily="49" charset="-122"/>
                <a:ea typeface="黑体" pitchFamily="49" charset="-122"/>
              </a:rPr>
              <a:t>而不是由关键字的一部分来决定</a:t>
            </a:r>
            <a:r>
              <a:rPr lang="en-US" altLang="zh-CN" sz="2400" b="1" dirty="0">
                <a:solidFill>
                  <a:srgbClr val="363F4C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400" b="1" dirty="0">
                <a:solidFill>
                  <a:srgbClr val="363F4C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>
              <a:solidFill>
                <a:srgbClr val="363F4C"/>
              </a:solidFill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选课</a:t>
            </a:r>
            <a:r>
              <a:rPr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 </a:t>
            </a:r>
            <a:r>
              <a:rPr lang="zh-CN" altLang="en-US" sz="2400" b="1" u="sng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学号、课程号、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听课出勤率、作业完成率、分数 </a:t>
            </a:r>
            <a:r>
              <a:rPr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defRPr/>
            </a:pPr>
            <a:endParaRPr lang="en-US" altLang="zh-CN" sz="24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教课</a:t>
            </a:r>
            <a:r>
              <a:rPr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 </a:t>
            </a:r>
            <a:r>
              <a:rPr lang="zh-CN" altLang="en-US" sz="2400" b="1" u="sng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职工号、课程号、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授课效果 </a:t>
            </a:r>
            <a:r>
              <a:rPr lang="en-US" altLang="zh-CN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b="1" dirty="0">
              <a:solidFill>
                <a:srgbClr val="363F4C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15000"/>
              </a:lnSpc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58138" cy="654050"/>
          </a:xfrm>
        </p:spPr>
        <p:txBody>
          <a:bodyPr/>
          <a:lstStyle/>
          <a:p>
            <a:r>
              <a:rPr lang="zh-CN" altLang="en-US" dirty="0"/>
              <a:t>可行性分析步骤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686800" cy="464345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Verdana" pitchFamily="34" charset="0"/>
              </a:rPr>
              <a:t>复查系统的规模和目标：</a:t>
            </a:r>
            <a:r>
              <a:rPr lang="zh-CN" altLang="en-US" sz="2000" b="1" dirty="0">
                <a:latin typeface="Verdana" pitchFamily="34" charset="0"/>
              </a:rPr>
              <a:t>组织结构、关键人物、主要矛盾、相关资料、现有流程，复查规模和目标、改正含糊不确切的叙述、准确清晰的定义用户的系统</a:t>
            </a:r>
            <a:r>
              <a:rPr lang="zh-CN" altLang="en-US" sz="2000" b="1" dirty="0">
                <a:solidFill>
                  <a:srgbClr val="FF0000"/>
                </a:solidFill>
                <a:latin typeface="Verdana" pitchFamily="34" charset="0"/>
              </a:rPr>
              <a:t>建设目标和建设内容</a:t>
            </a: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Verdana" pitchFamily="34" charset="0"/>
              </a:rPr>
              <a:t>物理模型：</a:t>
            </a:r>
            <a:r>
              <a:rPr lang="zh-CN" altLang="en-US" sz="2000" b="1" dirty="0">
                <a:latin typeface="Verdana" pitchFamily="34" charset="0"/>
                <a:sym typeface="Wingdings" pitchFamily="2" charset="2"/>
              </a:rPr>
              <a:t>跨职能业务流程图</a:t>
            </a:r>
            <a:endParaRPr lang="en-US" altLang="zh-CN" sz="2000" b="1" dirty="0">
              <a:latin typeface="Verdana" pitchFamily="34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Verdana" pitchFamily="34" charset="0"/>
                <a:sym typeface="Wingdings" pitchFamily="2" charset="2"/>
              </a:rPr>
              <a:t>高层逻辑模型：</a:t>
            </a:r>
            <a:r>
              <a:rPr lang="zh-CN" altLang="en-US" sz="2000" b="1" dirty="0">
                <a:latin typeface="Verdana" pitchFamily="34" charset="0"/>
                <a:sym typeface="Wingdings" pitchFamily="2" charset="2"/>
              </a:rPr>
              <a:t>数据流图和数据字典，反复交流沟通，形成符合用户需求的逻辑模型</a:t>
            </a:r>
            <a:endParaRPr lang="en-US" altLang="zh-CN" sz="2000" b="1" dirty="0">
              <a:latin typeface="Verdana" pitchFamily="34" charset="0"/>
              <a:sym typeface="Wingdings" pitchFamily="2" charset="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Verdana" pitchFamily="34" charset="0"/>
                <a:sym typeface="Wingdings" pitchFamily="2" charset="2"/>
              </a:rPr>
              <a:t>导出和评价供选择的解法</a:t>
            </a:r>
            <a:endParaRPr lang="en-US" altLang="zh-CN" sz="2000" b="1" dirty="0">
              <a:solidFill>
                <a:srgbClr val="FF0000"/>
              </a:solidFill>
              <a:latin typeface="Verdana" pitchFamily="34" charset="0"/>
              <a:sym typeface="Wingdings" pitchFamily="2" charset="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Verdana" pitchFamily="34" charset="0"/>
                <a:sym typeface="Wingdings" pitchFamily="2" charset="2"/>
              </a:rPr>
              <a:t>推荐行动方针、费用估算、进度计划</a:t>
            </a:r>
            <a:endParaRPr lang="en-US" altLang="zh-CN" sz="2000" b="1" dirty="0">
              <a:latin typeface="Verdana" pitchFamily="34" charset="0"/>
              <a:sym typeface="Wingdings" pitchFamily="2" charset="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Verdana" pitchFamily="34" charset="0"/>
                <a:sym typeface="Wingdings" pitchFamily="2" charset="2"/>
              </a:rPr>
              <a:t>可行性分析报告：</a:t>
            </a:r>
            <a:r>
              <a:rPr lang="zh-CN" altLang="en-US" sz="2000" b="1" dirty="0">
                <a:latin typeface="Verdana" pitchFamily="34" charset="0"/>
                <a:sym typeface="Wingdings" pitchFamily="2" charset="2"/>
              </a:rPr>
              <a:t>提交初稿审查，调整完善，形成可行性分析报告终稿</a:t>
            </a:r>
            <a:endParaRPr lang="en-US" altLang="zh-CN" sz="2000" b="1" dirty="0">
              <a:latin typeface="Verdana" pitchFamily="34" charset="0"/>
            </a:endParaRPr>
          </a:p>
          <a:p>
            <a:pPr eaLnBrk="1" hangingPunct="1">
              <a:lnSpc>
                <a:spcPct val="115000"/>
              </a:lnSpc>
              <a:buNone/>
            </a:pPr>
            <a:r>
              <a:rPr lang="zh-CN" altLang="en-US" sz="2000" b="1" i="1" dirty="0">
                <a:solidFill>
                  <a:srgbClr val="FF0000"/>
                </a:solidFill>
                <a:latin typeface="Verdana" pitchFamily="34" charset="0"/>
              </a:rPr>
              <a:t>   </a:t>
            </a:r>
            <a:endParaRPr lang="en-US" altLang="zh-CN" sz="2000" b="1" i="1" dirty="0">
              <a:solidFill>
                <a:srgbClr val="FF0000"/>
              </a:solidFill>
              <a:latin typeface="Verdana" pitchFamily="34" charset="0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000" b="1" dirty="0">
              <a:solidFill>
                <a:srgbClr val="FF0000"/>
              </a:solidFill>
              <a:latin typeface="Verdana" pitchFamily="34" charset="0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000" b="1" dirty="0">
              <a:latin typeface="Verdana" pitchFamily="34" charset="0"/>
            </a:endParaRP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29576" cy="65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charset="-122"/>
              </a:rPr>
              <a:t>第三范式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829676" cy="464345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符合第三范式的条件</a:t>
            </a:r>
            <a:r>
              <a:rPr lang="zh-CN" altLang="en-US" b="1" dirty="0">
                <a:solidFill>
                  <a:srgbClr val="363F4C"/>
                </a:solidFill>
                <a:latin typeface="+mn-ea"/>
              </a:rPr>
              <a:t>：满足第三范式（</a:t>
            </a:r>
            <a:r>
              <a:rPr lang="en-US" altLang="zh-CN" b="1" dirty="0">
                <a:solidFill>
                  <a:srgbClr val="363F4C"/>
                </a:solidFill>
                <a:latin typeface="+mn-ea"/>
              </a:rPr>
              <a:t>3NF</a:t>
            </a:r>
            <a:r>
              <a:rPr lang="zh-CN" altLang="en-US" b="1" dirty="0">
                <a:solidFill>
                  <a:srgbClr val="363F4C"/>
                </a:solidFill>
                <a:latin typeface="+mn-ea"/>
              </a:rPr>
              <a:t>）必须先满足第二范式（</a:t>
            </a:r>
            <a:r>
              <a:rPr lang="en-US" altLang="zh-CN" b="1" dirty="0">
                <a:solidFill>
                  <a:srgbClr val="363F4C"/>
                </a:solidFill>
                <a:latin typeface="+mn-ea"/>
              </a:rPr>
              <a:t>2NF</a:t>
            </a:r>
            <a:r>
              <a:rPr lang="zh-CN" altLang="en-US" b="1" dirty="0">
                <a:solidFill>
                  <a:srgbClr val="363F4C"/>
                </a:solidFill>
                <a:latin typeface="+mn-ea"/>
              </a:rPr>
              <a:t>，简而言之，第三范式（</a:t>
            </a:r>
            <a:r>
              <a:rPr lang="en-US" altLang="zh-CN" b="1" dirty="0">
                <a:solidFill>
                  <a:srgbClr val="363F4C"/>
                </a:solidFill>
                <a:latin typeface="+mn-ea"/>
              </a:rPr>
              <a:t>3NF</a:t>
            </a:r>
            <a:r>
              <a:rPr lang="zh-CN" altLang="en-US" b="1" dirty="0">
                <a:solidFill>
                  <a:srgbClr val="363F4C"/>
                </a:solidFill>
                <a:latin typeface="+mn-ea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要求一个数据库表中不包含已在其它表中已包含的非主关键字信息</a:t>
            </a:r>
            <a:r>
              <a:rPr lang="zh-CN" altLang="en-US" b="1" dirty="0">
                <a:solidFill>
                  <a:srgbClr val="363F4C"/>
                </a:solidFill>
                <a:latin typeface="+mn-ea"/>
              </a:rPr>
              <a:t>。</a:t>
            </a:r>
            <a:endParaRPr lang="en-US" altLang="zh-CN" b="1" dirty="0">
              <a:solidFill>
                <a:srgbClr val="363F4C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部门信息：</a:t>
            </a:r>
            <a:r>
              <a:rPr lang="zh-CN" altLang="en-US" b="1" dirty="0">
                <a:latin typeface="+mn-ea"/>
              </a:rPr>
              <a:t>部门编号（</a:t>
            </a:r>
            <a:r>
              <a:rPr lang="en-US" altLang="zh-CN" b="1" dirty="0" err="1">
                <a:latin typeface="+mn-ea"/>
              </a:rPr>
              <a:t>dept_id</a:t>
            </a:r>
            <a:r>
              <a:rPr lang="zh-CN" altLang="en-US" b="1" dirty="0">
                <a:latin typeface="+mn-ea"/>
              </a:rPr>
              <a:t>）、部门名称、部门简介</a:t>
            </a:r>
            <a:endParaRPr lang="en-US" altLang="zh-CN" b="1" dirty="0"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员工信息：</a:t>
            </a:r>
            <a:r>
              <a:rPr lang="zh-CN" altLang="en-US" b="1" dirty="0">
                <a:latin typeface="+mn-ea"/>
              </a:rPr>
              <a:t>员工编号、姓名、所属部门（存储部门编号）</a:t>
            </a:r>
            <a:endParaRPr lang="en-US" altLang="zh-CN" b="1" dirty="0"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b="1" dirty="0">
                <a:latin typeface="+mn-ea"/>
              </a:rPr>
              <a:t>员工信息表中列出部门编号后就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不能</a:t>
            </a:r>
            <a:r>
              <a:rPr lang="zh-CN" altLang="en-US" b="1" dirty="0">
                <a:latin typeface="+mn-ea"/>
              </a:rPr>
              <a:t>再将部门名称、部门简介等与部门有关的信息再加入员工信息表中。如果不存在部门信息表，则根据第三范式（</a:t>
            </a:r>
            <a:r>
              <a:rPr lang="en-US" altLang="zh-CN" b="1" dirty="0">
                <a:latin typeface="+mn-ea"/>
              </a:rPr>
              <a:t>3NF</a:t>
            </a:r>
            <a:r>
              <a:rPr lang="zh-CN" altLang="en-US" b="1" dirty="0">
                <a:latin typeface="+mn-ea"/>
              </a:rPr>
              <a:t>）也应该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构建</a:t>
            </a:r>
            <a:r>
              <a:rPr lang="zh-CN" altLang="en-US" b="1" dirty="0">
                <a:latin typeface="+mn-ea"/>
              </a:rPr>
              <a:t>它，否则就会有大量的数据冗余。</a:t>
            </a:r>
            <a:endParaRPr lang="en-US" altLang="zh-CN" b="1" dirty="0"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简而言之：</a:t>
            </a:r>
            <a:r>
              <a:rPr lang="zh-CN" altLang="en-US" b="1" dirty="0">
                <a:latin typeface="+mn-ea"/>
              </a:rPr>
              <a:t>第三范式就是属性不依赖于其它非主属性。</a:t>
            </a:r>
          </a:p>
          <a:p>
            <a:pPr eaLnBrk="1" hangingPunct="1">
              <a:lnSpc>
                <a:spcPct val="115000"/>
              </a:lnSpc>
            </a:pPr>
            <a:endParaRPr lang="zh-CN" altLang="en-US" dirty="0">
              <a:latin typeface="+mn-ea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dirty="0">
              <a:latin typeface="+mn-ea"/>
            </a:endParaRPr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29576" cy="654050"/>
          </a:xfrm>
        </p:spPr>
        <p:txBody>
          <a:bodyPr/>
          <a:lstStyle/>
          <a:p>
            <a:r>
              <a:rPr lang="zh-CN" altLang="en-US" dirty="0">
                <a:latin typeface="宋体" charset="-122"/>
              </a:rPr>
              <a:t>规范化的目的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686800" cy="464345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消除数据冗余：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即消除表格中数据的重复；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消除多义性：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使关系中的属性含义清楚、单一；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使关系的“概念”单一化，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让每个数据项只是一个简单的数或字符串，而不是一个组项或重复组；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方便操作：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使数据的插入、删除与修改操作可行并方便；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使关系模式更灵活：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易于实现接近自然语言的查询方式。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商品信息：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商品编号、商品名称、产地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.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订单信息：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商品编号、单价、数量、金额、订单日期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商品预售信息：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商品编号、预售日期、单价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15000"/>
              </a:lnSpc>
            </a:pP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2452" cy="654050"/>
          </a:xfrm>
        </p:spPr>
        <p:txBody>
          <a:bodyPr/>
          <a:lstStyle/>
          <a:p>
            <a:r>
              <a:rPr lang="zh-CN" altLang="en-US" dirty="0"/>
              <a:t>跨职能系统流程图</a:t>
            </a:r>
            <a:r>
              <a:rPr lang="zh-CN" altLang="en-US" dirty="0">
                <a:latin typeface="Verdana" pitchFamily="34" charset="0"/>
                <a:sym typeface="Wingdings" pitchFamily="2" charset="2"/>
              </a:rPr>
              <a:t>（</a:t>
            </a:r>
            <a:r>
              <a:rPr lang="en-US" dirty="0"/>
              <a:t> </a:t>
            </a:r>
            <a:r>
              <a:rPr lang="zh-CN" altLang="en-US" dirty="0"/>
              <a:t>泳道图</a:t>
            </a:r>
            <a:r>
              <a:rPr lang="zh-CN" altLang="en-US" dirty="0">
                <a:latin typeface="Verdana" pitchFamily="34" charset="0"/>
                <a:sym typeface="Wingdings" pitchFamily="2" charset="2"/>
              </a:rPr>
              <a:t>）</a:t>
            </a: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686800" cy="464345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endParaRPr lang="en-US" altLang="zh-CN" b="1" dirty="0">
              <a:solidFill>
                <a:srgbClr val="FF0000"/>
              </a:solidFill>
              <a:latin typeface="Verdana" pitchFamily="34" charset="0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b="1" dirty="0">
              <a:latin typeface="Verdana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76DF40-2D83-4182-8D15-C028B8670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854383"/>
            <a:ext cx="5544616" cy="4806865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1C93ECC-7E24-477D-83C3-0700F28D3B6D}"/>
              </a:ext>
            </a:extLst>
          </p:cNvPr>
          <p:cNvSpPr txBox="1">
            <a:spLocks/>
          </p:cNvSpPr>
          <p:nvPr/>
        </p:nvSpPr>
        <p:spPr bwMode="auto">
          <a:xfrm>
            <a:off x="5637196" y="845999"/>
            <a:ext cx="3399300" cy="495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5000"/>
              </a:lnSpc>
              <a:buFontTx/>
            </a:pPr>
            <a:r>
              <a:rPr lang="zh-CN" altLang="en-US" sz="1300" b="1" kern="0" dirty="0">
                <a:latin typeface="Verdana" pitchFamily="34" charset="0"/>
              </a:rPr>
              <a:t>为了提高流程图的逻辑性，应遵循</a:t>
            </a:r>
            <a:r>
              <a:rPr lang="zh-CN" altLang="en-US" sz="1300" b="1" kern="0" dirty="0">
                <a:solidFill>
                  <a:srgbClr val="FF0000"/>
                </a:solidFill>
                <a:latin typeface="Verdana" pitchFamily="34" charset="0"/>
              </a:rPr>
              <a:t>从左到右、从上到下</a:t>
            </a:r>
            <a:r>
              <a:rPr lang="zh-CN" altLang="en-US" sz="1300" b="1" kern="0" dirty="0">
                <a:latin typeface="Verdana" pitchFamily="34" charset="0"/>
              </a:rPr>
              <a:t>的顺序排列。</a:t>
            </a:r>
          </a:p>
          <a:p>
            <a:pPr eaLnBrk="1" hangingPunct="1">
              <a:lnSpc>
                <a:spcPct val="115000"/>
              </a:lnSpc>
              <a:buFontTx/>
            </a:pPr>
            <a:r>
              <a:rPr lang="zh-CN" altLang="en-US" sz="1300" b="1" kern="0" dirty="0">
                <a:latin typeface="Verdana" pitchFamily="34" charset="0"/>
              </a:rPr>
              <a:t>从开始符开始，以结束符结束，开始符号只能出现一次，而结束符号可出现多次。若流程足够清晰，可省略开始、结束符号。</a:t>
            </a:r>
          </a:p>
          <a:p>
            <a:pPr eaLnBrk="1" hangingPunct="1">
              <a:lnSpc>
                <a:spcPct val="115000"/>
              </a:lnSpc>
              <a:buFontTx/>
            </a:pPr>
            <a:r>
              <a:rPr lang="zh-CN" altLang="en-US" sz="1300" b="1" kern="0" dirty="0">
                <a:latin typeface="Verdana" pitchFamily="34" charset="0"/>
              </a:rPr>
              <a:t>当各项步骤有选择或决策结果时，需要认真检查，</a:t>
            </a:r>
            <a:r>
              <a:rPr lang="zh-CN" altLang="en-US" sz="1300" b="1" kern="0" dirty="0">
                <a:solidFill>
                  <a:srgbClr val="FF0000"/>
                </a:solidFill>
                <a:latin typeface="Verdana" pitchFamily="34" charset="0"/>
              </a:rPr>
              <a:t>避免出现漏洞，导致流程无法形成闭环</a:t>
            </a:r>
            <a:r>
              <a:rPr lang="zh-CN" altLang="en-US" sz="1300" b="1" kern="0" dirty="0">
                <a:latin typeface="Verdana" pitchFamily="34" charset="0"/>
              </a:rPr>
              <a:t>。</a:t>
            </a:r>
          </a:p>
          <a:p>
            <a:pPr eaLnBrk="1" hangingPunct="1">
              <a:lnSpc>
                <a:spcPct val="115000"/>
              </a:lnSpc>
              <a:buFontTx/>
            </a:pPr>
            <a:r>
              <a:rPr lang="zh-CN" altLang="en-US" sz="1300" b="1" kern="0" dirty="0">
                <a:latin typeface="Verdana" pitchFamily="34" charset="0"/>
              </a:rPr>
              <a:t>处理符号应为</a:t>
            </a:r>
            <a:r>
              <a:rPr lang="zh-CN" altLang="en-US" sz="1300" b="1" kern="0" dirty="0">
                <a:solidFill>
                  <a:srgbClr val="FF0000"/>
                </a:solidFill>
                <a:latin typeface="Verdana" pitchFamily="34" charset="0"/>
              </a:rPr>
              <a:t>单一入口、单一出口</a:t>
            </a:r>
            <a:r>
              <a:rPr lang="zh-CN" altLang="en-US" sz="1300" b="1" kern="0" dirty="0">
                <a:latin typeface="Verdana" pitchFamily="34" charset="0"/>
              </a:rPr>
              <a:t>。</a:t>
            </a:r>
          </a:p>
          <a:p>
            <a:pPr eaLnBrk="1" hangingPunct="1">
              <a:lnSpc>
                <a:spcPct val="115000"/>
              </a:lnSpc>
              <a:buFontTx/>
            </a:pPr>
            <a:r>
              <a:rPr lang="zh-CN" altLang="en-US" sz="1300" b="1" kern="0" dirty="0">
                <a:latin typeface="Verdana" pitchFamily="34" charset="0"/>
              </a:rPr>
              <a:t>连接线</a:t>
            </a:r>
            <a:r>
              <a:rPr lang="zh-CN" altLang="en-US" sz="1300" b="1" kern="0" dirty="0">
                <a:solidFill>
                  <a:srgbClr val="FF0000"/>
                </a:solidFill>
                <a:latin typeface="Verdana" pitchFamily="34" charset="0"/>
              </a:rPr>
              <a:t>不要交叉</a:t>
            </a:r>
            <a:r>
              <a:rPr lang="zh-CN" altLang="en-US" sz="1300" b="1" kern="0" dirty="0">
                <a:latin typeface="Verdana" pitchFamily="34" charset="0"/>
              </a:rPr>
              <a:t>。</a:t>
            </a:r>
          </a:p>
          <a:p>
            <a:pPr eaLnBrk="1" hangingPunct="1">
              <a:lnSpc>
                <a:spcPct val="115000"/>
              </a:lnSpc>
              <a:buFontTx/>
            </a:pPr>
            <a:r>
              <a:rPr lang="zh-CN" altLang="en-US" sz="1300" b="1" kern="0" dirty="0">
                <a:latin typeface="Verdana" pitchFamily="34" charset="0"/>
              </a:rPr>
              <a:t>如果两个同一路径的下的指示</a:t>
            </a:r>
            <a:r>
              <a:rPr lang="zh-CN" altLang="en-US" sz="1300" b="1" kern="0" dirty="0">
                <a:solidFill>
                  <a:srgbClr val="FF0000"/>
                </a:solidFill>
                <a:latin typeface="Verdana" pitchFamily="34" charset="0"/>
              </a:rPr>
              <a:t>箭头应只有一个</a:t>
            </a:r>
            <a:r>
              <a:rPr lang="zh-CN" altLang="en-US" sz="1300" b="1" kern="0" dirty="0">
                <a:latin typeface="Verdana" pitchFamily="34" charset="0"/>
              </a:rPr>
              <a:t>。</a:t>
            </a:r>
          </a:p>
          <a:p>
            <a:pPr eaLnBrk="1" hangingPunct="1">
              <a:lnSpc>
                <a:spcPct val="115000"/>
              </a:lnSpc>
              <a:buFontTx/>
            </a:pPr>
            <a:r>
              <a:rPr lang="zh-CN" altLang="en-US" sz="1300" b="1" kern="0" dirty="0">
                <a:latin typeface="Verdana" pitchFamily="34" charset="0"/>
              </a:rPr>
              <a:t>相同流程图符号大小需要</a:t>
            </a:r>
            <a:r>
              <a:rPr lang="zh-CN" altLang="en-US" sz="1300" b="1" kern="0" dirty="0">
                <a:solidFill>
                  <a:srgbClr val="FF0000"/>
                </a:solidFill>
                <a:latin typeface="Verdana" pitchFamily="34" charset="0"/>
              </a:rPr>
              <a:t>保持一致</a:t>
            </a:r>
            <a:r>
              <a:rPr lang="zh-CN" altLang="en-US" sz="1300" b="1" kern="0" dirty="0">
                <a:latin typeface="Verdana" pitchFamily="34" charset="0"/>
              </a:rPr>
              <a:t>。</a:t>
            </a:r>
          </a:p>
          <a:p>
            <a:pPr eaLnBrk="1" hangingPunct="1">
              <a:lnSpc>
                <a:spcPct val="115000"/>
              </a:lnSpc>
              <a:buFontTx/>
            </a:pPr>
            <a:r>
              <a:rPr lang="zh-CN" altLang="en-US" sz="1300" b="1" kern="0" dirty="0">
                <a:latin typeface="Verdana" pitchFamily="34" charset="0"/>
              </a:rPr>
              <a:t>处理为并行关系，可以放在</a:t>
            </a:r>
            <a:r>
              <a:rPr lang="zh-CN" altLang="en-US" sz="1300" b="1" kern="0" dirty="0">
                <a:solidFill>
                  <a:srgbClr val="FF0000"/>
                </a:solidFill>
                <a:latin typeface="Verdana" pitchFamily="34" charset="0"/>
              </a:rPr>
              <a:t>同一高度</a:t>
            </a:r>
            <a:r>
              <a:rPr lang="zh-CN" altLang="en-US" sz="1300" b="1" kern="0" dirty="0">
                <a:latin typeface="Verdana" pitchFamily="34" charset="0"/>
              </a:rPr>
              <a:t>。</a:t>
            </a:r>
          </a:p>
          <a:p>
            <a:pPr eaLnBrk="1" hangingPunct="1">
              <a:lnSpc>
                <a:spcPct val="115000"/>
              </a:lnSpc>
              <a:buFontTx/>
            </a:pPr>
            <a:r>
              <a:rPr lang="zh-CN" altLang="en-US" sz="1300" b="1" kern="0" dirty="0">
                <a:latin typeface="Verdana" pitchFamily="34" charset="0"/>
              </a:rPr>
              <a:t>必要时应采用</a:t>
            </a:r>
            <a:r>
              <a:rPr lang="zh-CN" altLang="en-US" sz="1300" b="1" kern="0" dirty="0">
                <a:solidFill>
                  <a:srgbClr val="FF0000"/>
                </a:solidFill>
                <a:latin typeface="Verdana" pitchFamily="34" charset="0"/>
              </a:rPr>
              <a:t>标注</a:t>
            </a:r>
            <a:r>
              <a:rPr lang="zh-CN" altLang="en-US" sz="1300" b="1" kern="0" dirty="0">
                <a:latin typeface="Verdana" pitchFamily="34" charset="0"/>
              </a:rPr>
              <a:t>，清晰地说明流程。</a:t>
            </a:r>
            <a:endParaRPr lang="en-US" altLang="zh-CN" sz="1300" b="1" kern="0" dirty="0">
              <a:latin typeface="Verdana" pitchFamily="34" charset="0"/>
            </a:endParaRPr>
          </a:p>
          <a:p>
            <a:pPr eaLnBrk="1" hangingPunct="1">
              <a:lnSpc>
                <a:spcPct val="115000"/>
              </a:lnSpc>
              <a:buFontTx/>
            </a:pPr>
            <a:r>
              <a:rPr lang="zh-CN" altLang="en-US" sz="1300" b="1" kern="0" dirty="0">
                <a:latin typeface="Verdana" pitchFamily="34" charset="0"/>
              </a:rPr>
              <a:t>判断需说明判断的内容，在分支出口线上标明出此分支表示的情况</a:t>
            </a:r>
          </a:p>
          <a:p>
            <a:pPr eaLnBrk="1" hangingPunct="1">
              <a:lnSpc>
                <a:spcPct val="115000"/>
              </a:lnSpc>
              <a:buFontTx/>
            </a:pPr>
            <a:r>
              <a:rPr lang="zh-CN" altLang="en-US" sz="1300" b="1" kern="0" dirty="0">
                <a:latin typeface="Verdana" pitchFamily="34" charset="0"/>
              </a:rPr>
              <a:t>流程图中，如果有参考其他已经定义的流程，不需重复绘制，直接用已定义流程符号即可。</a:t>
            </a:r>
            <a:endParaRPr lang="en-US" altLang="zh-CN" sz="1300" b="1" kern="0" dirty="0">
              <a:latin typeface="Verdana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CB460F4-F59C-4D77-AF38-95F0B4D66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63655"/>
            <a:ext cx="1714500" cy="2762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9D30AD5-57FD-4F17-B933-C2AC40C09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00" y="341509"/>
            <a:ext cx="1066800" cy="2667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6810B45-0872-4751-8D25-A3156F85E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9000" y="322459"/>
            <a:ext cx="1743075" cy="3048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8FBB77E-8E5B-411B-BCB7-A44BE3BCD7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6700" y="52529"/>
            <a:ext cx="733425" cy="276225"/>
          </a:xfrm>
          <a:prstGeom prst="rect">
            <a:avLst/>
          </a:prstGeom>
        </p:spPr>
      </p:pic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78625" cy="654050"/>
          </a:xfrm>
        </p:spPr>
        <p:txBody>
          <a:bodyPr/>
          <a:lstStyle/>
          <a:p>
            <a:r>
              <a:rPr lang="zh-CN" altLang="en-US" dirty="0"/>
              <a:t>跨职系统流程图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686800" cy="464345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z="1900" b="1" dirty="0">
                <a:latin typeface="Verdana" pitchFamily="34" charset="0"/>
              </a:rPr>
              <a:t>为了提高流程图的逻辑性，应遵循</a:t>
            </a:r>
            <a:r>
              <a:rPr lang="zh-CN" altLang="en-US" sz="1900" b="1" dirty="0">
                <a:solidFill>
                  <a:srgbClr val="FF0000"/>
                </a:solidFill>
                <a:latin typeface="Verdana" pitchFamily="34" charset="0"/>
              </a:rPr>
              <a:t>从左到右、从上到下</a:t>
            </a:r>
            <a:r>
              <a:rPr lang="zh-CN" altLang="en-US" sz="1900" b="1" dirty="0">
                <a:latin typeface="Verdana" pitchFamily="34" charset="0"/>
              </a:rPr>
              <a:t>的顺序排列。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1900" b="1" dirty="0">
                <a:latin typeface="Verdana" pitchFamily="34" charset="0"/>
              </a:rPr>
              <a:t>从开始符开始，以结束符结束，开始符号只能出现一次，而结束符号可出现多次。若流程足够清晰，可省略开始、结束符号。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1900" b="1" dirty="0">
                <a:latin typeface="Verdana" pitchFamily="34" charset="0"/>
              </a:rPr>
              <a:t>当各项步骤有选择或决策结果时，需要认真检查，避免出现漏洞，导致流程无法形成闭环。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1900" b="1" dirty="0">
                <a:latin typeface="Verdana" pitchFamily="34" charset="0"/>
              </a:rPr>
              <a:t>处理符号应为单一入口、单一出口。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1900" b="1" dirty="0">
                <a:latin typeface="Verdana" pitchFamily="34" charset="0"/>
              </a:rPr>
              <a:t>连接线不要交叉。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1900" b="1" dirty="0">
                <a:latin typeface="Verdana" pitchFamily="34" charset="0"/>
              </a:rPr>
              <a:t>如果两个同一路径的下的指示箭头应只有一个。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1900" b="1" dirty="0">
                <a:latin typeface="Verdana" pitchFamily="34" charset="0"/>
              </a:rPr>
              <a:t>相同流程图符号大小需要保持一致。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1900" b="1" dirty="0">
                <a:latin typeface="Verdana" pitchFamily="34" charset="0"/>
              </a:rPr>
              <a:t>处理为并行关系，可以放在同一高度。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1900" b="1" dirty="0">
                <a:latin typeface="Verdana" pitchFamily="34" charset="0"/>
              </a:rPr>
              <a:t>必要时应采用标注，以此来清晰地说明流程。</a:t>
            </a:r>
            <a:endParaRPr lang="en-US" altLang="zh-CN" sz="1900" b="1" dirty="0">
              <a:latin typeface="Verdana" pitchFamily="34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1900" b="1" dirty="0">
                <a:latin typeface="Verdana" pitchFamily="34" charset="0"/>
              </a:rPr>
              <a:t>判断需说明判断的内容，在分支出口线上标明出此分支表示的情况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1900" b="1" dirty="0">
                <a:latin typeface="Verdana" pitchFamily="34" charset="0"/>
              </a:rPr>
              <a:t>流程图中，如果有参考其他已经定义的流程，不需重复绘制，直接用已定义流程符号即可。</a:t>
            </a:r>
            <a:endParaRPr lang="en-US" altLang="zh-CN" sz="1900" b="1" dirty="0">
              <a:latin typeface="Verdana" pitchFamily="34" charset="0"/>
            </a:endParaRP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78625" cy="654050"/>
          </a:xfrm>
        </p:spPr>
        <p:txBody>
          <a:bodyPr/>
          <a:lstStyle/>
          <a:p>
            <a:r>
              <a:rPr lang="zh-CN" altLang="en-US" dirty="0">
                <a:latin typeface="Verdana" pitchFamily="34" charset="0"/>
                <a:sym typeface="Wingdings" pitchFamily="2" charset="2"/>
              </a:rPr>
              <a:t>实验二</a:t>
            </a: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686800" cy="464345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实验名称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数据流图、功能模块结构层次图</a:t>
            </a:r>
            <a:endParaRPr lang="en-US" altLang="zh-CN" dirty="0"/>
          </a:p>
          <a:p>
            <a:pPr eaLnBrk="1" hangingPunct="1">
              <a:lnSpc>
                <a:spcPct val="115000"/>
              </a:lnSpc>
            </a:pP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实验目的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掌握画数据流图的基本原则、自顶向下逐步求精，逐步细化数据流图得出系统的功能模块结构层次图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实验内容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根据拼团接龙系统的界面原型，画出高层数据流图和功能模块结构层次图</a:t>
            </a:r>
            <a:endParaRPr lang="en-US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实验结果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高层数据流图、部分细化的数据流图、功能模块结构层次图</a:t>
            </a:r>
            <a:endParaRPr lang="en-US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实验心得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整理出实验的心得体会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97147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654050"/>
          </a:xfrm>
        </p:spPr>
        <p:txBody>
          <a:bodyPr/>
          <a:lstStyle/>
          <a:p>
            <a:r>
              <a:rPr lang="zh-CN" altLang="en-US" dirty="0">
                <a:latin typeface="Verdana" pitchFamily="34" charset="0"/>
                <a:sym typeface="Wingdings" pitchFamily="2" charset="2"/>
              </a:rPr>
              <a:t>数据流图（</a:t>
            </a:r>
            <a:r>
              <a:rPr lang="en-US" altLang="zh-CN" dirty="0">
                <a:latin typeface="Verdana" pitchFamily="34" charset="0"/>
                <a:sym typeface="Wingdings" pitchFamily="2" charset="2"/>
              </a:rPr>
              <a:t>0</a:t>
            </a:r>
            <a:r>
              <a:rPr lang="zh-CN" altLang="en-US" dirty="0">
                <a:latin typeface="Verdana" pitchFamily="34" charset="0"/>
                <a:sym typeface="Wingdings" pitchFamily="2" charset="2"/>
              </a:rPr>
              <a:t>层）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A6DDEE-B25A-4050-8A86-5D6C5C1F1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204788"/>
            <a:ext cx="6727651" cy="5446408"/>
          </a:xfrm>
          <a:prstGeom prst="rect">
            <a:avLst/>
          </a:prstGeom>
        </p:spPr>
      </p:pic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654050"/>
          </a:xfrm>
        </p:spPr>
        <p:txBody>
          <a:bodyPr/>
          <a:lstStyle/>
          <a:p>
            <a:r>
              <a:rPr lang="zh-CN" altLang="en-US" dirty="0">
                <a:latin typeface="Verdana" pitchFamily="34" charset="0"/>
                <a:sym typeface="Wingdings" pitchFamily="2" charset="2"/>
              </a:rPr>
              <a:t>数据流图（</a:t>
            </a:r>
            <a:r>
              <a:rPr lang="en-US" altLang="zh-CN" dirty="0">
                <a:latin typeface="Verdana" pitchFamily="34" charset="0"/>
                <a:sym typeface="Wingdings" pitchFamily="2" charset="2"/>
              </a:rPr>
              <a:t>1</a:t>
            </a:r>
            <a:r>
              <a:rPr lang="zh-CN" altLang="en-US" dirty="0">
                <a:latin typeface="Verdana" pitchFamily="34" charset="0"/>
                <a:sym typeface="Wingdings" pitchFamily="2" charset="2"/>
              </a:rPr>
              <a:t>层）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2D7687-51A6-4296-832B-99B2C0D35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8688"/>
            <a:ext cx="9144000" cy="45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52006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654050"/>
          </a:xfrm>
        </p:spPr>
        <p:txBody>
          <a:bodyPr/>
          <a:lstStyle/>
          <a:p>
            <a:r>
              <a:rPr lang="zh-CN" altLang="en-US" dirty="0">
                <a:latin typeface="Verdana" pitchFamily="34" charset="0"/>
                <a:sym typeface="Wingdings" pitchFamily="2" charset="2"/>
              </a:rPr>
              <a:t>数据流图（</a:t>
            </a:r>
            <a:r>
              <a:rPr lang="en-US" altLang="en-US" dirty="0">
                <a:latin typeface="Verdana" pitchFamily="34" charset="0"/>
                <a:sym typeface="Wingdings" pitchFamily="2" charset="2"/>
              </a:rPr>
              <a:t>Data Flow Diagram）</a:t>
            </a:r>
            <a:endParaRPr lang="zh-CN" altLang="en-US" dirty="0">
              <a:latin typeface="Verdana" pitchFamily="34" charset="0"/>
              <a:sym typeface="Wingdings" pitchFamily="2" charset="2"/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686800" cy="4643453"/>
          </a:xfrm>
        </p:spPr>
        <p:txBody>
          <a:bodyPr/>
          <a:lstStyle/>
          <a:p>
            <a:pPr marL="342900" lvl="1" indent="-342900" eaLnBrk="1" hangingPunct="1">
              <a:lnSpc>
                <a:spcPct val="115000"/>
              </a:lnSpc>
              <a:buFontTx/>
              <a:buChar char="•"/>
            </a:pPr>
            <a:r>
              <a:rPr lang="zh-CN" altLang="en-US" b="1" dirty="0">
                <a:latin typeface="Verdana" pitchFamily="34" charset="0"/>
              </a:rPr>
              <a:t>简称</a:t>
            </a:r>
            <a:r>
              <a:rPr lang="en-US" altLang="zh-CN" b="1" dirty="0">
                <a:latin typeface="Verdana" pitchFamily="34" charset="0"/>
              </a:rPr>
              <a:t>DFD</a:t>
            </a:r>
            <a:r>
              <a:rPr lang="zh-CN" altLang="en-US" b="1" dirty="0">
                <a:latin typeface="Verdana" pitchFamily="34" charset="0"/>
              </a:rPr>
              <a:t>，它从数据的传递和加工角度，</a:t>
            </a:r>
            <a:r>
              <a:rPr lang="zh-CN" altLang="en-US" b="1" dirty="0">
                <a:solidFill>
                  <a:srgbClr val="FF0000"/>
                </a:solidFill>
                <a:latin typeface="Verdana" pitchFamily="34" charset="0"/>
              </a:rPr>
              <a:t>以图形方式来表达系统的逻辑功能，数据在系统内部的逻辑流向和逻辑交换过程</a:t>
            </a:r>
            <a:endParaRPr lang="en-US" altLang="zh-CN" b="1" dirty="0">
              <a:solidFill>
                <a:srgbClr val="FF0000"/>
              </a:solidFill>
              <a:latin typeface="Verdana" pitchFamily="34" charset="0"/>
            </a:endParaRPr>
          </a:p>
          <a:p>
            <a:pPr marL="342900" lvl="1" indent="-342900" eaLnBrk="1" hangingPunct="1">
              <a:lnSpc>
                <a:spcPct val="115000"/>
              </a:lnSpc>
              <a:buFontTx/>
              <a:buChar char="•"/>
            </a:pPr>
            <a:r>
              <a:rPr lang="zh-CN" altLang="en-US" b="1" dirty="0">
                <a:latin typeface="Verdana" pitchFamily="34" charset="0"/>
              </a:rPr>
              <a:t>描述数据从输入移动到输出的过程中所经受的变换</a:t>
            </a:r>
            <a:endParaRPr lang="en-US" altLang="zh-CN" b="1" dirty="0">
              <a:latin typeface="Verdana" pitchFamily="34" charset="0"/>
            </a:endParaRPr>
          </a:p>
          <a:p>
            <a:pPr marL="342900" lvl="1" indent="-342900" eaLnBrk="1" hangingPunct="1">
              <a:lnSpc>
                <a:spcPct val="115000"/>
              </a:lnSpc>
              <a:buFontTx/>
              <a:buChar char="•"/>
            </a:pPr>
            <a:r>
              <a:rPr lang="zh-CN" altLang="en-US" b="1" dirty="0">
                <a:latin typeface="Verdana" pitchFamily="34" charset="0"/>
              </a:rPr>
              <a:t>数据流图中</a:t>
            </a:r>
            <a:r>
              <a:rPr lang="zh-CN" altLang="en-US" b="1" dirty="0">
                <a:solidFill>
                  <a:srgbClr val="FF0000"/>
                </a:solidFill>
                <a:latin typeface="Verdana" pitchFamily="34" charset="0"/>
              </a:rPr>
              <a:t>流动的只是数据</a:t>
            </a:r>
            <a:r>
              <a:rPr lang="zh-CN" altLang="en-US" b="1" dirty="0">
                <a:latin typeface="Verdana" pitchFamily="34" charset="0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Verdana" pitchFamily="34" charset="0"/>
              </a:rPr>
              <a:t>并没有控制过程</a:t>
            </a:r>
            <a:endParaRPr lang="en-US" altLang="zh-CN" b="1" dirty="0">
              <a:solidFill>
                <a:srgbClr val="FF0000"/>
              </a:solidFill>
              <a:latin typeface="Verdana" pitchFamily="34" charset="0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b="1" dirty="0">
              <a:solidFill>
                <a:srgbClr val="FF0000"/>
              </a:solidFill>
              <a:latin typeface="Verdana" pitchFamily="34" charset="0"/>
            </a:endParaRPr>
          </a:p>
          <a:p>
            <a:pPr eaLnBrk="1" hangingPunct="1">
              <a:lnSpc>
                <a:spcPct val="115000"/>
              </a:lnSpc>
            </a:pPr>
            <a:endParaRPr lang="en-US" altLang="zh-CN" b="1" dirty="0">
              <a:latin typeface="Verdana" pitchFamily="34" charset="0"/>
            </a:endParaRPr>
          </a:p>
        </p:txBody>
      </p:sp>
      <p:pic>
        <p:nvPicPr>
          <p:cNvPr id="2050" name="Picture 2" descr="http://img.my.csdn.net/uploads/201210/27/1351299081_865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000372"/>
            <a:ext cx="5810250" cy="2643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638372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78625" cy="654050"/>
          </a:xfrm>
        </p:spPr>
        <p:txBody>
          <a:bodyPr/>
          <a:lstStyle/>
          <a:p>
            <a:r>
              <a:rPr lang="zh-CN" altLang="en-US" dirty="0"/>
              <a:t>数据流图和数据字典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100042" y="1000124"/>
            <a:ext cx="8686800" cy="464345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z="1900" b="1" dirty="0">
                <a:solidFill>
                  <a:srgbClr val="FF0000"/>
                </a:solidFill>
                <a:latin typeface="Verdana" pitchFamily="34" charset="0"/>
              </a:rPr>
              <a:t>数据守恒：</a:t>
            </a:r>
            <a:r>
              <a:rPr lang="zh-CN" altLang="en-US" sz="1900" b="1" dirty="0">
                <a:latin typeface="Verdana" pitchFamily="34" charset="0"/>
              </a:rPr>
              <a:t>输人数据与输出数据匹配。</a:t>
            </a:r>
            <a:endParaRPr lang="en-US" altLang="zh-CN" sz="1900" b="1" dirty="0">
              <a:latin typeface="Verdana" pitchFamily="34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1900" b="1" dirty="0">
                <a:solidFill>
                  <a:srgbClr val="FF0000"/>
                </a:solidFill>
                <a:latin typeface="Verdana" pitchFamily="34" charset="0"/>
              </a:rPr>
              <a:t>数据存储：</a:t>
            </a:r>
            <a:r>
              <a:rPr lang="zh-CN" altLang="en-US" sz="1900" b="1" dirty="0">
                <a:latin typeface="Verdana" pitchFamily="34" charset="0"/>
              </a:rPr>
              <a:t>必有流人的数据流和流出的数据流。</a:t>
            </a:r>
            <a:endParaRPr lang="en-US" altLang="zh-CN" sz="1900" b="1" dirty="0">
              <a:latin typeface="Verdana" pitchFamily="34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1900" b="1" dirty="0">
                <a:solidFill>
                  <a:srgbClr val="FF0000"/>
                </a:solidFill>
                <a:latin typeface="Verdana" pitchFamily="34" charset="0"/>
              </a:rPr>
              <a:t>数据流不能从外部实体直接到数据存储，不能从数据存储到外部实体</a:t>
            </a:r>
            <a:endParaRPr lang="en-US" altLang="zh-CN" sz="1900" b="1" dirty="0">
              <a:solidFill>
                <a:srgbClr val="FF0000"/>
              </a:solidFill>
              <a:latin typeface="Verdana" pitchFamily="34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1900" b="1" dirty="0">
                <a:solidFill>
                  <a:srgbClr val="FF0000"/>
                </a:solidFill>
                <a:latin typeface="Verdana" pitchFamily="34" charset="0"/>
              </a:rPr>
              <a:t>简化处理间的联系：</a:t>
            </a:r>
            <a:r>
              <a:rPr lang="zh-CN" altLang="en-US" sz="1900" b="1" dirty="0">
                <a:latin typeface="Verdana" pitchFamily="34" charset="0"/>
              </a:rPr>
              <a:t>分解、控制复杂性、独立性，处理框间的数据流越少，各个处理就越独立</a:t>
            </a:r>
            <a:endParaRPr lang="en-US" altLang="zh-CN" sz="1900" b="1" dirty="0">
              <a:latin typeface="Verdana" pitchFamily="34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1900" b="1" dirty="0">
                <a:solidFill>
                  <a:srgbClr val="FF0000"/>
                </a:solidFill>
                <a:latin typeface="Verdana" pitchFamily="34" charset="0"/>
              </a:rPr>
              <a:t>均匀分解：</a:t>
            </a:r>
            <a:r>
              <a:rPr lang="zh-CN" altLang="en-US" sz="1900" b="1" dirty="0">
                <a:latin typeface="Verdana" pitchFamily="34" charset="0"/>
              </a:rPr>
              <a:t>如果在一张数据流程图中，某些处理已是基本加工，而另一些却还要进一步分解三四层，这样的分解就不均匀。不均匀的分解不易被理解，因为其中某些部分描述的是细节，而其他部分描述的是较高层的功能。</a:t>
            </a:r>
            <a:endParaRPr lang="en-US" altLang="zh-CN" sz="1900" b="1" dirty="0">
              <a:latin typeface="Verdana" pitchFamily="34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1900" b="1" dirty="0">
                <a:solidFill>
                  <a:srgbClr val="FF0000"/>
                </a:solidFill>
                <a:latin typeface="Verdana" pitchFamily="34" charset="0"/>
              </a:rPr>
              <a:t>数据字典：</a:t>
            </a:r>
            <a:r>
              <a:rPr lang="zh-CN" altLang="en-US" sz="1900" b="1" dirty="0">
                <a:latin typeface="Verdana" pitchFamily="34" charset="0"/>
              </a:rPr>
              <a:t>是对数据流图中的数据存储的细化，用于更精确地了解用户需求，是后续的数据库设计的基础</a:t>
            </a: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默认设计模板">
  <a:themeElements>
    <a:clrScheme name="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默认设计模板">
      <a:majorFont>
        <a:latin typeface="Frutiger LT 45 Light"/>
        <a:ea typeface="黑体"/>
        <a:cs typeface=""/>
      </a:majorFont>
      <a:minorFont>
        <a:latin typeface="Frutiger LT 55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3025" tIns="36512" rIns="73025" bIns="36512" numCol="1" anchor="ctr" anchorCtr="0" compatLnSpc="1">
        <a:prstTxWarp prst="textNoShape">
          <a:avLst/>
        </a:prstTxWarp>
      </a:bodyPr>
      <a:lstStyle>
        <a:defPPr marL="0" marR="0" indent="9525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50000"/>
          <a:buFont typeface="Wingdings" pitchFamily="2" charset="2"/>
          <a:buChar char="l"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rgbClr val="00509B"/>
            </a:solidFill>
            <a:effectLst/>
            <a:latin typeface="Verdan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3025" tIns="36512" rIns="73025" bIns="36512" numCol="1" anchor="ctr" anchorCtr="0" compatLnSpc="1">
        <a:prstTxWarp prst="textNoShape">
          <a:avLst/>
        </a:prstTxWarp>
      </a:bodyPr>
      <a:lstStyle>
        <a:defPPr marL="0" marR="0" indent="9525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50000"/>
          <a:buFont typeface="Wingdings" pitchFamily="2" charset="2"/>
          <a:buChar char="l"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rgbClr val="00509B"/>
            </a:solidFill>
            <a:effectLst/>
            <a:latin typeface="Verdana" pitchFamily="34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Frutiger LT 55 Roman"/>
        <a:ea typeface="宋体"/>
        <a:cs typeface=""/>
      </a:majorFont>
      <a:minorFont>
        <a:latin typeface="Frutiger LT 55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3025" tIns="36512" rIns="73025" bIns="36512" numCol="1" anchor="ctr" anchorCtr="0" compatLnSpc="1">
        <a:prstTxWarp prst="textNoShape">
          <a:avLst/>
        </a:prstTxWarp>
      </a:bodyPr>
      <a:lstStyle>
        <a:defPPr marL="0" marR="0" indent="9525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50000"/>
          <a:buFont typeface="Wingdings" pitchFamily="2" charset="2"/>
          <a:buChar char="l"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rgbClr val="00509B"/>
            </a:solidFill>
            <a:effectLst/>
            <a:latin typeface="Verdan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3025" tIns="36512" rIns="73025" bIns="36512" numCol="1" anchor="ctr" anchorCtr="0" compatLnSpc="1">
        <a:prstTxWarp prst="textNoShape">
          <a:avLst/>
        </a:prstTxWarp>
      </a:bodyPr>
      <a:lstStyle>
        <a:defPPr marL="0" marR="0" indent="9525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50000"/>
          <a:buFont typeface="Wingdings" pitchFamily="2" charset="2"/>
          <a:buChar char="l"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rgbClr val="00509B"/>
            </a:solidFill>
            <a:effectLst/>
            <a:latin typeface="Verdana" pitchFamily="34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3">
        <a:dk1>
          <a:srgbClr val="4D4D4D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404040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4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5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6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默认设计模板">
      <a:majorFont>
        <a:latin typeface="Frutiger LT 45 Light"/>
        <a:ea typeface="黑体"/>
        <a:cs typeface=""/>
      </a:majorFont>
      <a:minorFont>
        <a:latin typeface="Frutiger LT 55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3025" tIns="36512" rIns="73025" bIns="36512" numCol="1" anchor="ctr" anchorCtr="0" compatLnSpc="1">
        <a:prstTxWarp prst="textNoShape">
          <a:avLst/>
        </a:prstTxWarp>
      </a:bodyPr>
      <a:lstStyle>
        <a:defPPr marL="0" marR="0" indent="9525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50000"/>
          <a:buFont typeface="Wingdings" pitchFamily="2" charset="2"/>
          <a:buChar char="l"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rgbClr val="00509B"/>
            </a:solidFill>
            <a:effectLst/>
            <a:latin typeface="Verdan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3025" tIns="36512" rIns="73025" bIns="36512" numCol="1" anchor="ctr" anchorCtr="0" compatLnSpc="1">
        <a:prstTxWarp prst="textNoShape">
          <a:avLst/>
        </a:prstTxWarp>
      </a:bodyPr>
      <a:lstStyle>
        <a:defPPr marL="0" marR="0" indent="9525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50000"/>
          <a:buFont typeface="Wingdings" pitchFamily="2" charset="2"/>
          <a:buChar char="l"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rgbClr val="00509B"/>
            </a:solidFill>
            <a:effectLst/>
            <a:latin typeface="Verdana" pitchFamily="34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15512</TotalTime>
  <Words>2022</Words>
  <Application>Microsoft Office PowerPoint</Application>
  <PresentationFormat>全屏显示(4:3)</PresentationFormat>
  <Paragraphs>162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Frutiger LT 45 Light</vt:lpstr>
      <vt:lpstr>Frutiger LT 55 Roman</vt:lpstr>
      <vt:lpstr>仿宋_GB2312</vt:lpstr>
      <vt:lpstr>黑体</vt:lpstr>
      <vt:lpstr>宋体</vt:lpstr>
      <vt:lpstr>Arial</vt:lpstr>
      <vt:lpstr>Verdana</vt:lpstr>
      <vt:lpstr>Wingdings</vt:lpstr>
      <vt:lpstr>默认设计模板</vt:lpstr>
      <vt:lpstr>1_自定义设计方案</vt:lpstr>
      <vt:lpstr>1_默认设计模板</vt:lpstr>
      <vt:lpstr>实验一</vt:lpstr>
      <vt:lpstr>可行性分析步骤</vt:lpstr>
      <vt:lpstr>跨职能系统流程图（ 泳道图）</vt:lpstr>
      <vt:lpstr>跨职系统流程图</vt:lpstr>
      <vt:lpstr>实验二</vt:lpstr>
      <vt:lpstr>数据流图（0层）</vt:lpstr>
      <vt:lpstr>数据流图（1层）</vt:lpstr>
      <vt:lpstr>数据流图（Data Flow Diagram）</vt:lpstr>
      <vt:lpstr>数据流图和数据字典</vt:lpstr>
      <vt:lpstr>功能结构层次图</vt:lpstr>
      <vt:lpstr>实验三</vt:lpstr>
      <vt:lpstr>实体-联系图(E-R)  </vt:lpstr>
      <vt:lpstr>举例 </vt:lpstr>
      <vt:lpstr>数据对象（实体） </vt:lpstr>
      <vt:lpstr>属性 </vt:lpstr>
      <vt:lpstr>联系（关系） </vt:lpstr>
      <vt:lpstr>实体-联系图的符号 </vt:lpstr>
      <vt:lpstr>第一范式</vt:lpstr>
      <vt:lpstr>第二范式</vt:lpstr>
      <vt:lpstr>第三范式</vt:lpstr>
      <vt:lpstr>规范化的目的 </vt:lpstr>
    </vt:vector>
  </TitlesOfParts>
  <Company>neusoft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bcc-user</dc:creator>
  <cp:lastModifiedBy>zhouy</cp:lastModifiedBy>
  <cp:revision>2003</cp:revision>
  <dcterms:created xsi:type="dcterms:W3CDTF">2007-09-10T03:19:36Z</dcterms:created>
  <dcterms:modified xsi:type="dcterms:W3CDTF">2021-05-25T08:04:25Z</dcterms:modified>
</cp:coreProperties>
</file>