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0"/>
  </p:notesMasterIdLst>
  <p:sldIdLst>
    <p:sldId id="257" r:id="rId2"/>
    <p:sldId id="260" r:id="rId3"/>
    <p:sldId id="270" r:id="rId4"/>
    <p:sldId id="262" r:id="rId5"/>
    <p:sldId id="271" r:id="rId6"/>
    <p:sldId id="272" r:id="rId7"/>
    <p:sldId id="273" r:id="rId8"/>
    <p:sldId id="268" r:id="rId9"/>
  </p:sldIdLst>
  <p:sldSz cx="12192000" cy="6858000"/>
  <p:notesSz cx="6858000" cy="9144000"/>
  <p:custDataLst>
    <p:tags r:id="rId11"/>
  </p:custDataLst>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15"/>
    <p:restoredTop sz="66225"/>
  </p:normalViewPr>
  <p:slideViewPr>
    <p:cSldViewPr snapToGrid="0" snapToObjects="1">
      <p:cViewPr varScale="1">
        <p:scale>
          <a:sx n="68" d="100"/>
          <a:sy n="68" d="100"/>
        </p:scale>
        <p:origin x="130" y="-365"/>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B0987-CD2C-4023-A0C6-202219A7853B}" type="datetimeFigureOut">
              <a:rPr lang="zh-CN" altLang="en-US" smtClean="0"/>
              <a:t>2019/6/9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52072-47CA-475E-B9D5-B26A57891638}" type="slidenum">
              <a:rPr lang="zh-CN" altLang="en-US" smtClean="0"/>
              <a:t>‹#›</a:t>
            </a:fld>
            <a:endParaRPr lang="zh-CN" altLang="en-US"/>
          </a:p>
        </p:txBody>
      </p:sp>
    </p:spTree>
    <p:extLst>
      <p:ext uri="{BB962C8B-B14F-4D97-AF65-F5344CB8AC3E}">
        <p14:creationId xmlns:p14="http://schemas.microsoft.com/office/powerpoint/2010/main" val="425107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gradFill flip="none" rotWithShape="1">
          <a:gsLst>
            <a:gs pos="0">
              <a:schemeClr val="bg1"/>
            </a:gs>
            <a:gs pos="67000">
              <a:schemeClr val="bg1">
                <a:lumMod val="95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 name="椭圆 17"/>
          <p:cNvSpPr/>
          <p:nvPr userDrawn="1"/>
        </p:nvSpPr>
        <p:spPr>
          <a:xfrm>
            <a:off x="849780" y="5172301"/>
            <a:ext cx="5150340" cy="5150340"/>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a:off x="-765628" y="4401373"/>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849780" y="3973882"/>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422289" y="3889828"/>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1564236" y="6339861"/>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2484890" y="6027944"/>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a:off x="2465188" y="4744810"/>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7086881" y="-900967"/>
            <a:ext cx="2220844" cy="2220844"/>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9454581" y="-549383"/>
            <a:ext cx="3407441" cy="3407441"/>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8907429" y="-334768"/>
            <a:ext cx="1472991" cy="1472991"/>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7061964" y="625398"/>
            <a:ext cx="1025650" cy="102565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11418205" y="1911283"/>
            <a:ext cx="1590674" cy="1590674"/>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a:off x="6267191" y="1326869"/>
            <a:ext cx="453456" cy="45345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11664471" y="3298513"/>
            <a:ext cx="732468" cy="732468"/>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10879229" y="3134662"/>
            <a:ext cx="346604" cy="346604"/>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占位符 19"/>
          <p:cNvSpPr>
            <a:spLocks noGrp="1"/>
          </p:cNvSpPr>
          <p:nvPr>
            <p:ph type="body" sz="quarter" idx="10" hasCustomPrompt="1"/>
          </p:nvPr>
        </p:nvSpPr>
        <p:spPr>
          <a:xfrm>
            <a:off x="3132306" y="2498576"/>
            <a:ext cx="5927388" cy="1357674"/>
          </a:xfrm>
          <a:prstGeom prst="rect">
            <a:avLst/>
          </a:prstGeom>
        </p:spPr>
        <p:txBody>
          <a:bodyPr anchor="t"/>
          <a:lstStyle>
            <a:lvl1pPr marL="0" indent="0" algn="ctr">
              <a:buNone/>
              <a:defRPr sz="4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1" hasCustomPrompt="1"/>
          </p:nvPr>
        </p:nvSpPr>
        <p:spPr>
          <a:xfrm>
            <a:off x="3132306" y="4578972"/>
            <a:ext cx="5927388" cy="339658"/>
          </a:xfrm>
          <a:prstGeom prst="rect">
            <a:avLst/>
          </a:prstGeom>
        </p:spPr>
        <p:txBody>
          <a:bodyPr anchor="t"/>
          <a:lstStyle>
            <a:lvl1pPr marL="0" indent="0" algn="ctr">
              <a:lnSpc>
                <a:spcPct val="130000"/>
              </a:lnSpc>
              <a:buNone/>
              <a:defRPr sz="12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椭圆 21"/>
          <p:cNvSpPr/>
          <p:nvPr userDrawn="1"/>
        </p:nvSpPr>
        <p:spPr>
          <a:xfrm>
            <a:off x="901493" y="3145269"/>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userDrawn="1"/>
        </p:nvSpPr>
        <p:spPr>
          <a:xfrm>
            <a:off x="480939" y="2631757"/>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a:off x="10650826" y="2926583"/>
            <a:ext cx="226929" cy="22692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305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74237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2" name="文本占位符 19"/>
          <p:cNvSpPr>
            <a:spLocks noGrp="1"/>
          </p:cNvSpPr>
          <p:nvPr>
            <p:ph type="body" sz="quarter" idx="13" hasCustomPrompt="1"/>
          </p:nvPr>
        </p:nvSpPr>
        <p:spPr>
          <a:xfrm>
            <a:off x="6875388" y="478290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87306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70184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347817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4254510"/>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503084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38839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97428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占位符 19"/>
          <p:cNvSpPr>
            <a:spLocks noGrp="1"/>
          </p:cNvSpPr>
          <p:nvPr>
            <p:ph type="body" sz="quarter" idx="13" hasCustomPrompt="1"/>
          </p:nvPr>
        </p:nvSpPr>
        <p:spPr>
          <a:xfrm>
            <a:off x="6875388" y="375061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4" name="文本占位符 19"/>
          <p:cNvSpPr>
            <a:spLocks noGrp="1"/>
          </p:cNvSpPr>
          <p:nvPr>
            <p:ph type="body" sz="quarter" idx="14" hasCustomPrompt="1"/>
          </p:nvPr>
        </p:nvSpPr>
        <p:spPr>
          <a:xfrm>
            <a:off x="6875388" y="452695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5" name="文本占位符 19"/>
          <p:cNvSpPr>
            <a:spLocks noGrp="1"/>
          </p:cNvSpPr>
          <p:nvPr>
            <p:ph type="body" sz="quarter" idx="15" hasCustomPrompt="1"/>
          </p:nvPr>
        </p:nvSpPr>
        <p:spPr>
          <a:xfrm>
            <a:off x="6875388" y="530328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2640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目录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 name="椭圆 13"/>
          <p:cNvSpPr/>
          <p:nvPr userDrawn="1"/>
        </p:nvSpPr>
        <p:spPr>
          <a:xfrm>
            <a:off x="5427411" y="-1921057"/>
            <a:ext cx="3192086" cy="319208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椭圆 1"/>
          <p:cNvSpPr/>
          <p:nvPr userDrawn="1"/>
        </p:nvSpPr>
        <p:spPr>
          <a:xfrm rot="20564813">
            <a:off x="2865697" y="-275747"/>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20564813">
            <a:off x="4190298" y="-592061"/>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20564813">
            <a:off x="3813092" y="-21732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20564813">
            <a:off x="2989138" y="610281"/>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20564813">
            <a:off x="5466868" y="524062"/>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20564813">
            <a:off x="2654522" y="1149241"/>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20564813">
            <a:off x="5756216" y="1275190"/>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20564813">
            <a:off x="5301220" y="1351640"/>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20564813">
            <a:off x="5142815" y="129226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userDrawn="1"/>
        </p:nvSpPr>
        <p:spPr>
          <a:xfrm rot="20564813">
            <a:off x="6595017" y="1097850"/>
            <a:ext cx="776274" cy="77627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rot="20564813">
            <a:off x="1046955" y="104311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a:off x="8687528" y="147823"/>
            <a:ext cx="454772" cy="454772"/>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a:off x="8291917" y="702130"/>
            <a:ext cx="568899" cy="56889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a:off x="8934864" y="466000"/>
            <a:ext cx="207436" cy="207436"/>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a:off x="9258979" y="326538"/>
            <a:ext cx="168156" cy="168156"/>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占位符 19"/>
          <p:cNvSpPr>
            <a:spLocks noGrp="1"/>
          </p:cNvSpPr>
          <p:nvPr>
            <p:ph type="body" sz="quarter" idx="10" hasCustomPrompt="1"/>
          </p:nvPr>
        </p:nvSpPr>
        <p:spPr>
          <a:xfrm>
            <a:off x="1521068" y="3546358"/>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19"/>
          <p:cNvSpPr>
            <a:spLocks noGrp="1"/>
          </p:cNvSpPr>
          <p:nvPr>
            <p:ph type="body" sz="quarter" idx="11" hasCustomPrompt="1"/>
          </p:nvPr>
        </p:nvSpPr>
        <p:spPr>
          <a:xfrm>
            <a:off x="6875388" y="2197947"/>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1" name="文本占位符 19"/>
          <p:cNvSpPr>
            <a:spLocks noGrp="1"/>
          </p:cNvSpPr>
          <p:nvPr>
            <p:ph type="body" sz="quarter" idx="12" hasCustomPrompt="1"/>
          </p:nvPr>
        </p:nvSpPr>
        <p:spPr>
          <a:xfrm>
            <a:off x="6875388" y="2805556"/>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3" name="椭圆 22"/>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占位符 19"/>
          <p:cNvSpPr>
            <a:spLocks noGrp="1"/>
          </p:cNvSpPr>
          <p:nvPr>
            <p:ph type="body" sz="quarter" idx="13" hasCustomPrompt="1"/>
          </p:nvPr>
        </p:nvSpPr>
        <p:spPr>
          <a:xfrm>
            <a:off x="6875388" y="3413165"/>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7" name="文本占位符 19"/>
          <p:cNvSpPr>
            <a:spLocks noGrp="1"/>
          </p:cNvSpPr>
          <p:nvPr>
            <p:ph type="body" sz="quarter" idx="14" hasCustomPrompt="1"/>
          </p:nvPr>
        </p:nvSpPr>
        <p:spPr>
          <a:xfrm>
            <a:off x="6875388" y="4020774"/>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8" name="文本占位符 19"/>
          <p:cNvSpPr>
            <a:spLocks noGrp="1"/>
          </p:cNvSpPr>
          <p:nvPr>
            <p:ph type="body" sz="quarter" idx="15" hasCustomPrompt="1"/>
          </p:nvPr>
        </p:nvSpPr>
        <p:spPr>
          <a:xfrm>
            <a:off x="6875388" y="4628383"/>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9" name="文本占位符 19"/>
          <p:cNvSpPr>
            <a:spLocks noGrp="1"/>
          </p:cNvSpPr>
          <p:nvPr>
            <p:ph type="body" sz="quarter" idx="16" hasCustomPrompt="1"/>
          </p:nvPr>
        </p:nvSpPr>
        <p:spPr>
          <a:xfrm>
            <a:off x="6875388" y="5235992"/>
            <a:ext cx="3138030" cy="337452"/>
          </a:xfrm>
          <a:prstGeom prst="rect">
            <a:avLst/>
          </a:prstGeom>
        </p:spPr>
        <p:txBody>
          <a:bodyPr anchor="t"/>
          <a:lstStyle>
            <a:lvl1pPr marL="0" indent="0" algn="l">
              <a:lnSpc>
                <a:spcPct val="130000"/>
              </a:lnSpc>
              <a:buNone/>
              <a:defRPr sz="1800" b="0"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061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椭圆 1"/>
          <p:cNvSpPr/>
          <p:nvPr userDrawn="1"/>
        </p:nvSpPr>
        <p:spPr>
          <a:xfrm>
            <a:off x="5700221" y="4382258"/>
            <a:ext cx="463298" cy="463298"/>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a:off x="2395015" y="1393932"/>
            <a:ext cx="3015427" cy="301542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a:off x="4010423" y="966441"/>
            <a:ext cx="1970009" cy="197000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a:off x="3582932" y="882387"/>
            <a:ext cx="854982" cy="854982"/>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a:off x="4724879" y="3332420"/>
            <a:ext cx="1076939" cy="1076939"/>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a:off x="5645533" y="3020503"/>
            <a:ext cx="334899" cy="33489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a:off x="5625831" y="1737369"/>
            <a:ext cx="873483" cy="873483"/>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a:off x="4062136" y="137828"/>
            <a:ext cx="468355" cy="46835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a:off x="3641582" y="-375684"/>
            <a:ext cx="724235" cy="724235"/>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19"/>
          <p:cNvSpPr>
            <a:spLocks noGrp="1"/>
          </p:cNvSpPr>
          <p:nvPr>
            <p:ph type="body" sz="quarter" idx="10" hasCustomPrompt="1"/>
          </p:nvPr>
        </p:nvSpPr>
        <p:spPr>
          <a:xfrm>
            <a:off x="6714703" y="3056071"/>
            <a:ext cx="3138030" cy="732453"/>
          </a:xfrm>
          <a:prstGeom prst="rect">
            <a:avLst/>
          </a:prstGeom>
        </p:spPr>
        <p:txBody>
          <a:bodyPr anchor="t"/>
          <a:lstStyle>
            <a:lvl1pPr marL="0" indent="0" algn="l">
              <a:buNone/>
              <a:defRPr sz="4800" b="1" baseline="0">
                <a:solidFill>
                  <a:schemeClr val="tx1">
                    <a:lumMod val="75000"/>
                    <a:lumOff val="25000"/>
                  </a:schemeClr>
                </a:solidFill>
                <a:latin typeface="+mj-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2" name="文本占位符 19"/>
          <p:cNvSpPr>
            <a:spLocks noGrp="1"/>
          </p:cNvSpPr>
          <p:nvPr>
            <p:ph type="body" sz="quarter" idx="11" hasCustomPrompt="1"/>
          </p:nvPr>
        </p:nvSpPr>
        <p:spPr>
          <a:xfrm>
            <a:off x="6714703" y="3878563"/>
            <a:ext cx="3138030" cy="337452"/>
          </a:xfrm>
          <a:prstGeom prst="rect">
            <a:avLst/>
          </a:prstGeom>
        </p:spPr>
        <p:txBody>
          <a:bodyPr anchor="t"/>
          <a:lstStyle>
            <a:lvl1pPr marL="0" indent="0" algn="l">
              <a:lnSpc>
                <a:spcPct val="130000"/>
              </a:lnSpc>
              <a:buNone/>
              <a:defRPr sz="1200" b="0" baseline="0">
                <a:solidFill>
                  <a:schemeClr val="bg1">
                    <a:lumMod val="50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椭圆 12"/>
          <p:cNvSpPr/>
          <p:nvPr userDrawn="1"/>
        </p:nvSpPr>
        <p:spPr>
          <a:xfrm>
            <a:off x="5682548" y="4938494"/>
            <a:ext cx="188314" cy="18831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016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gradFill>
          <a:gsLst>
            <a:gs pos="0">
              <a:schemeClr val="bg1"/>
            </a:gs>
            <a:gs pos="67000">
              <a:schemeClr val="bg1">
                <a:lumMod val="95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2" name="组 11"/>
          <p:cNvGrpSpPr/>
          <p:nvPr userDrawn="1"/>
        </p:nvGrpSpPr>
        <p:grpSpPr>
          <a:xfrm rot="10800000">
            <a:off x="7521312" y="-553388"/>
            <a:ext cx="5191489" cy="2549820"/>
            <a:chOff x="-410114" y="5072159"/>
            <a:chExt cx="5191489" cy="2549820"/>
          </a:xfrm>
        </p:grpSpPr>
        <p:sp>
          <p:nvSpPr>
            <p:cNvPr id="2" name="椭圆 1"/>
            <p:cNvSpPr/>
            <p:nvPr userDrawn="1"/>
          </p:nvSpPr>
          <p:spPr>
            <a:xfrm rot="10664813">
              <a:off x="1606491" y="6429042"/>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椭圆 2"/>
            <p:cNvSpPr/>
            <p:nvPr userDrawn="1"/>
          </p:nvSpPr>
          <p:spPr>
            <a:xfrm rot="10664813">
              <a:off x="-298887" y="5682735"/>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userDrawn="1"/>
          </p:nvSpPr>
          <p:spPr>
            <a:xfrm rot="10664813">
              <a:off x="1049383" y="6574260"/>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userDrawn="1"/>
          </p:nvSpPr>
          <p:spPr>
            <a:xfrm rot="10664813">
              <a:off x="2264562" y="6255404"/>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p:cNvSpPr/>
            <p:nvPr userDrawn="1"/>
          </p:nvSpPr>
          <p:spPr>
            <a:xfrm rot="10664813">
              <a:off x="-410114" y="5359791"/>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p:cNvSpPr/>
            <p:nvPr userDrawn="1"/>
          </p:nvSpPr>
          <p:spPr>
            <a:xfrm rot="10664813">
              <a:off x="2989615" y="6163309"/>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userDrawn="1"/>
          </p:nvSpPr>
          <p:spPr>
            <a:xfrm rot="10664813">
              <a:off x="-101718" y="5072159"/>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userDrawn="1"/>
          </p:nvSpPr>
          <p:spPr>
            <a:xfrm rot="10664813">
              <a:off x="534476" y="5346636"/>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userDrawn="1"/>
          </p:nvSpPr>
          <p:spPr>
            <a:xfrm rot="10664813">
              <a:off x="726986" y="5516493"/>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userDrawn="1"/>
          </p:nvSpPr>
          <p:spPr>
            <a:xfrm rot="10664813">
              <a:off x="4381690" y="6508239"/>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椭圆 12"/>
          <p:cNvSpPr/>
          <p:nvPr userDrawn="1"/>
        </p:nvSpPr>
        <p:spPr>
          <a:xfrm rot="10664813">
            <a:off x="1407707" y="6689145"/>
            <a:ext cx="1192937" cy="1192937"/>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userDrawn="1"/>
        </p:nvSpPr>
        <p:spPr>
          <a:xfrm rot="10664813">
            <a:off x="-497671" y="5942838"/>
            <a:ext cx="1830324" cy="1830324"/>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userDrawn="1"/>
        </p:nvSpPr>
        <p:spPr>
          <a:xfrm rot="10664813">
            <a:off x="850599" y="6834363"/>
            <a:ext cx="791224" cy="791224"/>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userDrawn="1"/>
        </p:nvSpPr>
        <p:spPr>
          <a:xfrm rot="10664813">
            <a:off x="2065778" y="6515507"/>
            <a:ext cx="550933" cy="55093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userDrawn="1"/>
        </p:nvSpPr>
        <p:spPr>
          <a:xfrm rot="10664813">
            <a:off x="-608898" y="5619894"/>
            <a:ext cx="854438" cy="854438"/>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userDrawn="1"/>
        </p:nvSpPr>
        <p:spPr>
          <a:xfrm rot="10664813">
            <a:off x="2790831" y="6423412"/>
            <a:ext cx="243576" cy="243576"/>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userDrawn="1"/>
        </p:nvSpPr>
        <p:spPr>
          <a:xfrm rot="10664813">
            <a:off x="-300502" y="5332262"/>
            <a:ext cx="393449" cy="3934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userDrawn="1"/>
        </p:nvSpPr>
        <p:spPr>
          <a:xfrm rot="10664813">
            <a:off x="335692" y="5606739"/>
            <a:ext cx="186180" cy="18618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userDrawn="1"/>
        </p:nvSpPr>
        <p:spPr>
          <a:xfrm rot="10664813">
            <a:off x="528202" y="5776596"/>
            <a:ext cx="121896" cy="121896"/>
          </a:xfrm>
          <a:prstGeom prst="ellipse">
            <a:avLst/>
          </a:pr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userDrawn="1"/>
        </p:nvSpPr>
        <p:spPr>
          <a:xfrm rot="10664813">
            <a:off x="4182906" y="6768342"/>
            <a:ext cx="399685" cy="399685"/>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占位符 19"/>
          <p:cNvSpPr>
            <a:spLocks noGrp="1"/>
          </p:cNvSpPr>
          <p:nvPr>
            <p:ph type="body" sz="quarter" idx="11" hasCustomPrompt="1"/>
          </p:nvPr>
        </p:nvSpPr>
        <p:spPr>
          <a:xfrm>
            <a:off x="435160" y="251636"/>
            <a:ext cx="3401344" cy="405376"/>
          </a:xfrm>
          <a:prstGeom prst="rect">
            <a:avLst/>
          </a:prstGeom>
        </p:spPr>
        <p:txBody>
          <a:bodyPr anchor="t"/>
          <a:lstStyle>
            <a:lvl1pPr marL="0" indent="0" algn="l">
              <a:lnSpc>
                <a:spcPct val="130000"/>
              </a:lnSpc>
              <a:buNone/>
              <a:defRPr sz="1800" b="1" baseline="0">
                <a:solidFill>
                  <a:schemeClr val="tx1">
                    <a:lumMod val="75000"/>
                    <a:lumOff val="25000"/>
                  </a:schemeClr>
                </a:solidFill>
                <a:latin typeface="+mj-lt"/>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0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6" r:id="rId3"/>
    <p:sldLayoutId id="2147483687" r:id="rId4"/>
    <p:sldLayoutId id="2147483688" r:id="rId5"/>
    <p:sldLayoutId id="2147483684" r:id="rId6"/>
    <p:sldLayoutId id="2147483662" r:id="rId7"/>
    <p:sldLayoutId id="214748368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1">
                    <a:lumMod val="75000"/>
                  </a:schemeClr>
                </a:solidFill>
              </a:rPr>
              <a:t>THE</a:t>
            </a:r>
          </a:p>
          <a:p>
            <a:r>
              <a:rPr kumimoji="1" lang="en-US" altLang="zh-CN" dirty="0">
                <a:solidFill>
                  <a:schemeClr val="accent1">
                    <a:lumMod val="75000"/>
                  </a:schemeClr>
                </a:solidFill>
              </a:rPr>
              <a:t>SPORTSMANSHIP</a:t>
            </a:r>
            <a:endParaRPr kumimoji="1" lang="zh-CN" altLang="en-US" dirty="0">
              <a:solidFill>
                <a:schemeClr val="accent1">
                  <a:lumMod val="75000"/>
                </a:schemeClr>
              </a:solidFill>
            </a:endParaRPr>
          </a:p>
        </p:txBody>
      </p:sp>
    </p:spTree>
    <p:extLst>
      <p:ext uri="{BB962C8B-B14F-4D97-AF65-F5344CB8AC3E}">
        <p14:creationId xmlns:p14="http://schemas.microsoft.com/office/powerpoint/2010/main" val="1707746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txBox="1">
            <a:spLocks/>
          </p:cNvSpPr>
          <p:nvPr/>
        </p:nvSpPr>
        <p:spPr>
          <a:xfrm>
            <a:off x="1431757" y="2162518"/>
            <a:ext cx="8939463" cy="3429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r>
              <a:rPr lang="en-US" altLang="zh-CN" sz="2400" dirty="0">
                <a:solidFill>
                  <a:schemeClr val="bg1">
                    <a:lumMod val="50000"/>
                  </a:schemeClr>
                </a:solidFill>
              </a:rPr>
              <a:t>  Winning has become another one of those things where the ends doesn't justify the means. I always wondered how people could cheat, lie other people and still be proud of winning. In my opinion, these behaviors are shameful.</a:t>
            </a:r>
          </a:p>
          <a:p>
            <a:pPr marL="0" indent="0">
              <a:lnSpc>
                <a:spcPct val="130000"/>
              </a:lnSpc>
              <a:buNone/>
            </a:pPr>
            <a:r>
              <a:rPr lang="en-US" altLang="zh-CN" sz="2400" dirty="0">
                <a:solidFill>
                  <a:schemeClr val="bg1">
                    <a:lumMod val="50000"/>
                  </a:schemeClr>
                </a:solidFill>
              </a:rPr>
              <a:t>  BUT I don’t think the Sportsmanship is dead , Here are some examples.</a:t>
            </a:r>
          </a:p>
        </p:txBody>
      </p:sp>
      <p:sp>
        <p:nvSpPr>
          <p:cNvPr id="5" name="文本占位符 3"/>
          <p:cNvSpPr txBox="1">
            <a:spLocks/>
          </p:cNvSpPr>
          <p:nvPr/>
        </p:nvSpPr>
        <p:spPr>
          <a:xfrm>
            <a:off x="1431758" y="1499618"/>
            <a:ext cx="9193044"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Sportsmanship is dead. Winning is everything?</a:t>
            </a:r>
            <a:endParaRPr lang="zh-CN" altLang="zh-CN" b="1" dirty="0"/>
          </a:p>
        </p:txBody>
      </p:sp>
    </p:spTree>
    <p:extLst>
      <p:ext uri="{BB962C8B-B14F-4D97-AF65-F5344CB8AC3E}">
        <p14:creationId xmlns:p14="http://schemas.microsoft.com/office/powerpoint/2010/main" val="15815398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
          <p:cNvSpPr txBox="1">
            <a:spLocks/>
          </p:cNvSpPr>
          <p:nvPr/>
        </p:nvSpPr>
        <p:spPr>
          <a:xfrm>
            <a:off x="5273498" y="1883025"/>
            <a:ext cx="6096344" cy="3621338"/>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800" dirty="0">
                <a:solidFill>
                  <a:schemeClr val="bg1">
                    <a:lumMod val="50000"/>
                  </a:schemeClr>
                </a:solidFill>
              </a:rPr>
              <a:t>Many of us have the tendency of switching off the television set when our favorite player or team loses, so we may have missed this. When PV Sindhu lost the final match against Spain's Marin, she went up to her side of the court to congratulate Marin. But before that can, Marina had flung her racquet away out of excitement. After congratulating Marin, Sindhu picked up Marin’s racquet and placed it on the side of the court, showing her immense respect for the game.</a:t>
            </a:r>
          </a:p>
        </p:txBody>
      </p:sp>
      <p:sp>
        <p:nvSpPr>
          <p:cNvPr id="32" name="文本占位符 3"/>
          <p:cNvSpPr txBox="1">
            <a:spLocks/>
          </p:cNvSpPr>
          <p:nvPr/>
        </p:nvSpPr>
        <p:spPr>
          <a:xfrm>
            <a:off x="435160" y="1206463"/>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i="1" dirty="0"/>
              <a:t>Badminton</a:t>
            </a:r>
            <a:endParaRPr lang="zh-CN" altLang="zh-CN" dirty="0"/>
          </a:p>
        </p:txBody>
      </p:sp>
      <p:pic>
        <p:nvPicPr>
          <p:cNvPr id="3" name="图片 2">
            <a:extLst>
              <a:ext uri="{FF2B5EF4-FFF2-40B4-BE49-F238E27FC236}">
                <a16:creationId xmlns:a16="http://schemas.microsoft.com/office/drawing/2014/main" id="{4DA98234-E584-4027-89BA-0CD56A075D3A}"/>
              </a:ext>
            </a:extLst>
          </p:cNvPr>
          <p:cNvPicPr>
            <a:picLocks noChangeAspect="1"/>
          </p:cNvPicPr>
          <p:nvPr/>
        </p:nvPicPr>
        <p:blipFill>
          <a:blip r:embed="rId2"/>
          <a:srcRect/>
          <a:stretch>
            <a:fillRect/>
          </a:stretch>
        </p:blipFill>
        <p:spPr>
          <a:xfrm>
            <a:off x="0" y="1883025"/>
            <a:ext cx="5273497" cy="3621338"/>
          </a:xfrm>
          <a:prstGeom prst="rect">
            <a:avLst/>
          </a:prstGeom>
          <a:ln>
            <a:noFill/>
          </a:ln>
          <a:effectLst>
            <a:softEdge rad="112500"/>
          </a:effectLst>
        </p:spPr>
      </p:pic>
    </p:spTree>
    <p:extLst>
      <p:ext uri="{BB962C8B-B14F-4D97-AF65-F5344CB8AC3E}">
        <p14:creationId xmlns:p14="http://schemas.microsoft.com/office/powerpoint/2010/main" val="4453212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
          <p:cNvSpPr txBox="1">
            <a:spLocks/>
          </p:cNvSpPr>
          <p:nvPr/>
        </p:nvSpPr>
        <p:spPr>
          <a:xfrm>
            <a:off x="254686" y="2030199"/>
            <a:ext cx="6096344" cy="3621338"/>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800" dirty="0">
                <a:solidFill>
                  <a:schemeClr val="bg1">
                    <a:lumMod val="50000"/>
                  </a:schemeClr>
                </a:solidFill>
              </a:rPr>
              <a:t>The day was 5th of January 2016 it was a match between Hewitt and  Jack Sock. At the beginning Hewitt's serve was called out by the referee. While he was going for his second serve, Sock called out and said that the ball was in and asked Hewitt to check it . Then Hewitt went on to review it, and the television replay showed that the ball was well in. </a:t>
            </a:r>
          </a:p>
          <a:p>
            <a:pPr marL="0" indent="0" algn="ctr">
              <a:lnSpc>
                <a:spcPct val="130000"/>
              </a:lnSpc>
              <a:buNone/>
            </a:pPr>
            <a:r>
              <a:rPr lang="en-US" altLang="zh-CN" sz="1800" dirty="0">
                <a:solidFill>
                  <a:schemeClr val="bg1">
                    <a:lumMod val="50000"/>
                  </a:schemeClr>
                </a:solidFill>
              </a:rPr>
              <a:t>  The crowd erupted with applause, for what they had seen was a great gesture of respect shown in one of the most popular sports in the world.</a:t>
            </a:r>
          </a:p>
        </p:txBody>
      </p:sp>
      <p:sp>
        <p:nvSpPr>
          <p:cNvPr id="32" name="文本占位符 3"/>
          <p:cNvSpPr txBox="1">
            <a:spLocks/>
          </p:cNvSpPr>
          <p:nvPr/>
        </p:nvSpPr>
        <p:spPr>
          <a:xfrm>
            <a:off x="435160" y="1206463"/>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i="1" dirty="0"/>
              <a:t> Tennis</a:t>
            </a:r>
            <a:endParaRPr lang="zh-CN" altLang="zh-CN" dirty="0"/>
          </a:p>
        </p:txBody>
      </p:sp>
      <p:pic>
        <p:nvPicPr>
          <p:cNvPr id="5" name="图片 4">
            <a:extLst>
              <a:ext uri="{FF2B5EF4-FFF2-40B4-BE49-F238E27FC236}">
                <a16:creationId xmlns:a16="http://schemas.microsoft.com/office/drawing/2014/main" id="{8F716BF6-85D2-40CB-ABCE-A6666DF9B3D5}"/>
              </a:ext>
            </a:extLst>
          </p:cNvPr>
          <p:cNvPicPr>
            <a:picLocks noChangeAspect="1"/>
          </p:cNvPicPr>
          <p:nvPr/>
        </p:nvPicPr>
        <p:blipFill>
          <a:blip r:embed="rId2"/>
          <a:stretch>
            <a:fillRect/>
          </a:stretch>
        </p:blipFill>
        <p:spPr>
          <a:xfrm>
            <a:off x="6351030" y="1721155"/>
            <a:ext cx="5273497" cy="4224894"/>
          </a:xfrm>
          <a:prstGeom prst="rect">
            <a:avLst/>
          </a:prstGeom>
          <a:ln>
            <a:noFill/>
          </a:ln>
          <a:effectLst>
            <a:softEdge rad="112500"/>
          </a:effectLst>
        </p:spPr>
      </p:pic>
    </p:spTree>
    <p:extLst>
      <p:ext uri="{BB962C8B-B14F-4D97-AF65-F5344CB8AC3E}">
        <p14:creationId xmlns:p14="http://schemas.microsoft.com/office/powerpoint/2010/main" val="17569156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占位符 3"/>
          <p:cNvSpPr txBox="1">
            <a:spLocks/>
          </p:cNvSpPr>
          <p:nvPr/>
        </p:nvSpPr>
        <p:spPr>
          <a:xfrm>
            <a:off x="435160" y="2475367"/>
            <a:ext cx="6096344" cy="3621338"/>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800" dirty="0">
                <a:solidFill>
                  <a:schemeClr val="bg1">
                    <a:lumMod val="50000"/>
                  </a:schemeClr>
                </a:solidFill>
              </a:rPr>
              <a:t>Meghan Vogel  was in last place of the 3200 meter finals when the runner ahead of her, Arden McMath began to collapse. Rather than continuing past McMath and avoid a last place finish, Vogel stopped, picked up her injured competitor and carried her the final 20 meters of the race and then across the finish line. Ahead of herself.</a:t>
            </a:r>
          </a:p>
        </p:txBody>
      </p:sp>
      <p:sp>
        <p:nvSpPr>
          <p:cNvPr id="32" name="文本占位符 3"/>
          <p:cNvSpPr txBox="1">
            <a:spLocks/>
          </p:cNvSpPr>
          <p:nvPr/>
        </p:nvSpPr>
        <p:spPr>
          <a:xfrm>
            <a:off x="435160" y="1206463"/>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i="1" dirty="0"/>
              <a:t> Running</a:t>
            </a:r>
            <a:endParaRPr lang="zh-CN" altLang="zh-CN" dirty="0"/>
          </a:p>
        </p:txBody>
      </p:sp>
      <p:pic>
        <p:nvPicPr>
          <p:cNvPr id="6" name="图片 5" descr="https://qph.fs.quoracdn.net/main-qimg-8d3343260654a3140e9add527f07133d">
            <a:extLst>
              <a:ext uri="{FF2B5EF4-FFF2-40B4-BE49-F238E27FC236}">
                <a16:creationId xmlns:a16="http://schemas.microsoft.com/office/drawing/2014/main" id="{CF9E39C3-15A2-4FCC-86D9-11C1B90CA5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rot="464544">
            <a:off x="7158633" y="1412524"/>
            <a:ext cx="3348789" cy="42807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17670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
          <p:cNvSpPr txBox="1">
            <a:spLocks/>
          </p:cNvSpPr>
          <p:nvPr/>
        </p:nvSpPr>
        <p:spPr>
          <a:xfrm>
            <a:off x="507350" y="3119356"/>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i="1" dirty="0"/>
              <a:t> Football</a:t>
            </a:r>
            <a:endParaRPr lang="zh-CN" altLang="zh-CN" dirty="0"/>
          </a:p>
        </p:txBody>
      </p:sp>
      <p:pic>
        <p:nvPicPr>
          <p:cNvPr id="5" name="图片 4">
            <a:extLst>
              <a:ext uri="{FF2B5EF4-FFF2-40B4-BE49-F238E27FC236}">
                <a16:creationId xmlns:a16="http://schemas.microsoft.com/office/drawing/2014/main" id="{DFBD41EB-687C-4FFF-BD02-7BEAFAFE0ED6}"/>
              </a:ext>
            </a:extLst>
          </p:cNvPr>
          <p:cNvPicPr/>
          <p:nvPr/>
        </p:nvPicPr>
        <p:blipFill>
          <a:blip r:embed="rId2"/>
          <a:stretch>
            <a:fillRect/>
          </a:stretch>
        </p:blipFill>
        <p:spPr>
          <a:xfrm>
            <a:off x="2638013" y="28575"/>
            <a:ext cx="4457700" cy="6829425"/>
          </a:xfrm>
          <a:prstGeom prst="rect">
            <a:avLst/>
          </a:prstGeom>
          <a:ln>
            <a:noFill/>
          </a:ln>
          <a:effectLst>
            <a:outerShdw blurRad="292100" dist="139700" dir="2700000" algn="tl" rotWithShape="0">
              <a:srgbClr val="333333">
                <a:alpha val="65000"/>
              </a:srgbClr>
            </a:outerShdw>
          </a:effectLst>
        </p:spPr>
      </p:pic>
      <p:sp>
        <p:nvSpPr>
          <p:cNvPr id="6" name="文本占位符 3">
            <a:extLst>
              <a:ext uri="{FF2B5EF4-FFF2-40B4-BE49-F238E27FC236}">
                <a16:creationId xmlns:a16="http://schemas.microsoft.com/office/drawing/2014/main" id="{DAFC07B0-6095-4464-8F7E-713805A99342}"/>
              </a:ext>
            </a:extLst>
          </p:cNvPr>
          <p:cNvSpPr txBox="1">
            <a:spLocks/>
          </p:cNvSpPr>
          <p:nvPr/>
        </p:nvSpPr>
        <p:spPr>
          <a:xfrm>
            <a:off x="7095713" y="1000734"/>
            <a:ext cx="4836643" cy="5418666"/>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800" dirty="0">
                <a:solidFill>
                  <a:schemeClr val="bg1">
                    <a:lumMod val="50000"/>
                  </a:schemeClr>
                </a:solidFill>
              </a:rPr>
              <a:t>When the earthquake struck Nepal in 2015, many people lost their lives, and many more, their homes. In order to raise money for the people affected by the earthquakes, almost 8000 kilometers away from Nepal, a club in Spain did something that won hearts of people from all over the world.</a:t>
            </a:r>
          </a:p>
          <a:p>
            <a:pPr marL="0" indent="0" algn="ctr">
              <a:lnSpc>
                <a:spcPct val="130000"/>
              </a:lnSpc>
              <a:buNone/>
            </a:pPr>
            <a:r>
              <a:rPr lang="en-US" altLang="zh-CN" sz="1800" dirty="0">
                <a:solidFill>
                  <a:schemeClr val="bg1">
                    <a:lumMod val="50000"/>
                  </a:schemeClr>
                </a:solidFill>
              </a:rPr>
              <a:t>  The players of Valencia F.C wore jerseys with their names written in Nepali language. The jerseys were later sold and the earning from the selling was given to the those affected by the earthquakes</a:t>
            </a:r>
          </a:p>
        </p:txBody>
      </p:sp>
    </p:spTree>
    <p:extLst>
      <p:ext uri="{BB962C8B-B14F-4D97-AF65-F5344CB8AC3E}">
        <p14:creationId xmlns:p14="http://schemas.microsoft.com/office/powerpoint/2010/main" val="55519814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
          <p:cNvSpPr txBox="1">
            <a:spLocks/>
          </p:cNvSpPr>
          <p:nvPr/>
        </p:nvSpPr>
        <p:spPr>
          <a:xfrm>
            <a:off x="489156" y="1734001"/>
            <a:ext cx="4261326" cy="590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i="1" dirty="0"/>
              <a:t> Rowing</a:t>
            </a:r>
            <a:endParaRPr lang="zh-CN" altLang="zh-CN" dirty="0"/>
          </a:p>
        </p:txBody>
      </p:sp>
      <p:pic>
        <p:nvPicPr>
          <p:cNvPr id="4" name="图片 3">
            <a:extLst>
              <a:ext uri="{FF2B5EF4-FFF2-40B4-BE49-F238E27FC236}">
                <a16:creationId xmlns:a16="http://schemas.microsoft.com/office/drawing/2014/main" id="{33200BB9-C8A3-4967-ADE0-16E4C62D8343}"/>
              </a:ext>
            </a:extLst>
          </p:cNvPr>
          <p:cNvPicPr>
            <a:picLocks noChangeAspect="1"/>
          </p:cNvPicPr>
          <p:nvPr/>
        </p:nvPicPr>
        <p:blipFill>
          <a:blip r:embed="rId2"/>
          <a:stretch>
            <a:fillRect/>
          </a:stretch>
        </p:blipFill>
        <p:spPr>
          <a:xfrm>
            <a:off x="3048497" y="623888"/>
            <a:ext cx="5716590" cy="25343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文本占位符 3">
            <a:extLst>
              <a:ext uri="{FF2B5EF4-FFF2-40B4-BE49-F238E27FC236}">
                <a16:creationId xmlns:a16="http://schemas.microsoft.com/office/drawing/2014/main" id="{52131620-DC01-40B5-83BF-B1537C825472}"/>
              </a:ext>
            </a:extLst>
          </p:cNvPr>
          <p:cNvSpPr txBox="1">
            <a:spLocks/>
          </p:cNvSpPr>
          <p:nvPr/>
        </p:nvSpPr>
        <p:spPr>
          <a:xfrm>
            <a:off x="1278596" y="3635824"/>
            <a:ext cx="9256392" cy="2598288"/>
          </a:xfrm>
          <a:prstGeom prst="rect">
            <a:avLst/>
          </a:prstGeom>
        </p:spPr>
        <p:txBody>
          <a:bodyPr wrap="square">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None/>
            </a:pPr>
            <a:r>
              <a:rPr lang="en-US" altLang="zh-CN" sz="1800" dirty="0">
                <a:solidFill>
                  <a:schemeClr val="bg1">
                    <a:lumMod val="50000"/>
                  </a:schemeClr>
                </a:solidFill>
              </a:rPr>
              <a:t> The rowers,  Konopka and Mead were well on their way to medaling in a race last November when one of the opposing boats capsized. As this was the area in November with temperatures only reaching about 45 degrees.</a:t>
            </a:r>
          </a:p>
          <a:p>
            <a:pPr marL="0" indent="0" algn="ctr">
              <a:lnSpc>
                <a:spcPct val="130000"/>
              </a:lnSpc>
              <a:buNone/>
            </a:pPr>
            <a:r>
              <a:rPr lang="en-US" altLang="zh-CN" sz="1800" dirty="0">
                <a:solidFill>
                  <a:schemeClr val="bg1">
                    <a:lumMod val="50000"/>
                  </a:schemeClr>
                </a:solidFill>
              </a:rPr>
              <a:t>   Konopka and Mead decided to abandon their medal hopes and help their opponents out of the freezing water. After the two fallen rowers were out of the water, the heroes decided that they still should finish the race. So they did.</a:t>
            </a:r>
          </a:p>
        </p:txBody>
      </p:sp>
    </p:spTree>
    <p:extLst>
      <p:ext uri="{BB962C8B-B14F-4D97-AF65-F5344CB8AC3E}">
        <p14:creationId xmlns:p14="http://schemas.microsoft.com/office/powerpoint/2010/main" val="7047008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solidFill>
                  <a:schemeClr val="accent3">
                    <a:lumMod val="75000"/>
                  </a:schemeClr>
                </a:solidFill>
              </a:rPr>
              <a:t>THANK YOU</a:t>
            </a:r>
          </a:p>
          <a:p>
            <a:r>
              <a:rPr kumimoji="1" lang="en-US" altLang="zh-CN" dirty="0">
                <a:solidFill>
                  <a:schemeClr val="accent3">
                    <a:lumMod val="75000"/>
                  </a:schemeClr>
                </a:solidFill>
              </a:rPr>
              <a:t>FOR WATCHING</a:t>
            </a:r>
            <a:endParaRPr kumimoji="1" lang="zh-CN" altLang="en-US" dirty="0">
              <a:solidFill>
                <a:schemeClr val="accent3">
                  <a:lumMod val="75000"/>
                </a:schemeClr>
              </a:solidFill>
            </a:endParaRPr>
          </a:p>
        </p:txBody>
      </p:sp>
    </p:spTree>
    <p:extLst>
      <p:ext uri="{BB962C8B-B14F-4D97-AF65-F5344CB8AC3E}">
        <p14:creationId xmlns:p14="http://schemas.microsoft.com/office/powerpoint/2010/main" val="2195442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第一PPT，www.1ppt.c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自定义 47">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bodyPr/>
      <a:lstStyle>
        <a:defPPr marL="0" indent="0">
          <a:lnSpc>
            <a:spcPct val="130000"/>
          </a:lnSpc>
          <a:buNone/>
          <a:defRPr sz="1200" smtClean="0">
            <a:solidFill>
              <a:schemeClr val="bg1">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529</Words>
  <Application>Microsoft Office PowerPoint</Application>
  <PresentationFormat>宽屏</PresentationFormat>
  <Paragraphs>20</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Calibri</vt:lpstr>
      <vt:lpstr>Segoe UI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简洁泡泡</dc:title>
  <dc:creator>第一PPT</dc:creator>
  <cp:keywords>www.1ppt.com</cp:keywords>
  <dc:description>www.1ppt.com</dc:description>
  <cp:lastModifiedBy>Tisin Kon</cp:lastModifiedBy>
  <cp:revision>102</cp:revision>
  <dcterms:created xsi:type="dcterms:W3CDTF">2015-08-18T02:51:41Z</dcterms:created>
  <dcterms:modified xsi:type="dcterms:W3CDTF">2019-06-09T05:01:44Z</dcterms:modified>
</cp:coreProperties>
</file>