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75" r:id="rId7"/>
    <p:sldId id="281" r:id="rId8"/>
    <p:sldId id="282" r:id="rId9"/>
    <p:sldId id="279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78" r:id="rId18"/>
    <p:sldId id="269" r:id="rId19"/>
    <p:sldId id="276" r:id="rId20"/>
    <p:sldId id="277" r:id="rId21"/>
    <p:sldId id="280" r:id="rId22"/>
    <p:sldId id="283" r:id="rId23"/>
    <p:sldId id="270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6329" autoAdjust="0"/>
  </p:normalViewPr>
  <p:slideViewPr>
    <p:cSldViewPr>
      <p:cViewPr varScale="1">
        <p:scale>
          <a:sx n="52" d="100"/>
          <a:sy n="52" d="100"/>
        </p:scale>
        <p:origin x="78" y="34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48" y="-108"/>
      </p:cViewPr>
      <p:guideLst>
        <p:guide orient="horz" pos="284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F37B4158-9F6C-4AD6-AE5E-4CE912EF3AAB}" type="datetime8">
              <a:rPr lang="zh-CN" altLang="en-US" smtClean="0"/>
              <a:t>2019年12月17日11时8分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871417" y="6413377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cap="none" spc="0" dirty="0">
                <a:ln>
                  <a:noFill/>
                </a:ln>
                <a:solidFill>
                  <a:schemeClr val="tx1"/>
                </a:solidFill>
                <a:effectLst/>
              </a:rPr>
              <a:t>东北大学秦皇岛分校计算机与通信工程学院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857766" y="12700"/>
            <a:ext cx="109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习题二</a:t>
            </a:r>
            <a:endParaRPr lang="zh-CN" altLang="en-US" sz="2400" dirty="0"/>
          </a:p>
          <a:p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 userDrawn="1"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buNone/>
              <a:defRPr sz="2800" b="1"/>
            </a:lvl1pPr>
          </a:lstStyle>
          <a:p>
            <a:pPr lvl="0"/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71417" y="6413377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cap="none" spc="0" dirty="0">
                <a:ln>
                  <a:noFill/>
                </a:ln>
                <a:solidFill>
                  <a:schemeClr val="tx1"/>
                </a:solidFill>
                <a:effectLst/>
              </a:rPr>
              <a:t>东北大学秦皇岛分校计算机与通信工程学院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857766" y="12700"/>
            <a:ext cx="109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习题二</a:t>
            </a:r>
            <a:endParaRPr lang="zh-CN" altLang="en-US" sz="2400" dirty="0"/>
          </a:p>
          <a:p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57766" y="12700"/>
            <a:ext cx="109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习题二</a:t>
            </a:r>
            <a:endParaRPr lang="zh-CN" altLang="en-US" sz="2400" dirty="0"/>
          </a:p>
          <a:p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71417" y="6413377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cap="none" spc="0" dirty="0">
                <a:ln>
                  <a:noFill/>
                </a:ln>
                <a:solidFill>
                  <a:schemeClr val="tx1"/>
                </a:solidFill>
                <a:effectLst/>
              </a:rPr>
              <a:t>东北大学秦皇岛分校计算机与通信工程学院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lang="en-US" altLang="en-US" sz="3200" b="1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第十二讲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习题二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􂽪􀇄</a:t>
            </a:r>
          </a:p>
        </p:txBody>
      </p:sp>
      <p:sp>
        <p:nvSpPr>
          <p:cNvPr id="5" name="矩形 4"/>
          <p:cNvSpPr/>
          <p:nvPr/>
        </p:nvSpPr>
        <p:spPr>
          <a:xfrm>
            <a:off x="502388" y="765175"/>
            <a:ext cx="8030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7</a:t>
            </a:r>
            <a:r>
              <a:rPr lang="zh-CN" altLang="en-US" sz="2800" b="1" dirty="0">
                <a:latin typeface="+mj-ea"/>
                <a:ea typeface="+mj-ea"/>
              </a:rPr>
              <a:t>、假设</a:t>
            </a:r>
            <a:r>
              <a:rPr lang="en-US" altLang="zh-CN" sz="2800" b="1" dirty="0">
                <a:latin typeface="+mj-ea"/>
                <a:ea typeface="+mj-ea"/>
              </a:rPr>
              <a:t>4</a:t>
            </a:r>
            <a:r>
              <a:rPr lang="zh-CN" altLang="en-US" sz="2800" b="1" dirty="0">
                <a:latin typeface="+mj-ea"/>
                <a:ea typeface="+mj-ea"/>
              </a:rPr>
              <a:t>个作业到达系统的时刻和运行时间如下表所示。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09152" y="1915477"/>
          <a:ext cx="6925695" cy="1346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3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220">
                <a:tc>
                  <a:txBody>
                    <a:bodyPr/>
                    <a:lstStyle/>
                    <a:p>
                      <a:pPr marL="633730" marR="633730" algn="ctr" fontAlgn="ctr">
                        <a:lnSpc>
                          <a:spcPts val="131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作业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8970" marR="648335" algn="ctr" font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到达时刻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0245" marR="690245" algn="ctr" fontAlgn="ctr">
                        <a:lnSpc>
                          <a:spcPts val="131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运行时间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J1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J2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J3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J4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2648" y="3655746"/>
            <a:ext cx="8207375" cy="1656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83820" indent="267970">
              <a:lnSpc>
                <a:spcPct val="106000"/>
              </a:lnSpc>
              <a:spcBef>
                <a:spcPts val="105"/>
              </a:spcBef>
              <a:spcAft>
                <a:spcPts val="0"/>
              </a:spcAft>
            </a:pPr>
            <a:r>
              <a:rPr lang="zh-CN" altLang="zh-CN" sz="2400" b="1" spc="-10" dirty="0">
                <a:latin typeface="+mj-ea"/>
                <a:ea typeface="+mj-ea"/>
                <a:cs typeface="宋体" panose="02010600030101010101" pitchFamily="2" charset="-122"/>
              </a:rPr>
              <a:t>系统在</a:t>
            </a:r>
            <a:r>
              <a:rPr lang="en-US" altLang="zh-CN" sz="2400" b="1" spc="-15" dirty="0">
                <a:latin typeface="+mj-ea"/>
                <a:ea typeface="+mj-ea"/>
                <a:cs typeface="宋体" panose="02010600030101010101" pitchFamily="2" charset="-122"/>
              </a:rPr>
              <a:t>t=2</a:t>
            </a:r>
            <a:r>
              <a:rPr lang="zh-CN" altLang="zh-CN" sz="2400" b="1" spc="-35" dirty="0">
                <a:latin typeface="+mj-ea"/>
                <a:ea typeface="+mj-ea"/>
                <a:cs typeface="宋体" panose="02010600030101010101" pitchFamily="2" charset="-122"/>
              </a:rPr>
              <a:t>时开始作业调度。若分别采用先来先服务和短作业优先调度算法，则选中的作业分别是</a:t>
            </a:r>
            <a:r>
              <a:rPr lang="zh-CN" altLang="en-US" sz="2400" b="1" spc="-35" dirty="0">
                <a:latin typeface="+mj-ea"/>
                <a:ea typeface="+mj-ea"/>
                <a:cs typeface="宋体" panose="02010600030101010101" pitchFamily="2" charset="-122"/>
              </a:rPr>
              <a:t>（</a:t>
            </a:r>
            <a:r>
              <a:rPr lang="en-US" altLang="zh-CN" sz="2400" b="1" spc="-35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D</a:t>
            </a:r>
            <a:r>
              <a:rPr lang="zh-CN" altLang="en-US" sz="2400" b="1" spc="-35" dirty="0">
                <a:latin typeface="+mj-ea"/>
                <a:ea typeface="+mj-ea"/>
                <a:cs typeface="宋体" panose="02010600030101010101" pitchFamily="2" charset="-122"/>
              </a:rPr>
              <a:t>）</a:t>
            </a:r>
            <a:endParaRPr lang="zh-CN" altLang="zh-CN" sz="2400" b="1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342900">
              <a:spcBef>
                <a:spcPts val="175"/>
              </a:spcBef>
              <a:spcAft>
                <a:spcPts val="0"/>
              </a:spcAft>
              <a:tabLst>
                <a:tab pos="1209675" algn="l"/>
                <a:tab pos="2069465" algn="l"/>
                <a:tab pos="2927350" algn="l"/>
              </a:tabLst>
            </a:pP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A．J2</a:t>
            </a:r>
            <a:r>
              <a:rPr lang="en-US" altLang="zh-CN" sz="2400" b="1" spc="-15" dirty="0">
                <a:latin typeface="+mj-ea"/>
                <a:ea typeface="+mj-ea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J3	   B．J1、J4	</a:t>
            </a:r>
          </a:p>
          <a:p>
            <a:pPr marL="342900">
              <a:spcBef>
                <a:spcPts val="175"/>
              </a:spcBef>
              <a:spcAft>
                <a:spcPts val="0"/>
              </a:spcAft>
              <a:tabLst>
                <a:tab pos="1209675" algn="l"/>
                <a:tab pos="2069465" algn="l"/>
                <a:tab pos="2927350" algn="l"/>
              </a:tabLst>
            </a:pP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C．J2、J4	   </a:t>
            </a:r>
            <a:r>
              <a:rPr lang="en-US" altLang="zh-CN" sz="2400" b="1" spc="-5" dirty="0">
                <a:latin typeface="+mj-ea"/>
                <a:ea typeface="+mj-ea"/>
                <a:cs typeface="宋体" panose="02010600030101010101" pitchFamily="2" charset="-122"/>
              </a:rPr>
              <a:t>D．J1</a:t>
            </a:r>
            <a:r>
              <a:rPr lang="en-US" altLang="zh-CN" sz="2400" b="1" spc="-15" dirty="0">
                <a:latin typeface="+mj-ea"/>
                <a:ea typeface="+mj-ea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J3</a:t>
            </a:r>
            <a:endParaRPr lang="zh-CN" altLang="zh-CN" sz="2400" b="1" dirty="0">
              <a:latin typeface="+mj-ea"/>
              <a:ea typeface="+mj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692150"/>
            <a:ext cx="8208144" cy="56171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二、死锁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产生的原因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zh-CN" altLang="en-US" dirty="0"/>
              <a:t>竞争资源</a:t>
            </a:r>
          </a:p>
          <a:p>
            <a:r>
              <a:rPr lang="zh-CN" altLang="en-US" dirty="0"/>
              <a:t>     进程推进顺序非法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产生死锁的必要条件</a:t>
            </a:r>
          </a:p>
          <a:p>
            <a:r>
              <a:rPr lang="zh-CN" altLang="en-US" dirty="0"/>
              <a:t> 	互斥条件</a:t>
            </a:r>
          </a:p>
          <a:p>
            <a:r>
              <a:rPr lang="zh-CN" altLang="en-US" dirty="0"/>
              <a:t>	请求与保持条件</a:t>
            </a:r>
          </a:p>
          <a:p>
            <a:r>
              <a:rPr lang="zh-CN" altLang="en-US"/>
              <a:t>	不可抢占条件</a:t>
            </a:r>
            <a:endParaRPr lang="zh-CN" altLang="en-US" dirty="0"/>
          </a:p>
          <a:p>
            <a:r>
              <a:rPr lang="zh-CN" altLang="en-US" dirty="0"/>
              <a:t>	环路等待条件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11560" y="692150"/>
            <a:ext cx="8064128" cy="5400675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处理死锁的基本方法</a:t>
            </a:r>
          </a:p>
          <a:p>
            <a:r>
              <a:rPr lang="zh-CN" altLang="en-US" dirty="0"/>
              <a:t>	预防死锁</a:t>
            </a:r>
          </a:p>
          <a:p>
            <a:r>
              <a:rPr lang="zh-CN" altLang="en-US" dirty="0"/>
              <a:t>	避免死锁</a:t>
            </a:r>
          </a:p>
          <a:p>
            <a:r>
              <a:rPr lang="zh-CN" altLang="en-US" dirty="0"/>
              <a:t>	死锁的检测与解除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61717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、系统产生死锁是指（</a:t>
            </a:r>
            <a:r>
              <a:rPr lang="en-US" altLang="zh-CN" dirty="0"/>
              <a:t>A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）。产生死锁的基本原因是（</a:t>
            </a:r>
            <a:r>
              <a:rPr lang="en-US" altLang="zh-CN" dirty="0"/>
              <a:t>B</a:t>
            </a:r>
            <a:r>
              <a:rPr lang="zh-CN" altLang="en-US" dirty="0"/>
              <a:t>）和（</a:t>
            </a:r>
            <a:r>
              <a:rPr lang="en-US" altLang="zh-CN" dirty="0"/>
              <a:t>C</a:t>
            </a:r>
            <a:r>
              <a:rPr lang="zh-CN" altLang="en-US" dirty="0"/>
              <a:t>），产生死锁的四个必要条件是互斥条件、（</a:t>
            </a:r>
            <a:r>
              <a:rPr lang="en-US" altLang="zh-CN" dirty="0"/>
              <a:t>D</a:t>
            </a:r>
            <a:r>
              <a:rPr lang="zh-CN" altLang="en-US" dirty="0"/>
              <a:t>）、不剥夺条件和（</a:t>
            </a:r>
            <a:r>
              <a:rPr lang="en-US" altLang="zh-CN" dirty="0"/>
              <a:t>E</a:t>
            </a:r>
            <a:r>
              <a:rPr lang="zh-CN" altLang="en-US" dirty="0"/>
              <a:t>）。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： 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）系统发生重大故障（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）若干进程同时处于阻塞状态（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）若干进程正在等待永远不可能得到的资源（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）请求的资源数量大于系统提供的资源数量（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5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）若干进程等待被其它进程所占用而又不可能被释放的资源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617170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、系统产生死锁是指（</a:t>
            </a:r>
            <a:r>
              <a:rPr lang="en-US" altLang="zh-CN" dirty="0"/>
              <a:t>A</a:t>
            </a:r>
            <a:r>
              <a:rPr lang="zh-CN" altLang="en-US" dirty="0"/>
              <a:t>）。产生死锁的基本原因是（</a:t>
            </a:r>
            <a:r>
              <a:rPr lang="en-US" altLang="zh-CN" dirty="0"/>
              <a:t>B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）和（</a:t>
            </a:r>
            <a:r>
              <a:rPr lang="en-US" altLang="zh-CN" dirty="0"/>
              <a:t>C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），产生死锁的四个必要条件是互斥条件、（</a:t>
            </a:r>
            <a:r>
              <a:rPr lang="en-US" altLang="zh-CN" dirty="0"/>
              <a:t>D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）、不剥夺条件和（</a:t>
            </a:r>
            <a:r>
              <a:rPr lang="en-US" altLang="zh-CN" dirty="0"/>
              <a:t>E</a:t>
            </a:r>
            <a:r>
              <a:rPr lang="zh-CN" altLang="en-US" dirty="0"/>
              <a:t>）。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B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： 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）资源分配不当（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）系统资源不足（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）作业调度不当（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）资源的独占性</a:t>
            </a:r>
          </a:p>
          <a:p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C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： 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）进程推荐顺序不当（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）进程调度不当（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）系统中进程太多（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CPU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运行太快</a:t>
            </a:r>
          </a:p>
          <a:p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D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： 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）请求和阻塞条件（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）请求和释放条件（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）请求和保持条件（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）释放和阻塞条件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764704"/>
            <a:ext cx="8207375" cy="540067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、系统产生死锁是指（</a:t>
            </a:r>
            <a:r>
              <a:rPr lang="en-US" altLang="zh-CN" dirty="0"/>
              <a:t>A</a:t>
            </a:r>
            <a:r>
              <a:rPr lang="zh-CN" altLang="en-US" dirty="0"/>
              <a:t>）。产生死锁的基本原因是（</a:t>
            </a:r>
            <a:r>
              <a:rPr lang="en-US" altLang="zh-CN" dirty="0"/>
              <a:t>B</a:t>
            </a:r>
            <a:r>
              <a:rPr lang="zh-CN" altLang="en-US" dirty="0"/>
              <a:t>）和（</a:t>
            </a:r>
            <a:r>
              <a:rPr lang="en-US" altLang="zh-CN" dirty="0"/>
              <a:t>C</a:t>
            </a:r>
            <a:r>
              <a:rPr lang="zh-CN" altLang="en-US" dirty="0"/>
              <a:t>），产生死锁的四个必要条件是互斥条件、（</a:t>
            </a:r>
            <a:r>
              <a:rPr lang="en-US" altLang="zh-CN" dirty="0"/>
              <a:t>D</a:t>
            </a:r>
            <a:r>
              <a:rPr lang="zh-CN" altLang="en-US" dirty="0"/>
              <a:t>）、不剥夺条件和（</a:t>
            </a:r>
            <a:r>
              <a:rPr lang="en-US" altLang="zh-CN" dirty="0"/>
              <a:t>E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）。</a:t>
            </a: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E</a:t>
            </a:r>
            <a:r>
              <a:rPr lang="zh-CN" altLang="en-US" dirty="0">
                <a:solidFill>
                  <a:srgbClr val="0070C0"/>
                </a:solidFill>
              </a:rPr>
              <a:t>： （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）线性增长条件（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）环路条件（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）无序释放条件（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）有序释放条件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692150"/>
            <a:ext cx="8496943" cy="5545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、从下面关于安全状态和非安全状态的论述中，选出一条正确的论述。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）安全状态是没有死锁的状态，非安全状态是有死锁的状态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）安全状态是可能有死锁的状态，非安全状态也可能有死锁的状态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）安全状态是可能没有死锁的状态，非安全状态是有死锁的状态。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0070C0"/>
                </a:solidFill>
              </a:rPr>
              <a:t>安全状态是没有死锁的状态，非安全状态是有可能死锁的状态。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424167" cy="54006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、下列关于银行家算法的叙述中，正确的是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A. </a:t>
            </a:r>
            <a:r>
              <a:rPr lang="zh-CN" altLang="en-US" dirty="0">
                <a:solidFill>
                  <a:srgbClr val="0070C0"/>
                </a:solidFill>
              </a:rPr>
              <a:t>银行家算法可以预防死锁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zh-CN" altLang="en-US" dirty="0">
                <a:solidFill>
                  <a:srgbClr val="0070C0"/>
                </a:solidFill>
              </a:rPr>
              <a:t>当系统处于安全状态时，系统中一定无死锁进程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C. </a:t>
            </a:r>
            <a:r>
              <a:rPr lang="zh-CN" altLang="en-US" dirty="0">
                <a:solidFill>
                  <a:srgbClr val="0070C0"/>
                </a:solidFill>
              </a:rPr>
              <a:t>当系统处于不安全状态时，系统中一定会出现死锁进程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D.</a:t>
            </a:r>
            <a:r>
              <a:rPr lang="zh-CN" altLang="en-US" dirty="0">
                <a:solidFill>
                  <a:srgbClr val="0070C0"/>
                </a:solidFill>
              </a:rPr>
              <a:t>银行家算法破坏了死锁必要条件中的“请求和保持”条件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、解决死锁的方法有预防、避免、检测并解除等，一次性分配所有资源采用的是其中的（ </a:t>
            </a:r>
            <a:r>
              <a:rPr lang="zh-CN" altLang="en-US" dirty="0">
                <a:solidFill>
                  <a:srgbClr val="FF0000"/>
                </a:solidFill>
              </a:rPr>
              <a:t>预防</a:t>
            </a:r>
            <a:r>
              <a:rPr lang="zh-CN" altLang="en-US" dirty="0"/>
              <a:t>  ）方法，银行家算法采用的是其中的（ </a:t>
            </a:r>
            <a:r>
              <a:rPr lang="zh-CN" altLang="en-US" dirty="0">
                <a:solidFill>
                  <a:srgbClr val="FF0000"/>
                </a:solidFill>
              </a:rPr>
              <a:t>避免</a:t>
            </a:r>
            <a:r>
              <a:rPr lang="zh-CN" altLang="en-US" dirty="0"/>
              <a:t> ）方法。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假设</a:t>
            </a:r>
            <a:r>
              <a:rPr lang="en-US" altLang="zh-CN" dirty="0"/>
              <a:t> 5 </a:t>
            </a:r>
            <a:r>
              <a:rPr lang="zh-CN" altLang="zh-CN" dirty="0"/>
              <a:t>个进程</a:t>
            </a:r>
            <a:r>
              <a:rPr lang="en-US" altLang="zh-CN" dirty="0"/>
              <a:t> P0</a:t>
            </a:r>
            <a:r>
              <a:rPr lang="zh-CN" altLang="zh-CN" dirty="0"/>
              <a:t>、</a:t>
            </a:r>
            <a:r>
              <a:rPr lang="en-US" altLang="zh-CN" dirty="0"/>
              <a:t>P1</a:t>
            </a:r>
            <a:r>
              <a:rPr lang="zh-CN" altLang="zh-CN" dirty="0"/>
              <a:t>、</a:t>
            </a:r>
            <a:r>
              <a:rPr lang="en-US" altLang="zh-CN" dirty="0"/>
              <a:t>P2</a:t>
            </a:r>
            <a:r>
              <a:rPr lang="zh-CN" altLang="zh-CN" dirty="0"/>
              <a:t>、</a:t>
            </a:r>
            <a:r>
              <a:rPr lang="en-US" altLang="zh-CN" dirty="0"/>
              <a:t>P3</a:t>
            </a:r>
            <a:r>
              <a:rPr lang="zh-CN" altLang="zh-CN" dirty="0"/>
              <a:t>、</a:t>
            </a:r>
            <a:r>
              <a:rPr lang="en-US" altLang="zh-CN" dirty="0"/>
              <a:t>P4 </a:t>
            </a:r>
            <a:r>
              <a:rPr lang="zh-CN" altLang="zh-CN" dirty="0"/>
              <a:t>共享三类资源</a:t>
            </a:r>
            <a:r>
              <a:rPr lang="en-US" altLang="zh-CN" dirty="0"/>
              <a:t> R1</a:t>
            </a:r>
            <a:r>
              <a:rPr lang="zh-CN" altLang="zh-CN" dirty="0"/>
              <a:t>、</a:t>
            </a:r>
            <a:r>
              <a:rPr lang="en-US" altLang="zh-CN" dirty="0"/>
              <a:t>R2</a:t>
            </a:r>
            <a:r>
              <a:rPr lang="zh-CN" altLang="zh-CN" dirty="0"/>
              <a:t>、</a:t>
            </a:r>
            <a:r>
              <a:rPr lang="en-US" altLang="zh-CN" dirty="0"/>
              <a:t>R3</a:t>
            </a:r>
            <a:r>
              <a:rPr lang="zh-CN" altLang="zh-CN" dirty="0"/>
              <a:t>，这些资源总数分别为</a:t>
            </a:r>
            <a:r>
              <a:rPr lang="en-US" altLang="zh-CN" dirty="0"/>
              <a:t> 18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22</a:t>
            </a:r>
            <a:r>
              <a:rPr lang="zh-CN" altLang="zh-CN" dirty="0"/>
              <a:t>。</a:t>
            </a:r>
            <a:r>
              <a:rPr lang="en-US" altLang="zh-CN" dirty="0"/>
              <a:t>T0 </a:t>
            </a:r>
            <a:r>
              <a:rPr lang="zh-CN" altLang="zh-CN" dirty="0"/>
              <a:t>时刻的资源分配情况如下表所示，此时存在的一个安全序列是</a:t>
            </a: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03648" y="3356992"/>
          <a:ext cx="6095999" cy="3200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已分配资源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资源最大需求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R3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39552" y="692150"/>
            <a:ext cx="8136136" cy="5689178"/>
          </a:xfrm>
        </p:spPr>
        <p:txBody>
          <a:bodyPr>
            <a:normAutofit/>
          </a:bodyPr>
          <a:lstStyle/>
          <a:p>
            <a:r>
              <a:rPr lang="zh-CN" altLang="en-US" dirty="0"/>
              <a:t>一、处理机调度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三级调度</a:t>
            </a:r>
          </a:p>
          <a:p>
            <a:r>
              <a:rPr lang="zh-CN" altLang="en-US" dirty="0"/>
              <a:t>    高级调度又称作业调度或长程调度</a:t>
            </a:r>
          </a:p>
          <a:p>
            <a:r>
              <a:rPr lang="zh-CN" altLang="en-US" dirty="0"/>
              <a:t>    低级调度又称进程调度或短程调度</a:t>
            </a:r>
          </a:p>
          <a:p>
            <a:r>
              <a:rPr lang="zh-CN" altLang="en-US" dirty="0"/>
              <a:t>    中级调度又称中程调度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调度算法</a:t>
            </a:r>
          </a:p>
          <a:p>
            <a:r>
              <a:rPr lang="zh-CN" altLang="en-US" dirty="0"/>
              <a:t>    先来先服务</a:t>
            </a:r>
            <a:r>
              <a:rPr lang="en-US" altLang="zh-CN" dirty="0"/>
              <a:t>FCFS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短作业（进程）优先（</a:t>
            </a:r>
            <a:r>
              <a:rPr lang="en-US" altLang="zh-CN" dirty="0"/>
              <a:t>SJF/SPF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40030" indent="-514350"/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P0, P2, P4, P1, P3</a:t>
            </a:r>
          </a:p>
          <a:p>
            <a:pPr marL="240030" indent="-514350"/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P1, P0, P3, P4, P2</a:t>
            </a:r>
            <a:endParaRPr lang="zh-CN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P2</a:t>
            </a:r>
            <a:r>
              <a:rPr lang="zh-CN" altLang="zh-CN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P1</a:t>
            </a:r>
            <a:r>
              <a:rPr lang="zh-CN" altLang="zh-CN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P0</a:t>
            </a:r>
            <a:r>
              <a:rPr lang="zh-CN" altLang="zh-CN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P3</a:t>
            </a:r>
            <a:r>
              <a:rPr lang="zh-CN" altLang="zh-CN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P4</a:t>
            </a:r>
            <a:endParaRPr lang="zh-CN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P3, P4, P2, P1, P0</a:t>
            </a:r>
            <a:endParaRPr lang="zh-CN" altLang="zh-CN" dirty="0">
              <a:solidFill>
                <a:srgbClr val="0070C0"/>
              </a:solidFill>
            </a:endParaRPr>
          </a:p>
          <a:p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若系统</a:t>
            </a:r>
            <a:r>
              <a:rPr lang="en-US" altLang="zh-CN" dirty="0"/>
              <a:t>S1 </a:t>
            </a:r>
            <a:r>
              <a:rPr lang="zh-CN" altLang="zh-CN" dirty="0"/>
              <a:t>采用死锁避免方法，</a:t>
            </a:r>
            <a:r>
              <a:rPr lang="en-US" altLang="zh-CN" dirty="0"/>
              <a:t>S2</a:t>
            </a:r>
            <a:r>
              <a:rPr lang="zh-CN" altLang="zh-CN" dirty="0"/>
              <a:t>采用死锁检测方法，下列叙述中正确的是（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Ⅰ．</a:t>
            </a:r>
            <a:r>
              <a:rPr lang="en-US" altLang="zh-CN" dirty="0"/>
              <a:t>S1</a:t>
            </a:r>
            <a:r>
              <a:rPr lang="zh-CN" altLang="zh-CN" dirty="0"/>
              <a:t>会限制用户申请资源的顺序</a:t>
            </a:r>
          </a:p>
          <a:p>
            <a:r>
              <a:rPr lang="zh-CN" altLang="zh-CN" dirty="0"/>
              <a:t>Ⅱ．</a:t>
            </a:r>
            <a:r>
              <a:rPr lang="en-US" altLang="zh-CN" dirty="0"/>
              <a:t>S1</a:t>
            </a:r>
            <a:r>
              <a:rPr lang="zh-CN" altLang="zh-CN" dirty="0"/>
              <a:t>需要</a:t>
            </a:r>
            <a:r>
              <a:rPr lang="zh-CN" altLang="en-US" dirty="0"/>
              <a:t>进程</a:t>
            </a:r>
            <a:r>
              <a:rPr lang="zh-CN" altLang="zh-CN" dirty="0"/>
              <a:t>所需资源总量信息，而</a:t>
            </a:r>
            <a:r>
              <a:rPr lang="en-US" altLang="zh-CN" dirty="0"/>
              <a:t>S2</a:t>
            </a:r>
            <a:r>
              <a:rPr lang="zh-CN" altLang="zh-CN" dirty="0"/>
              <a:t>不需要</a:t>
            </a:r>
          </a:p>
          <a:p>
            <a:r>
              <a:rPr lang="zh-CN" altLang="zh-CN" dirty="0"/>
              <a:t>Ⅲ．</a:t>
            </a:r>
            <a:r>
              <a:rPr lang="en-US" altLang="zh-CN" dirty="0"/>
              <a:t>S1</a:t>
            </a:r>
            <a:r>
              <a:rPr lang="zh-CN" altLang="zh-CN" dirty="0"/>
              <a:t>不会给可能导致死锁的进程分配资源，</a:t>
            </a:r>
            <a:r>
              <a:rPr lang="en-US" altLang="zh-CN" dirty="0"/>
              <a:t>S2</a:t>
            </a:r>
            <a:r>
              <a:rPr lang="zh-CN" altLang="zh-CN" dirty="0"/>
              <a:t>会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zh-CN" dirty="0">
                <a:solidFill>
                  <a:srgbClr val="0070C0"/>
                </a:solidFill>
              </a:rPr>
              <a:t>．仅Ⅰ Ⅱ</a:t>
            </a:r>
            <a:r>
              <a:rPr lang="en-US" altLang="zh-CN" dirty="0">
                <a:solidFill>
                  <a:srgbClr val="0070C0"/>
                </a:solidFill>
              </a:rPr>
              <a:t>  		B</a:t>
            </a:r>
            <a:r>
              <a:rPr lang="zh-CN" altLang="zh-CN" dirty="0">
                <a:solidFill>
                  <a:srgbClr val="0070C0"/>
                </a:solidFill>
              </a:rPr>
              <a:t>．仅Ⅱ Ⅲ</a:t>
            </a:r>
            <a:r>
              <a:rPr lang="en-US" altLang="zh-CN" dirty="0">
                <a:solidFill>
                  <a:srgbClr val="0070C0"/>
                </a:solidFill>
              </a:rPr>
              <a:t>   		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0070C0"/>
                </a:solidFill>
              </a:rPr>
              <a:t>．仅Ⅰ Ⅲ</a:t>
            </a:r>
            <a:r>
              <a:rPr lang="en-US" altLang="zh-CN" dirty="0">
                <a:solidFill>
                  <a:srgbClr val="0070C0"/>
                </a:solidFill>
              </a:rPr>
              <a:t>   		D</a:t>
            </a:r>
            <a:r>
              <a:rPr lang="zh-CN" altLang="zh-CN" dirty="0">
                <a:solidFill>
                  <a:srgbClr val="0070C0"/>
                </a:solidFill>
              </a:rPr>
              <a:t>．Ⅰ Ⅱ Ⅲ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/>
              <a:t> 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zh-CN" altLang="zh-CN" dirty="0"/>
              <a:t>下列关于死锁的叙述中，正确的是</a:t>
            </a:r>
          </a:p>
          <a:p>
            <a:r>
              <a:rPr lang="en-US" altLang="zh-CN" dirty="0"/>
              <a:t>I. </a:t>
            </a:r>
            <a:r>
              <a:rPr lang="zh-CN" altLang="zh-CN" dirty="0"/>
              <a:t>可以通过剥夺进程资源解除死锁</a:t>
            </a:r>
          </a:p>
          <a:p>
            <a:r>
              <a:rPr lang="en-US" altLang="zh-CN" dirty="0"/>
              <a:t>II. </a:t>
            </a:r>
            <a:r>
              <a:rPr lang="zh-CN" altLang="zh-CN" dirty="0"/>
              <a:t>死锁的预防方法能确保系统不发生死锁</a:t>
            </a:r>
          </a:p>
          <a:p>
            <a:r>
              <a:rPr lang="en-US" altLang="zh-CN" dirty="0"/>
              <a:t>III. </a:t>
            </a:r>
            <a:r>
              <a:rPr lang="zh-CN" altLang="zh-CN" dirty="0"/>
              <a:t>银行家算法可以判断系统是否处于死锁状态</a:t>
            </a:r>
          </a:p>
          <a:p>
            <a:r>
              <a:rPr lang="en-US" altLang="zh-CN" dirty="0"/>
              <a:t>Ⅳ. </a:t>
            </a:r>
            <a:r>
              <a:rPr lang="zh-CN" altLang="zh-CN" dirty="0"/>
              <a:t>当系统出现死锁时，必然有两个或两个以上的进程处于阻塞态</a:t>
            </a:r>
          </a:p>
          <a:p>
            <a:pPr indent="0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zh-CN" altLang="zh-CN" dirty="0"/>
              <a:t>仅</a:t>
            </a:r>
            <a:r>
              <a:rPr lang="en-US" altLang="zh-CN" dirty="0"/>
              <a:t>II</a:t>
            </a:r>
            <a:r>
              <a:rPr lang="zh-CN" altLang="zh-CN" dirty="0"/>
              <a:t>、</a:t>
            </a:r>
            <a:r>
              <a:rPr lang="en-US" altLang="zh-CN" dirty="0"/>
              <a:t>Ⅲ 	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B.</a:t>
            </a:r>
            <a:r>
              <a:rPr lang="en-US" altLang="zh-CN"/>
              <a:t> </a:t>
            </a:r>
            <a:r>
              <a:rPr lang="zh-CN" altLang="zh-CN" dirty="0"/>
              <a:t>仅</a:t>
            </a:r>
            <a:r>
              <a:rPr lang="en-US" altLang="zh-CN" dirty="0"/>
              <a:t>I</a:t>
            </a:r>
            <a:r>
              <a:rPr lang="zh-CN" altLang="zh-CN" dirty="0"/>
              <a:t>、</a:t>
            </a:r>
            <a:r>
              <a:rPr lang="en-US" altLang="zh-CN" dirty="0"/>
              <a:t>Ⅱ</a:t>
            </a:r>
            <a:r>
              <a:rPr lang="zh-CN" altLang="zh-CN" dirty="0"/>
              <a:t>、</a:t>
            </a:r>
            <a:r>
              <a:rPr lang="en-US" altLang="zh-CN" dirty="0"/>
              <a:t>Ⅳ			</a:t>
            </a:r>
          </a:p>
          <a:p>
            <a:pPr indent="0"/>
            <a:r>
              <a:rPr lang="en-US" altLang="zh-CN" dirty="0"/>
              <a:t>C. </a:t>
            </a:r>
            <a:r>
              <a:rPr lang="zh-CN" altLang="zh-CN" dirty="0"/>
              <a:t>仅</a:t>
            </a:r>
            <a:r>
              <a:rPr lang="en-US" altLang="zh-CN" dirty="0"/>
              <a:t>I</a:t>
            </a:r>
            <a:r>
              <a:rPr lang="zh-CN" altLang="zh-CN" dirty="0"/>
              <a:t>、</a:t>
            </a:r>
            <a:r>
              <a:rPr lang="en-US" altLang="zh-CN" dirty="0"/>
              <a:t>Ⅱ</a:t>
            </a:r>
            <a:r>
              <a:rPr lang="zh-CN" altLang="zh-CN" dirty="0"/>
              <a:t>、</a:t>
            </a:r>
            <a:r>
              <a:rPr lang="en-US" altLang="zh-CN" dirty="0"/>
              <a:t>Ⅲ   	D. </a:t>
            </a:r>
            <a:r>
              <a:rPr lang="zh-CN" altLang="zh-CN" dirty="0"/>
              <a:t>仅</a:t>
            </a:r>
            <a:r>
              <a:rPr lang="en-US" altLang="zh-CN" dirty="0"/>
              <a:t>I</a:t>
            </a:r>
            <a:r>
              <a:rPr lang="zh-CN" altLang="zh-CN" dirty="0"/>
              <a:t>、</a:t>
            </a:r>
            <a:r>
              <a:rPr lang="en-US" altLang="zh-CN" dirty="0"/>
              <a:t>Ⅲ</a:t>
            </a:r>
            <a:r>
              <a:rPr lang="zh-CN" altLang="zh-CN" dirty="0"/>
              <a:t>、</a:t>
            </a:r>
            <a:r>
              <a:rPr lang="en-US" altLang="zh-CN" dirty="0"/>
              <a:t>Ⅳ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、在银行家算法种，若出现下面的资源分配情况：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）该状态是否安全？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1397000"/>
          <a:ext cx="7704856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Process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Allocation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Need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Available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0 0 3 2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0 0 1 2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1 6 2 2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1 0 0 0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1 6 5 0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1 3 5 4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2 3 5 6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0 0 3 2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0 6 5 2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0 0 1 4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0 6 5 6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）若进程</a:t>
            </a:r>
            <a:r>
              <a:rPr lang="en-US" altLang="zh-CN" dirty="0"/>
              <a:t>P2</a:t>
            </a:r>
            <a:r>
              <a:rPr lang="zh-CN" altLang="en-US" dirty="0"/>
              <a:t>提出请求</a:t>
            </a:r>
            <a:r>
              <a:rPr lang="en-US" altLang="zh-CN" dirty="0"/>
              <a:t>Request(1,2,2,2)</a:t>
            </a:r>
            <a:r>
              <a:rPr lang="zh-CN" altLang="en-US" dirty="0"/>
              <a:t>后，系统能否将资源分配给它？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）若果系统立即满足</a:t>
            </a:r>
            <a:r>
              <a:rPr lang="en-US" altLang="zh-CN" dirty="0"/>
              <a:t>P2</a:t>
            </a:r>
            <a:r>
              <a:rPr lang="zh-CN" altLang="en-US" dirty="0"/>
              <a:t>的上述请求，请问，系统是否立即进入死锁状态？  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存在安全序列</a:t>
            </a:r>
            <a:r>
              <a:rPr lang="en-US" altLang="zh-CN" dirty="0"/>
              <a:t>{P0, P3, P4, P1, P2}</a:t>
            </a:r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2060848"/>
            <a:ext cx="871378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9512" y="692150"/>
            <a:ext cx="8712969" cy="5400675"/>
          </a:xfrm>
        </p:spPr>
        <p:txBody>
          <a:bodyPr/>
          <a:lstStyle/>
          <a:p>
            <a:pPr marL="609600" indent="-609600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P2</a:t>
            </a:r>
            <a:r>
              <a:rPr lang="zh-CN" altLang="en-US" dirty="0"/>
              <a:t>发出请求</a:t>
            </a:r>
            <a:r>
              <a:rPr lang="en-US" altLang="zh-CN" dirty="0"/>
              <a:t>Request(1,2,2,2)</a:t>
            </a:r>
            <a:r>
              <a:rPr lang="zh-CN" altLang="en-US" dirty="0"/>
              <a:t>后，系统用银行家算法进行检测：</a:t>
            </a:r>
          </a:p>
          <a:p>
            <a:pPr marL="990600" lvl="1" indent="-533400">
              <a:lnSpc>
                <a:spcPct val="150000"/>
              </a:lnSpc>
              <a:buFontTx/>
              <a:buAutoNum type="circleNumDbPlain"/>
            </a:pPr>
            <a:r>
              <a:rPr lang="en-US" altLang="zh-CN" sz="2800" dirty="0"/>
              <a:t>Request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(1,2,2,2) ≤ Need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（</a:t>
            </a:r>
            <a:r>
              <a:rPr lang="en-US" altLang="zh-CN" sz="2800" dirty="0"/>
              <a:t>2,3,5,6</a:t>
            </a:r>
            <a:r>
              <a:rPr lang="zh-CN" altLang="en-US" sz="2800" dirty="0"/>
              <a:t>）</a:t>
            </a:r>
            <a:r>
              <a:rPr lang="en-US" altLang="zh-CN" sz="2800" dirty="0"/>
              <a:t>;</a:t>
            </a:r>
          </a:p>
          <a:p>
            <a:pPr marL="990600" lvl="1" indent="-533400">
              <a:lnSpc>
                <a:spcPct val="150000"/>
              </a:lnSpc>
              <a:buFontTx/>
              <a:buAutoNum type="circleNumDbPlain"/>
            </a:pPr>
            <a:r>
              <a:rPr lang="en-US" altLang="zh-CN" sz="2800" dirty="0"/>
              <a:t> Request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(1,2,2,2) ≤ Available</a:t>
            </a:r>
            <a:r>
              <a:rPr lang="zh-CN" altLang="en-US" sz="2800" dirty="0"/>
              <a:t>（</a:t>
            </a:r>
            <a:r>
              <a:rPr lang="en-US" altLang="zh-CN" sz="2800" dirty="0"/>
              <a:t>1,6,2,2</a:t>
            </a:r>
            <a:r>
              <a:rPr lang="zh-CN" altLang="en-US" sz="2800" dirty="0"/>
              <a:t>）</a:t>
            </a:r>
            <a:r>
              <a:rPr lang="en-US" altLang="zh-CN" sz="2800" dirty="0"/>
              <a:t>;</a:t>
            </a:r>
          </a:p>
          <a:p>
            <a:pPr marL="990600" lvl="1" indent="-533400">
              <a:lnSpc>
                <a:spcPct val="150000"/>
              </a:lnSpc>
              <a:buFontTx/>
              <a:buAutoNum type="circleNumDbPlain"/>
            </a:pPr>
            <a:r>
              <a:rPr lang="zh-CN" altLang="en-US" sz="2800" dirty="0"/>
              <a:t>若系统假定可为</a:t>
            </a:r>
            <a:r>
              <a:rPr lang="en-US" altLang="zh-CN" sz="2800" dirty="0"/>
              <a:t>P2</a:t>
            </a:r>
            <a:r>
              <a:rPr lang="zh-CN" altLang="en-US" sz="2800" dirty="0"/>
              <a:t>分配资源，并修改</a:t>
            </a:r>
            <a:r>
              <a:rPr lang="en-US" altLang="zh-CN" sz="2800" dirty="0"/>
              <a:t>Available</a:t>
            </a:r>
            <a:r>
              <a:rPr lang="zh-CN" altLang="en-US" sz="2800" dirty="0"/>
              <a:t>，</a:t>
            </a:r>
            <a:r>
              <a:rPr lang="en-US" altLang="zh-CN" sz="2800" dirty="0"/>
              <a:t>Allocation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Need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向量：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609600" indent="-609600"/>
            <a:r>
              <a:rPr lang="en-US" altLang="zh-CN" dirty="0"/>
              <a:t>     Available</a:t>
            </a:r>
            <a:r>
              <a:rPr lang="zh-CN" altLang="en-US" dirty="0"/>
              <a:t>＝（</a:t>
            </a:r>
            <a:r>
              <a:rPr lang="en-US" altLang="zh-CN" dirty="0"/>
              <a:t>0,4,0,0</a:t>
            </a:r>
            <a:r>
              <a:rPr lang="zh-CN" altLang="en-US" dirty="0"/>
              <a:t>）</a:t>
            </a:r>
          </a:p>
          <a:p>
            <a:pPr marL="609600" indent="-609600"/>
            <a:r>
              <a:rPr lang="zh-CN" altLang="en-US" dirty="0"/>
              <a:t>	  </a:t>
            </a:r>
            <a:r>
              <a:rPr lang="en-US" altLang="zh-CN" dirty="0"/>
              <a:t>Allocation2=(2,5,7,,6)</a:t>
            </a:r>
          </a:p>
          <a:p>
            <a:pPr marL="609600" indent="-609600"/>
            <a:r>
              <a:rPr lang="en-US" altLang="zh-CN" dirty="0"/>
              <a:t>	  Need2</a:t>
            </a:r>
            <a:r>
              <a:rPr lang="zh-CN" altLang="en-US" dirty="0"/>
              <a:t>＝（</a:t>
            </a:r>
            <a:r>
              <a:rPr lang="en-US" altLang="zh-CN" dirty="0"/>
              <a:t>1,1,3,4</a:t>
            </a:r>
            <a:r>
              <a:rPr lang="zh-CN" altLang="en-US" dirty="0"/>
              <a:t>）</a:t>
            </a:r>
          </a:p>
          <a:p>
            <a:pPr marL="609600" indent="-609600">
              <a:buFontTx/>
              <a:buAutoNum type="circleNumDbPlain" startAt="4"/>
            </a:pPr>
            <a:r>
              <a:rPr lang="zh-CN" altLang="en-US" dirty="0"/>
              <a:t>进行安全性检测：发现所有进程</a:t>
            </a:r>
            <a:r>
              <a:rPr lang="en-US" altLang="zh-CN" dirty="0" err="1"/>
              <a:t>Needi</a:t>
            </a:r>
            <a:r>
              <a:rPr lang="en-US" altLang="zh-CN" dirty="0"/>
              <a:t> ≤ </a:t>
            </a:r>
            <a:r>
              <a:rPr lang="en-US" altLang="zh-CN" dirty="0" err="1"/>
              <a:t>Aailable</a:t>
            </a:r>
            <a:r>
              <a:rPr lang="en-US" altLang="zh-CN" dirty="0"/>
              <a:t>( 0,4,0,0) </a:t>
            </a:r>
            <a:r>
              <a:rPr lang="zh-CN" altLang="en-US" dirty="0"/>
              <a:t>都不成立，系统进步不安全状态。</a:t>
            </a:r>
          </a:p>
          <a:p>
            <a:pPr indent="0">
              <a:buFontTx/>
            </a:pPr>
            <a:r>
              <a:rPr lang="zh-CN" altLang="en-US" dirty="0"/>
              <a:t>此时当进程</a:t>
            </a:r>
            <a:r>
              <a:rPr lang="en-US" altLang="zh-CN" dirty="0"/>
              <a:t>P2</a:t>
            </a:r>
            <a:r>
              <a:rPr dirty="0"/>
              <a:t>提出请求</a:t>
            </a:r>
            <a:r>
              <a:rPr lang="en-US" altLang="zh-CN" dirty="0"/>
              <a:t>Request(1,2,2,2)</a:t>
            </a:r>
            <a:r>
              <a:rPr dirty="0"/>
              <a:t>后，系统不能将资源分配给它。</a:t>
            </a:r>
          </a:p>
          <a:p>
            <a:pPr indent="0">
              <a:buFontTx/>
            </a:pPr>
            <a:r>
              <a:rPr lang="en-US" altLang="zh-CN" dirty="0"/>
              <a:t>3</a:t>
            </a:r>
            <a:r>
              <a:rPr dirty="0"/>
              <a:t>）系统立即满足进程</a:t>
            </a:r>
            <a:r>
              <a:rPr lang="en-US" altLang="zh-CN" dirty="0"/>
              <a:t>P2</a:t>
            </a:r>
            <a:r>
              <a:rPr dirty="0"/>
              <a:t>的请求</a:t>
            </a:r>
            <a:r>
              <a:rPr lang="en-US" altLang="zh-CN" dirty="0"/>
              <a:t>(1,2,2,2)</a:t>
            </a:r>
            <a:r>
              <a:rPr dirty="0"/>
              <a:t>后，并没有马上进入死锁状态。因为，此时上述进程并没有申请新的资源，并因得不到资源进入阻塞状态。只有当上述进程提出新的请求，并导致所有没有执行完的多个进程因得不到资源而阻塞时，系统才进入死锁状态。</a:t>
            </a:r>
            <a:endParaRPr lang="zh-CN" altLang="en-US" dirty="0"/>
          </a:p>
          <a:p>
            <a:pPr indent="0">
              <a:buFontTx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	高优先权优先（</a:t>
            </a:r>
            <a:r>
              <a:rPr lang="en-US" altLang="zh-CN" dirty="0"/>
              <a:t>HPF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高响应比优先（</a:t>
            </a:r>
            <a:r>
              <a:rPr lang="en-US" altLang="zh-CN" dirty="0"/>
              <a:t>HRRN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时间片轮转（</a:t>
            </a:r>
            <a:r>
              <a:rPr lang="en-US" altLang="zh-CN" dirty="0"/>
              <a:t>RR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多级反馈队列调度（</a:t>
            </a:r>
            <a:r>
              <a:rPr lang="en-US" altLang="zh-CN" dirty="0"/>
              <a:t>FB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 3. </a:t>
            </a:r>
            <a:r>
              <a:rPr lang="zh-CN" altLang="en-US" dirty="0"/>
              <a:t>实时调度</a:t>
            </a:r>
          </a:p>
          <a:p>
            <a:r>
              <a:rPr lang="zh-CN" altLang="en-US" dirty="0"/>
              <a:t>	最早截止时间优先（</a:t>
            </a:r>
            <a:r>
              <a:rPr lang="en-US" altLang="zh-CN" dirty="0"/>
              <a:t>EDF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最低松弛度优先（</a:t>
            </a:r>
            <a:r>
              <a:rPr lang="en-US" altLang="zh-CN" dirty="0"/>
              <a:t>LIF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476672"/>
            <a:ext cx="8496943" cy="583264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、在三种基本类型的操作系统中，都设置了（</a:t>
            </a:r>
            <a:r>
              <a:rPr lang="en-US" altLang="zh-CN" dirty="0"/>
              <a:t>A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dirty="0">
                <a:solidFill>
                  <a:srgbClr val="FF0000"/>
                </a:solidFill>
              </a:rPr>
              <a:t>）进程调度</a:t>
            </a:r>
            <a:r>
              <a:rPr lang="zh-CN" altLang="en-US" dirty="0"/>
              <a:t>），在批处理系统中还应该设置（</a:t>
            </a:r>
            <a:r>
              <a:rPr lang="en-US" altLang="zh-CN" dirty="0"/>
              <a:t>B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）作业调度</a:t>
            </a:r>
            <a:r>
              <a:rPr lang="zh-CN" altLang="en-US" dirty="0"/>
              <a:t>）。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）剥夺调度（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）作业调度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           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）进程调度（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）中级调度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、下列算法中，（</a:t>
            </a:r>
            <a:r>
              <a:rPr lang="en-US" altLang="zh-CN" dirty="0"/>
              <a:t>A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FCFS</a:t>
            </a:r>
            <a:r>
              <a:rPr dirty="0">
                <a:solidFill>
                  <a:srgbClr val="FF0000"/>
                </a:solidFill>
              </a:rPr>
              <a:t>调度算法</a:t>
            </a:r>
            <a:r>
              <a:rPr lang="zh-CN" altLang="en-US" dirty="0"/>
              <a:t>）只能采用非抢占调度方式（</a:t>
            </a:r>
            <a:r>
              <a:rPr lang="en-US" altLang="zh-CN" dirty="0"/>
              <a:t>B</a:t>
            </a:r>
            <a:r>
              <a:rPr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RR</a:t>
            </a:r>
            <a:r>
              <a:rPr dirty="0">
                <a:solidFill>
                  <a:srgbClr val="FF0000"/>
                </a:solidFill>
              </a:rPr>
              <a:t>算法</a:t>
            </a:r>
            <a:r>
              <a:rPr lang="zh-CN" altLang="en-US" dirty="0"/>
              <a:t>）只能采用抢占调度方式，而其余的算法即可采用抢占方式，也可采用非抢占方式。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）高优先权优先法（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en-US" altLang="zh-CN" dirty="0">
                <a:solidFill>
                  <a:srgbClr val="0070C0"/>
                </a:solidFill>
              </a:rPr>
              <a:t>RR</a:t>
            </a:r>
            <a:r>
              <a:rPr lang="zh-CN" altLang="en-US" dirty="0">
                <a:solidFill>
                  <a:srgbClr val="0070C0"/>
                </a:solidFill>
              </a:rPr>
              <a:t>算法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r>
              <a:rPr lang="en-US" altLang="zh-CN" dirty="0">
                <a:solidFill>
                  <a:srgbClr val="0070C0"/>
                </a:solidFill>
              </a:rPr>
              <a:t>FCFS</a:t>
            </a:r>
            <a:r>
              <a:rPr lang="zh-CN" altLang="en-US" dirty="0">
                <a:solidFill>
                  <a:srgbClr val="0070C0"/>
                </a:solidFill>
              </a:rPr>
              <a:t>调度算法  （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）短作业优先算法</a:t>
            </a: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若某单处理器多进程系统中有多个就绪态进程，则下列关于处理机调度的叙述中错误的是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 A. </a:t>
            </a:r>
            <a:r>
              <a:rPr lang="zh-CN" altLang="zh-CN" dirty="0">
                <a:solidFill>
                  <a:srgbClr val="0070C0"/>
                </a:solidFill>
              </a:rPr>
              <a:t>在进程结束时能进行处理机调度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 B. </a:t>
            </a:r>
            <a:r>
              <a:rPr lang="zh-CN" altLang="zh-CN" dirty="0">
                <a:solidFill>
                  <a:srgbClr val="0070C0"/>
                </a:solidFill>
              </a:rPr>
              <a:t>创建新进程后能进行处理机调度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 C. </a:t>
            </a:r>
            <a:r>
              <a:rPr lang="zh-CN" altLang="zh-CN" dirty="0">
                <a:solidFill>
                  <a:srgbClr val="0070C0"/>
                </a:solidFill>
              </a:rPr>
              <a:t>在进程处于临界区时不能进行处理机调度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 D. </a:t>
            </a:r>
            <a:r>
              <a:rPr lang="zh-CN" altLang="zh-CN" dirty="0">
                <a:solidFill>
                  <a:srgbClr val="0070C0"/>
                </a:solidFill>
              </a:rPr>
              <a:t>在系统调用完成并返回用户态时能进行处理机调度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、下列调度算法中，不可能导致饥饿现象的是（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 A. </a:t>
            </a:r>
            <a:r>
              <a:rPr lang="zh-CN" altLang="en-US" dirty="0">
                <a:solidFill>
                  <a:srgbClr val="0070C0"/>
                </a:solidFill>
              </a:rPr>
              <a:t>时间片轮转 </a:t>
            </a:r>
            <a:endParaRPr lang="en-US" altLang="zh-CN" dirty="0">
              <a:solidFill>
                <a:srgbClr val="0070C0"/>
              </a:solidFill>
            </a:endParaRPr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B. </a:t>
            </a:r>
            <a:r>
              <a:rPr lang="zh-CN" altLang="en-US" dirty="0">
                <a:solidFill>
                  <a:srgbClr val="0070C0"/>
                </a:solidFill>
              </a:rPr>
              <a:t>静态优先数调度</a:t>
            </a:r>
            <a:endParaRPr lang="en-US" altLang="zh-CN" dirty="0">
              <a:solidFill>
                <a:srgbClr val="0070C0"/>
              </a:solidFill>
            </a:endParaRPr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 C. </a:t>
            </a:r>
            <a:r>
              <a:rPr lang="zh-CN" altLang="en-US" dirty="0">
                <a:solidFill>
                  <a:srgbClr val="0070C0"/>
                </a:solidFill>
              </a:rPr>
              <a:t>非抢占式短作业优先  </a:t>
            </a:r>
            <a:endParaRPr lang="en-US" altLang="zh-CN" dirty="0">
              <a:solidFill>
                <a:srgbClr val="0070C0"/>
              </a:solidFill>
            </a:endParaRPr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 D. </a:t>
            </a:r>
            <a:r>
              <a:rPr lang="zh-CN" altLang="en-US" dirty="0">
                <a:solidFill>
                  <a:srgbClr val="0070C0"/>
                </a:solidFill>
              </a:rPr>
              <a:t>抢占式短作业优先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、下列关于基于时间片的调度的叙述中，错误的是（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 A. </a:t>
            </a:r>
            <a:r>
              <a:rPr lang="zh-CN" altLang="en-US" dirty="0">
                <a:solidFill>
                  <a:srgbClr val="0070C0"/>
                </a:solidFill>
              </a:rPr>
              <a:t>时间片越短，进程切换的次数越多，系统开销也越大。</a:t>
            </a:r>
            <a:endParaRPr lang="en-US" altLang="zh-CN" dirty="0">
              <a:solidFill>
                <a:srgbClr val="0070C0"/>
              </a:solidFill>
            </a:endParaRPr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B. </a:t>
            </a:r>
            <a:r>
              <a:rPr lang="zh-CN" altLang="en-US" dirty="0">
                <a:solidFill>
                  <a:srgbClr val="0070C0"/>
                </a:solidFill>
              </a:rPr>
              <a:t>当前进程的时间片用完后，该进程状态由执行态变为阻塞态。</a:t>
            </a:r>
            <a:endParaRPr lang="en-US" altLang="zh-CN" dirty="0">
              <a:solidFill>
                <a:srgbClr val="0070C0"/>
              </a:solidFill>
            </a:endParaRPr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 C. </a:t>
            </a:r>
            <a:r>
              <a:rPr lang="zh-CN" altLang="en-US" dirty="0">
                <a:solidFill>
                  <a:srgbClr val="0070C0"/>
                </a:solidFill>
              </a:rPr>
              <a:t>时钟中断发生后，系统会修改当前进程的时间片的剩余时间。</a:t>
            </a:r>
            <a:endParaRPr lang="en-US" altLang="zh-CN" dirty="0">
              <a:solidFill>
                <a:srgbClr val="0070C0"/>
              </a:solidFill>
            </a:endParaRPr>
          </a:p>
          <a:p>
            <a:pPr indent="0"/>
            <a:r>
              <a:rPr lang="en-US" altLang="zh-CN" dirty="0">
                <a:solidFill>
                  <a:srgbClr val="0070C0"/>
                </a:solidFill>
              </a:rPr>
              <a:t>    D. </a:t>
            </a:r>
            <a:r>
              <a:rPr lang="zh-CN" altLang="en-US" dirty="0">
                <a:solidFill>
                  <a:srgbClr val="0070C0"/>
                </a:solidFill>
              </a:rPr>
              <a:t>影响时间片大小的主要因素包括响应时间、系统开销和进程数量等。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620688"/>
            <a:ext cx="8207375" cy="5400675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、某系统有</a:t>
            </a:r>
            <a:r>
              <a:rPr lang="en-US" altLang="zh-CN" dirty="0"/>
              <a:t>n</a:t>
            </a:r>
            <a:r>
              <a:rPr lang="zh-CN" altLang="en-US" dirty="0"/>
              <a:t>台互斥使用的同类设备，三个并发进程分别需要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台设备。可确保系统不发生死锁的设备数</a:t>
            </a:r>
            <a:r>
              <a:rPr lang="en-US" altLang="zh-CN" dirty="0"/>
              <a:t>n</a:t>
            </a:r>
            <a:r>
              <a:rPr lang="zh-CN" altLang="en-US" dirty="0"/>
              <a:t>最小为（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A. 9       B. 10       C. 11       D.12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9b7383-0cbf-4cdb-8fe5-912da8d8170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b950b1-3d66-4e65-a88e-f531e62c8ce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1838</Words>
  <Application>Microsoft Office PowerPoint</Application>
  <PresentationFormat>全屏显示(4:3)</PresentationFormat>
  <Paragraphs>223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Bookman Old Style</vt:lpstr>
      <vt:lpstr>Calibri</vt:lpstr>
      <vt:lpstr>Gill Sans MT</vt:lpstr>
      <vt:lpstr>Wingdings</vt:lpstr>
      <vt:lpstr>Wingdings 3</vt:lpstr>
      <vt:lpstr>质朴</vt:lpstr>
      <vt:lpstr>第十二讲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Administrator</cp:lastModifiedBy>
  <cp:revision>504</cp:revision>
  <dcterms:created xsi:type="dcterms:W3CDTF">2013-09-15T00:45:00Z</dcterms:created>
  <dcterms:modified xsi:type="dcterms:W3CDTF">2019-12-17T03:09:05Z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