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3" r:id="rId3"/>
    <p:sldId id="274" r:id="rId4"/>
    <p:sldId id="260" r:id="rId5"/>
    <p:sldId id="261" r:id="rId6"/>
    <p:sldId id="262" r:id="rId7"/>
    <p:sldId id="264" r:id="rId8"/>
    <p:sldId id="272" r:id="rId9"/>
    <p:sldId id="282" r:id="rId10"/>
    <p:sldId id="277" r:id="rId11"/>
    <p:sldId id="275" r:id="rId12"/>
    <p:sldId id="276" r:id="rId13"/>
    <p:sldId id="266" r:id="rId14"/>
    <p:sldId id="267" r:id="rId15"/>
    <p:sldId id="268" r:id="rId16"/>
    <p:sldId id="269" r:id="rId17"/>
    <p:sldId id="278" r:id="rId18"/>
    <p:sldId id="279" r:id="rId19"/>
    <p:sldId id="280" r:id="rId20"/>
    <p:sldId id="281" r:id="rId21"/>
    <p:sldId id="259" r:id="rId22"/>
    <p:sldId id="265" r:id="rId23"/>
    <p:sldId id="270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6053" autoAdjust="0"/>
  </p:normalViewPr>
  <p:slideViewPr>
    <p:cSldViewPr>
      <p:cViewPr varScale="1">
        <p:scale>
          <a:sx n="98" d="100"/>
          <a:sy n="98" d="100"/>
        </p:scale>
        <p:origin x="18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4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6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磁盘转速是 </a:t>
            </a:r>
            <a:r>
              <a:rPr lang="en-US" altLang="zh-CN"/>
              <a:t>10 000 </a:t>
            </a:r>
            <a:r>
              <a:rPr lang="zh-CN" altLang="en-US"/>
              <a:t>转</a:t>
            </a:r>
            <a:r>
              <a:rPr lang="en-US" altLang="zh-CN"/>
              <a:t>/</a:t>
            </a:r>
            <a:r>
              <a:rPr lang="zh-CN" altLang="en-US"/>
              <a:t>分钟，平均转一转的时间是 </a:t>
            </a:r>
            <a:r>
              <a:rPr lang="en-US" altLang="zh-CN"/>
              <a:t>6 ms</a:t>
            </a:r>
            <a:r>
              <a:rPr lang="zh-CN" altLang="en-US"/>
              <a:t>，因此平均查询扇区的时间 是 </a:t>
            </a:r>
            <a:r>
              <a:rPr lang="en-US" altLang="zh-CN"/>
              <a:t>3 ms</a:t>
            </a:r>
            <a:r>
              <a:rPr lang="zh-CN" altLang="en-US"/>
              <a:t>，平均寻道时间是 </a:t>
            </a:r>
            <a:r>
              <a:rPr lang="en-US" altLang="zh-CN"/>
              <a:t>6 ms</a:t>
            </a:r>
            <a:r>
              <a:rPr lang="zh-CN" altLang="en-US"/>
              <a:t>，读取 </a:t>
            </a:r>
            <a:r>
              <a:rPr lang="en-US" altLang="zh-CN"/>
              <a:t>4 KB </a:t>
            </a:r>
            <a:r>
              <a:rPr lang="zh-CN" altLang="en-US"/>
              <a:t>扇区信息的时间为 </a:t>
            </a:r>
            <a:r>
              <a:rPr lang="en-US" altLang="zh-CN"/>
              <a:t>0.2 ms</a:t>
            </a:r>
            <a:r>
              <a:rPr lang="zh-CN" altLang="en-US"/>
              <a:t>，信息延迟的时间为 </a:t>
            </a:r>
            <a:r>
              <a:rPr lang="en-US" altLang="zh-CN"/>
              <a:t>0.2 ms</a:t>
            </a:r>
            <a:r>
              <a:rPr lang="zh-CN" altLang="en-US"/>
              <a:t>，总时间为 </a:t>
            </a:r>
            <a:r>
              <a:rPr lang="en-US" altLang="zh-CN"/>
              <a:t>3+6+0.2+0.2=9.4 ms</a:t>
            </a:r>
            <a:r>
              <a:rPr lang="zh-CN" altLang="en-US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4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数据块 </a:t>
            </a:r>
            <a:r>
              <a:rPr lang="en-US" altLang="zh-CN"/>
              <a:t>1 </a:t>
            </a:r>
            <a:r>
              <a:rPr lang="zh-CN" altLang="en-US"/>
              <a:t>从外设到用户工作区的总时间为 </a:t>
            </a:r>
            <a:r>
              <a:rPr lang="en-US" altLang="zh-CN"/>
              <a:t>105</a:t>
            </a:r>
            <a:r>
              <a:rPr lang="zh-CN" altLang="en-US"/>
              <a:t>，在这段时间中，数据块 </a:t>
            </a:r>
            <a:r>
              <a:rPr lang="en-US" altLang="zh-CN"/>
              <a:t>2 </a:t>
            </a:r>
            <a:r>
              <a:rPr lang="zh-CN" altLang="en-US"/>
              <a:t>没有进行 操作。在数据块 </a:t>
            </a:r>
            <a:r>
              <a:rPr lang="en-US" altLang="zh-CN"/>
              <a:t>1 </a:t>
            </a:r>
            <a:r>
              <a:rPr lang="zh-CN" altLang="en-US"/>
              <a:t>进行分析处理时，数据块 </a:t>
            </a:r>
            <a:r>
              <a:rPr lang="en-US" altLang="zh-CN"/>
              <a:t>2 </a:t>
            </a:r>
            <a:r>
              <a:rPr lang="zh-CN" altLang="en-US"/>
              <a:t>从外设到用户工作区的总时间为 </a:t>
            </a:r>
            <a:r>
              <a:rPr lang="en-US" altLang="zh-CN"/>
              <a:t>105</a:t>
            </a:r>
            <a:r>
              <a:rPr lang="zh-CN" altLang="en-US"/>
              <a:t>，这段 时间是并行的。再加上数据块 </a:t>
            </a:r>
            <a:r>
              <a:rPr lang="en-US" altLang="zh-CN"/>
              <a:t>2 </a:t>
            </a:r>
            <a:r>
              <a:rPr lang="zh-CN" altLang="en-US"/>
              <a:t>进行处理的时间 </a:t>
            </a:r>
            <a:r>
              <a:rPr lang="en-US" altLang="zh-CN"/>
              <a:t>90</a:t>
            </a:r>
            <a:r>
              <a:rPr lang="zh-CN" altLang="en-US"/>
              <a:t>，总共是 </a:t>
            </a:r>
            <a:r>
              <a:rPr lang="en-US" altLang="zh-CN"/>
              <a:t>300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5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5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条带化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(striping)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当多个进程同时访问一个磁盘时，可能会出现磁盘冲突。大多数磁盘系统都对访问次数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和数据传输率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每秒传输的数据量，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有限制。当达到这些限制时，后面需要访问磁盘的进程就需要等待，这时就是所谓的磁盘冲突。</a:t>
            </a:r>
          </a:p>
          <a:p>
            <a:r>
              <a:rPr lang="en-US" altLang="zh-CN" dirty="0"/>
              <a:t> B</a:t>
            </a:r>
          </a:p>
          <a:p>
            <a:endParaRPr lang="en-US" altLang="zh-CN" dirty="0"/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7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矩形 7"/>
          <p:cNvSpPr/>
          <p:nvPr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372200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习题四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72200" y="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习题四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08304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习题四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9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lang="en-US" altLang="en-US" sz="3200" b="1" kern="1200" dirty="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第二十二讲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章 习题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90481A-CC3F-4ECB-8FF4-101A1344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F45A8-3294-4059-A107-5DDA56BB9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、下列关于</a:t>
            </a:r>
            <a:r>
              <a:rPr lang="en-US" altLang="zh-CN" dirty="0" err="1"/>
              <a:t>SPOOLing</a:t>
            </a:r>
            <a:r>
              <a:rPr lang="zh-CN" altLang="en-US" dirty="0"/>
              <a:t>技术的叙述中，错误的是（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A.  </a:t>
            </a:r>
            <a:r>
              <a:rPr lang="zh-CN" altLang="en-US" dirty="0"/>
              <a:t>需要外存的支持。</a:t>
            </a:r>
            <a:endParaRPr lang="en-US" altLang="zh-CN" dirty="0"/>
          </a:p>
          <a:p>
            <a:r>
              <a:rPr lang="en-US" altLang="zh-CN" dirty="0"/>
              <a:t>B.</a:t>
            </a:r>
            <a:r>
              <a:rPr lang="zh-CN" altLang="en-US" dirty="0"/>
              <a:t>  需要多道程序设计技术的支持。</a:t>
            </a:r>
            <a:endParaRPr lang="en-US" altLang="zh-CN" dirty="0"/>
          </a:p>
          <a:p>
            <a:r>
              <a:rPr lang="en-US" altLang="zh-CN" dirty="0"/>
              <a:t>C.  </a:t>
            </a:r>
            <a:r>
              <a:rPr lang="zh-CN" altLang="en-US" dirty="0"/>
              <a:t>可以让多个作业共享一台独占设备。</a:t>
            </a:r>
            <a:endParaRPr lang="en-US" altLang="zh-CN" dirty="0"/>
          </a:p>
          <a:p>
            <a:r>
              <a:rPr lang="en-US" altLang="zh-CN" dirty="0"/>
              <a:t>D.  </a:t>
            </a:r>
            <a:r>
              <a:rPr lang="zh-CN" altLang="en-US" dirty="0"/>
              <a:t>由用户作业控制设备与输入输出井之间的数据传递。</a:t>
            </a:r>
          </a:p>
        </p:txBody>
      </p:sp>
    </p:spTree>
    <p:extLst>
      <p:ext uri="{BB962C8B-B14F-4D97-AF65-F5344CB8AC3E}">
        <p14:creationId xmlns:p14="http://schemas.microsoft.com/office/powerpoint/2010/main" val="257696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332656"/>
            <a:ext cx="8207375" cy="6120680"/>
          </a:xfrm>
        </p:spPr>
        <p:txBody>
          <a:bodyPr>
            <a:normAutofit/>
          </a:bodyPr>
          <a:lstStyle/>
          <a:p>
            <a:r>
              <a:rPr lang="zh-CN" altLang="zh-CN" sz="3000" dirty="0"/>
              <a:t>（一）</a:t>
            </a:r>
            <a:r>
              <a:rPr lang="en-US" altLang="zh-CN" sz="3000" dirty="0"/>
              <a:t> </a:t>
            </a:r>
            <a:r>
              <a:rPr lang="zh-CN" altLang="zh-CN" sz="3000" dirty="0"/>
              <a:t>文件系统基础</a:t>
            </a:r>
            <a:r>
              <a:rPr lang="en-US" altLang="zh-CN" sz="3000" dirty="0"/>
              <a:t> </a:t>
            </a:r>
            <a:br>
              <a:rPr lang="en-US" altLang="zh-CN" dirty="0"/>
            </a:br>
            <a:r>
              <a:rPr lang="en-US" altLang="zh-CN" dirty="0"/>
              <a:t>      1.   </a:t>
            </a:r>
            <a:r>
              <a:rPr lang="zh-CN" altLang="zh-CN" dirty="0"/>
              <a:t>文件概念</a:t>
            </a:r>
            <a:r>
              <a:rPr lang="en-US" altLang="zh-CN" dirty="0"/>
              <a:t> </a:t>
            </a:r>
            <a:r>
              <a:rPr lang="zh-CN" altLang="en-US" dirty="0"/>
              <a:t>、文件操作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2.   </a:t>
            </a:r>
            <a:r>
              <a:rPr lang="zh-CN" altLang="zh-CN" dirty="0"/>
              <a:t>文件的逻辑结构</a:t>
            </a:r>
            <a:r>
              <a:rPr lang="en-US" altLang="zh-CN" dirty="0"/>
              <a:t>  </a:t>
            </a:r>
            <a:br>
              <a:rPr lang="en-US" altLang="zh-CN" dirty="0"/>
            </a:br>
            <a:r>
              <a:rPr lang="en-US" altLang="zh-CN" dirty="0"/>
              <a:t>      3.   </a:t>
            </a:r>
            <a:r>
              <a:rPr lang="zh-CN" altLang="zh-CN" dirty="0"/>
              <a:t>目录结构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zh-CN" dirty="0"/>
              <a:t>文件控制块和索引节点；单级目录结构和两级目录结构；树形目录结构；</a:t>
            </a:r>
            <a:br>
              <a:rPr lang="en-US" altLang="zh-CN" dirty="0"/>
            </a:br>
            <a:r>
              <a:rPr lang="en-US" altLang="zh-CN" dirty="0"/>
              <a:t>      4.   </a:t>
            </a:r>
            <a:r>
              <a:rPr lang="zh-CN" altLang="zh-CN" dirty="0"/>
              <a:t>文件共享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5.   </a:t>
            </a:r>
            <a:r>
              <a:rPr lang="zh-CN" altLang="zh-CN" dirty="0"/>
              <a:t>文件保护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（二）</a:t>
            </a:r>
            <a:r>
              <a:rPr lang="en-US" altLang="zh-CN" dirty="0"/>
              <a:t> </a:t>
            </a:r>
            <a:r>
              <a:rPr lang="zh-CN" altLang="en-US" dirty="0"/>
              <a:t>磁盘存储器的管理</a:t>
            </a:r>
            <a:br>
              <a:rPr lang="en-US" altLang="zh-CN" dirty="0"/>
            </a:br>
            <a:r>
              <a:rPr lang="en-US" altLang="zh-CN" dirty="0"/>
              <a:t>      1.    </a:t>
            </a:r>
            <a:r>
              <a:rPr lang="zh-CN" altLang="en-US" dirty="0"/>
              <a:t>外存文件的组织方式：连续组织方式、链接组织方式（隐式链接、显示链接</a:t>
            </a:r>
            <a:r>
              <a:rPr lang="en-US" altLang="zh-CN" dirty="0"/>
              <a:t>FAT</a:t>
            </a:r>
            <a:r>
              <a:rPr lang="zh-CN" altLang="en-US" dirty="0"/>
              <a:t>）、索引组织方式（单级索引、多级索引、混合索引）</a:t>
            </a:r>
            <a:br>
              <a:rPr lang="en-US" altLang="zh-CN" dirty="0"/>
            </a:br>
            <a:r>
              <a:rPr lang="en-US" altLang="zh-CN" dirty="0"/>
              <a:t>      2.  </a:t>
            </a:r>
            <a:r>
              <a:rPr lang="zh-CN" altLang="en-US" dirty="0"/>
              <a:t>外存空间的管理</a:t>
            </a:r>
            <a:br>
              <a:rPr lang="en-US" altLang="zh-CN" dirty="0"/>
            </a:br>
            <a:r>
              <a:rPr lang="en-US" altLang="zh-CN" dirty="0"/>
              <a:t>      3.  </a:t>
            </a:r>
            <a:r>
              <a:rPr lang="zh-CN" altLang="en-US" dirty="0"/>
              <a:t>提高磁盘</a:t>
            </a:r>
            <a:r>
              <a:rPr lang="en-US" altLang="zh-CN" dirty="0"/>
              <a:t>I/O</a:t>
            </a:r>
            <a:r>
              <a:rPr lang="zh-CN" altLang="en-US" dirty="0"/>
              <a:t>速度；提高磁盘可靠性</a:t>
            </a:r>
          </a:p>
        </p:txBody>
      </p:sp>
    </p:spTree>
    <p:extLst>
      <p:ext uri="{BB962C8B-B14F-4D97-AF65-F5344CB8AC3E}">
        <p14:creationId xmlns:p14="http://schemas.microsoft.com/office/powerpoint/2010/main" val="397875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、用户在删除某文件的过程中，操作系统不可能执行的操作是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A. </a:t>
            </a:r>
            <a:r>
              <a:rPr lang="zh-CN" altLang="en-US" dirty="0"/>
              <a:t>删除此文件所在的目录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删除与此文件关联的目录项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删除与此文件对应的文件控制块</a:t>
            </a:r>
            <a:endParaRPr lang="en-US" altLang="zh-CN" dirty="0"/>
          </a:p>
          <a:p>
            <a:r>
              <a:rPr lang="en-US" altLang="zh-CN" dirty="0"/>
              <a:t>D. </a:t>
            </a:r>
            <a:r>
              <a:rPr lang="zh-CN" altLang="en-US" dirty="0"/>
              <a:t>释放与此文件关联的内存缓冲区</a:t>
            </a:r>
          </a:p>
        </p:txBody>
      </p:sp>
    </p:spTree>
    <p:extLst>
      <p:ext uri="{BB962C8B-B14F-4D97-AF65-F5344CB8AC3E}">
        <p14:creationId xmlns:p14="http://schemas.microsoft.com/office/powerpoint/2010/main" val="37092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、为支持</a:t>
            </a:r>
            <a:r>
              <a:rPr lang="en-US" altLang="zh-CN" dirty="0"/>
              <a:t>CD-ROM</a:t>
            </a:r>
            <a:r>
              <a:rPr lang="zh-CN" altLang="en-US" dirty="0"/>
              <a:t>中视频文件的快速随机播放，播放性能最好的文件数据块组织方式是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A. </a:t>
            </a:r>
            <a:r>
              <a:rPr lang="zh-CN" altLang="en-US" dirty="0"/>
              <a:t>连续结构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链式结构</a:t>
            </a:r>
            <a:endParaRPr lang="en-US" altLang="zh-CN" dirty="0"/>
          </a:p>
          <a:p>
            <a:r>
              <a:rPr lang="en-US" altLang="zh-CN" dirty="0"/>
              <a:t>C. </a:t>
            </a:r>
            <a:r>
              <a:rPr lang="zh-CN" altLang="en-US" dirty="0"/>
              <a:t>直接索引结构</a:t>
            </a:r>
            <a:endParaRPr lang="en-US" altLang="zh-CN" dirty="0"/>
          </a:p>
          <a:p>
            <a:r>
              <a:rPr lang="en-US" altLang="zh-CN" dirty="0"/>
              <a:t>D. </a:t>
            </a:r>
            <a:r>
              <a:rPr lang="zh-CN" altLang="en-US" dirty="0"/>
              <a:t>多级索引结钩</a:t>
            </a:r>
          </a:p>
        </p:txBody>
      </p:sp>
    </p:spTree>
    <p:extLst>
      <p:ext uri="{BB962C8B-B14F-4D97-AF65-F5344CB8AC3E}">
        <p14:creationId xmlns:p14="http://schemas.microsoft.com/office/powerpoint/2010/main" val="122756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、若某文件系统索引结点（</a:t>
            </a:r>
            <a:r>
              <a:rPr lang="en-US" altLang="zh-CN" dirty="0" err="1"/>
              <a:t>inode</a:t>
            </a:r>
            <a:r>
              <a:rPr lang="zh-CN" altLang="en-US" dirty="0"/>
              <a:t>）中有直接地址项和间接地址项，则下列选项中，与单个文件长度无关的因素是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A.  </a:t>
            </a:r>
            <a:r>
              <a:rPr lang="zh-CN" altLang="en-US" dirty="0"/>
              <a:t>索引结点的总数</a:t>
            </a:r>
            <a:endParaRPr lang="en-US" altLang="zh-CN" dirty="0"/>
          </a:p>
          <a:p>
            <a:r>
              <a:rPr lang="en-US" altLang="zh-CN" dirty="0"/>
              <a:t>B.  </a:t>
            </a:r>
            <a:r>
              <a:rPr lang="zh-CN" altLang="en-US" dirty="0"/>
              <a:t>间接地址索引的级数</a:t>
            </a:r>
          </a:p>
          <a:p>
            <a:r>
              <a:rPr lang="en-US" altLang="zh-CN" dirty="0"/>
              <a:t>C.  </a:t>
            </a:r>
            <a:r>
              <a:rPr lang="zh-CN" altLang="en-US" dirty="0"/>
              <a:t>地址项的个数</a:t>
            </a:r>
            <a:endParaRPr lang="en-US" altLang="zh-CN" dirty="0"/>
          </a:p>
          <a:p>
            <a:r>
              <a:rPr lang="en-US" altLang="zh-CN" dirty="0"/>
              <a:t>D.  </a:t>
            </a:r>
            <a:r>
              <a:rPr lang="zh-CN" altLang="en-US" dirty="0"/>
              <a:t>文件块大小</a:t>
            </a:r>
          </a:p>
        </p:txBody>
      </p:sp>
    </p:spTree>
    <p:extLst>
      <p:ext uri="{BB962C8B-B14F-4D97-AF65-F5344CB8AC3E}">
        <p14:creationId xmlns:p14="http://schemas.microsoft.com/office/powerpoint/2010/main" val="140520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51521" y="692150"/>
            <a:ext cx="8640959" cy="56171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、若一个用户进程通过</a:t>
            </a:r>
            <a:r>
              <a:rPr lang="en-US" altLang="zh-CN" dirty="0"/>
              <a:t>read</a:t>
            </a:r>
            <a:r>
              <a:rPr lang="zh-CN" altLang="en-US" dirty="0"/>
              <a:t>系统调用读取一个磁盘文件中的数据，则下列关于此过程的叙述中，正确的是</a:t>
            </a:r>
            <a:r>
              <a:rPr lang="en-US" altLang="zh-CN" dirty="0"/>
              <a:t>(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Ⅰ</a:t>
            </a:r>
            <a:r>
              <a:rPr lang="zh-CN" altLang="en-US" dirty="0"/>
              <a:t>、若该文件的数据不在内存，则该进程进入睡眠等待状态 </a:t>
            </a:r>
          </a:p>
          <a:p>
            <a:r>
              <a:rPr lang="en-US" altLang="zh-CN" dirty="0"/>
              <a:t>Ⅱ</a:t>
            </a:r>
            <a:r>
              <a:rPr lang="zh-CN" altLang="en-US" dirty="0"/>
              <a:t>、请求</a:t>
            </a:r>
            <a:r>
              <a:rPr lang="en-US" altLang="zh-CN" dirty="0"/>
              <a:t>read</a:t>
            </a:r>
            <a:r>
              <a:rPr lang="zh-CN" altLang="en-US" dirty="0"/>
              <a:t>系统调用会导致</a:t>
            </a:r>
            <a:r>
              <a:rPr lang="en-US" altLang="zh-CN" dirty="0"/>
              <a:t>CPU</a:t>
            </a:r>
            <a:r>
              <a:rPr lang="zh-CN" altLang="en-US" dirty="0"/>
              <a:t>从用户态切换到核心态 </a:t>
            </a:r>
          </a:p>
          <a:p>
            <a:r>
              <a:rPr lang="en-US" altLang="zh-CN" dirty="0"/>
              <a:t>Ⅲ</a:t>
            </a:r>
            <a:r>
              <a:rPr lang="zh-CN" altLang="en-US" dirty="0"/>
              <a:t>、</a:t>
            </a:r>
            <a:r>
              <a:rPr lang="en-US" altLang="zh-CN" dirty="0"/>
              <a:t>read</a:t>
            </a:r>
            <a:r>
              <a:rPr lang="zh-CN" altLang="en-US" dirty="0"/>
              <a:t>系统调用的参数应包含文件的名称 </a:t>
            </a:r>
          </a:p>
          <a:p>
            <a:r>
              <a:rPr lang="en-US" altLang="zh-CN" dirty="0"/>
              <a:t>A. </a:t>
            </a:r>
            <a:r>
              <a:rPr lang="zh-CN" altLang="en-US" dirty="0"/>
              <a:t>仅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Ⅱ   B.</a:t>
            </a:r>
            <a:r>
              <a:rPr lang="zh-CN" altLang="en-US" dirty="0"/>
              <a:t>仅 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Ⅲ   C.</a:t>
            </a:r>
            <a:r>
              <a:rPr lang="zh-CN" altLang="en-US" dirty="0"/>
              <a:t>仅 </a:t>
            </a:r>
            <a:r>
              <a:rPr lang="en-US" altLang="zh-CN" dirty="0"/>
              <a:t>Ⅱ</a:t>
            </a:r>
            <a:r>
              <a:rPr lang="zh-CN" altLang="en-US" dirty="0"/>
              <a:t>、</a:t>
            </a:r>
            <a:r>
              <a:rPr lang="en-US" altLang="zh-CN" dirty="0"/>
              <a:t>Ⅲ   </a:t>
            </a:r>
            <a:r>
              <a:rPr lang="en-US" altLang="zh-CN" dirty="0" err="1"/>
              <a:t>D.Ⅰ</a:t>
            </a:r>
            <a:r>
              <a:rPr lang="zh-CN" altLang="en-US" dirty="0"/>
              <a:t>、</a:t>
            </a:r>
            <a:r>
              <a:rPr lang="en-US" altLang="zh-CN" dirty="0"/>
              <a:t>Ⅱ</a:t>
            </a:r>
            <a:r>
              <a:rPr lang="zh-CN" altLang="en-US" dirty="0"/>
              <a:t>和</a:t>
            </a:r>
            <a:r>
              <a:rPr lang="en-US" altLang="zh-CN" dirty="0"/>
              <a:t>Ⅲ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1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99C74-1452-4E31-ADB3-48D21BC0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3C327-3771-4637-84A7-CAB258C96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、某文件系统的簇和磁盘扇区大小分别位</a:t>
            </a:r>
            <a:r>
              <a:rPr lang="en-US" altLang="zh-CN" dirty="0"/>
              <a:t>1KB</a:t>
            </a:r>
            <a:r>
              <a:rPr lang="zh-CN" altLang="en-US" dirty="0"/>
              <a:t>和</a:t>
            </a:r>
            <a:r>
              <a:rPr lang="en-US" altLang="zh-CN" dirty="0"/>
              <a:t>512B</a:t>
            </a:r>
            <a:r>
              <a:rPr lang="zh-CN" altLang="en-US" dirty="0"/>
              <a:t>。若一个文件的大小位</a:t>
            </a:r>
            <a:r>
              <a:rPr lang="en-US" altLang="zh-CN" dirty="0"/>
              <a:t>1026B</a:t>
            </a:r>
            <a:r>
              <a:rPr lang="zh-CN" altLang="en-US" dirty="0"/>
              <a:t>，则系统分配给该文件磁盘空间大小是（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AutoNum type="alphaUcPeriod"/>
            </a:pPr>
            <a:r>
              <a:rPr lang="en-US" altLang="zh-CN" dirty="0"/>
              <a:t>1026B      B. 1536B  C. 1538B  D. 2048B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74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0A9BDF-8379-4EC5-AA4F-F45C9719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C8560-3511-4EEA-A30E-B0DC544F0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下列选项中，磁盘逻辑格式化程序所做的工作是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</a:p>
          <a:p>
            <a:r>
              <a:rPr lang="en-US" altLang="zh-CN" dirty="0"/>
              <a:t>Ⅰ  .</a:t>
            </a:r>
            <a:r>
              <a:rPr lang="zh-CN" altLang="en-US" dirty="0"/>
              <a:t> 对磁盘进行分区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Ⅱ. </a:t>
            </a:r>
            <a:r>
              <a:rPr lang="zh-CN" altLang="en-US" dirty="0">
                <a:solidFill>
                  <a:srgbClr val="FF0000"/>
                </a:solidFill>
              </a:rPr>
              <a:t>建立文件的根目录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Ⅲ. </a:t>
            </a:r>
            <a:r>
              <a:rPr lang="zh-CN" altLang="en-US" dirty="0"/>
              <a:t>确定磁盘扇区校验码所占位数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Ⅳ.</a:t>
            </a:r>
            <a:r>
              <a:rPr lang="zh-CN" altLang="en-US" dirty="0">
                <a:solidFill>
                  <a:srgbClr val="FF0000"/>
                </a:solidFill>
              </a:rPr>
              <a:t> 对保存空闲磁盘块信息的数据结构进行初始化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A. </a:t>
            </a:r>
            <a:r>
              <a:rPr lang="zh-CN" altLang="en-US" dirty="0"/>
              <a:t>仅</a:t>
            </a:r>
            <a:r>
              <a:rPr lang="en-US" altLang="zh-CN" dirty="0"/>
              <a:t>Ⅱ</a:t>
            </a:r>
            <a:r>
              <a:rPr lang="zh-CN" altLang="en-US" dirty="0"/>
              <a:t>                   </a:t>
            </a:r>
            <a:r>
              <a:rPr lang="en-US" altLang="zh-CN" dirty="0"/>
              <a:t>B .</a:t>
            </a:r>
            <a:r>
              <a:rPr lang="zh-CN" altLang="en-US" dirty="0"/>
              <a:t>仅 </a:t>
            </a:r>
            <a:r>
              <a:rPr lang="en-US" altLang="zh-CN" dirty="0"/>
              <a:t>Ⅱ</a:t>
            </a:r>
            <a:r>
              <a:rPr lang="zh-CN" altLang="en-US" dirty="0"/>
              <a:t> 、</a:t>
            </a:r>
            <a:r>
              <a:rPr lang="en-US" altLang="zh-CN" dirty="0"/>
              <a:t>Ⅳ</a:t>
            </a:r>
          </a:p>
          <a:p>
            <a:r>
              <a:rPr lang="en-US" altLang="zh-CN" dirty="0"/>
              <a:t>C .</a:t>
            </a:r>
            <a:r>
              <a:rPr lang="zh-CN" altLang="en-US" dirty="0"/>
              <a:t>仅</a:t>
            </a:r>
            <a:r>
              <a:rPr lang="en-US" altLang="zh-CN" dirty="0"/>
              <a:t>Ⅲ </a:t>
            </a:r>
            <a:r>
              <a:rPr lang="zh-CN" altLang="en-US" dirty="0"/>
              <a:t>、</a:t>
            </a:r>
            <a:r>
              <a:rPr lang="en-US" altLang="zh-CN" dirty="0"/>
              <a:t> Ⅳ       D .</a:t>
            </a:r>
            <a:r>
              <a:rPr lang="zh-CN" altLang="en-US" dirty="0"/>
              <a:t>仅</a:t>
            </a:r>
            <a:r>
              <a:rPr lang="en-US" altLang="zh-CN" dirty="0"/>
              <a:t>Ⅰ </a:t>
            </a:r>
            <a:r>
              <a:rPr lang="zh-CN" altLang="en-US" dirty="0"/>
              <a:t>、</a:t>
            </a:r>
            <a:r>
              <a:rPr lang="en-US" altLang="zh-CN" dirty="0"/>
              <a:t> Ⅱ</a:t>
            </a:r>
            <a:r>
              <a:rPr lang="zh-CN" altLang="en-US" dirty="0"/>
              <a:t>、</a:t>
            </a:r>
            <a:r>
              <a:rPr lang="en-US" altLang="zh-CN" dirty="0"/>
              <a:t> 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0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4FD8D3-E7D8-4A5C-9EEB-14A925F6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06C18-91A7-4F15-B05A-C87606E2F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、某文件系统中，针对每个文件，用户类别分为</a:t>
            </a:r>
            <a:r>
              <a:rPr lang="en-US" altLang="zh-CN" dirty="0"/>
              <a:t>4</a:t>
            </a:r>
            <a:r>
              <a:rPr lang="zh-CN" altLang="en-US" dirty="0"/>
              <a:t>类：安全管理员、文件主、文件主的伙伴、其他用户；访问权限分为</a:t>
            </a:r>
            <a:r>
              <a:rPr lang="en-US" altLang="zh-CN" dirty="0"/>
              <a:t>5</a:t>
            </a:r>
            <a:r>
              <a:rPr lang="zh-CN" altLang="en-US" dirty="0"/>
              <a:t>种：完全控制、执行、修改、读取、写入。若文件控制块中用二进制位串表示文件权限，为表示不同类型的用户对一个文件的访问权限，则描述文件权限的位数至少为（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A. 5             B. 9             C. 12              D. 20</a:t>
            </a:r>
          </a:p>
        </p:txBody>
      </p:sp>
    </p:spTree>
    <p:extLst>
      <p:ext uri="{BB962C8B-B14F-4D97-AF65-F5344CB8AC3E}">
        <p14:creationId xmlns:p14="http://schemas.microsoft.com/office/powerpoint/2010/main" val="4179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（一） </a:t>
            </a:r>
            <a:r>
              <a:rPr lang="en-US" altLang="zh-CN" dirty="0"/>
              <a:t>I/O </a:t>
            </a:r>
            <a:r>
              <a:rPr lang="zh-CN" altLang="en-US" dirty="0"/>
              <a:t>管理概述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1.  I/O </a:t>
            </a:r>
            <a:r>
              <a:rPr lang="zh-CN" altLang="en-US" dirty="0"/>
              <a:t>控制方式 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2.   I/O</a:t>
            </a:r>
            <a:r>
              <a:rPr lang="zh-CN" altLang="en-US" dirty="0"/>
              <a:t>软件层次结构</a:t>
            </a:r>
            <a:br>
              <a:rPr lang="zh-CN" altLang="en-US" dirty="0"/>
            </a:br>
            <a:r>
              <a:rPr lang="zh-CN" altLang="en-US" dirty="0"/>
              <a:t>（二） </a:t>
            </a:r>
            <a:r>
              <a:rPr lang="en-US" altLang="zh-CN" dirty="0"/>
              <a:t>I/O </a:t>
            </a:r>
            <a:r>
              <a:rPr lang="zh-CN" altLang="en-US" dirty="0"/>
              <a:t>核心子系统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1.   </a:t>
            </a:r>
            <a:r>
              <a:rPr lang="zh-CN" altLang="en-US" dirty="0"/>
              <a:t>高速缓存与缓冲区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2.   </a:t>
            </a:r>
            <a:r>
              <a:rPr lang="zh-CN" altLang="en-US" dirty="0"/>
              <a:t>设备分配与回收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3.   </a:t>
            </a:r>
            <a:r>
              <a:rPr lang="zh-CN" altLang="en-US" dirty="0"/>
              <a:t>假脱机技术（</a:t>
            </a:r>
            <a:r>
              <a:rPr lang="en-US" altLang="zh-CN" dirty="0" err="1"/>
              <a:t>SPOOLing</a:t>
            </a:r>
            <a:r>
              <a:rPr lang="zh-CN" altLang="en-US" dirty="0"/>
              <a:t>）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10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C9F871-D57D-47BA-A760-57AA729C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A3E89-B72B-42FD-B1B7-05ED99D85D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、若文件</a:t>
            </a:r>
            <a:r>
              <a:rPr lang="en-US" altLang="zh-CN" dirty="0"/>
              <a:t>f1</a:t>
            </a:r>
            <a:r>
              <a:rPr lang="zh-CN" altLang="en-US" dirty="0"/>
              <a:t>的硬链接为</a:t>
            </a:r>
            <a:r>
              <a:rPr lang="en-US" altLang="zh-CN" dirty="0"/>
              <a:t>f2</a:t>
            </a:r>
            <a:r>
              <a:rPr lang="zh-CN" altLang="en-US" dirty="0"/>
              <a:t>，两个进程分别打开</a:t>
            </a:r>
            <a:r>
              <a:rPr lang="en-US" altLang="zh-CN" dirty="0"/>
              <a:t>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，获得对应的文件描述符为</a:t>
            </a:r>
            <a:r>
              <a:rPr lang="en-US" altLang="zh-CN" dirty="0"/>
              <a:t>fd1</a:t>
            </a:r>
            <a:r>
              <a:rPr lang="zh-CN" altLang="en-US" dirty="0"/>
              <a:t>和</a:t>
            </a:r>
            <a:r>
              <a:rPr lang="en-US" altLang="zh-CN" dirty="0"/>
              <a:t>fd2</a:t>
            </a:r>
            <a:r>
              <a:rPr lang="zh-CN" altLang="en-US" dirty="0"/>
              <a:t>，则下列叙述中，正确的是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</a:p>
          <a:p>
            <a:r>
              <a:rPr lang="en-US" altLang="zh-CN" dirty="0"/>
              <a:t>Ⅰ.   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的读写指针位置保持相同</a:t>
            </a:r>
            <a:endParaRPr lang="en-US" altLang="zh-CN" dirty="0"/>
          </a:p>
          <a:p>
            <a:r>
              <a:rPr lang="en-US" altLang="zh-CN" dirty="0"/>
              <a:t>Ⅱ.  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共享同一个内存索引节点</a:t>
            </a:r>
            <a:endParaRPr lang="en-US" altLang="zh-CN" dirty="0"/>
          </a:p>
          <a:p>
            <a:r>
              <a:rPr lang="en-US" altLang="zh-CN" dirty="0"/>
              <a:t>Ⅲ. fd1</a:t>
            </a:r>
            <a:r>
              <a:rPr lang="zh-CN" altLang="en-US" dirty="0"/>
              <a:t>和</a:t>
            </a:r>
            <a:r>
              <a:rPr lang="en-US" altLang="zh-CN" dirty="0"/>
              <a:t>fd2</a:t>
            </a:r>
            <a:r>
              <a:rPr lang="zh-CN" altLang="en-US" dirty="0"/>
              <a:t>分别指向各自的用户打开文件表中的一项</a:t>
            </a:r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仅</a:t>
            </a:r>
            <a:r>
              <a:rPr lang="en-US" altLang="zh-CN" dirty="0"/>
              <a:t>Ⅲ              B.</a:t>
            </a:r>
            <a:r>
              <a:rPr lang="zh-CN" altLang="en-US" dirty="0"/>
              <a:t>仅</a:t>
            </a:r>
            <a:r>
              <a:rPr lang="en-US" altLang="zh-CN" dirty="0"/>
              <a:t>Ⅱ</a:t>
            </a:r>
            <a:r>
              <a:rPr lang="zh-CN" altLang="en-US" dirty="0"/>
              <a:t>、</a:t>
            </a:r>
            <a:r>
              <a:rPr lang="en-US" altLang="zh-CN" dirty="0"/>
              <a:t> Ⅲ </a:t>
            </a:r>
          </a:p>
          <a:p>
            <a:r>
              <a:rPr lang="en-US" altLang="zh-CN" dirty="0"/>
              <a:t>C.</a:t>
            </a:r>
            <a:r>
              <a:rPr lang="zh-CN" altLang="en-US" dirty="0"/>
              <a:t>仅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 Ⅱ         D.</a:t>
            </a:r>
            <a:r>
              <a:rPr lang="zh-CN" altLang="en-US" dirty="0"/>
              <a:t>仅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 Ⅱ</a:t>
            </a:r>
            <a:r>
              <a:rPr lang="zh-CN" altLang="en-US" dirty="0"/>
              <a:t>、</a:t>
            </a:r>
            <a:r>
              <a:rPr lang="en-US" altLang="zh-CN" dirty="0"/>
              <a:t> Ⅲ </a:t>
            </a:r>
          </a:p>
        </p:txBody>
      </p:sp>
    </p:spTree>
    <p:extLst>
      <p:ext uri="{BB962C8B-B14F-4D97-AF65-F5344CB8AC3E}">
        <p14:creationId xmlns:p14="http://schemas.microsoft.com/office/powerpoint/2010/main" val="117553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、下列选项中，用于提高</a:t>
            </a:r>
            <a:r>
              <a:rPr lang="en-US" altLang="zh-CN" dirty="0"/>
              <a:t>RAID</a:t>
            </a:r>
            <a:r>
              <a:rPr lang="zh-CN" altLang="en-US" dirty="0"/>
              <a:t>可靠性的措施有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I.</a:t>
            </a:r>
            <a:r>
              <a:rPr lang="zh-CN" altLang="en-US" dirty="0">
                <a:solidFill>
                  <a:srgbClr val="FF0000"/>
                </a:solidFill>
              </a:rPr>
              <a:t>磁盘镜像</a:t>
            </a:r>
            <a:r>
              <a:rPr lang="en-US" altLang="zh-CN" dirty="0"/>
              <a:t>II.</a:t>
            </a:r>
            <a:r>
              <a:rPr lang="zh-CN" altLang="en-US" dirty="0"/>
              <a:t>条带化</a:t>
            </a:r>
            <a:r>
              <a:rPr lang="en-US" altLang="zh-CN" dirty="0">
                <a:solidFill>
                  <a:srgbClr val="FF0000"/>
                </a:solidFill>
              </a:rPr>
              <a:t>III. </a:t>
            </a:r>
            <a:r>
              <a:rPr lang="zh-CN" altLang="en-US" dirty="0">
                <a:solidFill>
                  <a:srgbClr val="FF0000"/>
                </a:solidFill>
              </a:rPr>
              <a:t>奇偶校验</a:t>
            </a:r>
            <a:r>
              <a:rPr lang="en-US" altLang="zh-CN" dirty="0"/>
              <a:t>IV.</a:t>
            </a:r>
            <a:r>
              <a:rPr lang="zh-CN" altLang="en-US" dirty="0"/>
              <a:t>增加</a:t>
            </a:r>
            <a:r>
              <a:rPr lang="en-US" altLang="zh-CN" dirty="0"/>
              <a:t>Cache</a:t>
            </a:r>
            <a:r>
              <a:rPr lang="zh-CN" altLang="en-US" dirty="0"/>
              <a:t>机制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A.</a:t>
            </a:r>
            <a:r>
              <a:rPr lang="zh-CN" altLang="en-US" dirty="0"/>
              <a:t>仅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   </a:t>
            </a:r>
            <a:r>
              <a:rPr lang="zh-CN" altLang="en-US" dirty="0"/>
              <a:t>　　　　</a:t>
            </a:r>
            <a:r>
              <a:rPr lang="en-US" altLang="zh-CN" dirty="0"/>
              <a:t>B.</a:t>
            </a:r>
            <a:r>
              <a:rPr lang="zh-CN" altLang="en-US" dirty="0"/>
              <a:t>仅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III</a:t>
            </a:r>
            <a:r>
              <a:rPr lang="zh-CN" altLang="en-US" dirty="0"/>
              <a:t>　</a:t>
            </a:r>
            <a:endParaRPr lang="en-US" altLang="zh-CN" dirty="0"/>
          </a:p>
          <a:p>
            <a:r>
              <a:rPr lang="en-US" altLang="zh-CN" dirty="0"/>
              <a:t>C.</a:t>
            </a:r>
            <a:r>
              <a:rPr lang="zh-CN" altLang="en-US" dirty="0"/>
              <a:t>仅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III</a:t>
            </a:r>
            <a:r>
              <a:rPr lang="zh-CN" altLang="en-US" dirty="0"/>
              <a:t>和</a:t>
            </a:r>
            <a:r>
              <a:rPr lang="en-US" altLang="zh-CN" dirty="0"/>
              <a:t>IV    </a:t>
            </a:r>
            <a:r>
              <a:rPr lang="zh-CN" altLang="en-US" dirty="0"/>
              <a:t>　</a:t>
            </a:r>
            <a:r>
              <a:rPr lang="en-US" altLang="zh-CN" dirty="0"/>
              <a:t> D.</a:t>
            </a:r>
            <a:r>
              <a:rPr lang="zh-CN" altLang="en-US" dirty="0"/>
              <a:t>仅</a:t>
            </a:r>
            <a:r>
              <a:rPr lang="en-US" altLang="zh-CN" dirty="0"/>
              <a:t>II</a:t>
            </a:r>
            <a:r>
              <a:rPr lang="zh-CN" altLang="en-US" dirty="0"/>
              <a:t>、</a:t>
            </a:r>
            <a:r>
              <a:rPr lang="en-US" altLang="zh-CN" dirty="0"/>
              <a:t>III</a:t>
            </a:r>
            <a:r>
              <a:rPr lang="zh-CN" altLang="en-US" dirty="0"/>
              <a:t>和</a:t>
            </a:r>
            <a:r>
              <a:rPr lang="en-US" altLang="zh-CN" dirty="0"/>
              <a:t>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32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、下列选项中，不能改善磁盘设备</a:t>
            </a:r>
            <a:r>
              <a:rPr lang="en-US" altLang="zh-CN" dirty="0"/>
              <a:t>I/O</a:t>
            </a:r>
            <a:r>
              <a:rPr lang="zh-CN" altLang="en-US" dirty="0"/>
              <a:t>性能的是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)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800" dirty="0"/>
              <a:t>A. </a:t>
            </a:r>
            <a:r>
              <a:rPr lang="zh-CN" altLang="en-US" sz="2800" dirty="0"/>
              <a:t>重排</a:t>
            </a:r>
            <a:r>
              <a:rPr lang="en-US" altLang="zh-CN" sz="2800" dirty="0"/>
              <a:t>I/O</a:t>
            </a:r>
            <a:r>
              <a:rPr lang="zh-CN" altLang="en-US" sz="2800" dirty="0"/>
              <a:t>请求次序 </a:t>
            </a:r>
            <a:endParaRPr lang="en-US" altLang="zh-CN" sz="28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在一个磁盘上设置多个分区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预读和滞后写 　</a:t>
            </a:r>
            <a:endParaRPr lang="en-US" altLang="zh-CN" sz="28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优化文件物理块的分布 </a:t>
            </a:r>
          </a:p>
        </p:txBody>
      </p:sp>
    </p:spTree>
    <p:extLst>
      <p:ext uri="{BB962C8B-B14F-4D97-AF65-F5344CB8AC3E}">
        <p14:creationId xmlns:p14="http://schemas.microsoft.com/office/powerpoint/2010/main" val="1943888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90520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、某文件系统空间的最大容量为</a:t>
            </a:r>
            <a:r>
              <a:rPr lang="en-US" altLang="zh-CN" dirty="0"/>
              <a:t>4TB</a:t>
            </a:r>
            <a:r>
              <a:rPr lang="zh-CN" altLang="en-US" dirty="0"/>
              <a:t>（</a:t>
            </a:r>
            <a:r>
              <a:rPr lang="en-US" altLang="zh-CN" dirty="0"/>
              <a:t>1TB =2</a:t>
            </a:r>
            <a:r>
              <a:rPr lang="en-US" altLang="zh-CN" baseline="30000" dirty="0"/>
              <a:t>40</a:t>
            </a:r>
            <a:r>
              <a:rPr lang="zh-CN" altLang="en-US" dirty="0"/>
              <a:t>），以磁盘块为基本分配单元。磁盘块大小为</a:t>
            </a:r>
            <a:r>
              <a:rPr lang="en-US" altLang="zh-CN" dirty="0"/>
              <a:t>1KB</a:t>
            </a:r>
            <a:r>
              <a:rPr lang="zh-CN" altLang="en-US" dirty="0"/>
              <a:t>。文件控制块（</a:t>
            </a:r>
            <a:r>
              <a:rPr lang="en-US" altLang="zh-CN" dirty="0"/>
              <a:t>FCB</a:t>
            </a:r>
            <a:r>
              <a:rPr lang="zh-CN" altLang="en-US" dirty="0"/>
              <a:t>）包含一个</a:t>
            </a:r>
            <a:r>
              <a:rPr lang="en-US" altLang="zh-CN" dirty="0"/>
              <a:t>512B</a:t>
            </a:r>
            <a:r>
              <a:rPr lang="zh-CN" altLang="en-US" dirty="0"/>
              <a:t>的索引表区。请回答下列问题。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）假设索引表区仅采用直接索引结构，索引表区存放文件占用的磁盘块号，索引表项中块号最少占多少字节？可支持的单个文件最大长度是多少字节？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）假设索引表区采用如下结构：第</a:t>
            </a:r>
            <a:r>
              <a:rPr lang="en-US" altLang="zh-CN" dirty="0"/>
              <a:t>0~7</a:t>
            </a:r>
            <a:r>
              <a:rPr lang="zh-CN" altLang="en-US" dirty="0"/>
              <a:t>字节采用</a:t>
            </a:r>
            <a:r>
              <a:rPr lang="en-US" altLang="zh-CN" dirty="0"/>
              <a:t>&lt;</a:t>
            </a:r>
            <a:r>
              <a:rPr lang="zh-CN" altLang="en-US" dirty="0"/>
              <a:t>起始块号，块数</a:t>
            </a:r>
            <a:r>
              <a:rPr lang="en-US" altLang="zh-CN" dirty="0"/>
              <a:t>&gt;</a:t>
            </a:r>
            <a:r>
              <a:rPr lang="zh-CN" altLang="en-US" dirty="0"/>
              <a:t>格式表示文件创建时预分配的连续存储空间。其中起始块号占</a:t>
            </a:r>
            <a:r>
              <a:rPr lang="en-US" altLang="zh-CN" dirty="0"/>
              <a:t>6B</a:t>
            </a:r>
            <a:r>
              <a:rPr lang="zh-CN" altLang="en-US" dirty="0"/>
              <a:t>，块数占</a:t>
            </a:r>
            <a:r>
              <a:rPr lang="en-US" altLang="zh-CN" dirty="0"/>
              <a:t>2B</a:t>
            </a:r>
            <a:r>
              <a:rPr lang="zh-CN" altLang="en-US" dirty="0"/>
              <a:t>；剩余</a:t>
            </a:r>
            <a:r>
              <a:rPr lang="en-US" altLang="zh-CN" dirty="0"/>
              <a:t>504</a:t>
            </a:r>
            <a:r>
              <a:rPr lang="zh-CN" altLang="en-US" dirty="0"/>
              <a:t>字节采用直接索引结构，一个索引项占</a:t>
            </a:r>
            <a:r>
              <a:rPr lang="en-US" altLang="zh-CN" dirty="0"/>
              <a:t>6B</a:t>
            </a:r>
            <a:r>
              <a:rPr lang="zh-CN" altLang="en-US" dirty="0"/>
              <a:t>，则可支持的单个文件最大长度是多少字节？为了使单个文件的长度达到最大，请指出起始块号和块数分别所占字节数的合理值并说明理由。</a:t>
            </a:r>
          </a:p>
        </p:txBody>
      </p:sp>
    </p:spTree>
    <p:extLst>
      <p:ext uri="{BB962C8B-B14F-4D97-AF65-F5344CB8AC3E}">
        <p14:creationId xmlns:p14="http://schemas.microsoft.com/office/powerpoint/2010/main" val="210281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404664"/>
            <a:ext cx="8207375" cy="64533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）文件系统中所能容纳的磁盘块总数为 </a:t>
            </a:r>
            <a:r>
              <a:rPr lang="en-US" altLang="zh-CN" dirty="0"/>
              <a:t>4TB/1KB=2</a:t>
            </a:r>
            <a:r>
              <a:rPr lang="en-US" altLang="zh-CN" baseline="30000" dirty="0"/>
              <a:t>32</a:t>
            </a:r>
            <a:r>
              <a:rPr lang="zh-CN" altLang="en-US" dirty="0"/>
              <a:t>。要完全表示所有磁盘块，索引项中的块号最少要占</a:t>
            </a:r>
            <a:r>
              <a:rPr lang="en-US" altLang="zh-CN" dirty="0"/>
              <a:t>32/8=4B</a:t>
            </a:r>
            <a:r>
              <a:rPr lang="zh-CN" altLang="en-US" dirty="0"/>
              <a:t>。而索引表区仅采用直接索引结构，故 </a:t>
            </a:r>
            <a:r>
              <a:rPr lang="en-US" altLang="zh-CN" dirty="0"/>
              <a:t>512B </a:t>
            </a:r>
            <a:r>
              <a:rPr lang="zh-CN" altLang="en-US" dirty="0"/>
              <a:t>的索引表区能容纳 </a:t>
            </a:r>
            <a:r>
              <a:rPr lang="en-US" altLang="zh-CN" dirty="0"/>
              <a:t>512B/4B=128 </a:t>
            </a:r>
            <a:r>
              <a:rPr lang="zh-CN" altLang="en-US" dirty="0"/>
              <a:t>个索引项。每个索引项对应一个磁盘块，所以该系统可支持的单个文件最大长度是 </a:t>
            </a:r>
            <a:r>
              <a:rPr lang="en-US" altLang="zh-CN" dirty="0"/>
              <a:t>128×1KB=128KB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）单个文件最大长度一共包含两部分：预分配的连续空间和直接索引区。</a:t>
            </a:r>
            <a:endParaRPr lang="en-US" altLang="zh-CN" dirty="0"/>
          </a:p>
          <a:p>
            <a:r>
              <a:rPr lang="zh-CN" altLang="en-US" dirty="0"/>
              <a:t>        连续区块数占 </a:t>
            </a:r>
            <a:r>
              <a:rPr lang="en-US" altLang="zh-CN" dirty="0"/>
              <a:t>2B</a:t>
            </a:r>
            <a:r>
              <a:rPr lang="zh-CN" altLang="en-US" dirty="0"/>
              <a:t>，共可以表示 </a:t>
            </a:r>
            <a:r>
              <a:rPr lang="en-US" altLang="zh-CN" dirty="0"/>
              <a:t>2</a:t>
            </a:r>
            <a:r>
              <a:rPr lang="en-US" altLang="zh-CN" baseline="30000" dirty="0"/>
              <a:t>16 </a:t>
            </a:r>
            <a:r>
              <a:rPr lang="zh-CN" altLang="en-US" dirty="0"/>
              <a:t>个磁盘块，即 </a:t>
            </a:r>
            <a:r>
              <a:rPr lang="en-US" altLang="zh-CN" dirty="0"/>
              <a:t>2</a:t>
            </a:r>
            <a:r>
              <a:rPr lang="en-US" altLang="zh-CN" baseline="30000" dirty="0"/>
              <a:t>26</a:t>
            </a:r>
            <a:r>
              <a:rPr lang="en-US" altLang="zh-CN" dirty="0"/>
              <a:t>B</a:t>
            </a:r>
            <a:r>
              <a:rPr lang="zh-CN" altLang="en-US" dirty="0"/>
              <a:t>。直接索引区共 </a:t>
            </a:r>
            <a:r>
              <a:rPr lang="en-US" altLang="zh-CN" dirty="0"/>
              <a:t>504B/6B=84 </a:t>
            </a:r>
            <a:r>
              <a:rPr lang="zh-CN" altLang="en-US" dirty="0"/>
              <a:t>个索引项。所以该系统可支持的单个文件最大长度是 </a:t>
            </a:r>
            <a:r>
              <a:rPr lang="en-US" altLang="zh-CN" dirty="0"/>
              <a:t>2</a:t>
            </a:r>
            <a:r>
              <a:rPr lang="en-US" altLang="zh-CN" baseline="30000" dirty="0"/>
              <a:t>26</a:t>
            </a:r>
            <a:r>
              <a:rPr lang="en-US" altLang="zh-CN" dirty="0"/>
              <a:t>B+84KB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 为了使单个文件的长度达到最大，应使连续区的块数字段表示的空间大小尽可能接近系统最大容量 </a:t>
            </a:r>
            <a:r>
              <a:rPr lang="en-US" altLang="zh-CN" dirty="0"/>
              <a:t>4TB</a:t>
            </a:r>
            <a:r>
              <a:rPr lang="zh-CN" altLang="en-US" dirty="0"/>
              <a:t>。分别设起始块号和块数分别占 </a:t>
            </a:r>
            <a:r>
              <a:rPr lang="en-US" altLang="zh-CN" dirty="0"/>
              <a:t>4B</a:t>
            </a:r>
            <a:r>
              <a:rPr lang="zh-CN" altLang="en-US" dirty="0"/>
              <a:t>，这样起始块号可以寻址的范围是 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en-US" altLang="zh-CN" dirty="0"/>
              <a:t> </a:t>
            </a:r>
            <a:r>
              <a:rPr lang="zh-CN" altLang="en-US" dirty="0"/>
              <a:t>个磁盘块，共 </a:t>
            </a:r>
            <a:r>
              <a:rPr lang="en-US" altLang="zh-CN" dirty="0"/>
              <a:t>4TB</a:t>
            </a:r>
            <a:r>
              <a:rPr lang="zh-CN" altLang="en-US" dirty="0"/>
              <a:t>，即整个系统空间。同样的，块数字段可以表示最多 </a:t>
            </a:r>
            <a:r>
              <a:rPr lang="en-US" altLang="zh-CN" dirty="0"/>
              <a:t>2</a:t>
            </a:r>
            <a:r>
              <a:rPr lang="en-US" altLang="zh-CN" baseline="30000" dirty="0"/>
              <a:t>32 </a:t>
            </a:r>
            <a:r>
              <a:rPr lang="zh-CN" altLang="en-US" dirty="0"/>
              <a:t>个磁盘块，共 </a:t>
            </a:r>
            <a:r>
              <a:rPr lang="en-US" altLang="zh-CN" dirty="0"/>
              <a:t>4TB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6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（三）</a:t>
            </a:r>
            <a:r>
              <a:rPr lang="en-US" altLang="zh-CN" dirty="0"/>
              <a:t> </a:t>
            </a:r>
            <a:r>
              <a:rPr lang="zh-CN" altLang="zh-CN" dirty="0"/>
              <a:t>磁盘组织与管理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1.   </a:t>
            </a:r>
            <a:r>
              <a:rPr lang="zh-CN" altLang="zh-CN" dirty="0"/>
              <a:t>磁盘的结构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2.   </a:t>
            </a:r>
            <a:r>
              <a:rPr lang="zh-CN" altLang="zh-CN" dirty="0"/>
              <a:t>磁盘调度算法</a:t>
            </a:r>
            <a:r>
              <a:rPr lang="en-US" altLang="zh-CN" dirty="0"/>
              <a:t> </a:t>
            </a:r>
            <a:br>
              <a:rPr lang="en-US" altLang="zh-CN"/>
            </a:b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69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、某磁盘的转速为</a:t>
            </a:r>
            <a:r>
              <a:rPr lang="en-US" altLang="zh-CN" dirty="0"/>
              <a:t>10000</a:t>
            </a:r>
            <a:r>
              <a:rPr lang="zh-CN" altLang="en-US" dirty="0"/>
              <a:t>转</a:t>
            </a:r>
            <a:r>
              <a:rPr lang="en-US" altLang="zh-CN" dirty="0"/>
              <a:t>/</a:t>
            </a:r>
            <a:r>
              <a:rPr lang="zh-CN" altLang="en-US" dirty="0"/>
              <a:t>分，平均寻道时间是</a:t>
            </a:r>
            <a:r>
              <a:rPr lang="en-US" altLang="zh-CN" dirty="0"/>
              <a:t>6 ms</a:t>
            </a:r>
            <a:r>
              <a:rPr lang="zh-CN" altLang="en-US" dirty="0"/>
              <a:t>，磁盘传输速率是</a:t>
            </a:r>
            <a:r>
              <a:rPr lang="en-US" altLang="zh-CN" dirty="0"/>
              <a:t>20 MB/s</a:t>
            </a:r>
            <a:r>
              <a:rPr lang="zh-CN" altLang="en-US" dirty="0"/>
              <a:t>，磁盘控制器延迟为</a:t>
            </a:r>
            <a:r>
              <a:rPr lang="en-US" altLang="zh-CN" dirty="0"/>
              <a:t>0.2 ms</a:t>
            </a:r>
            <a:r>
              <a:rPr lang="zh-CN" altLang="en-US" dirty="0"/>
              <a:t>，读取一个</a:t>
            </a:r>
            <a:r>
              <a:rPr lang="en-US" altLang="zh-CN" dirty="0"/>
              <a:t>4 KB</a:t>
            </a:r>
            <a:r>
              <a:rPr lang="zh-CN" altLang="en-US" dirty="0"/>
              <a:t>的扇区所需的平均时间约为</a:t>
            </a:r>
          </a:p>
          <a:p>
            <a:r>
              <a:rPr lang="en-US" altLang="zh-CN" dirty="0"/>
              <a:t>A. 9 ms</a:t>
            </a:r>
            <a:r>
              <a:rPr lang="zh-CN" altLang="en-US" dirty="0"/>
              <a:t>　　</a:t>
            </a:r>
            <a:r>
              <a:rPr lang="en-US" altLang="zh-CN" dirty="0"/>
              <a:t>B. 9.4 ms     C. 12 ms</a:t>
            </a:r>
            <a:r>
              <a:rPr lang="zh-CN" altLang="en-US" dirty="0"/>
              <a:t>　</a:t>
            </a:r>
            <a:r>
              <a:rPr lang="en-US" altLang="zh-CN" dirty="0"/>
              <a:t>D. 12.4 </a:t>
            </a:r>
            <a:r>
              <a:rPr lang="en-US" altLang="zh-CN" dirty="0" err="1"/>
              <a:t>ms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015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、用户程序发出磁盘</a:t>
            </a:r>
            <a:r>
              <a:rPr lang="en-US" altLang="zh-CN" dirty="0"/>
              <a:t>I/O</a:t>
            </a:r>
            <a:r>
              <a:rPr lang="zh-CN" altLang="en-US" dirty="0"/>
              <a:t>请求后，系统的处理流程是：用户程序→系统调用处理程序→设备驱动程序→中断处理程序。其中，计算数据所在磁盘的柱面号、磁头号、扇区号的程序是</a:t>
            </a:r>
          </a:p>
          <a:p>
            <a:r>
              <a:rPr lang="en-US" altLang="zh-CN" dirty="0"/>
              <a:t>A.</a:t>
            </a:r>
            <a:r>
              <a:rPr lang="zh-CN" altLang="en-US" dirty="0"/>
              <a:t>用户程序　　　　</a:t>
            </a:r>
            <a:r>
              <a:rPr lang="en-US" altLang="zh-CN" dirty="0"/>
              <a:t>B. </a:t>
            </a:r>
            <a:r>
              <a:rPr lang="zh-CN" altLang="en-US" dirty="0"/>
              <a:t>系统调用处理程序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设备驱动程序　　</a:t>
            </a:r>
            <a:r>
              <a:rPr lang="en-US" altLang="zh-CN" dirty="0"/>
              <a:t>D.</a:t>
            </a:r>
            <a:r>
              <a:rPr lang="zh-CN" altLang="en-US" dirty="0"/>
              <a:t>中断处理程序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5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、设系统缓冲区和用户工作区均采用单缓冲，从外设读入</a:t>
            </a:r>
            <a:r>
              <a:rPr lang="en-US" altLang="zh-CN" dirty="0"/>
              <a:t>1</a:t>
            </a:r>
            <a:r>
              <a:rPr lang="zh-CN" altLang="en-US" dirty="0"/>
              <a:t>个数据块到系统缓冲区的时间为</a:t>
            </a:r>
            <a:r>
              <a:rPr lang="en-US" altLang="zh-CN" dirty="0"/>
              <a:t>100</a:t>
            </a:r>
            <a:r>
              <a:rPr lang="zh-CN" altLang="en-US" dirty="0"/>
              <a:t>，从系统缓冲区读入</a:t>
            </a:r>
            <a:r>
              <a:rPr lang="en-US" altLang="zh-CN" dirty="0"/>
              <a:t>1</a:t>
            </a:r>
            <a:r>
              <a:rPr lang="zh-CN" altLang="en-US" dirty="0"/>
              <a:t>个数据块到用户工作区的时间为</a:t>
            </a:r>
            <a:r>
              <a:rPr lang="en-US" altLang="zh-CN" dirty="0"/>
              <a:t>5</a:t>
            </a:r>
            <a:r>
              <a:rPr lang="zh-CN" altLang="en-US" dirty="0"/>
              <a:t>，对用户工作区中的</a:t>
            </a:r>
            <a:r>
              <a:rPr lang="en-US" altLang="zh-CN" dirty="0"/>
              <a:t>1</a:t>
            </a:r>
            <a:r>
              <a:rPr lang="zh-CN" altLang="en-US" dirty="0"/>
              <a:t>个数据块进行分析的时间为</a:t>
            </a:r>
            <a:r>
              <a:rPr lang="en-US" altLang="zh-CN" dirty="0"/>
              <a:t>90</a:t>
            </a:r>
            <a:r>
              <a:rPr lang="zh-CN" altLang="en-US" dirty="0"/>
              <a:t>（如下图所示）。进程从外设读入并分析</a:t>
            </a:r>
            <a:r>
              <a:rPr lang="en-US" altLang="zh-CN" dirty="0"/>
              <a:t>2</a:t>
            </a:r>
            <a:r>
              <a:rPr lang="zh-CN" altLang="en-US" dirty="0"/>
              <a:t>个数据块的最短时间是</a:t>
            </a:r>
            <a:endParaRPr lang="en-US" altLang="zh-CN" dirty="0"/>
          </a:p>
          <a:p>
            <a:r>
              <a:rPr lang="en-US" altLang="zh-CN" dirty="0"/>
              <a:t>A. 200        B. 295          C. 300</a:t>
            </a:r>
            <a:r>
              <a:rPr lang="zh-CN" altLang="en-US" dirty="0"/>
              <a:t>　</a:t>
            </a:r>
            <a:r>
              <a:rPr lang="en-US" altLang="zh-CN" dirty="0"/>
              <a:t>D .390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6D2CDF-E2CD-43FD-94EA-7C480D87A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931" y="3806055"/>
            <a:ext cx="2745069" cy="23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23528" y="548680"/>
            <a:ext cx="8496943" cy="580767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、操作系统的</a:t>
            </a:r>
            <a:r>
              <a:rPr lang="en-US" altLang="zh-CN" sz="2400" dirty="0"/>
              <a:t>I/O</a:t>
            </a:r>
            <a:r>
              <a:rPr lang="zh-CN" altLang="en-US" sz="2400" dirty="0"/>
              <a:t>子系统通常由四个层次组成，每一层明确定义了与邻近层次的接口。其合理的层次组织排列顺序是</a:t>
            </a:r>
            <a:r>
              <a:rPr lang="en-US" altLang="zh-CN" sz="2400" dirty="0"/>
              <a:t>( 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/>
              <a:t>A. </a:t>
            </a:r>
            <a:r>
              <a:rPr lang="zh-CN" altLang="en-US" sz="2400" dirty="0"/>
              <a:t>用户级</a:t>
            </a:r>
            <a:r>
              <a:rPr lang="en-US" altLang="zh-CN" sz="2400" dirty="0"/>
              <a:t>I/O</a:t>
            </a:r>
            <a:r>
              <a:rPr lang="zh-CN" altLang="en-US" sz="2400" dirty="0"/>
              <a:t>软件、设备无关软件、设备驱动程序、中断处理程序 </a:t>
            </a:r>
          </a:p>
          <a:p>
            <a:r>
              <a:rPr lang="en-US" altLang="zh-CN" sz="2400" dirty="0"/>
              <a:t>B. </a:t>
            </a:r>
            <a:r>
              <a:rPr lang="zh-CN" altLang="en-US" sz="2400" dirty="0"/>
              <a:t>用户级</a:t>
            </a:r>
            <a:r>
              <a:rPr lang="en-US" altLang="zh-CN" sz="2400" dirty="0"/>
              <a:t>I/O</a:t>
            </a:r>
            <a:r>
              <a:rPr lang="zh-CN" altLang="en-US" sz="2400" dirty="0"/>
              <a:t>软件、设备无关软件、中断处理程序、设备驱动程序 </a:t>
            </a:r>
          </a:p>
          <a:p>
            <a:r>
              <a:rPr lang="en-US" altLang="zh-CN" sz="2400" dirty="0"/>
              <a:t>C. </a:t>
            </a:r>
            <a:r>
              <a:rPr lang="zh-CN" altLang="en-US" sz="2400" dirty="0"/>
              <a:t>用户级</a:t>
            </a:r>
            <a:r>
              <a:rPr lang="en-US" altLang="zh-CN" sz="2400" dirty="0"/>
              <a:t>I/O</a:t>
            </a:r>
            <a:r>
              <a:rPr lang="zh-CN" altLang="en-US" sz="2400" dirty="0"/>
              <a:t>软件、设备驱动程序、设备无关软件、中断处理程序 </a:t>
            </a:r>
          </a:p>
          <a:p>
            <a:r>
              <a:rPr lang="en-US" altLang="zh-CN" sz="2400" dirty="0"/>
              <a:t>D. </a:t>
            </a:r>
            <a:r>
              <a:rPr lang="zh-CN" altLang="en-US" sz="2400" dirty="0"/>
              <a:t>用户级</a:t>
            </a:r>
            <a:r>
              <a:rPr lang="en-US" altLang="zh-CN" sz="2400" dirty="0"/>
              <a:t>I/O</a:t>
            </a:r>
            <a:r>
              <a:rPr lang="zh-CN" altLang="en-US" sz="2400" dirty="0"/>
              <a:t>软件、中断处理程序、设备无关软件、设备驱动程序 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30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 </a:t>
            </a:r>
            <a:r>
              <a:rPr lang="zh-CN" altLang="zh-CN" dirty="0"/>
              <a:t>在系统内存中设置磁盘缓冲区的主要目的是（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．减少磁盘</a:t>
            </a:r>
            <a:r>
              <a:rPr lang="en-US" altLang="zh-CN" dirty="0"/>
              <a:t>I/O</a:t>
            </a:r>
            <a:r>
              <a:rPr lang="zh-CN" altLang="zh-CN" dirty="0"/>
              <a:t>次数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．减少平均寻道时间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．提高磁盘数据可靠性</a:t>
            </a:r>
          </a:p>
          <a:p>
            <a:r>
              <a:rPr lang="en-US" altLang="zh-CN" dirty="0"/>
              <a:t>D</a:t>
            </a:r>
            <a:r>
              <a:rPr lang="zh-CN" altLang="zh-CN" dirty="0"/>
              <a:t>．实现设备无关性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7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675687" cy="6165850"/>
          </a:xfrm>
        </p:spPr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zh-CN" dirty="0"/>
              <a:t>系统将数据从磁盘读到内存的过程包括以下操作：</a:t>
            </a:r>
          </a:p>
          <a:p>
            <a:r>
              <a:rPr lang="en-US" altLang="zh-CN" dirty="0"/>
              <a:t>①DMA</a:t>
            </a:r>
            <a:r>
              <a:rPr lang="zh-CN" altLang="zh-CN" dirty="0"/>
              <a:t>控制器发出中断请求</a:t>
            </a:r>
          </a:p>
          <a:p>
            <a:r>
              <a:rPr lang="en-US" altLang="zh-CN" dirty="0"/>
              <a:t>②</a:t>
            </a:r>
            <a:r>
              <a:rPr lang="zh-CN" altLang="zh-CN" dirty="0"/>
              <a:t>初始化</a:t>
            </a:r>
            <a:r>
              <a:rPr lang="en-US" altLang="zh-CN" dirty="0"/>
              <a:t>DMA</a:t>
            </a:r>
            <a:r>
              <a:rPr lang="zh-CN" altLang="zh-CN" dirty="0"/>
              <a:t>控制器并启动磁盘</a:t>
            </a:r>
          </a:p>
          <a:p>
            <a:r>
              <a:rPr lang="en-US" altLang="zh-CN" dirty="0"/>
              <a:t>③</a:t>
            </a:r>
            <a:r>
              <a:rPr lang="zh-CN" altLang="zh-CN" dirty="0"/>
              <a:t>从磁盘传输一块数据到内存缓冲区</a:t>
            </a:r>
          </a:p>
          <a:p>
            <a:r>
              <a:rPr lang="en-US" altLang="zh-CN" dirty="0"/>
              <a:t>④</a:t>
            </a:r>
            <a:r>
              <a:rPr lang="zh-CN" altLang="zh-CN" dirty="0"/>
              <a:t>执行</a:t>
            </a:r>
            <a:r>
              <a:rPr lang="en-US" altLang="zh-CN" dirty="0"/>
              <a:t>“DMA</a:t>
            </a:r>
            <a:r>
              <a:rPr lang="zh-CN" altLang="zh-CN" dirty="0"/>
              <a:t>结束</a:t>
            </a:r>
            <a:r>
              <a:rPr lang="en-US" altLang="zh-CN" dirty="0"/>
              <a:t>”</a:t>
            </a:r>
            <a:r>
              <a:rPr lang="zh-CN" altLang="zh-CN" dirty="0"/>
              <a:t>中断服务程序</a:t>
            </a:r>
            <a:endParaRPr lang="en-US" altLang="zh-CN" dirty="0"/>
          </a:p>
          <a:p>
            <a:r>
              <a:rPr lang="zh-CN" altLang="zh-CN" dirty="0"/>
              <a:t>正确的执行顺序是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A．③→①→②→④	B．②→③→①→④ </a:t>
            </a:r>
          </a:p>
          <a:p>
            <a:r>
              <a:rPr lang="en-US" altLang="zh-CN" dirty="0"/>
              <a:t>C．②→①→③→④	D．①→②→④→③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25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14299</TotalTime>
  <Words>2055</Words>
  <Application>Microsoft Office PowerPoint</Application>
  <PresentationFormat>全屏显示(4:3)</PresentationFormat>
  <Paragraphs>128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Bookman Old Style</vt:lpstr>
      <vt:lpstr>Calibri</vt:lpstr>
      <vt:lpstr>Gill Sans MT</vt:lpstr>
      <vt:lpstr>Times New Roman</vt:lpstr>
      <vt:lpstr>Wingdings</vt:lpstr>
      <vt:lpstr>Wingdings 3</vt:lpstr>
      <vt:lpstr>质朴</vt:lpstr>
      <vt:lpstr>第二十二讲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泽辉 米</cp:lastModifiedBy>
  <cp:revision>831</cp:revision>
  <dcterms:created xsi:type="dcterms:W3CDTF">2013-09-15T00:45:06Z</dcterms:created>
  <dcterms:modified xsi:type="dcterms:W3CDTF">2019-12-16T07:49:42Z</dcterms:modified>
</cp:coreProperties>
</file>