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2" r:id="rId2"/>
    <p:sldId id="256" r:id="rId3"/>
    <p:sldId id="259" r:id="rId4"/>
    <p:sldId id="277" r:id="rId5"/>
    <p:sldId id="260" r:id="rId6"/>
    <p:sldId id="266" r:id="rId7"/>
    <p:sldId id="267" r:id="rId8"/>
    <p:sldId id="279" r:id="rId9"/>
    <p:sldId id="290" r:id="rId10"/>
    <p:sldId id="294" r:id="rId11"/>
    <p:sldId id="257" r:id="rId12"/>
    <p:sldId id="269" r:id="rId13"/>
    <p:sldId id="280" r:id="rId14"/>
    <p:sldId id="261" r:id="rId15"/>
    <p:sldId id="272" r:id="rId16"/>
    <p:sldId id="273" r:id="rId17"/>
    <p:sldId id="283" r:id="rId18"/>
    <p:sldId id="293" r:id="rId19"/>
    <p:sldId id="291" r:id="rId20"/>
    <p:sldId id="292" r:id="rId21"/>
    <p:sldId id="262" r:id="rId22"/>
    <p:sldId id="284" r:id="rId23"/>
    <p:sldId id="285" r:id="rId24"/>
    <p:sldId id="286" r:id="rId25"/>
    <p:sldId id="287" r:id="rId26"/>
    <p:sldId id="288" r:id="rId27"/>
    <p:sldId id="289" r:id="rId28"/>
    <p:sldId id="274" r:id="rId29"/>
    <p:sldId id="276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4660"/>
  </p:normalViewPr>
  <p:slideViewPr>
    <p:cSldViewPr>
      <p:cViewPr varScale="1">
        <p:scale>
          <a:sx n="88" d="100"/>
          <a:sy n="88" d="100"/>
        </p:scale>
        <p:origin x="180" y="102"/>
      </p:cViewPr>
      <p:guideLst>
        <p:guide orient="horz" pos="2160"/>
        <p:guide pos="289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24" y="-108"/>
      </p:cViewPr>
      <p:guideLst>
        <p:guide orient="horz" pos="288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6006D-F8C6-457D-A3C4-8B7B81284A0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EC49-D229-4891-845E-A1BC40DE3C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B8DAA-052D-4D88-88F6-2CD64864B8B2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765C3-341A-4E66-9CCF-379A27F984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/>
              <a:t>解答：</a:t>
            </a:r>
          </a:p>
          <a:p>
            <a:pPr>
              <a:buNone/>
            </a:pPr>
            <a:r>
              <a:rPr lang="en-US" altLang="zh-CN" dirty="0"/>
              <a:t>semaphore </a:t>
            </a:r>
            <a:r>
              <a:rPr lang="en-US" altLang="zh-CN" dirty="0" err="1"/>
              <a:t>seets</a:t>
            </a:r>
            <a:r>
              <a:rPr lang="en-US" altLang="zh-CN" dirty="0"/>
              <a:t> = 10, // </a:t>
            </a:r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个坐位的资源信号量</a:t>
            </a:r>
          </a:p>
          <a:p>
            <a:pPr>
              <a:buNone/>
            </a:pPr>
            <a:r>
              <a:rPr lang="en-US" altLang="zh-CN" dirty="0" err="1"/>
              <a:t>mutex</a:t>
            </a:r>
            <a:r>
              <a:rPr lang="en-US" altLang="zh-CN" dirty="0"/>
              <a:t> = 1, // </a:t>
            </a:r>
            <a:r>
              <a:rPr lang="zh-CN" altLang="en-US" dirty="0"/>
              <a:t>取号机互斥信号量</a:t>
            </a:r>
          </a:p>
          <a:p>
            <a:pPr>
              <a:buNone/>
            </a:pPr>
            <a:r>
              <a:rPr lang="en-US" altLang="zh-CN" dirty="0" err="1"/>
              <a:t>haveCustom</a:t>
            </a:r>
            <a:r>
              <a:rPr lang="en-US" altLang="zh-CN" dirty="0"/>
              <a:t> = 0; // </a:t>
            </a:r>
            <a:r>
              <a:rPr lang="zh-CN" altLang="en-US" dirty="0"/>
              <a:t>顾客与营业员同步，无顾客时营业员休息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process </a:t>
            </a:r>
            <a:r>
              <a:rPr lang="zh-CN" altLang="en-US" dirty="0"/>
              <a:t>顾客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{</a:t>
            </a:r>
          </a:p>
          <a:p>
            <a:pPr lvl="1">
              <a:buNone/>
            </a:pPr>
            <a:r>
              <a:rPr lang="en-US" altLang="zh-CN" dirty="0"/>
              <a:t>P(</a:t>
            </a:r>
            <a:r>
              <a:rPr lang="en-US" altLang="zh-CN" dirty="0" err="1"/>
              <a:t>seets</a:t>
            </a:r>
            <a:r>
              <a:rPr lang="en-US" altLang="zh-CN" dirty="0"/>
              <a:t>); // </a:t>
            </a:r>
            <a:r>
              <a:rPr lang="zh-CN" altLang="en-US" dirty="0"/>
              <a:t>等空位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P(</a:t>
            </a:r>
            <a:r>
              <a:rPr lang="en-US" altLang="zh-CN" dirty="0" err="1"/>
              <a:t>mutex</a:t>
            </a:r>
            <a:r>
              <a:rPr lang="en-US" altLang="zh-CN" dirty="0"/>
              <a:t>); // </a:t>
            </a:r>
            <a:r>
              <a:rPr lang="zh-CN" altLang="en-US" dirty="0"/>
              <a:t>申请使用取号机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从取号机上取号</a:t>
            </a:r>
            <a:r>
              <a:rPr lang="en-US" altLang="zh-CN" dirty="0"/>
              <a:t>;</a:t>
            </a:r>
          </a:p>
          <a:p>
            <a:pPr lvl="1">
              <a:buNone/>
            </a:pPr>
            <a:r>
              <a:rPr lang="en-US" altLang="zh-CN" dirty="0"/>
              <a:t>V(</a:t>
            </a:r>
            <a:r>
              <a:rPr lang="en-US" altLang="zh-CN" dirty="0" err="1"/>
              <a:t>mutex</a:t>
            </a:r>
            <a:r>
              <a:rPr lang="en-US" altLang="zh-CN" dirty="0"/>
              <a:t>); // </a:t>
            </a:r>
            <a:r>
              <a:rPr lang="zh-CN" altLang="en-US" dirty="0"/>
              <a:t>取号完毕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V(</a:t>
            </a:r>
            <a:r>
              <a:rPr lang="en-US" altLang="zh-CN" dirty="0" err="1"/>
              <a:t>haveCustom</a:t>
            </a:r>
            <a:r>
              <a:rPr lang="en-US" altLang="zh-CN" dirty="0"/>
              <a:t>); // </a:t>
            </a:r>
            <a:r>
              <a:rPr lang="zh-CN" altLang="en-US" dirty="0"/>
              <a:t>通知营业员有新顾客到来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等待营业员叫号</a:t>
            </a:r>
            <a:r>
              <a:rPr lang="en-US" altLang="zh-CN" dirty="0"/>
              <a:t>;</a:t>
            </a:r>
          </a:p>
          <a:p>
            <a:pPr lvl="1">
              <a:buNone/>
            </a:pPr>
            <a:r>
              <a:rPr lang="en-US" altLang="zh-CN" dirty="0"/>
              <a:t>V(</a:t>
            </a:r>
            <a:r>
              <a:rPr lang="en-US" altLang="zh-CN" dirty="0" err="1"/>
              <a:t>seets</a:t>
            </a:r>
            <a:r>
              <a:rPr lang="en-US" altLang="zh-CN" dirty="0"/>
              <a:t>); // </a:t>
            </a:r>
            <a:r>
              <a:rPr lang="zh-CN" altLang="en-US" dirty="0"/>
              <a:t>离开坐位接受服务；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}process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process </a:t>
            </a:r>
            <a:r>
              <a:rPr lang="zh-CN" altLang="en-US" dirty="0"/>
              <a:t>营业员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{</a:t>
            </a:r>
          </a:p>
          <a:p>
            <a:pPr lvl="1">
              <a:buNone/>
            </a:pPr>
            <a:r>
              <a:rPr lang="en-US" altLang="zh-CN" dirty="0"/>
              <a:t>while(True)</a:t>
            </a:r>
          </a:p>
          <a:p>
            <a:pPr lvl="1">
              <a:buNone/>
            </a:pPr>
            <a:r>
              <a:rPr lang="en-US" altLang="zh-CN" dirty="0"/>
              <a:t>{</a:t>
            </a:r>
          </a:p>
          <a:p>
            <a:pPr lvl="2">
              <a:buNone/>
            </a:pPr>
            <a:r>
              <a:rPr lang="en-US" altLang="zh-CN" dirty="0"/>
              <a:t>P(</a:t>
            </a:r>
            <a:r>
              <a:rPr lang="en-US" altLang="zh-CN" dirty="0" err="1"/>
              <a:t>haveCustom</a:t>
            </a:r>
            <a:r>
              <a:rPr lang="en-US" altLang="zh-CN" dirty="0"/>
              <a:t>); // </a:t>
            </a:r>
            <a:r>
              <a:rPr lang="zh-CN" altLang="en-US" dirty="0"/>
              <a:t>没有顾客则休息</a:t>
            </a:r>
            <a:endParaRPr lang="en-US" altLang="zh-CN" dirty="0"/>
          </a:p>
          <a:p>
            <a:pPr lvl="2">
              <a:buNone/>
            </a:pPr>
            <a:r>
              <a:rPr lang="zh-CN" altLang="en-US" dirty="0"/>
              <a:t>叫号</a:t>
            </a:r>
            <a:r>
              <a:rPr lang="en-US" altLang="zh-CN" dirty="0"/>
              <a:t>;</a:t>
            </a:r>
          </a:p>
          <a:p>
            <a:pPr lvl="2">
              <a:buNone/>
            </a:pPr>
            <a:r>
              <a:rPr lang="zh-CN" altLang="en-US" dirty="0"/>
              <a:t>为顾客服务</a:t>
            </a:r>
            <a:r>
              <a:rPr lang="en-US" altLang="zh-CN" dirty="0"/>
              <a:t>;</a:t>
            </a:r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1CBEA-DD42-48EE-8440-DA7102C8C9B3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3B016-AAF7-4D2A-BC15-6A4DB797A95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D48374-8D1B-424B-AA57-6ECEC6694D9B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BC48-6417-4388-87DB-1C97FCA7915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33400"/>
            <a:ext cx="1962150" cy="5029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33400"/>
            <a:ext cx="5734050" cy="5029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EE1A4F-68E9-4DF1-BF56-2F0202C7AF9C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276DF-734E-4CAC-AF44-18D93B6DE60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t>2019年12月16日3时56分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372200" y="0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>
                <a:uFill>
                  <a:solidFill>
                    <a:srgbClr val="7030A0"/>
                  </a:solidFill>
                </a:uFill>
              </a:rPr>
              <a:t>第二章 进程管理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400675"/>
          </a:xfrm>
        </p:spPr>
        <p:txBody>
          <a:bodyPr>
            <a:normAutofit/>
          </a:bodyPr>
          <a:lstStyle>
            <a:lvl1pPr>
              <a:buNone/>
              <a:defRPr sz="2800" b="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t>2019年12月16日3时56分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372200" y="0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>
                <a:uFill>
                  <a:solidFill>
                    <a:srgbClr val="7030A0"/>
                  </a:solidFill>
                </a:uFill>
              </a:rPr>
              <a:t>第二章 进程管理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400675"/>
          </a:xfrm>
        </p:spPr>
        <p:txBody>
          <a:bodyPr>
            <a:normAutofit/>
          </a:bodyPr>
          <a:lstStyle>
            <a:lvl1pPr>
              <a:buNone/>
              <a:defRPr sz="2800" b="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t>2019年12月16日3时56分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372200" y="0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>
                <a:uFill>
                  <a:solidFill>
                    <a:srgbClr val="7030A0"/>
                  </a:solidFill>
                </a:uFill>
              </a:rPr>
              <a:t>第二章 进程管理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400675"/>
          </a:xfrm>
        </p:spPr>
        <p:txBody>
          <a:bodyPr>
            <a:normAutofit/>
          </a:bodyPr>
          <a:lstStyle>
            <a:lvl1pPr>
              <a:buNone/>
              <a:defRPr sz="2800" b="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t>2019年12月16日3时56分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372200" y="0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>
                <a:uFill>
                  <a:solidFill>
                    <a:srgbClr val="7030A0"/>
                  </a:solidFill>
                </a:uFill>
              </a:rPr>
              <a:t>第二章 进程管理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400675"/>
          </a:xfrm>
        </p:spPr>
        <p:txBody>
          <a:bodyPr>
            <a:normAutofit/>
          </a:bodyPr>
          <a:lstStyle>
            <a:lvl1pPr>
              <a:buNone/>
              <a:defRPr sz="2800" b="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t>2019年12月16日3时56分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372200" y="0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>
                <a:uFill>
                  <a:solidFill>
                    <a:srgbClr val="7030A0"/>
                  </a:solidFill>
                </a:uFill>
              </a:rPr>
              <a:t>第二章 进程管理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400675"/>
          </a:xfrm>
        </p:spPr>
        <p:txBody>
          <a:bodyPr>
            <a:normAutofit/>
          </a:bodyPr>
          <a:lstStyle>
            <a:lvl1pPr>
              <a:buNone/>
              <a:defRPr sz="2800" b="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t>2019年12月16日3时56分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372200" y="0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>
                <a:uFill>
                  <a:solidFill>
                    <a:srgbClr val="7030A0"/>
                  </a:solidFill>
                </a:uFill>
              </a:rPr>
              <a:t>第二章 进程管理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400675"/>
          </a:xfrm>
        </p:spPr>
        <p:txBody>
          <a:bodyPr>
            <a:normAutofit/>
          </a:bodyPr>
          <a:lstStyle>
            <a:lvl1pPr>
              <a:buNone/>
              <a:defRPr sz="2800" b="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3568" y="6309320"/>
            <a:ext cx="2736304" cy="360040"/>
          </a:xfrm>
        </p:spPr>
        <p:txBody>
          <a:bodyPr/>
          <a:lstStyle>
            <a:lvl1pPr>
              <a:defRPr sz="1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87DDD7CF-8DF0-4BD1-A8ED-75E0724F0B43}" type="datetime8">
              <a:rPr lang="zh-CN" altLang="en-US" smtClean="0"/>
              <a:t>2019年12月16日3时56分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63888" y="6309320"/>
            <a:ext cx="2095872" cy="39628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96136" y="6309320"/>
            <a:ext cx="1905000" cy="385192"/>
          </a:xfrm>
        </p:spPr>
        <p:txBody>
          <a:bodyPr/>
          <a:lstStyle>
            <a:lvl1pPr>
              <a:defRPr sz="16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/>
              <a:t>Page </a:t>
            </a:r>
            <a:fld id="{39693D1D-6776-4FAC-86D7-9A2B1793E493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C85D9-9A5C-42F4-8A66-1C19A20053D3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A8810-9C42-465A-8149-2D2187FE2B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363F04-36F9-4320-B586-5D191758F461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56BBB-9446-4139-970F-3B7807A3E97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07B3FB-7990-4BAD-AA79-2F7659CDDC1F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01FDF-9D10-4DDB-AF63-147BFC5E00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1560" y="6309320"/>
            <a:ext cx="2880320" cy="3600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fld id="{A8C6A591-3990-4B51-9335-038337AE1ADF}" type="datetime8">
              <a:rPr lang="zh-CN" altLang="en-US" smtClean="0"/>
              <a:t>2019年12月16日3时56分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572000" y="6309320"/>
            <a:ext cx="1440160" cy="36004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1368152" cy="313184"/>
          </a:xfrm>
        </p:spPr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dirty="0"/>
              <a:t>Page</a:t>
            </a:r>
            <a:fld id="{2772E908-B602-42E0-8359-9D4FBF5279A2}" type="slidenum">
              <a:rPr lang="en-US" altLang="zh-CN" dirty="0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95536" y="6309320"/>
            <a:ext cx="2952328" cy="36004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algn="l"/>
            <a:fld id="{A8C6A591-3990-4B51-9335-038337AE1ADF}" type="datetime8">
              <a:rPr lang="zh-CN" altLang="en-US" smtClean="0"/>
              <a:t>2019年12月16日3时56分</a:t>
            </a:fld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067944" y="6309320"/>
            <a:ext cx="1152128" cy="360040"/>
          </a:xfrm>
        </p:spPr>
        <p:txBody>
          <a:bodyPr/>
          <a:lstStyle>
            <a:lvl1pPr>
              <a:defRPr/>
            </a:lvl1pPr>
          </a:lstStyle>
          <a:p>
            <a:fld id="{DC714728-9E63-4D55-8251-DF6EF1300AF9}" type="slidenum">
              <a:rPr lang="en-US" altLang="zh-CN" smtClean="0"/>
              <a:t>‹#›</a:t>
            </a:fld>
            <a:endParaRPr lang="en-US" altLang="zh-CN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6237312"/>
            <a:ext cx="799288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DAD76-589F-4B00-8F80-C1763D130820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51104-E927-4B4E-A405-3C9756E2811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F7D05-75EB-469E-ACDA-0B7DA83C32D5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6BBE2-DAAE-4F84-915A-0BB0B04B6ED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7944" y="6237312"/>
            <a:ext cx="136815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latin typeface="+mn-lt"/>
              </a:defRPr>
            </a:lvl1pPr>
          </a:lstStyle>
          <a:p>
            <a:endParaRPr lang="en-US" altLang="zh-CN" dirty="0"/>
          </a:p>
        </p:txBody>
      </p:sp>
      <p:pic>
        <p:nvPicPr>
          <p:cNvPr id="16391" name="Picture 7" descr="BJ1245"/>
          <p:cNvPicPr>
            <a:picLocks noChangeAspect="1" noChangeArrowheads="1"/>
          </p:cNvPicPr>
          <p:nvPr userDrawn="1"/>
        </p:nvPicPr>
        <p:blipFill>
          <a:blip r:embed="rId19" cstate="print"/>
          <a:srcRect l="3783"/>
          <a:stretch>
            <a:fillRect/>
          </a:stretch>
        </p:blipFill>
        <p:spPr bwMode="auto">
          <a:xfrm>
            <a:off x="0" y="0"/>
            <a:ext cx="6422902" cy="533400"/>
          </a:xfrm>
          <a:prstGeom prst="rect">
            <a:avLst/>
          </a:prstGeom>
          <a:noFill/>
        </p:spPr>
      </p:pic>
      <p:sp>
        <p:nvSpPr>
          <p:cNvPr id="16392" name="Text Box 8"/>
          <p:cNvSpPr txBox="1">
            <a:spLocks noChangeArrowheads="1"/>
          </p:cNvSpPr>
          <p:nvPr userDrawn="1"/>
        </p:nvSpPr>
        <p:spPr bwMode="auto">
          <a:xfrm>
            <a:off x="827584" y="0"/>
            <a:ext cx="259398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习题</a:t>
            </a:r>
            <a:r>
              <a:rPr kumimoji="1" lang="zh-CN" altLang="en-US" sz="2400" baseline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第一章、第二章</a:t>
            </a:r>
            <a:endParaRPr kumimoji="1"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6393" name="Picture 9" descr="BJ3009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162800" y="5365750"/>
            <a:ext cx="1981200" cy="1485900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560" y="6309320"/>
            <a:ext cx="2880320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6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algn="l"/>
            <a:fld id="{5A4FF2E2-56E5-477E-98FC-308AB1B84413}" type="datetime8">
              <a:rPr lang="zh-CN" altLang="en-US" smtClean="0"/>
              <a:t>2019年12月16日3时56分</a:t>
            </a:fld>
            <a:endParaRPr lang="en-US" altLang="zh-CN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192" y="6237312"/>
            <a:ext cx="1368152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600">
                <a:latin typeface="+mn-lt"/>
              </a:defRPr>
            </a:lvl1pPr>
          </a:lstStyle>
          <a:p>
            <a:fld id="{3DA28152-9E1A-4856-B3A0-20CFF5CC443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blinds dir="vert"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092933"/>
            <a:ext cx="7772400" cy="829790"/>
          </a:xfrm>
        </p:spPr>
        <p:txBody>
          <a:bodyPr/>
          <a:lstStyle/>
          <a:p>
            <a:r>
              <a:rPr lang="zh-CN" altLang="en-US" sz="6000" b="1" dirty="0"/>
              <a:t>第</a:t>
            </a:r>
            <a:r>
              <a:rPr lang="en-US" altLang="zh-CN" sz="6000" b="1" dirty="0"/>
              <a:t>8</a:t>
            </a:r>
            <a:r>
              <a:rPr lang="zh-CN" altLang="en-US" sz="6000" b="1" dirty="0"/>
              <a:t>讲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67852"/>
            <a:ext cx="6400800" cy="989297"/>
          </a:xfrm>
        </p:spPr>
        <p:txBody>
          <a:bodyPr/>
          <a:lstStyle/>
          <a:p>
            <a:r>
              <a:rPr lang="zh-CN" altLang="en-US" sz="4000" b="1"/>
              <a:t>习题一（</a:t>
            </a:r>
            <a:r>
              <a:rPr lang="en-US" altLang="zh-CN" sz="4000" b="1"/>
              <a:t>1</a:t>
            </a:r>
            <a:r>
              <a:rPr lang="zh-CN" altLang="en-US" sz="4000" b="1"/>
              <a:t>、</a:t>
            </a:r>
            <a:r>
              <a:rPr lang="en-US" altLang="zh-CN" sz="4000" b="1"/>
              <a:t>2</a:t>
            </a:r>
            <a:r>
              <a:rPr lang="zh-CN" altLang="en-US" sz="4000" b="1"/>
              <a:t>章复习）</a:t>
            </a:r>
            <a:endParaRPr lang="zh-CN" altLang="en-US" sz="4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55C1-A113-49B8-BA55-8EDF9AD1D8AB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3772" y="476672"/>
            <a:ext cx="8820472" cy="5472608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12</a:t>
            </a:r>
            <a:r>
              <a:rPr lang="zh-CN" altLang="en-US" sz="2800" b="1" dirty="0"/>
              <a:t>、下列关于系统调用的叙述中，正确的是（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Ⅰ   </a:t>
            </a:r>
            <a:r>
              <a:rPr lang="zh-CN" altLang="en-US" sz="2800" b="1" dirty="0"/>
              <a:t>在执行系统调用服务程序的过程中，操作系统处于内核态。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/>
              <a:t>      Ⅱ </a:t>
            </a:r>
            <a:r>
              <a:rPr lang="zh-CN" altLang="en-US" sz="2800" b="1" dirty="0"/>
              <a:t>操作系统通过提供系统调用，避免用户程序直接访问外设。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/>
              <a:t>      Ⅲ </a:t>
            </a:r>
            <a:r>
              <a:rPr lang="zh-CN" altLang="en-US" sz="2800" b="1" dirty="0"/>
              <a:t>不同操作系统为应用程序提供了统一的访问接口。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/>
              <a:t>      Ⅳ </a:t>
            </a:r>
            <a:r>
              <a:rPr lang="zh-CN" altLang="en-US" sz="2800" b="1" dirty="0"/>
              <a:t>系统调用是操作系统内核为应用程序提供的接口。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/>
              <a:t>A 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Ⅰ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Ⅳ </a:t>
            </a:r>
            <a:r>
              <a:rPr lang="zh-CN" altLang="en-US" sz="2800" b="1" dirty="0"/>
              <a:t> ；</a:t>
            </a:r>
            <a:r>
              <a:rPr lang="en-US" altLang="zh-CN" sz="2800" b="1" dirty="0"/>
              <a:t>B 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Ⅱ 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Ⅲ</a:t>
            </a:r>
            <a:r>
              <a:rPr lang="zh-CN" altLang="en-US" sz="2800" b="1" dirty="0"/>
              <a:t>；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Ⅰ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Ⅱ</a:t>
            </a:r>
            <a:r>
              <a:rPr lang="zh-CN" altLang="en-US" sz="2800" b="1" dirty="0"/>
              <a:t>；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Ⅰ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Ⅱ 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Ⅳ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/>
              <a:t>   </a:t>
            </a: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91C6-6978-490A-9F2A-630D170F1CFB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48680"/>
            <a:ext cx="7772400" cy="792088"/>
          </a:xfrm>
        </p:spPr>
        <p:txBody>
          <a:bodyPr/>
          <a:lstStyle/>
          <a:p>
            <a:pPr algn="l"/>
            <a:r>
              <a:rPr lang="zh-CN" altLang="en-US" sz="3200" b="1" dirty="0"/>
              <a:t>二、进程管理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7772400" cy="4114800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（一）进程与线程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  </a:t>
            </a:r>
            <a:r>
              <a:rPr lang="en-US" altLang="zh-CN" b="1" dirty="0"/>
              <a:t>1. </a:t>
            </a:r>
            <a:r>
              <a:rPr lang="zh-CN" altLang="en-US" b="1" dirty="0"/>
              <a:t>进程概念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b="1" dirty="0"/>
              <a:t>  </a:t>
            </a:r>
            <a:r>
              <a:rPr lang="en-US" altLang="zh-CN" b="1" dirty="0"/>
              <a:t>2. </a:t>
            </a:r>
            <a:r>
              <a:rPr lang="zh-CN" altLang="en-US" b="1" dirty="0"/>
              <a:t>进程的状态与转换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b="1" dirty="0"/>
              <a:t>  </a:t>
            </a:r>
            <a:r>
              <a:rPr lang="en-US" altLang="zh-CN" b="1" dirty="0"/>
              <a:t>3. </a:t>
            </a:r>
            <a:r>
              <a:rPr lang="zh-CN" altLang="en-US" b="1" dirty="0"/>
              <a:t>进程组织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b="1" dirty="0"/>
              <a:t>  </a:t>
            </a:r>
            <a:r>
              <a:rPr lang="en-US" altLang="zh-CN" b="1" dirty="0"/>
              <a:t>4. </a:t>
            </a:r>
            <a:r>
              <a:rPr lang="zh-CN" altLang="en-US" b="1"/>
              <a:t>进程通信（</a:t>
            </a:r>
            <a:r>
              <a:rPr lang="zh-CN" altLang="en-US" sz="2800" b="1"/>
              <a:t>   </a:t>
            </a:r>
            <a:r>
              <a:rPr lang="zh-CN" altLang="en-US" sz="2400" b="1" dirty="0"/>
              <a:t>共享存储系统；消息传递系统；</a:t>
            </a:r>
            <a:r>
              <a:rPr lang="zh-CN" altLang="en-US" sz="2400" b="1"/>
              <a:t>管道通信；客户服务器系统</a:t>
            </a:r>
            <a:r>
              <a:rPr lang="zh-CN" altLang="en-US" sz="2800" b="1"/>
              <a:t>）</a:t>
            </a:r>
            <a:endParaRPr lang="zh-CN" altLang="en-US" sz="2800" b="1" dirty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/>
              <a:t>        </a:t>
            </a:r>
            <a:r>
              <a:rPr lang="en-US" altLang="zh-CN" sz="2800" b="1" dirty="0"/>
              <a:t>5. </a:t>
            </a:r>
            <a:r>
              <a:rPr lang="zh-CN" altLang="en-US" sz="2800" b="1" dirty="0"/>
              <a:t>线程概念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2D84-4D22-480C-BDEA-2EBE2F5A3B41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764704"/>
            <a:ext cx="8229600" cy="5329238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（二）  进程同步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/>
              <a:t>进程同步的</a:t>
            </a:r>
            <a:r>
              <a:rPr lang="zh-CN" altLang="en-US" b="1"/>
              <a:t>基本概念</a:t>
            </a:r>
            <a:endParaRPr lang="en-US" altLang="zh-CN" b="1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/>
              <a:t> </a:t>
            </a:r>
            <a:r>
              <a:rPr lang="en-US" altLang="zh-CN" b="1"/>
              <a:t>	</a:t>
            </a:r>
            <a:r>
              <a:rPr lang="zh-CN" altLang="en-US" sz="2400" b="1"/>
              <a:t>临界资源、临界区</a:t>
            </a:r>
            <a:endParaRPr lang="zh-CN" altLang="en-US" sz="2400" b="1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b="1"/>
              <a:t>硬件机制、信号量机制、管程机制</a:t>
            </a:r>
            <a:endParaRPr lang="zh-CN" altLang="en-US" b="1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b="1" dirty="0"/>
              <a:t>经典同步问题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/>
              <a:t>   生产者</a:t>
            </a:r>
            <a:r>
              <a:rPr lang="en-US" altLang="zh-CN" b="1" dirty="0"/>
              <a:t>-</a:t>
            </a:r>
            <a:r>
              <a:rPr lang="zh-CN" altLang="en-US" b="1" dirty="0"/>
              <a:t>消费者问题；</a:t>
            </a:r>
            <a:endParaRPr lang="en-US" altLang="zh-CN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/>
              <a:t>   </a:t>
            </a:r>
            <a:r>
              <a:rPr lang="zh-CN" altLang="en-US" b="1" dirty="0"/>
              <a:t>读者</a:t>
            </a:r>
            <a:r>
              <a:rPr lang="en-US" altLang="zh-CN" b="1" dirty="0"/>
              <a:t>-</a:t>
            </a:r>
            <a:r>
              <a:rPr lang="zh-CN" altLang="en-US" b="1" dirty="0"/>
              <a:t>写者问题；</a:t>
            </a:r>
            <a:endParaRPr lang="en-US" altLang="zh-CN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/>
              <a:t>   </a:t>
            </a:r>
            <a:r>
              <a:rPr lang="zh-CN" altLang="en-US" b="1" dirty="0"/>
              <a:t>哲学家进餐问题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EC6F-533E-4077-B3B0-FC2DE5F0B2A4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809625"/>
            <a:ext cx="8496944" cy="5211663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、分配到必要的资源并获得处理机的状态是（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/>
              <a:t>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A. </a:t>
            </a:r>
            <a:r>
              <a:rPr lang="zh-CN" altLang="en-US" sz="2800" b="1" dirty="0"/>
              <a:t>就绪状态  </a:t>
            </a:r>
            <a:r>
              <a:rPr lang="en-US" altLang="zh-CN" sz="2800" b="1" dirty="0"/>
              <a:t>B. </a:t>
            </a:r>
            <a:r>
              <a:rPr lang="zh-CN" altLang="en-US" sz="2800" b="1" dirty="0"/>
              <a:t>执行状态  </a:t>
            </a:r>
            <a:r>
              <a:rPr lang="en-US" altLang="zh-CN" sz="2800" b="1" dirty="0"/>
              <a:t>C. </a:t>
            </a:r>
            <a:r>
              <a:rPr lang="zh-CN" altLang="en-US" sz="2800" b="1" dirty="0"/>
              <a:t>阻塞状态  </a:t>
            </a:r>
            <a:r>
              <a:rPr lang="en-US" altLang="zh-CN" sz="2800" b="1" dirty="0"/>
              <a:t>D. </a:t>
            </a:r>
            <a:r>
              <a:rPr lang="zh-CN" altLang="en-US" sz="2800" b="1" dirty="0"/>
              <a:t>新状态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、挂起的进程被激活，应该使用（</a:t>
            </a:r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r>
              <a:rPr lang="zh-CN" altLang="en-US" sz="2800" b="1" dirty="0"/>
              <a:t>）原语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A. Create   B. Suspend  C. Active  D. Wakeup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、若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操作的信号量</a:t>
            </a:r>
            <a:r>
              <a:rPr lang="en-US" altLang="zh-CN" sz="2800" b="1" dirty="0"/>
              <a:t>S</a:t>
            </a:r>
            <a:r>
              <a:rPr lang="zh-CN" altLang="en-US" sz="2800" b="1" dirty="0"/>
              <a:t>初值为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，当前值为</a:t>
            </a:r>
            <a:r>
              <a:rPr lang="en-US" altLang="zh-CN" sz="2800" b="1" dirty="0"/>
              <a:t>-1,</a:t>
            </a:r>
            <a:r>
              <a:rPr lang="zh-CN" altLang="en-US" sz="2800" b="1" dirty="0"/>
              <a:t>则表示有（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/>
              <a:t>）等待进程。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 </a:t>
            </a:r>
            <a:r>
              <a:rPr lang="en-US" altLang="zh-CN" sz="2800" b="1" dirty="0"/>
              <a:t>A. 0</a:t>
            </a:r>
            <a:r>
              <a:rPr lang="zh-CN" altLang="en-US" sz="2800" b="1" dirty="0"/>
              <a:t>个    </a:t>
            </a:r>
            <a:r>
              <a:rPr lang="en-US" altLang="zh-CN" sz="2800" b="1" dirty="0"/>
              <a:t>B. 1</a:t>
            </a:r>
            <a:r>
              <a:rPr lang="zh-CN" altLang="en-US" sz="2800" b="1" dirty="0"/>
              <a:t>个    </a:t>
            </a:r>
            <a:r>
              <a:rPr lang="en-US" altLang="zh-CN" sz="2800" b="1" dirty="0"/>
              <a:t>C. 2</a:t>
            </a:r>
            <a:r>
              <a:rPr lang="zh-CN" altLang="en-US" sz="2800" b="1" dirty="0"/>
              <a:t>个    </a:t>
            </a:r>
            <a:r>
              <a:rPr lang="en-US" altLang="zh-CN" sz="2800" b="1" dirty="0"/>
              <a:t>D. 3</a:t>
            </a:r>
            <a:r>
              <a:rPr lang="zh-CN" altLang="en-US" sz="2800" b="1" dirty="0"/>
              <a:t>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EC6F-533E-4077-B3B0-FC2DE5F0B2A4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t>14</a:t>
            </a:fld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809625"/>
            <a:ext cx="8496944" cy="5211663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、有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个进程共享同一临界资源，若使用信号量机制实现临界资源的互斥访问，则信号量值的变化范围是</a:t>
            </a:r>
            <a:r>
              <a:rPr lang="en-US" altLang="zh-CN" sz="2800" b="1" dirty="0">
                <a:solidFill>
                  <a:srgbClr val="FF0000"/>
                </a:solidFill>
              </a:rPr>
              <a:t>[1-m,1]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5</a:t>
            </a:r>
            <a:r>
              <a:rPr lang="zh-CN" altLang="en-US" sz="2800" b="1" dirty="0"/>
              <a:t>、下列进程状态转换中，绝对不可能发生的状态转换是（</a:t>
            </a:r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r>
              <a:rPr lang="zh-CN" altLang="en-US" sz="2800" b="1" dirty="0"/>
              <a:t>）；一般不会发生的状态转换是（</a:t>
            </a:r>
            <a:r>
              <a:rPr lang="en-US" altLang="zh-CN" sz="2800" b="1" dirty="0">
                <a:solidFill>
                  <a:srgbClr val="FF0000"/>
                </a:solidFill>
              </a:rPr>
              <a:t>E</a:t>
            </a:r>
            <a:r>
              <a:rPr lang="zh-CN" altLang="en-US" sz="2800" b="1" dirty="0"/>
              <a:t>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A </a:t>
            </a:r>
            <a:r>
              <a:rPr lang="zh-CN" altLang="en-US" sz="2800" b="1" dirty="0"/>
              <a:t>就绪→执行 </a:t>
            </a:r>
            <a:r>
              <a:rPr lang="en-US" altLang="zh-CN" sz="2800" b="1" dirty="0"/>
              <a:t>B </a:t>
            </a:r>
            <a:r>
              <a:rPr lang="zh-CN" altLang="en-US" sz="2800" b="1" dirty="0"/>
              <a:t>执行→就绪 </a:t>
            </a:r>
            <a:r>
              <a:rPr lang="en-US" altLang="zh-CN" sz="2800" b="1" dirty="0"/>
              <a:t>C </a:t>
            </a:r>
            <a:r>
              <a:rPr lang="zh-CN" altLang="en-US" sz="2800" b="1" dirty="0"/>
              <a:t>就绪→阻塞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D </a:t>
            </a:r>
            <a:r>
              <a:rPr lang="zh-CN" altLang="en-US" sz="2800" b="1" dirty="0"/>
              <a:t>阻塞→就绪 </a:t>
            </a:r>
            <a:r>
              <a:rPr lang="en-US" altLang="zh-CN" sz="2800" b="1" dirty="0"/>
              <a:t>E </a:t>
            </a:r>
            <a:r>
              <a:rPr lang="zh-CN" altLang="en-US" sz="2800" b="1" dirty="0"/>
              <a:t>阻塞→执行 </a:t>
            </a:r>
            <a:r>
              <a:rPr lang="en-US" altLang="zh-CN" sz="2800" b="1" dirty="0"/>
              <a:t>F </a:t>
            </a:r>
            <a:r>
              <a:rPr lang="zh-CN" altLang="en-US" sz="2800" b="1" dirty="0"/>
              <a:t>执行→阻塞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9242-0B35-4A3A-865D-36E79163CFC3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48680"/>
            <a:ext cx="8229600" cy="5472013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6</a:t>
            </a:r>
            <a:r>
              <a:rPr lang="zh-CN" altLang="en-US" sz="2800" b="1" dirty="0"/>
              <a:t>、在分时系统中，导致进程创建的典型事件是（</a:t>
            </a:r>
            <a:r>
              <a:rPr lang="en-US" altLang="zh-CN" sz="2800" b="1" dirty="0"/>
              <a:t>A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）用户登录</a:t>
            </a:r>
            <a:r>
              <a:rPr lang="zh-CN" altLang="en-US" sz="2800" b="1" dirty="0"/>
              <a:t>）；在批处理系统中，导致进程创建的典型事件是（</a:t>
            </a:r>
            <a:r>
              <a:rPr lang="en-US" altLang="zh-CN" sz="2800" b="1" dirty="0"/>
              <a:t>B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）作业调度</a:t>
            </a:r>
            <a:r>
              <a:rPr lang="zh-CN" altLang="en-US" sz="2800" b="1" dirty="0"/>
              <a:t>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A</a:t>
            </a:r>
            <a:r>
              <a:rPr lang="zh-CN" altLang="en-US" sz="2800" b="1" dirty="0"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sym typeface="Wingdings" panose="05000000000000000000" pitchFamily="2" charset="2"/>
              </a:rPr>
              <a:t>1</a:t>
            </a:r>
            <a:r>
              <a:rPr lang="zh-CN" altLang="en-US" sz="2800" b="1" dirty="0">
                <a:sym typeface="Wingdings" panose="05000000000000000000" pitchFamily="2" charset="2"/>
              </a:rPr>
              <a:t>）用户注册 </a:t>
            </a: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）用户登录</a:t>
            </a:r>
            <a:r>
              <a:rPr lang="zh-CN" altLang="en-US" sz="2800" b="1" dirty="0"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sym typeface="Wingdings" panose="05000000000000000000" pitchFamily="2" charset="2"/>
              </a:rPr>
              <a:t>）用户记账       	（</a:t>
            </a:r>
            <a:r>
              <a:rPr lang="en-US" altLang="zh-CN" sz="2800" b="1" dirty="0">
                <a:sym typeface="Wingdings" panose="05000000000000000000" pitchFamily="2" charset="2"/>
              </a:rPr>
              <a:t>4</a:t>
            </a:r>
            <a:r>
              <a:rPr lang="zh-CN" altLang="en-US" sz="2800" b="1" dirty="0">
                <a:sym typeface="Wingdings" panose="05000000000000000000" pitchFamily="2" charset="2"/>
              </a:rPr>
              <a:t>）用户通信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ym typeface="Wingdings" panose="05000000000000000000" pitchFamily="2" charset="2"/>
              </a:rPr>
              <a:t>    </a:t>
            </a:r>
            <a:r>
              <a:rPr lang="en-US" altLang="zh-CN" sz="2800" b="1" dirty="0">
                <a:sym typeface="Wingdings" panose="05000000000000000000" pitchFamily="2" charset="2"/>
              </a:rPr>
              <a:t>B</a:t>
            </a:r>
            <a:r>
              <a:rPr lang="zh-CN" altLang="en-US" sz="2800" b="1" dirty="0"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sym typeface="Wingdings" panose="05000000000000000000" pitchFamily="2" charset="2"/>
              </a:rPr>
              <a:t>1</a:t>
            </a:r>
            <a:r>
              <a:rPr lang="zh-CN" altLang="en-US" sz="2800" b="1" dirty="0">
                <a:sym typeface="Wingdings" panose="05000000000000000000" pitchFamily="2" charset="2"/>
              </a:rPr>
              <a:t>）作业录入</a:t>
            </a: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）作业调度</a:t>
            </a:r>
            <a:r>
              <a:rPr lang="zh-CN" altLang="en-US" sz="2800" b="1" dirty="0"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sym typeface="Wingdings" panose="05000000000000000000" pitchFamily="2" charset="2"/>
              </a:rPr>
              <a:t>）进程调度	（</a:t>
            </a:r>
            <a:r>
              <a:rPr lang="en-US" altLang="zh-CN" sz="2800" b="1" dirty="0">
                <a:sym typeface="Wingdings" panose="05000000000000000000" pitchFamily="2" charset="2"/>
              </a:rPr>
              <a:t>4</a:t>
            </a:r>
            <a:r>
              <a:rPr lang="zh-CN" altLang="en-US" sz="2800" b="1" dirty="0">
                <a:sym typeface="Wingdings" panose="05000000000000000000" pitchFamily="2" charset="2"/>
              </a:rPr>
              <a:t>）中级调度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B8FA684-D2F3-4BED-AEF7-5285299A4739}" type="datetime8">
              <a:rPr lang="zh-CN" altLang="en-US" smtClean="0"/>
              <a:t>2019年12月16日3时56分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t>16</a:t>
            </a:fld>
            <a:endParaRPr lang="en-US" altLang="zh-CN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620688"/>
            <a:ext cx="8424936" cy="5327650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7</a:t>
            </a:r>
            <a:r>
              <a:rPr lang="zh-CN" altLang="en-US" sz="2800" b="1" dirty="0"/>
              <a:t>、由系统专门为运行中的应用进程创建新进程的事件是（</a:t>
            </a:r>
            <a:r>
              <a:rPr lang="en-US" altLang="zh-CN" sz="2800" b="1" dirty="0"/>
              <a:t>C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）提供服务</a:t>
            </a:r>
            <a:r>
              <a:rPr lang="zh-CN" altLang="en-US" sz="2800" b="1" dirty="0"/>
              <a:t>）。在创建进程时，（</a:t>
            </a:r>
            <a:r>
              <a:rPr lang="en-US" altLang="zh-CN" sz="2800" b="1" dirty="0"/>
              <a:t>D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）为进程分配</a:t>
            </a:r>
            <a:r>
              <a:rPr lang="en-US" altLang="zh-CN" sz="2800" b="1" dirty="0">
                <a:solidFill>
                  <a:srgbClr val="FF0000"/>
                </a:solidFill>
              </a:rPr>
              <a:t>CPU</a:t>
            </a:r>
            <a:r>
              <a:rPr lang="zh-CN" altLang="en-US" sz="2800" b="1" dirty="0"/>
              <a:t>）不是创建所必须的步骤。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C</a:t>
            </a:r>
            <a:r>
              <a:rPr lang="zh-CN" altLang="en-US" sz="2800" b="1" dirty="0"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sym typeface="Wingdings" panose="05000000000000000000" pitchFamily="2" charset="2"/>
              </a:rPr>
              <a:t>1</a:t>
            </a:r>
            <a:r>
              <a:rPr lang="zh-CN" altLang="en-US" sz="2800" b="1" dirty="0">
                <a:sym typeface="Wingdings" panose="05000000000000000000" pitchFamily="2" charset="2"/>
              </a:rPr>
              <a:t>）分配资源 （</a:t>
            </a:r>
            <a:r>
              <a:rPr lang="en-US" altLang="zh-CN" sz="2800" b="1" dirty="0"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sym typeface="Wingdings" panose="05000000000000000000" pitchFamily="2" charset="2"/>
              </a:rPr>
              <a:t>）进行通信（</a:t>
            </a:r>
            <a:r>
              <a:rPr lang="en-US" altLang="zh-CN" sz="2800" b="1" dirty="0"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sym typeface="Wingdings" panose="05000000000000000000" pitchFamily="2" charset="2"/>
              </a:rPr>
              <a:t>）共享资源       	</a:t>
            </a: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）提供服务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ym typeface="Wingdings" panose="05000000000000000000" pitchFamily="2" charset="2"/>
              </a:rPr>
              <a:t>    </a:t>
            </a:r>
            <a:r>
              <a:rPr lang="en-US" altLang="zh-CN" sz="2800" b="1" dirty="0">
                <a:sym typeface="Wingdings" panose="05000000000000000000" pitchFamily="2" charset="2"/>
              </a:rPr>
              <a:t>D</a:t>
            </a:r>
            <a:r>
              <a:rPr lang="zh-CN" altLang="en-US" sz="2800" b="1" dirty="0"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sym typeface="Wingdings" panose="05000000000000000000" pitchFamily="2" charset="2"/>
              </a:rPr>
              <a:t>1</a:t>
            </a:r>
            <a:r>
              <a:rPr lang="zh-CN" altLang="en-US" sz="2800" b="1" dirty="0">
                <a:sym typeface="Wingdings" panose="05000000000000000000" pitchFamily="2" charset="2"/>
              </a:rPr>
              <a:t>）为进程创建</a:t>
            </a:r>
            <a:r>
              <a:rPr lang="en-US" altLang="zh-CN" sz="2800" b="1" dirty="0">
                <a:sym typeface="Wingdings" panose="05000000000000000000" pitchFamily="2" charset="2"/>
              </a:rPr>
              <a:t>PCB</a:t>
            </a:r>
            <a:r>
              <a:rPr lang="zh-CN" altLang="en-US" sz="2800" b="1" dirty="0"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sym typeface="Wingdings" panose="05000000000000000000" pitchFamily="2" charset="2"/>
              </a:rPr>
              <a:t>）为进程分配内存	等资源</a:t>
            </a: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）为进程分配</a:t>
            </a:r>
            <a:r>
              <a:rPr lang="en-US" altLang="zh-CN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CPU</a:t>
            </a:r>
            <a:r>
              <a:rPr lang="zh-CN" altLang="en-US" sz="2800" b="1" dirty="0"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ym typeface="Wingdings" panose="05000000000000000000" pitchFamily="2" charset="2"/>
              </a:rPr>
              <a:t>4</a:t>
            </a:r>
            <a:r>
              <a:rPr lang="zh-CN" altLang="en-US" sz="2800" b="1" dirty="0">
                <a:sym typeface="Wingdings" panose="05000000000000000000" pitchFamily="2" charset="2"/>
              </a:rPr>
              <a:t>）将进程插	入就绪队列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8C6A591-3990-4B51-9335-038337AE1ADF}" type="datetime8">
              <a:rPr lang="zh-CN" altLang="en-US" smtClean="0"/>
              <a:t>2019年12月16日3时56分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4728-9E63-4D55-8251-DF6EF1300AF9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949722"/>
            <a:ext cx="8712968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lt"/>
              </a:rPr>
              <a:t>8</a:t>
            </a:r>
            <a:r>
              <a:rPr lang="zh-CN" altLang="en-US" sz="2800" b="1" dirty="0">
                <a:latin typeface="+mn-lt"/>
              </a:rPr>
              <a:t>、下列关于管道通信的叙述中，正确的是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C</a:t>
            </a:r>
          </a:p>
          <a:p>
            <a:pPr marL="971550" lvl="1" indent="-514350">
              <a:lnSpc>
                <a:spcPct val="150000"/>
              </a:lnSpc>
              <a:buAutoNum type="alphaUcPeriod"/>
            </a:pPr>
            <a:r>
              <a:rPr lang="zh-CN" altLang="en-US" sz="2800" b="1" dirty="0">
                <a:latin typeface="+mn-lt"/>
              </a:rPr>
              <a:t>一个管道可实现双向数据传输</a:t>
            </a:r>
            <a:endParaRPr lang="en-US" altLang="zh-CN" sz="2800" b="1" dirty="0">
              <a:latin typeface="+mn-lt"/>
            </a:endParaRPr>
          </a:p>
          <a:p>
            <a:pPr marL="971550" lvl="1" indent="-514350">
              <a:lnSpc>
                <a:spcPct val="150000"/>
              </a:lnSpc>
              <a:buAutoNum type="alphaUcPeriod"/>
            </a:pPr>
            <a:r>
              <a:rPr lang="zh-CN" altLang="en-US" sz="2800" b="1" dirty="0">
                <a:latin typeface="+mn-lt"/>
              </a:rPr>
              <a:t>管道的容量仅受磁盘容量大小限制</a:t>
            </a:r>
            <a:endParaRPr lang="en-US" altLang="zh-CN" sz="2800" b="1" dirty="0">
              <a:latin typeface="+mn-lt"/>
            </a:endParaRPr>
          </a:p>
          <a:p>
            <a:pPr marL="971550" lvl="1" indent="-514350">
              <a:lnSpc>
                <a:spcPct val="150000"/>
              </a:lnSpc>
              <a:buAutoNum type="alphaUcPeriod"/>
            </a:pPr>
            <a:r>
              <a:rPr lang="zh-CN" altLang="en-US" sz="2800" b="1" dirty="0">
                <a:latin typeface="+mn-lt"/>
              </a:rPr>
              <a:t>进程对管道进行读写操作都可以被阻塞</a:t>
            </a:r>
            <a:endParaRPr lang="en-US" altLang="zh-CN" sz="2800" b="1" dirty="0">
              <a:latin typeface="+mn-lt"/>
            </a:endParaRPr>
          </a:p>
          <a:p>
            <a:pPr marL="971550" lvl="1" indent="-514350">
              <a:lnSpc>
                <a:spcPct val="150000"/>
              </a:lnSpc>
              <a:buAutoNum type="alphaUcPeriod"/>
            </a:pPr>
            <a:r>
              <a:rPr lang="zh-CN" altLang="en-US" sz="2800" b="1" dirty="0">
                <a:latin typeface="+mn-lt"/>
              </a:rPr>
              <a:t>一个管道只能有一个读进程或一个写进程对其操作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8C6A591-3990-4B51-9335-038337AE1ADF}" type="datetime8">
              <a:rPr lang="zh-CN" altLang="en-US" smtClean="0"/>
              <a:t>2019年12月16日3时56分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4728-9E63-4D55-8251-DF6EF1300AF9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6" name="TextBox 3"/>
          <p:cNvSpPr txBox="1"/>
          <p:nvPr/>
        </p:nvSpPr>
        <p:spPr>
          <a:xfrm>
            <a:off x="323528" y="949722"/>
            <a:ext cx="8712968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lt"/>
              </a:rPr>
              <a:t>9</a:t>
            </a:r>
            <a:r>
              <a:rPr lang="zh-CN" altLang="en-US" sz="2800" b="1" dirty="0">
                <a:latin typeface="+mn-lt"/>
              </a:rPr>
              <a:t>、下列关于线程的描述，错误的是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B</a:t>
            </a:r>
          </a:p>
          <a:p>
            <a:pPr marL="971550" lvl="1" indent="-514350">
              <a:lnSpc>
                <a:spcPct val="150000"/>
              </a:lnSpc>
              <a:buAutoNum type="alphaUcPeriod"/>
            </a:pPr>
            <a:r>
              <a:rPr lang="zh-CN" altLang="en-US" sz="2800" b="1" dirty="0">
                <a:latin typeface="+mn-lt"/>
              </a:rPr>
              <a:t>内核级线程的调度由操作系统完成。</a:t>
            </a:r>
            <a:endParaRPr lang="en-US" altLang="zh-CN" sz="2800" b="1" dirty="0">
              <a:latin typeface="+mn-lt"/>
            </a:endParaRPr>
          </a:p>
          <a:p>
            <a:pPr marL="971550" lvl="1" indent="-514350">
              <a:lnSpc>
                <a:spcPct val="150000"/>
              </a:lnSpc>
              <a:buAutoNum type="alphaUcPeriod"/>
            </a:pPr>
            <a:r>
              <a:rPr lang="zh-CN" altLang="en-US" sz="2800" b="1" dirty="0">
                <a:latin typeface="+mn-lt"/>
              </a:rPr>
              <a:t>操作系统为每个用户级线程创建一个线程控制块。</a:t>
            </a:r>
            <a:endParaRPr lang="en-US" altLang="zh-CN" sz="2800" b="1" dirty="0">
              <a:latin typeface="+mn-lt"/>
            </a:endParaRPr>
          </a:p>
          <a:p>
            <a:pPr marL="971550" lvl="1" indent="-514350">
              <a:lnSpc>
                <a:spcPct val="150000"/>
              </a:lnSpc>
              <a:buAutoNum type="alphaUcPeriod"/>
            </a:pPr>
            <a:r>
              <a:rPr lang="zh-CN" altLang="en-US" sz="2800" b="1" dirty="0"/>
              <a:t>用户级线程的切换效率比内核级线程的效率高。</a:t>
            </a:r>
            <a:endParaRPr lang="en-US" altLang="zh-CN" sz="2800" b="1" dirty="0"/>
          </a:p>
          <a:p>
            <a:pPr marL="971550" lvl="1" indent="-514350">
              <a:lnSpc>
                <a:spcPct val="150000"/>
              </a:lnSpc>
              <a:buAutoNum type="alphaUcPeriod"/>
            </a:pPr>
            <a:r>
              <a:rPr lang="zh-CN" altLang="en-US" sz="2800" b="1" dirty="0">
                <a:latin typeface="+mn-lt"/>
              </a:rPr>
              <a:t>用户级线程可以在不支持线程的操作系统上实现。</a:t>
            </a: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8C6A591-3990-4B51-9335-038337AE1ADF}" type="datetime8">
              <a:rPr lang="zh-CN" altLang="en-US" smtClean="0"/>
              <a:t>2019年12月16日3时56分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4728-9E63-4D55-8251-DF6EF1300AF9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949722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lt"/>
              </a:rPr>
              <a:t>10</a:t>
            </a:r>
            <a:r>
              <a:rPr lang="zh-CN" altLang="en-US" sz="2800" b="1" dirty="0">
                <a:latin typeface="+mn-lt"/>
              </a:rPr>
              <a:t>、使用</a:t>
            </a:r>
            <a:r>
              <a:rPr lang="en-US" altLang="zh-CN" sz="2800" b="1" dirty="0">
                <a:latin typeface="+mn-lt"/>
              </a:rPr>
              <a:t>TSL</a:t>
            </a:r>
            <a:r>
              <a:rPr lang="zh-CN" altLang="en-US" sz="2800" b="1" dirty="0">
                <a:latin typeface="+mn-lt"/>
              </a:rPr>
              <a:t>（</a:t>
            </a:r>
            <a:r>
              <a:rPr lang="en-US" altLang="zh-CN" sz="2800" b="1" dirty="0">
                <a:latin typeface="+mn-lt"/>
              </a:rPr>
              <a:t>Test and Set Lock</a:t>
            </a:r>
            <a:r>
              <a:rPr lang="zh-CN" altLang="en-US" sz="2800" b="1" dirty="0">
                <a:latin typeface="+mn-lt"/>
              </a:rPr>
              <a:t>）指令实现集成互斥的伪代码如下所示。</a:t>
            </a:r>
            <a:endParaRPr lang="en-US" altLang="zh-CN" sz="2800" b="1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lt"/>
              </a:rPr>
              <a:t>do{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lt"/>
              </a:rPr>
              <a:t>	…..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lt"/>
              </a:rPr>
              <a:t>          while(TSL(&amp;lock));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lt"/>
              </a:rPr>
              <a:t>           critical section;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lt"/>
              </a:rPr>
              <a:t>           lock =FALSE;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lt"/>
              </a:rPr>
              <a:t>    }while(TRUE)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95536" y="6381328"/>
            <a:ext cx="2952328" cy="360040"/>
          </a:xfrm>
        </p:spPr>
        <p:txBody>
          <a:bodyPr/>
          <a:lstStyle/>
          <a:p>
            <a:pPr algn="l"/>
            <a:fld id="{49DC270D-5954-4914-9AC3-295752D60B2C}" type="datetime8">
              <a:rPr lang="zh-CN" altLang="en-US" smtClean="0"/>
              <a:t>2019年12月16日3时56分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4067944" y="6381328"/>
            <a:ext cx="1152128" cy="360040"/>
          </a:xfrm>
        </p:spPr>
        <p:txBody>
          <a:bodyPr/>
          <a:lstStyle/>
          <a:p>
            <a:fld id="{39693D1D-6776-4FAC-86D7-9A2B1793E493}" type="slidenum">
              <a:rPr lang="en-US" altLang="zh-CN" smtClean="0"/>
              <a:t>2</a:t>
            </a:fld>
            <a:endParaRPr lang="en-US" altLang="zh-CN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548680"/>
            <a:ext cx="7772400" cy="1143000"/>
          </a:xfrm>
        </p:spPr>
        <p:txBody>
          <a:bodyPr/>
          <a:lstStyle/>
          <a:p>
            <a:pPr algn="l"/>
            <a:r>
              <a:rPr lang="zh-CN" altLang="en-US" sz="3200" b="1" dirty="0"/>
              <a:t>一、操作系统概念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628800"/>
            <a:ext cx="8568952" cy="4114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（一）</a:t>
            </a:r>
            <a:r>
              <a:rPr lang="zh-CN" altLang="en-US" sz="2800" b="1" dirty="0">
                <a:latin typeface="Arial" panose="020B0604020202020204"/>
              </a:rPr>
              <a:t> </a:t>
            </a:r>
            <a:r>
              <a:rPr lang="zh-CN" altLang="en-US" sz="2800" b="1" dirty="0"/>
              <a:t> 操作系统的概念、特征、功能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（二）</a:t>
            </a:r>
            <a:r>
              <a:rPr lang="zh-CN" altLang="en-US" sz="2800" b="1" dirty="0">
                <a:latin typeface="Arial" panose="020B0604020202020204"/>
              </a:rPr>
              <a:t> </a:t>
            </a:r>
            <a:r>
              <a:rPr lang="zh-CN" altLang="en-US" sz="2800" b="1" dirty="0"/>
              <a:t> 操作系统的发展与分类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/>
              <a:t>（三）</a:t>
            </a:r>
            <a:r>
              <a:rPr lang="zh-CN" altLang="en-US" sz="2800" b="1" dirty="0">
                <a:latin typeface="Arial" panose="020B0604020202020204"/>
              </a:rPr>
              <a:t> </a:t>
            </a:r>
            <a:r>
              <a:rPr lang="zh-CN" altLang="en-US" sz="2800" b="1" dirty="0"/>
              <a:t> 操作系统的结构</a:t>
            </a:r>
            <a:endParaRPr lang="en-US" altLang="zh-CN" sz="2800" b="1" dirty="0"/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b="1" dirty="0"/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800" b="1" dirty="0"/>
          </a:p>
          <a:p>
            <a:pPr>
              <a:buFontTx/>
              <a:buNone/>
            </a:pP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8C6A591-3990-4B51-9335-038337AE1ADF}" type="datetime8">
              <a:rPr lang="zh-CN" altLang="en-US" smtClean="0"/>
              <a:t>2019年12月16日3时56分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4728-9E63-4D55-8251-DF6EF1300AF9}" type="slidenum">
              <a:rPr lang="en-US" altLang="zh-CN" smtClean="0"/>
              <a:t>20</a:t>
            </a:fld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949722"/>
            <a:ext cx="8712968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lt"/>
              </a:rPr>
              <a:t>下列与该实现机制相关的叙述中，正确的是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B</a:t>
            </a:r>
          </a:p>
          <a:p>
            <a:pPr marL="971550" lvl="1" indent="-514350">
              <a:lnSpc>
                <a:spcPct val="150000"/>
              </a:lnSpc>
              <a:buAutoNum type="alphaUcPeriod"/>
            </a:pPr>
            <a:r>
              <a:rPr lang="zh-CN" altLang="en-US" sz="2800" b="1" dirty="0">
                <a:latin typeface="+mn-lt"/>
              </a:rPr>
              <a:t>退出临界区的进程负责唤醒阻塞态进程</a:t>
            </a:r>
            <a:endParaRPr lang="en-US" altLang="zh-CN" sz="2800" b="1" dirty="0">
              <a:latin typeface="+mn-lt"/>
            </a:endParaRPr>
          </a:p>
          <a:p>
            <a:pPr marL="971550" lvl="1" indent="-514350">
              <a:lnSpc>
                <a:spcPct val="150000"/>
              </a:lnSpc>
              <a:buAutoNum type="alphaUcPeriod"/>
            </a:pPr>
            <a:r>
              <a:rPr lang="zh-CN" altLang="en-US" sz="2800" b="1" dirty="0">
                <a:latin typeface="+mn-lt"/>
              </a:rPr>
              <a:t>等待进入临界区的进程不会主动放弃</a:t>
            </a:r>
            <a:r>
              <a:rPr lang="en-US" altLang="zh-CN" sz="2800" b="1" dirty="0">
                <a:latin typeface="+mn-lt"/>
              </a:rPr>
              <a:t>CPU</a:t>
            </a:r>
          </a:p>
          <a:p>
            <a:pPr marL="971550" lvl="1" indent="-514350">
              <a:lnSpc>
                <a:spcPct val="150000"/>
              </a:lnSpc>
              <a:buAutoNum type="alphaUcPeriod"/>
            </a:pPr>
            <a:r>
              <a:rPr lang="zh-CN" altLang="en-US" sz="2800" b="1" dirty="0">
                <a:latin typeface="+mn-lt"/>
              </a:rPr>
              <a:t>上述伪代码满足“让权等待”的同步准则</a:t>
            </a:r>
            <a:endParaRPr lang="en-US" altLang="zh-CN" sz="2800" b="1" dirty="0">
              <a:latin typeface="+mn-lt"/>
            </a:endParaRPr>
          </a:p>
          <a:p>
            <a:pPr marL="971550" lvl="1" indent="-514350">
              <a:lnSpc>
                <a:spcPct val="150000"/>
              </a:lnSpc>
              <a:buAutoNum type="alphaUcPeriod"/>
            </a:pPr>
            <a:r>
              <a:rPr lang="en-US" altLang="zh-CN" sz="2800" b="1" dirty="0">
                <a:latin typeface="+mn-lt"/>
              </a:rPr>
              <a:t>while</a:t>
            </a:r>
            <a:r>
              <a:rPr lang="zh-CN" altLang="en-US" sz="2800" b="1" dirty="0">
                <a:latin typeface="+mn-lt"/>
              </a:rPr>
              <a:t>（</a:t>
            </a:r>
            <a:r>
              <a:rPr lang="en-US" altLang="zh-CN" sz="2800" b="1" dirty="0">
                <a:latin typeface="+mn-lt"/>
              </a:rPr>
              <a:t>TSL</a:t>
            </a:r>
            <a:r>
              <a:rPr lang="zh-CN" altLang="en-US" sz="2800" b="1" dirty="0">
                <a:latin typeface="+mn-lt"/>
              </a:rPr>
              <a:t>（</a:t>
            </a:r>
            <a:r>
              <a:rPr lang="en-US" altLang="zh-CN" sz="2800" b="1" dirty="0">
                <a:latin typeface="+mn-lt"/>
              </a:rPr>
              <a:t>&amp;lock</a:t>
            </a:r>
            <a:r>
              <a:rPr lang="zh-CN" altLang="en-US" sz="2800" b="1" dirty="0">
                <a:latin typeface="+mn-lt"/>
              </a:rPr>
              <a:t>））语句应在关中断状态下执行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050A-850C-42C8-A750-491146D86CF3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t>21</a:t>
            </a:fld>
            <a:endParaRPr lang="en-US" altLang="zh-CN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765175"/>
            <a:ext cx="8246814" cy="5256213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11</a:t>
            </a:r>
            <a:r>
              <a:rPr lang="zh-CN" altLang="en-US" sz="2800" b="1" dirty="0"/>
              <a:t>、在一个单处理机系统中，若有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个用户进程，且假设当前时刻为用户态，则处于就绪状态的用户进程最多有</a:t>
            </a:r>
            <a:r>
              <a:rPr lang="en-US" altLang="zh-CN" sz="2800" b="1" dirty="0"/>
              <a:t>__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en-US" altLang="zh-CN" sz="2800" b="1" dirty="0"/>
              <a:t>__</a:t>
            </a:r>
            <a:r>
              <a:rPr lang="zh-CN" altLang="en-US" sz="2800" b="1" dirty="0"/>
              <a:t>个，最少有</a:t>
            </a:r>
            <a:r>
              <a:rPr lang="en-US" altLang="zh-CN" sz="2800" b="1" dirty="0"/>
              <a:t>__</a:t>
            </a: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r>
              <a:rPr lang="en-US" altLang="zh-CN" sz="2800" b="1" dirty="0"/>
              <a:t>___</a:t>
            </a:r>
            <a:r>
              <a:rPr lang="zh-CN" altLang="en-US" sz="2800" b="1" dirty="0"/>
              <a:t>个。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11</a:t>
            </a:r>
            <a:r>
              <a:rPr lang="zh-CN" altLang="en-US" sz="2800" b="1" dirty="0"/>
              <a:t>、在引入线程的操作系统中，独立调度和分配的基本单位是</a:t>
            </a:r>
            <a:r>
              <a:rPr lang="en-US" altLang="zh-CN" sz="2800" b="1" dirty="0"/>
              <a:t>__</a:t>
            </a:r>
            <a:r>
              <a:rPr lang="zh-CN" altLang="en-US" sz="2800" b="1" dirty="0">
                <a:solidFill>
                  <a:srgbClr val="FF0000"/>
                </a:solidFill>
              </a:rPr>
              <a:t>线程</a:t>
            </a:r>
            <a:r>
              <a:rPr lang="en-US" altLang="zh-CN" sz="2800" b="1" dirty="0"/>
              <a:t>_</a:t>
            </a:r>
            <a:r>
              <a:rPr lang="zh-CN" altLang="en-US" sz="2800" b="1" dirty="0"/>
              <a:t>，资源分配的单位是</a:t>
            </a:r>
            <a:r>
              <a:rPr lang="en-US" altLang="zh-CN" sz="2800" b="1" dirty="0"/>
              <a:t>_</a:t>
            </a:r>
            <a:r>
              <a:rPr lang="zh-CN" altLang="en-US" sz="2800" b="1" dirty="0">
                <a:solidFill>
                  <a:srgbClr val="FF0000"/>
                </a:solidFill>
              </a:rPr>
              <a:t>进程</a:t>
            </a:r>
            <a:r>
              <a:rPr lang="en-US" altLang="zh-CN" sz="2800" b="1" dirty="0"/>
              <a:t>_</a:t>
            </a:r>
            <a:r>
              <a:rPr lang="zh-CN" altLang="en-US" sz="2800" b="1" dirty="0"/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12</a:t>
            </a:r>
            <a:r>
              <a:rPr lang="zh-CN" altLang="en-US" sz="2800" b="1" dirty="0"/>
              <a:t>、同步机制遵循的基本准则有</a:t>
            </a:r>
            <a:r>
              <a:rPr lang="en-US" altLang="zh-CN" sz="2800" b="1" dirty="0"/>
              <a:t>_</a:t>
            </a:r>
            <a:r>
              <a:rPr lang="zh-CN" altLang="en-US" sz="2800" b="1" dirty="0">
                <a:solidFill>
                  <a:srgbClr val="FF0000"/>
                </a:solidFill>
              </a:rPr>
              <a:t>空闲让进</a:t>
            </a:r>
            <a:r>
              <a:rPr lang="en-US" altLang="zh-CN" sz="2800" b="1" dirty="0"/>
              <a:t>_</a:t>
            </a:r>
            <a:r>
              <a:rPr lang="zh-CN" altLang="en-US" sz="2800" b="1" dirty="0"/>
              <a:t>、 </a:t>
            </a:r>
            <a:r>
              <a:rPr lang="en-US" altLang="zh-CN" sz="2800" b="1" dirty="0"/>
              <a:t>_</a:t>
            </a:r>
            <a:r>
              <a:rPr lang="zh-CN" altLang="en-US" sz="2800" b="1" dirty="0">
                <a:solidFill>
                  <a:srgbClr val="FF0000"/>
                </a:solidFill>
              </a:rPr>
              <a:t>忙则等待</a:t>
            </a:r>
            <a:r>
              <a:rPr lang="en-US" altLang="zh-CN" sz="2800" b="1" dirty="0"/>
              <a:t>_</a:t>
            </a:r>
            <a:r>
              <a:rPr lang="zh-CN" altLang="en-US" sz="2800" b="1" dirty="0"/>
              <a:t>、 </a:t>
            </a:r>
            <a:r>
              <a:rPr lang="en-US" altLang="zh-CN" sz="2800" b="1" dirty="0"/>
              <a:t>_</a:t>
            </a:r>
            <a:r>
              <a:rPr lang="zh-CN" altLang="en-US" sz="2800" b="1" dirty="0">
                <a:solidFill>
                  <a:srgbClr val="FF0000"/>
                </a:solidFill>
              </a:rPr>
              <a:t>有限等待</a:t>
            </a:r>
            <a:r>
              <a:rPr lang="en-US" altLang="zh-CN" sz="2800" b="1" dirty="0"/>
              <a:t>_</a:t>
            </a:r>
            <a:r>
              <a:rPr lang="zh-CN" altLang="en-US" sz="2800" b="1" dirty="0"/>
              <a:t>、 </a:t>
            </a:r>
            <a:r>
              <a:rPr lang="en-US" altLang="zh-CN" sz="2800" b="1" dirty="0"/>
              <a:t>_</a:t>
            </a:r>
            <a:r>
              <a:rPr lang="zh-CN" altLang="en-US" sz="2800" b="1" dirty="0">
                <a:solidFill>
                  <a:srgbClr val="FF0000"/>
                </a:solidFill>
              </a:rPr>
              <a:t>让权等待</a:t>
            </a:r>
            <a:r>
              <a:rPr lang="en-US" altLang="zh-CN" sz="2800" b="1" dirty="0"/>
              <a:t>_</a:t>
            </a:r>
            <a:r>
              <a:rPr lang="zh-CN" altLang="en-US" sz="2800" b="1" dirty="0"/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t>2019年12月16日3时56分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95536" y="692150"/>
            <a:ext cx="8352927" cy="5400675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8</a:t>
            </a:r>
            <a:r>
              <a:rPr lang="zh-CN" altLang="en-US" b="1" dirty="0"/>
              <a:t>分）某银行提供</a:t>
            </a:r>
            <a:r>
              <a:rPr lang="en-US" altLang="zh-CN" b="1" dirty="0"/>
              <a:t>1</a:t>
            </a:r>
            <a:r>
              <a:rPr lang="zh-CN" altLang="en-US" b="1" dirty="0"/>
              <a:t>个服务窗口和</a:t>
            </a:r>
            <a:r>
              <a:rPr lang="en-US" altLang="zh-CN" b="1" dirty="0"/>
              <a:t>10</a:t>
            </a:r>
            <a:r>
              <a:rPr lang="zh-CN" altLang="en-US" b="1" dirty="0"/>
              <a:t>个供顾客等待的座位。顾客到达银行时，若有空座位，则到取号机上领取一个号，等待叫号。取号机每次仅允许一位顾客使用。当营业员空闲时，通过叫号选取一位顾客，并为其服务。顾客和营业员的活动过程描述如下：</a:t>
            </a:r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t>2019年12月16日3时56分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95736" y="476672"/>
            <a:ext cx="6479952" cy="6048672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cobegin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{</a:t>
            </a:r>
          </a:p>
          <a:p>
            <a:pPr lvl="1"/>
            <a:r>
              <a:rPr lang="en-US" altLang="zh-CN" dirty="0"/>
              <a:t>process</a:t>
            </a:r>
            <a:r>
              <a:rPr lang="zh-CN" altLang="en-US" dirty="0"/>
              <a:t>顾客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vl="1"/>
            <a:r>
              <a:rPr lang="en-US" altLang="zh-CN" dirty="0"/>
              <a:t>{</a:t>
            </a:r>
          </a:p>
          <a:p>
            <a:pPr lvl="2"/>
            <a:r>
              <a:rPr lang="zh-CN" altLang="en-US" dirty="0"/>
              <a:t>从取号机获取一个号码；</a:t>
            </a:r>
          </a:p>
          <a:p>
            <a:pPr lvl="2"/>
            <a:r>
              <a:rPr lang="zh-CN" altLang="en-US" dirty="0"/>
              <a:t>等待叫号；</a:t>
            </a:r>
          </a:p>
          <a:p>
            <a:pPr lvl="2"/>
            <a:r>
              <a:rPr lang="zh-CN" altLang="en-US" dirty="0"/>
              <a:t>获取服务；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process  </a:t>
            </a:r>
            <a:r>
              <a:rPr lang="zh-CN" altLang="en-US" dirty="0"/>
              <a:t>营业员</a:t>
            </a:r>
          </a:p>
          <a:p>
            <a:pPr lvl="1"/>
            <a:r>
              <a:rPr lang="en-US" altLang="zh-CN" dirty="0"/>
              <a:t>{</a:t>
            </a:r>
          </a:p>
          <a:p>
            <a:pPr lvl="2"/>
            <a:r>
              <a:rPr lang="en-US" altLang="zh-CN" dirty="0"/>
              <a:t>while</a:t>
            </a:r>
            <a:r>
              <a:rPr lang="zh-CN" altLang="en-US" dirty="0"/>
              <a:t>（</a:t>
            </a:r>
            <a:r>
              <a:rPr lang="en-US" altLang="zh-CN" dirty="0"/>
              <a:t>TRUE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/>
              <a:t>{</a:t>
            </a:r>
          </a:p>
          <a:p>
            <a:pPr lvl="3"/>
            <a:r>
              <a:rPr lang="zh-CN" altLang="en-US" dirty="0"/>
              <a:t>叫号；</a:t>
            </a:r>
          </a:p>
          <a:p>
            <a:pPr lvl="3"/>
            <a:r>
              <a:rPr lang="zh-CN" altLang="en-US" dirty="0"/>
              <a:t>为客户服务；</a:t>
            </a:r>
          </a:p>
          <a:p>
            <a:pPr lvl="2"/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}</a:t>
            </a:r>
            <a:r>
              <a:rPr lang="en-US" altLang="zh-CN" b="1" dirty="0" err="1"/>
              <a:t>coend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t>2019年12月16日3时56分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请添加必要的信号量和</a:t>
            </a:r>
            <a:r>
              <a:rPr lang="en-US" altLang="zh-CN" b="1" dirty="0"/>
              <a:t>P</a:t>
            </a:r>
            <a:r>
              <a:rPr lang="zh-CN" altLang="en-US" b="1" dirty="0"/>
              <a:t>、</a:t>
            </a:r>
            <a:r>
              <a:rPr lang="en-US" altLang="zh-CN" b="1" dirty="0"/>
              <a:t>V</a:t>
            </a:r>
            <a:r>
              <a:rPr lang="zh-CN" altLang="en-US" b="1" dirty="0"/>
              <a:t>（或</a:t>
            </a:r>
            <a:r>
              <a:rPr lang="en-US" altLang="zh-CN" b="1" dirty="0"/>
              <a:t>wait()</a:t>
            </a:r>
            <a:r>
              <a:rPr lang="zh-CN" altLang="en-US" b="1" dirty="0"/>
              <a:t>、</a:t>
            </a:r>
            <a:r>
              <a:rPr lang="en-US" altLang="zh-CN" b="1" dirty="0"/>
              <a:t>signal()</a:t>
            </a:r>
            <a:r>
              <a:rPr lang="zh-CN" altLang="en-US" b="1" dirty="0"/>
              <a:t>）操作，实现上述过程中的互斥与同步。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t>2019年12月16日3时56分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解答：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semaphore </a:t>
            </a:r>
            <a:r>
              <a:rPr lang="en-US" altLang="zh-CN" b="1" dirty="0" err="1"/>
              <a:t>seats</a:t>
            </a:r>
            <a:r>
              <a:rPr lang="en-US" altLang="zh-CN" b="1" dirty="0"/>
              <a:t> = 10, // </a:t>
            </a:r>
            <a:r>
              <a:rPr lang="zh-CN" altLang="en-US" b="1" dirty="0"/>
              <a:t>有</a:t>
            </a:r>
            <a:r>
              <a:rPr lang="en-US" altLang="zh-CN" b="1" dirty="0"/>
              <a:t>10</a:t>
            </a:r>
            <a:r>
              <a:rPr lang="zh-CN" altLang="en-US" b="1" dirty="0"/>
              <a:t>个坐位的资源信号量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mutex</a:t>
            </a:r>
            <a:r>
              <a:rPr lang="en-US" altLang="zh-CN" b="1" dirty="0"/>
              <a:t> = 1, // </a:t>
            </a:r>
            <a:r>
              <a:rPr lang="zh-CN" altLang="en-US" b="1" dirty="0"/>
              <a:t>取号机互斥信号量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haveCustom</a:t>
            </a:r>
            <a:r>
              <a:rPr lang="en-US" altLang="zh-CN" b="1" dirty="0"/>
              <a:t> = 0; // </a:t>
            </a:r>
            <a:r>
              <a:rPr lang="zh-CN" altLang="en-US" b="1" dirty="0"/>
              <a:t>顾客与营业员同步，无顾客时营业员休息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t>2019年12月16日3时56分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99592" y="692150"/>
            <a:ext cx="7776096" cy="5400675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process </a:t>
            </a:r>
            <a:r>
              <a:rPr lang="zh-CN" altLang="en-US" b="1" dirty="0"/>
              <a:t>顾客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{</a:t>
            </a:r>
          </a:p>
          <a:p>
            <a:pPr lvl="1"/>
            <a:r>
              <a:rPr lang="en-US" altLang="zh-CN" dirty="0"/>
              <a:t>P(</a:t>
            </a:r>
            <a:r>
              <a:rPr lang="en-US" altLang="zh-CN" dirty="0" err="1"/>
              <a:t>seets</a:t>
            </a:r>
            <a:r>
              <a:rPr lang="en-US" altLang="zh-CN" dirty="0"/>
              <a:t>); // </a:t>
            </a:r>
            <a:r>
              <a:rPr lang="zh-CN" altLang="en-US" dirty="0"/>
              <a:t>等空位</a:t>
            </a:r>
            <a:endParaRPr lang="en-US" altLang="zh-CN" dirty="0"/>
          </a:p>
          <a:p>
            <a:pPr lvl="1"/>
            <a:r>
              <a:rPr lang="en-US" altLang="zh-CN" dirty="0"/>
              <a:t>P(</a:t>
            </a:r>
            <a:r>
              <a:rPr lang="en-US" altLang="zh-CN" dirty="0" err="1"/>
              <a:t>mutex</a:t>
            </a:r>
            <a:r>
              <a:rPr lang="en-US" altLang="zh-CN" dirty="0"/>
              <a:t>); // </a:t>
            </a:r>
            <a:r>
              <a:rPr lang="zh-CN" altLang="en-US" dirty="0"/>
              <a:t>申请使用取号机</a:t>
            </a:r>
            <a:endParaRPr lang="en-US" altLang="zh-CN" dirty="0"/>
          </a:p>
          <a:p>
            <a:pPr lvl="1"/>
            <a:r>
              <a:rPr lang="zh-CN" altLang="en-US" dirty="0"/>
              <a:t>从取号机上取号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V(</a:t>
            </a:r>
            <a:r>
              <a:rPr lang="en-US" altLang="zh-CN" dirty="0" err="1"/>
              <a:t>mutex</a:t>
            </a:r>
            <a:r>
              <a:rPr lang="en-US" altLang="zh-CN" dirty="0"/>
              <a:t>); // </a:t>
            </a:r>
            <a:r>
              <a:rPr lang="zh-CN" altLang="en-US" dirty="0"/>
              <a:t>取号完毕</a:t>
            </a:r>
            <a:endParaRPr lang="en-US" altLang="zh-CN" dirty="0"/>
          </a:p>
          <a:p>
            <a:pPr lvl="1"/>
            <a:r>
              <a:rPr lang="en-US" altLang="zh-CN" dirty="0"/>
              <a:t>V(</a:t>
            </a:r>
            <a:r>
              <a:rPr lang="en-US" altLang="zh-CN" dirty="0" err="1"/>
              <a:t>haveCustom</a:t>
            </a:r>
            <a:r>
              <a:rPr lang="en-US" altLang="zh-CN" dirty="0"/>
              <a:t>); // </a:t>
            </a:r>
            <a:r>
              <a:rPr lang="zh-CN" altLang="en-US" dirty="0"/>
              <a:t>通知营业员有新顾客到来</a:t>
            </a:r>
            <a:endParaRPr lang="en-US" altLang="zh-CN" dirty="0"/>
          </a:p>
          <a:p>
            <a:pPr lvl="1"/>
            <a:r>
              <a:rPr lang="zh-CN" altLang="en-US" dirty="0"/>
              <a:t>等待营业员叫号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V(</a:t>
            </a:r>
            <a:r>
              <a:rPr lang="en-US" altLang="zh-CN" dirty="0" err="1"/>
              <a:t>seets</a:t>
            </a:r>
            <a:r>
              <a:rPr lang="en-US" altLang="zh-CN" dirty="0"/>
              <a:t>); // </a:t>
            </a:r>
            <a:r>
              <a:rPr lang="zh-CN" altLang="en-US" dirty="0"/>
              <a:t>离开坐位接受服务；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}process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42D1-2665-4F0C-9537-6BDE1360CB5B}" type="datetime8">
              <a:rPr lang="zh-CN" altLang="en-US" smtClean="0"/>
              <a:t>2019年12月16日3时56分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259632" y="692150"/>
            <a:ext cx="7416056" cy="5400675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process </a:t>
            </a:r>
            <a:r>
              <a:rPr lang="zh-CN" altLang="en-US" b="1" dirty="0"/>
              <a:t>营业员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{</a:t>
            </a:r>
          </a:p>
          <a:p>
            <a:pPr lvl="1"/>
            <a:r>
              <a:rPr lang="en-US" altLang="zh-CN" dirty="0"/>
              <a:t>while(True)</a:t>
            </a:r>
          </a:p>
          <a:p>
            <a:pPr lvl="1"/>
            <a:r>
              <a:rPr lang="en-US" altLang="zh-CN" dirty="0"/>
              <a:t>{</a:t>
            </a:r>
          </a:p>
          <a:p>
            <a:pPr lvl="2"/>
            <a:r>
              <a:rPr lang="en-US" altLang="zh-CN" dirty="0"/>
              <a:t>P(</a:t>
            </a:r>
            <a:r>
              <a:rPr lang="en-US" altLang="zh-CN" dirty="0" err="1"/>
              <a:t>haveCustom</a:t>
            </a:r>
            <a:r>
              <a:rPr lang="en-US" altLang="zh-CN" dirty="0"/>
              <a:t>); // </a:t>
            </a:r>
            <a:r>
              <a:rPr lang="zh-CN" altLang="en-US" dirty="0"/>
              <a:t>没有顾客则休息</a:t>
            </a:r>
            <a:endParaRPr lang="en-US" altLang="zh-CN" dirty="0"/>
          </a:p>
          <a:p>
            <a:pPr lvl="2"/>
            <a:r>
              <a:rPr lang="zh-CN" altLang="en-US" dirty="0"/>
              <a:t>叫号</a:t>
            </a:r>
            <a:r>
              <a:rPr lang="en-US" altLang="zh-CN" dirty="0"/>
              <a:t>;</a:t>
            </a:r>
          </a:p>
          <a:p>
            <a:pPr lvl="2"/>
            <a:r>
              <a:rPr lang="zh-CN" altLang="en-US" dirty="0"/>
              <a:t>为顾客服务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}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99BD-AF1B-4217-B4D5-C6A16DC92C4E}" type="datetime8">
              <a:rPr lang="zh-CN" altLang="en-US" smtClean="0"/>
              <a:t>2019年12月16日3时56分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t>28</a:t>
            </a:fld>
            <a:endParaRPr lang="en-US" altLang="zh-CN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476672"/>
            <a:ext cx="8517632" cy="5257800"/>
          </a:xfrm>
          <a:noFill/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两点间是一段东西向的单行车道，现要设计一个自动管理系统，管理规则如下：当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之间有车辆在行使时同方向的车可以同时驶入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段，但另一方向的车必须在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段外等待；当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之间无有车辆行使时，到达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点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或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点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的车辆可以进入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段，但不能从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点或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点同时驶入，当某方向在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段行使的车辆驶出了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段且暂时无车辆进入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段时，应让另一方向等待的车辆进入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段行驶。请用信号量为工具对</a:t>
            </a:r>
            <a:r>
              <a:rPr lang="en-US" altLang="zh-CN" sz="2800" b="1" dirty="0" err="1"/>
              <a:t>ab</a:t>
            </a:r>
            <a:r>
              <a:rPr lang="zh-CN" altLang="en-US" sz="2800" b="1" dirty="0"/>
              <a:t>段实现正确管理以保证行使安全。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5648-5713-481F-8D9D-19A2F5581680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t>29</a:t>
            </a:fld>
            <a:endParaRPr lang="en-US" altLang="zh-CN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765175"/>
            <a:ext cx="3384376" cy="56165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/>
              <a:t>ab</a:t>
            </a:r>
            <a:r>
              <a:rPr lang="zh-CN" altLang="en-US" sz="2800" b="1"/>
              <a:t>用于记录从</a:t>
            </a:r>
            <a:r>
              <a:rPr lang="en-US" altLang="zh-CN" sz="2800" b="1"/>
              <a:t>a</a:t>
            </a:r>
            <a:r>
              <a:rPr lang="zh-CN" altLang="en-US" sz="2800" b="1"/>
              <a:t>到</a:t>
            </a:r>
            <a:r>
              <a:rPr lang="en-US" altLang="zh-CN" sz="2800" b="1"/>
              <a:t>b</a:t>
            </a:r>
            <a:r>
              <a:rPr lang="zh-CN" altLang="en-US" sz="2800" b="1"/>
              <a:t>行使的车辆数</a:t>
            </a:r>
          </a:p>
          <a:p>
            <a:pPr>
              <a:lnSpc>
                <a:spcPct val="80000"/>
              </a:lnSpc>
            </a:pPr>
            <a:r>
              <a:rPr lang="en-US" altLang="zh-CN" sz="2800" b="1"/>
              <a:t>ba</a:t>
            </a:r>
            <a:r>
              <a:rPr lang="zh-CN" altLang="en-US" sz="2800" b="1"/>
              <a:t>用于记录从</a:t>
            </a:r>
            <a:r>
              <a:rPr lang="en-US" altLang="zh-CN" sz="2800" b="1"/>
              <a:t>b</a:t>
            </a:r>
            <a:r>
              <a:rPr lang="zh-CN" altLang="en-US" sz="2800" b="1"/>
              <a:t>到</a:t>
            </a:r>
            <a:r>
              <a:rPr lang="en-US" altLang="zh-CN" sz="2800" b="1"/>
              <a:t>a</a:t>
            </a:r>
            <a:r>
              <a:rPr lang="zh-CN" altLang="en-US" sz="2800" b="1"/>
              <a:t>行使的车辆数</a:t>
            </a:r>
          </a:p>
          <a:p>
            <a:pPr>
              <a:lnSpc>
                <a:spcPct val="80000"/>
              </a:lnSpc>
            </a:pPr>
            <a:r>
              <a:rPr lang="zh-CN" altLang="en-US" sz="2800" b="1"/>
              <a:t>信号量</a:t>
            </a:r>
            <a:r>
              <a:rPr lang="en-US" altLang="zh-CN" sz="2800" b="1"/>
              <a:t>S1</a:t>
            </a:r>
            <a:r>
              <a:rPr lang="zh-CN" altLang="en-US" sz="2800" b="1"/>
              <a:t>，</a:t>
            </a:r>
            <a:r>
              <a:rPr lang="en-US" altLang="zh-CN" sz="2800" b="1"/>
              <a:t>S2</a:t>
            </a:r>
            <a:r>
              <a:rPr lang="zh-CN" altLang="en-US" sz="2800" b="1"/>
              <a:t>，</a:t>
            </a:r>
            <a:r>
              <a:rPr lang="en-US" altLang="zh-CN" sz="2800" b="1"/>
              <a:t>Sab</a:t>
            </a:r>
            <a:r>
              <a:rPr lang="zh-CN" altLang="en-US" sz="2800" b="1"/>
              <a:t>分别用于互斥访问</a:t>
            </a:r>
            <a:r>
              <a:rPr lang="en-US" altLang="zh-CN" sz="2800" b="1"/>
              <a:t>ab</a:t>
            </a:r>
            <a:r>
              <a:rPr lang="zh-CN" altLang="en-US" sz="2800" b="1"/>
              <a:t>，</a:t>
            </a:r>
            <a:r>
              <a:rPr lang="en-US" altLang="zh-CN" sz="2800" b="1"/>
              <a:t>ba</a:t>
            </a:r>
            <a:r>
              <a:rPr lang="zh-CN" altLang="en-US" sz="2800" b="1"/>
              <a:t>以及保证</a:t>
            </a:r>
            <a:r>
              <a:rPr lang="en-US" altLang="zh-CN" sz="2800" b="1"/>
              <a:t>a</a:t>
            </a:r>
            <a:r>
              <a:rPr lang="zh-CN" altLang="en-US" sz="2800" b="1"/>
              <a:t>，</a:t>
            </a:r>
            <a:r>
              <a:rPr lang="en-US" altLang="zh-CN" sz="2800" b="1"/>
              <a:t>b</a:t>
            </a:r>
            <a:r>
              <a:rPr lang="zh-CN" altLang="en-US" sz="2800" b="1"/>
              <a:t>点的车辆互斥的进入</a:t>
            </a:r>
            <a:r>
              <a:rPr lang="en-US" altLang="zh-CN" sz="2800" b="1"/>
              <a:t>ab</a:t>
            </a:r>
            <a:r>
              <a:rPr lang="zh-CN" altLang="en-US" sz="2800" b="1"/>
              <a:t>段</a:t>
            </a:r>
          </a:p>
        </p:txBody>
      </p:sp>
      <p:sp>
        <p:nvSpPr>
          <p:cNvPr id="2" name="矩形 1"/>
          <p:cNvSpPr/>
          <p:nvPr/>
        </p:nvSpPr>
        <p:spPr>
          <a:xfrm>
            <a:off x="4098528" y="404664"/>
            <a:ext cx="4572000" cy="54107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Semaphore S1=1,S2=1,Sab=1;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Int ab=ba=0;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Void Pab()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{	while(1)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	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              wait(S1);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	   if (ab==0)	wait(Sab);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	     ab++;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              signal(S1)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	   </a:t>
            </a:r>
            <a:r>
              <a:rPr lang="zh-CN" altLang="en-US"/>
              <a:t>车辆从</a:t>
            </a:r>
            <a:r>
              <a:rPr lang="en-US" altLang="zh-CN"/>
              <a:t>a</a:t>
            </a:r>
            <a:r>
              <a:rPr lang="zh-CN" altLang="en-US"/>
              <a:t>点驶向</a:t>
            </a:r>
            <a:r>
              <a:rPr lang="en-US" altLang="zh-CN"/>
              <a:t>b</a:t>
            </a:r>
            <a:r>
              <a:rPr lang="zh-CN" altLang="en-US"/>
              <a:t>点；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/>
              <a:t>              </a:t>
            </a:r>
            <a:r>
              <a:rPr lang="en-US" altLang="zh-CN"/>
              <a:t>wait</a:t>
            </a:r>
            <a:r>
              <a:rPr lang="zh-CN" altLang="en-US"/>
              <a:t>（</a:t>
            </a:r>
            <a:r>
              <a:rPr lang="en-US" altLang="zh-CN"/>
              <a:t>S1</a:t>
            </a:r>
            <a:r>
              <a:rPr lang="zh-CN" altLang="en-US"/>
              <a:t>）；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/>
              <a:t>	    </a:t>
            </a:r>
            <a:r>
              <a:rPr lang="en-US" altLang="zh-CN"/>
              <a:t>ab--</a:t>
            </a:r>
            <a:r>
              <a:rPr lang="zh-CN" altLang="en-US"/>
              <a:t>；</a:t>
            </a:r>
            <a:br>
              <a:rPr lang="zh-CN" altLang="en-US"/>
            </a:br>
            <a:r>
              <a:rPr lang="zh-CN" altLang="en-US"/>
              <a:t>              </a:t>
            </a:r>
            <a:r>
              <a:rPr lang="en-US" altLang="zh-CN"/>
              <a:t>if </a:t>
            </a:r>
            <a:r>
              <a:rPr lang="zh-CN" altLang="en-US"/>
              <a:t>（</a:t>
            </a:r>
            <a:r>
              <a:rPr lang="en-US" altLang="zh-CN"/>
              <a:t>ab</a:t>
            </a:r>
            <a:r>
              <a:rPr lang="zh-CN" altLang="en-US"/>
              <a:t>＝</a:t>
            </a:r>
            <a:r>
              <a:rPr lang="en-US" altLang="zh-CN"/>
              <a:t>0</a:t>
            </a:r>
            <a:r>
              <a:rPr lang="zh-CN" altLang="en-US"/>
              <a:t>）</a:t>
            </a:r>
            <a:r>
              <a:rPr lang="en-US" altLang="zh-CN"/>
              <a:t>signal(Sab);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              signal(S1)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Void Pba()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/>
              <a:t>{…………..}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FB0AB3A5-2028-4F87-9AA4-39FA8A8974BE}" type="datetime8">
              <a:rPr lang="zh-CN" altLang="en-US" smtClean="0"/>
              <a:t>2019年12月16日3时56分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48680"/>
            <a:ext cx="8424936" cy="5329138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、操作系统是一种（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/>
              <a:t> 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</a:t>
            </a:r>
            <a:r>
              <a:rPr lang="en-US" altLang="zh-CN" sz="2800" b="1" dirty="0"/>
              <a:t>A. </a:t>
            </a:r>
            <a:r>
              <a:rPr lang="zh-CN" altLang="en-US" sz="2800" b="1" dirty="0"/>
              <a:t>应用软件 </a:t>
            </a:r>
            <a:r>
              <a:rPr lang="en-US" altLang="zh-CN" sz="2800" b="1" dirty="0"/>
              <a:t>B.</a:t>
            </a:r>
            <a:r>
              <a:rPr lang="zh-CN" altLang="en-US" sz="2800" b="1" dirty="0"/>
              <a:t>系统软件 </a:t>
            </a:r>
            <a:endParaRPr lang="en-US" altLang="zh-CN" sz="2800" b="1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   C.</a:t>
            </a:r>
            <a:r>
              <a:rPr lang="zh-CN" altLang="en-US" sz="2800" b="1" dirty="0"/>
              <a:t>通用软件  </a:t>
            </a:r>
            <a:r>
              <a:rPr lang="en-US" altLang="zh-CN" sz="2800" b="1" dirty="0"/>
              <a:t>D.</a:t>
            </a:r>
            <a:r>
              <a:rPr lang="zh-CN" altLang="en-US" sz="2800" b="1" dirty="0"/>
              <a:t>工具软件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、操作系统的（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/>
              <a:t>）管理部分负责对进程进行创建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A. </a:t>
            </a:r>
            <a:r>
              <a:rPr lang="zh-CN" altLang="en-US" sz="2800" b="1" dirty="0"/>
              <a:t>存储器 </a:t>
            </a:r>
            <a:r>
              <a:rPr lang="en-US" altLang="zh-CN" sz="2800" b="1" dirty="0"/>
              <a:t>B. </a:t>
            </a:r>
            <a:r>
              <a:rPr lang="zh-CN" altLang="en-US" sz="2800" b="1" dirty="0"/>
              <a:t>设备 </a:t>
            </a:r>
            <a:r>
              <a:rPr lang="en-US" altLang="zh-CN" sz="2800" b="1" dirty="0"/>
              <a:t>C. </a:t>
            </a:r>
            <a:r>
              <a:rPr lang="zh-CN" altLang="en-US" sz="2800" b="1" dirty="0"/>
              <a:t>文件 </a:t>
            </a:r>
            <a:r>
              <a:rPr lang="en-US" altLang="zh-CN" sz="2800" b="1" dirty="0"/>
              <a:t>D. </a:t>
            </a:r>
            <a:r>
              <a:rPr lang="zh-CN" altLang="en-US" sz="2800" b="1" dirty="0"/>
              <a:t>处理机</a:t>
            </a:r>
            <a:endParaRPr lang="en-US" altLang="zh-CN" sz="2800" b="1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、（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en-US" sz="2800" b="1" dirty="0"/>
              <a:t>）要保证系统有较高的吞吐能力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A. </a:t>
            </a:r>
            <a:r>
              <a:rPr lang="zh-CN" altLang="en-US" sz="2800" b="1" dirty="0"/>
              <a:t>批处理系统    </a:t>
            </a:r>
            <a:r>
              <a:rPr lang="en-US" altLang="zh-CN" sz="2800" b="1" dirty="0"/>
              <a:t>B. </a:t>
            </a:r>
            <a:r>
              <a:rPr lang="zh-CN" altLang="en-US" sz="2800" b="1" dirty="0"/>
              <a:t>分时系统 </a:t>
            </a:r>
            <a:endParaRPr lang="en-US" altLang="zh-CN" sz="2800" b="1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    C. </a:t>
            </a:r>
            <a:r>
              <a:rPr lang="zh-CN" altLang="en-US" sz="2800" b="1" dirty="0"/>
              <a:t>网络操作系统 </a:t>
            </a:r>
            <a:r>
              <a:rPr lang="en-US" altLang="zh-CN" sz="2800" b="1" dirty="0"/>
              <a:t>D </a:t>
            </a:r>
            <a:r>
              <a:rPr lang="zh-CN" altLang="en-US" sz="2800" b="1" dirty="0"/>
              <a:t>分布式操作系统</a:t>
            </a:r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800" b="1" dirty="0"/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FB0AB3A5-2028-4F87-9AA4-39FA8A8974BE}" type="datetime8">
              <a:rPr lang="zh-CN" altLang="en-US" smtClean="0"/>
              <a:t>2019年12月16日3时56分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548680"/>
            <a:ext cx="8424936" cy="5329138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、操作系统的基本类型主要有（</a:t>
            </a:r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r>
              <a:rPr lang="zh-CN" altLang="en-US" sz="2800" b="1" dirty="0"/>
              <a:t>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A. </a:t>
            </a:r>
            <a:r>
              <a:rPr lang="zh-CN" altLang="en-US" sz="2800" b="1" dirty="0"/>
              <a:t>批处理系统，分时系统和多任务系统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B. </a:t>
            </a:r>
            <a:r>
              <a:rPr lang="zh-CN" altLang="en-US" sz="2800" b="1" dirty="0"/>
              <a:t>单用户系统、多用户系统和批处理系统</a:t>
            </a:r>
            <a:endParaRPr lang="en-US" altLang="zh-CN" sz="2800" b="1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        C. </a:t>
            </a:r>
            <a:r>
              <a:rPr lang="zh-CN" altLang="en-US" sz="2800" b="1" dirty="0"/>
              <a:t>批处理系统、分时系统和实时系统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D. </a:t>
            </a:r>
            <a:r>
              <a:rPr lang="zh-CN" altLang="en-US" sz="2800" b="1" dirty="0"/>
              <a:t>实时系统、分时系统和多用户系统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5</a:t>
            </a:r>
            <a:r>
              <a:rPr lang="zh-CN" altLang="en-US" sz="2800" b="1" dirty="0"/>
              <a:t>、分时操作系统通常用（</a:t>
            </a:r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r>
              <a:rPr lang="zh-CN" altLang="en-US" sz="2800" b="1" dirty="0"/>
              <a:t>）策略为用户服务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A. </a:t>
            </a:r>
            <a:r>
              <a:rPr lang="zh-CN" altLang="en-US" sz="2800" b="1" dirty="0"/>
              <a:t>时间片加权分配    </a:t>
            </a:r>
            <a:r>
              <a:rPr lang="en-US" altLang="zh-CN" sz="2800" b="1" dirty="0"/>
              <a:t>B. </a:t>
            </a:r>
            <a:r>
              <a:rPr lang="zh-CN" altLang="en-US" sz="2800" b="1" dirty="0"/>
              <a:t>短作业优先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C. </a:t>
            </a:r>
            <a:r>
              <a:rPr lang="zh-CN" altLang="en-US" sz="2800" b="1" dirty="0"/>
              <a:t>时间片轮转            </a:t>
            </a:r>
            <a:r>
              <a:rPr lang="en-US" altLang="zh-CN" sz="2800" b="1" dirty="0"/>
              <a:t>D. </a:t>
            </a:r>
            <a:r>
              <a:rPr lang="zh-CN" altLang="en-US" sz="2800" b="1" dirty="0"/>
              <a:t>可靠性和灵活性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02C4-5C4E-43D9-A21C-6B60197010B9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836613"/>
            <a:ext cx="8280920" cy="6264275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6</a:t>
            </a:r>
            <a:r>
              <a:rPr lang="zh-CN" altLang="en-US" sz="2800" b="1" dirty="0"/>
              <a:t>、若把操作系统看作计算机资源的管理者，下列的（ 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zh-CN" altLang="en-US" sz="2800" b="1" dirty="0"/>
              <a:t> ）不属于操作系统所管理的资源。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A. </a:t>
            </a:r>
            <a:r>
              <a:rPr lang="zh-CN" altLang="en-US" sz="2800" b="1" dirty="0"/>
              <a:t>磁盘   </a:t>
            </a:r>
            <a:r>
              <a:rPr lang="en-US" altLang="zh-CN" sz="2800" b="1" dirty="0"/>
              <a:t>B. </a:t>
            </a:r>
            <a:r>
              <a:rPr lang="zh-CN" altLang="en-US" sz="2800" b="1" dirty="0"/>
              <a:t>内存   </a:t>
            </a:r>
            <a:r>
              <a:rPr lang="en-US" altLang="zh-CN" sz="2800" b="1" dirty="0"/>
              <a:t>C. CPU   D. </a:t>
            </a:r>
            <a:r>
              <a:rPr lang="zh-CN" altLang="en-US" sz="2800" b="1" dirty="0"/>
              <a:t>中断</a:t>
            </a:r>
            <a:endParaRPr lang="en-US" altLang="zh-CN" sz="2800" b="1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7</a:t>
            </a:r>
            <a:r>
              <a:rPr lang="zh-CN" altLang="en-US" sz="2800" b="1" dirty="0"/>
              <a:t>、用户在程序设计过程中，可通过（</a:t>
            </a:r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r>
              <a:rPr lang="zh-CN" altLang="en-US" sz="2800" b="1" dirty="0"/>
              <a:t>）获得操作系统的服务。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 </a:t>
            </a:r>
            <a:r>
              <a:rPr lang="en-US" altLang="zh-CN" sz="2800" b="1" dirty="0"/>
              <a:t>A </a:t>
            </a:r>
            <a:r>
              <a:rPr lang="zh-CN" altLang="en-US" sz="2800" b="1" dirty="0"/>
              <a:t>库函数  </a:t>
            </a:r>
            <a:r>
              <a:rPr lang="en-US" altLang="zh-CN" sz="2800" b="1" dirty="0"/>
              <a:t>B </a:t>
            </a:r>
            <a:r>
              <a:rPr lang="zh-CN" altLang="en-US" sz="2800" b="1" dirty="0"/>
              <a:t>键盘命令   </a:t>
            </a:r>
            <a:r>
              <a:rPr lang="en-US" altLang="zh-CN" sz="2800" b="1" dirty="0"/>
              <a:t>C </a:t>
            </a:r>
            <a:r>
              <a:rPr lang="zh-CN" altLang="en-US" sz="2800" b="1" dirty="0"/>
              <a:t>系统调用    </a:t>
            </a:r>
            <a:r>
              <a:rPr lang="en-US" altLang="zh-CN" sz="2800" b="1" dirty="0"/>
              <a:t>D </a:t>
            </a:r>
            <a:r>
              <a:rPr lang="zh-CN" altLang="en-US" sz="2800" b="1" dirty="0"/>
              <a:t>内部命令</a:t>
            </a:r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40B-DF35-4094-B55F-94859004A208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620713"/>
            <a:ext cx="8568952" cy="5472583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8</a:t>
            </a:r>
            <a:r>
              <a:rPr lang="zh-CN" altLang="en-US" sz="2800" b="1" dirty="0"/>
              <a:t>、推动批处理系统形成和发展的主要动力是（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/>
              <a:t>）推动分时系统发展的主要动力是（</a:t>
            </a:r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r>
              <a:rPr lang="zh-CN" altLang="en-US" sz="2800" b="1" dirty="0"/>
              <a:t>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A </a:t>
            </a:r>
            <a:r>
              <a:rPr lang="zh-CN" altLang="en-US" sz="2800" b="1" dirty="0"/>
              <a:t>提高计算机系统的功能   </a:t>
            </a:r>
            <a:endParaRPr lang="en-US" altLang="zh-CN" sz="2800" b="1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      B </a:t>
            </a:r>
            <a:r>
              <a:rPr lang="zh-CN" altLang="en-US" sz="2800" b="1" dirty="0"/>
              <a:t>提高系统资源利用率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方便用户          </a:t>
            </a:r>
            <a:endParaRPr lang="en-US" altLang="zh-CN" sz="2800" b="1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      D </a:t>
            </a:r>
            <a:r>
              <a:rPr lang="zh-CN" altLang="en-US" sz="2800" b="1" dirty="0"/>
              <a:t>提高系统的运行速度</a:t>
            </a:r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800" b="1" dirty="0"/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55C1-A113-49B8-BA55-8EDF9AD1D8AB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620688"/>
            <a:ext cx="8820472" cy="5472608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/>
              <a:t>9</a:t>
            </a:r>
            <a:r>
              <a:rPr lang="zh-CN" altLang="en-US" sz="2800" b="1"/>
              <a:t>、</a:t>
            </a:r>
            <a:r>
              <a:rPr lang="zh-CN" altLang="en-US" sz="2800" b="1" dirty="0"/>
              <a:t>从下面关于并发性的论述中，选择一条正确的论述。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A </a:t>
            </a:r>
            <a:r>
              <a:rPr lang="zh-CN" altLang="en-US" sz="2800" b="1" dirty="0"/>
              <a:t>并发性是指若干事件在同一时刻发生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B </a:t>
            </a:r>
            <a:r>
              <a:rPr lang="zh-CN" altLang="en-US" sz="2800" b="1" dirty="0"/>
              <a:t>并发性是指若干事件在不同时刻发生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>
                <a:solidFill>
                  <a:srgbClr val="FF0000"/>
                </a:solidFill>
              </a:rPr>
              <a:t>C </a:t>
            </a:r>
            <a:r>
              <a:rPr lang="zh-CN" altLang="en-US" sz="2800" b="1" dirty="0"/>
              <a:t>并发性是指若干事件在同一时间间隔内发生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D </a:t>
            </a:r>
            <a:r>
              <a:rPr lang="zh-CN" altLang="en-US" sz="2800" b="1" dirty="0"/>
              <a:t>并发性是指若干事件在不同时间间隔内发生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55C1-A113-49B8-BA55-8EDF9AD1D8AB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620688"/>
            <a:ext cx="8820472" cy="5472608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10</a:t>
            </a:r>
            <a:r>
              <a:rPr lang="zh-CN" altLang="en-US" sz="2800" b="1" dirty="0"/>
              <a:t>、采用（</a:t>
            </a:r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r>
              <a:rPr lang="zh-CN" altLang="en-US" sz="2800" b="1" dirty="0"/>
              <a:t>）结构时，将</a:t>
            </a:r>
            <a:r>
              <a:rPr lang="en-US" altLang="zh-CN" sz="2800" b="1" dirty="0"/>
              <a:t>OS</a:t>
            </a:r>
            <a:r>
              <a:rPr lang="zh-CN" altLang="en-US" sz="2800" b="1" dirty="0"/>
              <a:t>分成用于实现</a:t>
            </a:r>
            <a:r>
              <a:rPr lang="en-US" altLang="zh-CN" sz="2800" b="1" dirty="0"/>
              <a:t>OS</a:t>
            </a:r>
            <a:r>
              <a:rPr lang="zh-CN" altLang="en-US" sz="2800" b="1" dirty="0"/>
              <a:t>最基本功能的内核和提供各种服务的服务器两个部分；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/>
              <a:t>       </a:t>
            </a:r>
            <a:r>
              <a:rPr lang="en-US" altLang="zh-CN" sz="2800" b="1" dirty="0"/>
              <a:t>A </a:t>
            </a:r>
            <a:r>
              <a:rPr lang="zh-CN" altLang="en-US" sz="2800" b="1" dirty="0"/>
              <a:t>模块化   </a:t>
            </a:r>
            <a:r>
              <a:rPr lang="en-US" altLang="zh-CN" sz="2800" b="1" dirty="0"/>
              <a:t>B </a:t>
            </a:r>
            <a:r>
              <a:rPr lang="zh-CN" altLang="en-US" sz="2800" b="1" dirty="0"/>
              <a:t>层次式   </a:t>
            </a:r>
            <a:r>
              <a:rPr lang="en-US" altLang="zh-CN" sz="2800" b="1" dirty="0">
                <a:solidFill>
                  <a:srgbClr val="FF0000"/>
                </a:solidFill>
              </a:rPr>
              <a:t>C </a:t>
            </a:r>
            <a:r>
              <a:rPr lang="zh-CN" altLang="en-US" sz="2800" b="1" dirty="0">
                <a:solidFill>
                  <a:srgbClr val="FF0000"/>
                </a:solidFill>
              </a:rPr>
              <a:t>微内核   </a:t>
            </a:r>
            <a:r>
              <a:rPr lang="en-US" altLang="zh-CN" sz="2800" b="1" dirty="0"/>
              <a:t>D </a:t>
            </a:r>
            <a:r>
              <a:rPr lang="zh-CN" altLang="en-US" sz="2800" b="1" dirty="0"/>
              <a:t>整体式模块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/>
              <a:t>   通常，下列模块中必须包含在操作系统内核中的是（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/>
              <a:t>）    </a:t>
            </a:r>
            <a:r>
              <a:rPr lang="en-US" altLang="zh-CN" sz="2800" b="1" dirty="0"/>
              <a:t>A </a:t>
            </a:r>
            <a:r>
              <a:rPr lang="zh-CN" altLang="en-US" sz="2800" b="1" dirty="0"/>
              <a:t>内存分配 </a:t>
            </a:r>
            <a:r>
              <a:rPr lang="en-US" altLang="zh-CN" sz="2800" b="1" dirty="0">
                <a:solidFill>
                  <a:srgbClr val="FF0000"/>
                </a:solidFill>
              </a:rPr>
              <a:t>B </a:t>
            </a:r>
            <a:r>
              <a:rPr lang="zh-CN" altLang="en-US" sz="2800" b="1" dirty="0">
                <a:solidFill>
                  <a:srgbClr val="FF0000"/>
                </a:solidFill>
              </a:rPr>
              <a:t>中断处理 </a:t>
            </a:r>
            <a:r>
              <a:rPr lang="en-US" altLang="zh-CN" sz="2800" b="1" dirty="0"/>
              <a:t>C </a:t>
            </a:r>
            <a:r>
              <a:rPr lang="zh-CN" altLang="en-US" sz="2800" b="1" dirty="0"/>
              <a:t>文件处理  </a:t>
            </a:r>
            <a:r>
              <a:rPr lang="en-US" altLang="zh-CN" sz="2800" b="1" dirty="0"/>
              <a:t>D </a:t>
            </a:r>
            <a:r>
              <a:rPr lang="zh-CN" altLang="en-US" sz="2800" b="1" dirty="0"/>
              <a:t>命令处理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55C1-A113-49B8-BA55-8EDF9AD1D8AB}" type="datetime8">
              <a:rPr lang="zh-CN" altLang="en-US" smtClean="0"/>
              <a:t>2019年12月16日3时56分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620688"/>
            <a:ext cx="8820472" cy="5472608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11</a:t>
            </a:r>
            <a:r>
              <a:rPr lang="zh-CN" altLang="en-US" sz="2800" b="1" dirty="0"/>
              <a:t>、与单道程序系统相比，多道程序系统的优点是（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Ⅰ   CUP</a:t>
            </a:r>
            <a:r>
              <a:rPr lang="zh-CN" altLang="en-US" sz="2800" b="1" dirty="0"/>
              <a:t>利用率高     </a:t>
            </a:r>
            <a:r>
              <a:rPr lang="en-US" altLang="zh-CN" sz="2800" b="1" dirty="0"/>
              <a:t>Ⅱ </a:t>
            </a:r>
            <a:r>
              <a:rPr lang="zh-CN" altLang="en-US" sz="2800" b="1" dirty="0"/>
              <a:t>系统开销小  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/>
              <a:t>      Ⅲ </a:t>
            </a:r>
            <a:r>
              <a:rPr lang="zh-CN" altLang="en-US" sz="2800" b="1" dirty="0"/>
              <a:t>系统吞吐量大    </a:t>
            </a:r>
            <a:r>
              <a:rPr lang="en-US" altLang="zh-CN" sz="2800" b="1" dirty="0"/>
              <a:t>Ⅳ I/O</a:t>
            </a:r>
            <a:r>
              <a:rPr lang="zh-CN" altLang="en-US" sz="2800" b="1" dirty="0"/>
              <a:t>设备利用率高 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/>
              <a:t>	     A 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Ⅰ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Ⅲ </a:t>
            </a:r>
            <a:r>
              <a:rPr lang="zh-CN" altLang="en-US" sz="2800" b="1" dirty="0"/>
              <a:t>     </a:t>
            </a:r>
            <a:r>
              <a:rPr lang="en-US" altLang="zh-CN" sz="2800" b="1" dirty="0"/>
              <a:t>B 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Ⅰ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Ⅳ</a:t>
            </a:r>
            <a:r>
              <a:rPr lang="zh-CN" altLang="en-US" sz="2800" b="1" dirty="0"/>
              <a:t>   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/>
              <a:t>         C 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Ⅱ 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Ⅲ    D 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Ⅰ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Ⅲ 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Ⅳ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/>
              <a:t>   </a:t>
            </a: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66"/>
      </a:hlink>
      <a:folHlink>
        <a:srgbClr val="CC33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FF0066"/>
    </a:hlink>
    <a:folHlink>
      <a:srgbClr val="CC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2177</Words>
  <Application>Microsoft Office PowerPoint</Application>
  <PresentationFormat>全屏显示(4:3)</PresentationFormat>
  <Paragraphs>255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华文新魏</vt:lpstr>
      <vt:lpstr>Arial</vt:lpstr>
      <vt:lpstr>Calibri</vt:lpstr>
      <vt:lpstr>Times New Roman</vt:lpstr>
      <vt:lpstr>Wingdings</vt:lpstr>
      <vt:lpstr>默认设计模板</vt:lpstr>
      <vt:lpstr>第8讲 </vt:lpstr>
      <vt:lpstr>一、操作系统概念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二、进程管理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neuq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一、操作系统概念</dc:title>
  <dc:creator>line</dc:creator>
  <cp:lastModifiedBy>泽辉 米</cp:lastModifiedBy>
  <cp:revision>112</cp:revision>
  <dcterms:created xsi:type="dcterms:W3CDTF">2008-09-25T05:38:00Z</dcterms:created>
  <dcterms:modified xsi:type="dcterms:W3CDTF">2019-12-16T08:17:28Z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